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65" r:id="rId2"/>
    <p:sldId id="336" r:id="rId3"/>
    <p:sldId id="320" r:id="rId4"/>
    <p:sldId id="321" r:id="rId5"/>
    <p:sldId id="311" r:id="rId6"/>
    <p:sldId id="310" r:id="rId7"/>
    <p:sldId id="323" r:id="rId8"/>
    <p:sldId id="325" r:id="rId9"/>
    <p:sldId id="327" r:id="rId10"/>
    <p:sldId id="329" r:id="rId11"/>
    <p:sldId id="331" r:id="rId12"/>
    <p:sldId id="335" r:id="rId13"/>
  </p:sldIdLst>
  <p:sldSz cx="12188825" cy="6858000"/>
  <p:notesSz cx="7010400" cy="92964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29" autoAdjust="0"/>
  </p:normalViewPr>
  <p:slideViewPr>
    <p:cSldViewPr showGuides="1">
      <p:cViewPr varScale="1">
        <p:scale>
          <a:sx n="108" d="100"/>
          <a:sy n="108" d="100"/>
        </p:scale>
        <p:origin x="654" y="96"/>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1986"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dirty="0"/>
          </a:p>
        </p:txBody>
      </p:sp>
      <p:sp>
        <p:nvSpPr>
          <p:cNvPr id="3" name="Date Placeholder 2"/>
          <p:cNvSpPr>
            <a:spLocks noGrp="1"/>
          </p:cNvSpPr>
          <p:nvPr>
            <p:ph type="dt" sz="quarter" idx="1"/>
          </p:nvPr>
        </p:nvSpPr>
        <p:spPr>
          <a:xfrm>
            <a:off x="3970938" y="0"/>
            <a:ext cx="3037840" cy="466434"/>
          </a:xfrm>
          <a:prstGeom prst="rect">
            <a:avLst/>
          </a:prstGeom>
        </p:spPr>
        <p:txBody>
          <a:bodyPr vert="horz" lIns="93177" tIns="46589" rIns="93177" bIns="46589" rtlCol="0"/>
          <a:lstStyle>
            <a:lvl1pPr algn="r">
              <a:defRPr sz="1200"/>
            </a:lvl1pPr>
          </a:lstStyle>
          <a:p>
            <a:fld id="{59088EAF-6ECA-4616-85EF-35AA19C641F3}" type="datetimeFigureOut">
              <a:rPr lang="en-US"/>
              <a:t>8/1/2023</a:t>
            </a:fld>
            <a:endParaRPr dirty="0"/>
          </a:p>
        </p:txBody>
      </p:sp>
      <p:sp>
        <p:nvSpPr>
          <p:cNvPr id="4" name="Footer Placeholder 3"/>
          <p:cNvSpPr>
            <a:spLocks noGrp="1"/>
          </p:cNvSpPr>
          <p:nvPr>
            <p:ph type="ftr" sz="quarter" idx="2"/>
          </p:nvPr>
        </p:nvSpPr>
        <p:spPr>
          <a:xfrm>
            <a:off x="0" y="8829967"/>
            <a:ext cx="3037840" cy="466433"/>
          </a:xfrm>
          <a:prstGeom prst="rect">
            <a:avLst/>
          </a:prstGeom>
        </p:spPr>
        <p:txBody>
          <a:bodyPr vert="horz" lIns="93177" tIns="46589" rIns="93177" bIns="46589" rtlCol="0" anchor="b"/>
          <a:lstStyle>
            <a:lvl1pPr algn="l">
              <a:defRPr sz="1200"/>
            </a:lvl1pPr>
          </a:lstStyle>
          <a:p>
            <a:endParaRPr dirty="0"/>
          </a:p>
        </p:txBody>
      </p:sp>
      <p:sp>
        <p:nvSpPr>
          <p:cNvPr id="5" name="Slide Number Placeholder 4"/>
          <p:cNvSpPr>
            <a:spLocks noGrp="1"/>
          </p:cNvSpPr>
          <p:nvPr>
            <p:ph type="sldNum" sz="quarter" idx="3"/>
          </p:nvPr>
        </p:nvSpPr>
        <p:spPr>
          <a:xfrm>
            <a:off x="3970938" y="8829967"/>
            <a:ext cx="3037840" cy="466433"/>
          </a:xfrm>
          <a:prstGeom prst="rect">
            <a:avLst/>
          </a:prstGeom>
        </p:spPr>
        <p:txBody>
          <a:bodyPr vert="horz" lIns="93177" tIns="46589" rIns="93177" bIns="46589" rtlCol="0" anchor="b"/>
          <a:lstStyle>
            <a:lvl1pPr algn="r">
              <a:defRPr sz="1200"/>
            </a:lvl1pPr>
          </a:lstStyle>
          <a:p>
            <a:fld id="{D9F912AB-2776-42F2-A957-313FC7EFEDB9}" type="slidenum">
              <a:rPr/>
              <a:t>‹#›</a:t>
            </a:fld>
            <a:endParaRPr dirty="0"/>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dirty="0"/>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3ABD2D7A-D230-4F91-BD59-0A39C2703BA8}" type="datetimeFigureOut">
              <a:rPr lang="en-US"/>
              <a:t>8/1/2023</a:t>
            </a:fld>
            <a:endParaRPr dirty="0"/>
          </a:p>
        </p:txBody>
      </p:sp>
      <p:sp>
        <p:nvSpPr>
          <p:cNvPr id="4" name="Slide Image Placeholder 3"/>
          <p:cNvSpPr>
            <a:spLocks noGrp="1" noRot="1" noChangeAspect="1"/>
          </p:cNvSpPr>
          <p:nvPr>
            <p:ph type="sldImg" idx="2"/>
          </p:nvPr>
        </p:nvSpPr>
        <p:spPr>
          <a:xfrm>
            <a:off x="407988" y="696913"/>
            <a:ext cx="6194425" cy="3486150"/>
          </a:xfrm>
          <a:prstGeom prst="rect">
            <a:avLst/>
          </a:prstGeom>
          <a:noFill/>
          <a:ln w="12700">
            <a:solidFill>
              <a:prstClr val="black"/>
            </a:solidFill>
          </a:ln>
        </p:spPr>
        <p:txBody>
          <a:bodyPr vert="horz" lIns="93177" tIns="46589" rIns="93177" bIns="46589" rtlCol="0" anchor="ctr"/>
          <a:lstStyle/>
          <a:p>
            <a:endParaRPr dirty="0"/>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dirty="0"/>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F93199CD-3E1B-4AE6-990F-76F925F5EA9F}" type="slidenum">
              <a:rPr/>
              <a:t>‹#›</a:t>
            </a:fld>
            <a:endParaRPr dirty="0"/>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1</a:t>
            </a:fld>
            <a:endParaRPr lang="en-US" dirty="0"/>
          </a:p>
        </p:txBody>
      </p:sp>
    </p:spTree>
    <p:extLst>
      <p:ext uri="{BB962C8B-B14F-4D97-AF65-F5344CB8AC3E}">
        <p14:creationId xmlns:p14="http://schemas.microsoft.com/office/powerpoint/2010/main" val="3350321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2</a:t>
            </a:fld>
            <a:endParaRPr lang="en-US" dirty="0"/>
          </a:p>
        </p:txBody>
      </p:sp>
    </p:spTree>
    <p:extLst>
      <p:ext uri="{BB962C8B-B14F-4D97-AF65-F5344CB8AC3E}">
        <p14:creationId xmlns:p14="http://schemas.microsoft.com/office/powerpoint/2010/main" val="386752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3</a:t>
            </a:fld>
            <a:endParaRPr lang="en-US" dirty="0"/>
          </a:p>
        </p:txBody>
      </p:sp>
    </p:spTree>
    <p:extLst>
      <p:ext uri="{BB962C8B-B14F-4D97-AF65-F5344CB8AC3E}">
        <p14:creationId xmlns:p14="http://schemas.microsoft.com/office/powerpoint/2010/main" val="2437012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4</a:t>
            </a:fld>
            <a:endParaRPr lang="en-US" dirty="0"/>
          </a:p>
        </p:txBody>
      </p:sp>
    </p:spTree>
    <p:extLst>
      <p:ext uri="{BB962C8B-B14F-4D97-AF65-F5344CB8AC3E}">
        <p14:creationId xmlns:p14="http://schemas.microsoft.com/office/powerpoint/2010/main" val="3331339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5</a:t>
            </a:fld>
            <a:endParaRPr lang="en-US" dirty="0"/>
          </a:p>
        </p:txBody>
      </p:sp>
    </p:spTree>
    <p:extLst>
      <p:ext uri="{BB962C8B-B14F-4D97-AF65-F5344CB8AC3E}">
        <p14:creationId xmlns:p14="http://schemas.microsoft.com/office/powerpoint/2010/main" val="22802552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6</a:t>
            </a:fld>
            <a:endParaRPr lang="en-US" dirty="0"/>
          </a:p>
        </p:txBody>
      </p:sp>
    </p:spTree>
    <p:extLst>
      <p:ext uri="{BB962C8B-B14F-4D97-AF65-F5344CB8AC3E}">
        <p14:creationId xmlns:p14="http://schemas.microsoft.com/office/powerpoint/2010/main" val="586153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Regarding sextortion cases – there have been victims that have committed suicide, NOT in our area though.</a:t>
            </a:r>
          </a:p>
        </p:txBody>
      </p:sp>
      <p:sp>
        <p:nvSpPr>
          <p:cNvPr id="4" name="Slide Number Placeholder 3"/>
          <p:cNvSpPr>
            <a:spLocks noGrp="1"/>
          </p:cNvSpPr>
          <p:nvPr>
            <p:ph type="sldNum" sz="quarter" idx="5"/>
          </p:nvPr>
        </p:nvSpPr>
        <p:spPr/>
        <p:txBody>
          <a:bodyPr/>
          <a:lstStyle/>
          <a:p>
            <a:fld id="{F93199CD-3E1B-4AE6-990F-76F925F5EA9F}" type="slidenum">
              <a:rPr lang="en-US" smtClean="0"/>
              <a:t>7</a:t>
            </a:fld>
            <a:endParaRPr lang="en-US" dirty="0"/>
          </a:p>
        </p:txBody>
      </p:sp>
    </p:spTree>
    <p:extLst>
      <p:ext uri="{BB962C8B-B14F-4D97-AF65-F5344CB8AC3E}">
        <p14:creationId xmlns:p14="http://schemas.microsoft.com/office/powerpoint/2010/main" val="7166203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 and website directory includes information for the various applications and what they do along with information regarding what parents need to know.  Tech Control guide provides information regarding various paid and free options for various parental controls.</a:t>
            </a:r>
          </a:p>
        </p:txBody>
      </p:sp>
      <p:sp>
        <p:nvSpPr>
          <p:cNvPr id="4" name="Slide Number Placeholder 3"/>
          <p:cNvSpPr>
            <a:spLocks noGrp="1"/>
          </p:cNvSpPr>
          <p:nvPr>
            <p:ph type="sldNum" sz="quarter" idx="5"/>
          </p:nvPr>
        </p:nvSpPr>
        <p:spPr/>
        <p:txBody>
          <a:bodyPr/>
          <a:lstStyle/>
          <a:p>
            <a:fld id="{F93199CD-3E1B-4AE6-990F-76F925F5EA9F}" type="slidenum">
              <a:rPr lang="en-US" smtClean="0"/>
              <a:t>8</a:t>
            </a:fld>
            <a:endParaRPr lang="en-US" dirty="0"/>
          </a:p>
        </p:txBody>
      </p:sp>
    </p:spTree>
    <p:extLst>
      <p:ext uri="{BB962C8B-B14F-4D97-AF65-F5344CB8AC3E}">
        <p14:creationId xmlns:p14="http://schemas.microsoft.com/office/powerpoint/2010/main" val="20681578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9</a:t>
            </a:fld>
            <a:endParaRPr lang="en-US" dirty="0"/>
          </a:p>
        </p:txBody>
      </p:sp>
    </p:spTree>
    <p:extLst>
      <p:ext uri="{BB962C8B-B14F-4D97-AF65-F5344CB8AC3E}">
        <p14:creationId xmlns:p14="http://schemas.microsoft.com/office/powerpoint/2010/main" val="23024379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10</a:t>
            </a:fld>
            <a:endParaRPr lang="en-US" dirty="0"/>
          </a:p>
        </p:txBody>
      </p:sp>
    </p:spTree>
    <p:extLst>
      <p:ext uri="{BB962C8B-B14F-4D97-AF65-F5344CB8AC3E}">
        <p14:creationId xmlns:p14="http://schemas.microsoft.com/office/powerpoint/2010/main" val="502363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11</a:t>
            </a:fld>
            <a:endParaRPr lang="en-US" dirty="0"/>
          </a:p>
        </p:txBody>
      </p:sp>
    </p:spTree>
    <p:extLst>
      <p:ext uri="{BB962C8B-B14F-4D97-AF65-F5344CB8AC3E}">
        <p14:creationId xmlns:p14="http://schemas.microsoft.com/office/powerpoint/2010/main" val="39951553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12</a:t>
            </a:fld>
            <a:endParaRPr lang="en-US" dirty="0"/>
          </a:p>
        </p:txBody>
      </p:sp>
    </p:spTree>
    <p:extLst>
      <p:ext uri="{BB962C8B-B14F-4D97-AF65-F5344CB8AC3E}">
        <p14:creationId xmlns:p14="http://schemas.microsoft.com/office/powerpoint/2010/main" val="8538094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1828800"/>
            <a:ext cx="8229600" cy="2895600"/>
          </a:xfrm>
        </p:spPr>
        <p:txBody>
          <a:bodyPr anchor="b">
            <a:normAutofit/>
          </a:bodyPr>
          <a:lstStyle>
            <a:lvl1pPr>
              <a:lnSpc>
                <a:spcPct val="80000"/>
              </a:lnSpc>
              <a:defRPr sz="6600">
                <a:solidFill>
                  <a:schemeClr val="tx1"/>
                </a:solidFill>
              </a:defRPr>
            </a:lvl1pPr>
          </a:lstStyle>
          <a:p>
            <a:r>
              <a:rPr lang="en-US"/>
              <a:t>Click to edit Master title style</a:t>
            </a:r>
            <a:endParaRPr/>
          </a:p>
        </p:txBody>
      </p:sp>
      <p:sp>
        <p:nvSpPr>
          <p:cNvPr id="3" name="Subtitle 2"/>
          <p:cNvSpPr>
            <a:spLocks noGrp="1"/>
          </p:cNvSpPr>
          <p:nvPr>
            <p:ph type="subTitle" idx="1"/>
          </p:nvPr>
        </p:nvSpPr>
        <p:spPr>
          <a:xfrm>
            <a:off x="1065213" y="4800600"/>
            <a:ext cx="8229600" cy="1219200"/>
          </a:xfrm>
        </p:spPr>
        <p:txBody>
          <a:bodyPr>
            <a:normAutofit/>
          </a:bodyPr>
          <a:lstStyle>
            <a:lvl1pPr marL="0" indent="0" algn="l">
              <a:spcBef>
                <a:spcPts val="0"/>
              </a:spcBef>
              <a:buNone/>
              <a:defRPr sz="2000" cap="all" spc="200" baseline="0">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8/1/2023</a:t>
            </a:fld>
            <a:endParaRPr dirty="0"/>
          </a:p>
        </p:txBody>
      </p:sp>
      <p:sp>
        <p:nvSpPr>
          <p:cNvPr id="6" name="Slide Number Placeholder 5"/>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9614" y="2514600"/>
            <a:ext cx="8692399" cy="2819400"/>
          </a:xfrm>
        </p:spPr>
        <p:txBody>
          <a:bodyPr anchor="b">
            <a:normAutofit/>
          </a:bodyPr>
          <a:lstStyle>
            <a:lvl1pPr algn="l">
              <a:lnSpc>
                <a:spcPct val="80000"/>
              </a:lnSpc>
              <a:defRPr sz="4800" b="0" cap="none" baseline="0"/>
            </a:lvl1pPr>
          </a:lstStyle>
          <a:p>
            <a:r>
              <a:rPr lang="en-US"/>
              <a:t>Click to edit Master title style</a:t>
            </a:r>
            <a:endParaRPr/>
          </a:p>
        </p:txBody>
      </p:sp>
      <p:sp>
        <p:nvSpPr>
          <p:cNvPr id="3" name="Text Placeholder 2"/>
          <p:cNvSpPr>
            <a:spLocks noGrp="1"/>
          </p:cNvSpPr>
          <p:nvPr>
            <p:ph type="body" idx="1"/>
          </p:nvPr>
        </p:nvSpPr>
        <p:spPr>
          <a:xfrm>
            <a:off x="1065213" y="5410200"/>
            <a:ext cx="8687333" cy="609601"/>
          </a:xfrm>
        </p:spPr>
        <p:txBody>
          <a:bodyPr anchor="t">
            <a:normAutofit/>
          </a:bodyPr>
          <a:lstStyle>
            <a:lvl1pPr marL="0" indent="0">
              <a:spcBef>
                <a:spcPts val="0"/>
              </a:spcBef>
              <a:buNone/>
              <a:defRPr sz="2000" cap="all" spc="200" baseline="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8/1/2023</a:t>
            </a:fld>
            <a:endParaRPr dirty="0"/>
          </a:p>
        </p:txBody>
      </p:sp>
      <p:sp>
        <p:nvSpPr>
          <p:cNvPr id="6" name="Slide Number Placeholder 5"/>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504781" y="1905001"/>
            <a:ext cx="4419599"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29183" y="1905001"/>
            <a:ext cx="441960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t>8/1/2023</a:t>
            </a:fld>
            <a:endParaRPr dirty="0"/>
          </a:p>
        </p:txBody>
      </p:sp>
      <p:sp>
        <p:nvSpPr>
          <p:cNvPr id="7" name="Slide Number Placeholder 6"/>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241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986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fld id="{03F41C87-7AD9-4845-A077-840E4A0F3F06}" type="datetimeFigureOut">
              <a:rPr lang="en-US"/>
              <a:t>8/1/2023</a:t>
            </a:fld>
            <a:endParaRPr dirty="0"/>
          </a:p>
        </p:txBody>
      </p:sp>
      <p:sp>
        <p:nvSpPr>
          <p:cNvPr id="9" name="Slide Number Placeholder 8"/>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dirty="0"/>
          </a:p>
        </p:txBody>
      </p:sp>
      <p:sp>
        <p:nvSpPr>
          <p:cNvPr id="3" name="Date Placeholder 2"/>
          <p:cNvSpPr>
            <a:spLocks noGrp="1"/>
          </p:cNvSpPr>
          <p:nvPr>
            <p:ph type="dt" sz="half" idx="10"/>
          </p:nvPr>
        </p:nvSpPr>
        <p:spPr/>
        <p:txBody>
          <a:bodyPr/>
          <a:lstStyle/>
          <a:p>
            <a:fld id="{03F41C87-7AD9-4845-A077-840E4A0F3F06}" type="datetimeFigureOut">
              <a:rPr lang="en-US"/>
              <a:t>8/1/2023</a:t>
            </a:fld>
            <a:endParaRPr dirty="0"/>
          </a:p>
        </p:txBody>
      </p:sp>
      <p:sp>
        <p:nvSpPr>
          <p:cNvPr id="5" name="Slide Number Placeholder 4"/>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dirty="0"/>
          </a:p>
        </p:txBody>
      </p:sp>
      <p:sp>
        <p:nvSpPr>
          <p:cNvPr id="2" name="Date Placeholder 1"/>
          <p:cNvSpPr>
            <a:spLocks noGrp="1"/>
          </p:cNvSpPr>
          <p:nvPr>
            <p:ph type="dt" sz="half" idx="10"/>
          </p:nvPr>
        </p:nvSpPr>
        <p:spPr/>
        <p:txBody>
          <a:bodyPr/>
          <a:lstStyle/>
          <a:p>
            <a:fld id="{03F41C87-7AD9-4845-A077-840E4A0F3F06}" type="datetimeFigureOut">
              <a:rPr lang="en-US"/>
              <a:t>8/1/2023</a:t>
            </a:fld>
            <a:endParaRPr dirty="0"/>
          </a:p>
        </p:txBody>
      </p:sp>
      <p:sp>
        <p:nvSpPr>
          <p:cNvPr id="4" name="Slide Number Placeholder 3"/>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Autofit/>
          </a:bodyPr>
          <a:lstStyle>
            <a:lvl1pPr algn="l">
              <a:lnSpc>
                <a:spcPct val="90000"/>
              </a:lnSpc>
              <a:defRPr sz="3600" b="0" baseline="0">
                <a:solidFill>
                  <a:schemeClr val="tx1"/>
                </a:solidFill>
              </a:defRPr>
            </a:lvl1pPr>
          </a:lstStyle>
          <a:p>
            <a:r>
              <a:rPr lang="en-US"/>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951414" y="685800"/>
            <a:ext cx="6400800" cy="53340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t>8/1/2023</a:t>
            </a:fld>
            <a:endParaRPr dirty="0"/>
          </a:p>
        </p:txBody>
      </p:sp>
      <p:sp>
        <p:nvSpPr>
          <p:cNvPr id="7" name="Slide Number Placeholder 6"/>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rmAutofit/>
          </a:bodyPr>
          <a:lstStyle>
            <a:lvl1pPr algn="l">
              <a:lnSpc>
                <a:spcPct val="90000"/>
              </a:lnSpc>
              <a:defRPr sz="3600" b="0" i="0" baseline="0">
                <a:solidFill>
                  <a:schemeClr val="tx1"/>
                </a:solidFill>
              </a:defRPr>
            </a:lvl1pPr>
          </a:lstStyle>
          <a:p>
            <a:r>
              <a:rPr lang="en-US"/>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951414" y="685800"/>
            <a:ext cx="6400799" cy="5334000"/>
          </a:xfrm>
          <a:solidFill>
            <a:schemeClr val="bg2"/>
          </a:solidFill>
          <a:ln w="76200">
            <a:solidFill>
              <a:schemeClr val="tx1"/>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pPr/>
              <a:t>8/1/2023</a:t>
            </a:fld>
            <a:endParaRPr dirty="0"/>
          </a:p>
        </p:txBody>
      </p:sp>
      <p:sp>
        <p:nvSpPr>
          <p:cNvPr id="7" name="Slide Number Placeholder 6"/>
          <p:cNvSpPr>
            <a:spLocks noGrp="1"/>
          </p:cNvSpPr>
          <p:nvPr>
            <p:ph type="sldNum" sz="quarter" idx="12"/>
          </p:nvPr>
        </p:nvSpPr>
        <p:spPr/>
        <p:txBody>
          <a:bodyPr/>
          <a:lstStyle/>
          <a:p>
            <a:fld id="{2A013F82-EE5E-44EE-A61D-E31C6657F26F}" type="slidenum">
              <a:rPr/>
              <a:pPr/>
              <a:t>‹#›</a:t>
            </a:fld>
            <a:endParaRPr dirty="0"/>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8/1/2023</a:t>
            </a:fld>
            <a:endParaRPr dirty="0"/>
          </a:p>
        </p:txBody>
      </p:sp>
      <p:sp>
        <p:nvSpPr>
          <p:cNvPr id="6" name="Slide Number Placeholder 5"/>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381001"/>
            <a:ext cx="1524001" cy="56388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2" y="381001"/>
            <a:ext cx="7391399"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8/1/2023</a:t>
            </a:fld>
            <a:endParaRPr dirty="0"/>
          </a:p>
        </p:txBody>
      </p:sp>
      <p:sp>
        <p:nvSpPr>
          <p:cNvPr id="6" name="Slide Number Placeholder 5"/>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381000"/>
            <a:ext cx="9144001" cy="13716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03F41C87-7AD9-4845-A077-840E4A0F3F06}" type="datetimeFigureOut">
              <a:rPr lang="en-US" smtClean="0"/>
              <a:pPr/>
              <a:t>8/1/2023</a:t>
            </a:fld>
            <a:endParaRPr lang="en-US" dirty="0"/>
          </a:p>
        </p:txBody>
      </p:sp>
      <p:sp>
        <p:nvSpPr>
          <p:cNvPr id="6" name="Slide Number Placeholder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dirty="0"/>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spc="100" baseline="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2.jp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4.jp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065214" y="838200"/>
            <a:ext cx="9601198" cy="2895600"/>
          </a:xfrm>
        </p:spPr>
        <p:txBody>
          <a:bodyPr/>
          <a:lstStyle/>
          <a:p>
            <a:r>
              <a:rPr lang="en-US" b="1" dirty="0"/>
              <a:t>Volusia Sheriff’s Office</a:t>
            </a:r>
          </a:p>
        </p:txBody>
      </p:sp>
      <p:sp>
        <p:nvSpPr>
          <p:cNvPr id="4" name="Subtitle 3"/>
          <p:cNvSpPr>
            <a:spLocks noGrp="1"/>
          </p:cNvSpPr>
          <p:nvPr>
            <p:ph type="subTitle" idx="1"/>
          </p:nvPr>
        </p:nvSpPr>
        <p:spPr>
          <a:xfrm>
            <a:off x="1065213" y="3733800"/>
            <a:ext cx="8229600" cy="1219200"/>
          </a:xfrm>
        </p:spPr>
        <p:txBody>
          <a:bodyPr>
            <a:normAutofit/>
          </a:bodyPr>
          <a:lstStyle/>
          <a:p>
            <a:r>
              <a:rPr lang="it-IT" sz="2800" b="1" dirty="0"/>
              <a:t>Child exploitation unit</a:t>
            </a:r>
          </a:p>
          <a:p>
            <a:r>
              <a:rPr lang="it-IT" sz="2800" b="1" dirty="0"/>
              <a:t>Internet crimes against children</a:t>
            </a:r>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Predators &amp; Capture">
            <a:hlinkClick r:id="" action="ppaction://media"/>
            <a:extLst>
              <a:ext uri="{FF2B5EF4-FFF2-40B4-BE49-F238E27FC236}">
                <a16:creationId xmlns:a16="http://schemas.microsoft.com/office/drawing/2014/main" id="{BD24E8C6-923F-2519-8246-6E671254B26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08171" y="304800"/>
            <a:ext cx="10972482" cy="6172200"/>
          </a:xfrm>
          <a:prstGeom prst="rect">
            <a:avLst/>
          </a:prstGeom>
        </p:spPr>
      </p:pic>
    </p:spTree>
    <p:extLst>
      <p:ext uri="{BB962C8B-B14F-4D97-AF65-F5344CB8AC3E}">
        <p14:creationId xmlns:p14="http://schemas.microsoft.com/office/powerpoint/2010/main" val="4100060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52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3" y="152400"/>
            <a:ext cx="9144001" cy="762000"/>
          </a:xfrm>
        </p:spPr>
        <p:txBody>
          <a:bodyPr/>
          <a:lstStyle/>
          <a:p>
            <a:pPr algn="ctr"/>
            <a:r>
              <a:rPr lang="en-US" b="1" dirty="0"/>
              <a:t>Child Exploitation Unit</a:t>
            </a:r>
          </a:p>
        </p:txBody>
      </p:sp>
      <p:sp>
        <p:nvSpPr>
          <p:cNvPr id="14" name="Content Placeholder 13"/>
          <p:cNvSpPr>
            <a:spLocks noGrp="1"/>
          </p:cNvSpPr>
          <p:nvPr>
            <p:ph idx="1"/>
          </p:nvPr>
        </p:nvSpPr>
        <p:spPr>
          <a:xfrm>
            <a:off x="1522413" y="1371600"/>
            <a:ext cx="9134391" cy="4114801"/>
          </a:xfrm>
        </p:spPr>
        <p:txBody>
          <a:bodyPr/>
          <a:lstStyle/>
          <a:p>
            <a:pPr marL="0" indent="0" algn="l">
              <a:buNone/>
            </a:pPr>
            <a:endParaRPr lang="en-US" sz="1800" b="0" i="0" u="none" strike="noStrike" baseline="0" dirty="0">
              <a:latin typeface="ArialMT"/>
            </a:endParaRPr>
          </a:p>
          <a:p>
            <a:pPr marL="0" indent="0" algn="l">
              <a:buNone/>
            </a:pPr>
            <a:r>
              <a:rPr lang="en-US" sz="2000" b="0" i="0" u="none" strike="noStrike" baseline="0" dirty="0">
                <a:latin typeface="ArialMT"/>
              </a:rPr>
              <a:t>The unit is responsible for investigating all sex offenses in which the victim is 17 years of age or younger, cases involving severe child abuse, child prostitution rings, sex tourism operators and other offenses involving technology being used to sexually exploit children. </a:t>
            </a:r>
            <a:endParaRPr lang="en-US" sz="2000" dirty="0">
              <a:latin typeface="ArialMT"/>
            </a:endParaRPr>
          </a:p>
          <a:p>
            <a:pPr marL="0" indent="0">
              <a:buNone/>
            </a:pPr>
            <a:endParaRPr lang="en-US" sz="2000" dirty="0">
              <a:latin typeface="ArialMT"/>
            </a:endParaRPr>
          </a:p>
          <a:p>
            <a:pPr marL="0" indent="0">
              <a:buNone/>
            </a:pPr>
            <a:r>
              <a:rPr lang="en-US" sz="2000" dirty="0">
                <a:latin typeface="ArialMT"/>
              </a:rPr>
              <a:t>ICAC cases are investigated by detectives in the Child Exploitation Unit.</a:t>
            </a:r>
          </a:p>
          <a:p>
            <a:pPr marL="0" indent="0">
              <a:buNone/>
            </a:pPr>
            <a:endParaRPr lang="en-US" sz="2000" dirty="0">
              <a:latin typeface="ArialMT"/>
            </a:endParaRPr>
          </a:p>
          <a:p>
            <a:pPr marL="0" indent="0">
              <a:buNone/>
            </a:pPr>
            <a:r>
              <a:rPr lang="en-US" sz="2000" dirty="0">
                <a:latin typeface="ArialMT"/>
              </a:rPr>
              <a:t>The unit also includes </a:t>
            </a:r>
            <a:r>
              <a:rPr lang="en-US" sz="2000" b="0" i="0" u="none" strike="noStrike" baseline="0" dirty="0">
                <a:latin typeface="ArialMT"/>
              </a:rPr>
              <a:t>Digital Forensic Detectives who examine and process computers, cell phones, tablets and many other electronic devices.</a:t>
            </a:r>
          </a:p>
          <a:p>
            <a:pPr marL="0" indent="0" algn="l">
              <a:buNone/>
            </a:pPr>
            <a:endParaRPr lang="en-US" sz="2000" dirty="0">
              <a:latin typeface="ArialMT"/>
            </a:endParaRPr>
          </a:p>
        </p:txBody>
      </p:sp>
    </p:spTree>
    <p:extLst>
      <p:ext uri="{BB962C8B-B14F-4D97-AF65-F5344CB8AC3E}">
        <p14:creationId xmlns:p14="http://schemas.microsoft.com/office/powerpoint/2010/main" val="1087625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3" y="228600"/>
            <a:ext cx="9144001" cy="685800"/>
          </a:xfrm>
        </p:spPr>
        <p:txBody>
          <a:bodyPr/>
          <a:lstStyle/>
          <a:p>
            <a:pPr algn="ctr"/>
            <a:r>
              <a:rPr lang="en-US" b="1" dirty="0"/>
              <a:t>Internet Crimes Against Children (ICAC)</a:t>
            </a:r>
          </a:p>
        </p:txBody>
      </p:sp>
      <p:sp>
        <p:nvSpPr>
          <p:cNvPr id="14" name="Content Placeholder 13"/>
          <p:cNvSpPr>
            <a:spLocks noGrp="1"/>
          </p:cNvSpPr>
          <p:nvPr>
            <p:ph idx="1"/>
          </p:nvPr>
        </p:nvSpPr>
        <p:spPr>
          <a:xfrm>
            <a:off x="1522413" y="1676400"/>
            <a:ext cx="9134391" cy="4648200"/>
          </a:xfrm>
        </p:spPr>
        <p:txBody>
          <a:bodyPr>
            <a:normAutofit/>
          </a:bodyPr>
          <a:lstStyle/>
          <a:p>
            <a:pPr marL="0" indent="0" algn="l">
              <a:buNone/>
            </a:pPr>
            <a:r>
              <a:rPr lang="en-US" sz="2000" dirty="0">
                <a:latin typeface="ArialMT"/>
              </a:rPr>
              <a:t>The Internet Crimes Against Children Task Force Program (ICAC) helps state and local law enforcement agencies develop an effective response to technology-facilitated child sexual exploitation and Internet crimes against children. This help includes forensic and investigative components, training and technical assistance, victim services and community education. </a:t>
            </a:r>
            <a:endParaRPr lang="en-US" sz="2000" b="0" i="0" u="none" strike="noStrike" baseline="0" dirty="0">
              <a:latin typeface="ArialMT"/>
            </a:endParaRPr>
          </a:p>
          <a:p>
            <a:pPr marL="0" indent="0" algn="l">
              <a:buNone/>
            </a:pPr>
            <a:endParaRPr lang="en-US" sz="2000" dirty="0">
              <a:latin typeface="ArialMT"/>
            </a:endParaRPr>
          </a:p>
          <a:p>
            <a:pPr marL="0" indent="0" algn="l">
              <a:buNone/>
            </a:pPr>
            <a:r>
              <a:rPr lang="en-US" sz="2000" b="0" i="0" u="none" strike="noStrike" baseline="0" dirty="0">
                <a:latin typeface="ArialMT"/>
              </a:rPr>
              <a:t>ICAC task forces are composed of federal, state, local law enforcement and prosecutorial agencies throughout the United States.  </a:t>
            </a:r>
            <a:endParaRPr lang="en-US" sz="2000" dirty="0">
              <a:latin typeface="ArialMT"/>
            </a:endParaRPr>
          </a:p>
          <a:p>
            <a:pPr marL="0" indent="0" algn="l">
              <a:buNone/>
            </a:pPr>
            <a:endParaRPr lang="en-US" sz="2000" b="0" i="0" u="none" strike="noStrike" baseline="0" dirty="0">
              <a:latin typeface="ArialMT"/>
            </a:endParaRPr>
          </a:p>
          <a:p>
            <a:pPr marL="0" indent="0" algn="l">
              <a:buNone/>
            </a:pPr>
            <a:r>
              <a:rPr lang="en-US" sz="2000" b="0" i="0" u="none" strike="noStrike" baseline="0" dirty="0">
                <a:latin typeface="ArialMT"/>
              </a:rPr>
              <a:t>The Volusia Sheriff’s Office is part of the North Florida ICAC Task Force which is hosted by the Gainesville Police Department.</a:t>
            </a:r>
          </a:p>
        </p:txBody>
      </p:sp>
    </p:spTree>
    <p:extLst>
      <p:ext uri="{BB962C8B-B14F-4D97-AF65-F5344CB8AC3E}">
        <p14:creationId xmlns:p14="http://schemas.microsoft.com/office/powerpoint/2010/main" val="2153970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3" y="228600"/>
            <a:ext cx="9144001" cy="1219200"/>
          </a:xfrm>
        </p:spPr>
        <p:txBody>
          <a:bodyPr/>
          <a:lstStyle/>
          <a:p>
            <a:pPr algn="ctr"/>
            <a:r>
              <a:rPr lang="en-US" b="1" dirty="0"/>
              <a:t>National Center for Missing and Exploited Children (NCMEC) and the CyberTipline</a:t>
            </a:r>
          </a:p>
        </p:txBody>
      </p:sp>
      <p:sp>
        <p:nvSpPr>
          <p:cNvPr id="4" name="Content Placeholder 13">
            <a:extLst>
              <a:ext uri="{FF2B5EF4-FFF2-40B4-BE49-F238E27FC236}">
                <a16:creationId xmlns:a16="http://schemas.microsoft.com/office/drawing/2014/main" id="{D6FF2CAB-1119-A6BA-98CB-CD3045F9C7BC}"/>
              </a:ext>
            </a:extLst>
          </p:cNvPr>
          <p:cNvSpPr>
            <a:spLocks noGrp="1"/>
          </p:cNvSpPr>
          <p:nvPr>
            <p:ph idx="1"/>
          </p:nvPr>
        </p:nvSpPr>
        <p:spPr>
          <a:xfrm>
            <a:off x="1522413" y="1371600"/>
            <a:ext cx="9134391" cy="5257800"/>
          </a:xfrm>
        </p:spPr>
        <p:txBody>
          <a:bodyPr/>
          <a:lstStyle/>
          <a:p>
            <a:pPr marL="0" indent="0" algn="l">
              <a:buNone/>
            </a:pPr>
            <a:endParaRPr lang="en-US" sz="1800" b="0" i="0" u="none" strike="noStrike" baseline="0" dirty="0">
              <a:latin typeface="ArialMT"/>
            </a:endParaRPr>
          </a:p>
          <a:p>
            <a:pPr marL="0" indent="0" algn="l">
              <a:buNone/>
            </a:pPr>
            <a:r>
              <a:rPr lang="en-US" sz="2000" b="0" i="0" u="none" strike="noStrike" baseline="0" dirty="0">
                <a:latin typeface="ArialMT"/>
              </a:rPr>
              <a:t>The CyberTipline is operated by NCMEC and receives reports about multiple forms of online child sexual exploitation.  Reports regarding CSAM, legally referred to as child pornography, make up the largest reporting category. </a:t>
            </a:r>
          </a:p>
          <a:p>
            <a:pPr marL="0" indent="0" algn="l">
              <a:buNone/>
            </a:pPr>
            <a:endParaRPr lang="en-US" sz="2000" dirty="0">
              <a:latin typeface="ArialMT"/>
            </a:endParaRPr>
          </a:p>
          <a:p>
            <a:pPr marL="0" indent="0" algn="l">
              <a:buNone/>
            </a:pPr>
            <a:r>
              <a:rPr lang="en-US" sz="2000" b="0" i="0" u="none" strike="noStrike" baseline="0" dirty="0">
                <a:latin typeface="ArialMT"/>
              </a:rPr>
              <a:t>Over 99.5% of the reports received by the CyberTipline in 2022 regarded incidents of suspected CSAM. </a:t>
            </a:r>
          </a:p>
          <a:p>
            <a:pPr marL="0" indent="0" algn="l">
              <a:buNone/>
            </a:pPr>
            <a:endParaRPr lang="en-US" sz="2000" dirty="0">
              <a:latin typeface="ArialMT"/>
            </a:endParaRPr>
          </a:p>
          <a:p>
            <a:pPr marL="0" indent="0" algn="l">
              <a:buNone/>
            </a:pPr>
            <a:r>
              <a:rPr lang="en-US" sz="2000" dirty="0">
                <a:latin typeface="ArialMT"/>
              </a:rPr>
              <a:t>In 2022, NCMEC’s CyberTipline received more than 32 million reports of suspected child sexual exploitation.</a:t>
            </a:r>
          </a:p>
          <a:p>
            <a:pPr marL="0" indent="0" algn="l">
              <a:buNone/>
            </a:pPr>
            <a:endParaRPr lang="en-US" sz="2000" dirty="0">
              <a:latin typeface="ArialMT"/>
            </a:endParaRPr>
          </a:p>
          <a:p>
            <a:pPr marL="0" indent="0" algn="l">
              <a:buNone/>
            </a:pPr>
            <a:r>
              <a:rPr lang="en-US" sz="2000" dirty="0">
                <a:latin typeface="ArialMT"/>
              </a:rPr>
              <a:t>For 2023, the Volusia Sheriff’s Office has received an average of 65 reports per month.</a:t>
            </a:r>
          </a:p>
        </p:txBody>
      </p:sp>
    </p:spTree>
    <p:extLst>
      <p:ext uri="{BB962C8B-B14F-4D97-AF65-F5344CB8AC3E}">
        <p14:creationId xmlns:p14="http://schemas.microsoft.com/office/powerpoint/2010/main" val="3106206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ain">
            <a:hlinkClick r:id="" action="ppaction://media"/>
            <a:extLst>
              <a:ext uri="{FF2B5EF4-FFF2-40B4-BE49-F238E27FC236}">
                <a16:creationId xmlns:a16="http://schemas.microsoft.com/office/drawing/2014/main" id="{34A3FE3F-88A7-F006-9FC1-5870351C5B5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2262" y="171357"/>
            <a:ext cx="11544300" cy="6368170"/>
          </a:xfrm>
          <a:prstGeom prst="rect">
            <a:avLst/>
          </a:prstGeom>
        </p:spPr>
      </p:pic>
    </p:spTree>
    <p:extLst>
      <p:ext uri="{BB962C8B-B14F-4D97-AF65-F5344CB8AC3E}">
        <p14:creationId xmlns:p14="http://schemas.microsoft.com/office/powerpoint/2010/main" val="2139132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326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3" y="228600"/>
            <a:ext cx="9144001" cy="838200"/>
          </a:xfrm>
        </p:spPr>
        <p:txBody>
          <a:bodyPr/>
          <a:lstStyle/>
          <a:p>
            <a:pPr algn="ctr"/>
            <a:r>
              <a:rPr lang="en-US" b="1" dirty="0"/>
              <a:t>VSO Case Examples</a:t>
            </a:r>
          </a:p>
        </p:txBody>
      </p:sp>
      <p:sp>
        <p:nvSpPr>
          <p:cNvPr id="8" name="Content Placeholder 13">
            <a:extLst>
              <a:ext uri="{FF2B5EF4-FFF2-40B4-BE49-F238E27FC236}">
                <a16:creationId xmlns:a16="http://schemas.microsoft.com/office/drawing/2014/main" id="{D5E8E299-7C30-3DDD-E877-FE6D4FA65F93}"/>
              </a:ext>
            </a:extLst>
          </p:cNvPr>
          <p:cNvSpPr>
            <a:spLocks noGrp="1"/>
          </p:cNvSpPr>
          <p:nvPr>
            <p:ph idx="1"/>
          </p:nvPr>
        </p:nvSpPr>
        <p:spPr>
          <a:xfrm>
            <a:off x="912813" y="1371600"/>
            <a:ext cx="10363199" cy="5334000"/>
          </a:xfrm>
        </p:spPr>
        <p:txBody>
          <a:bodyPr>
            <a:normAutofit lnSpcReduction="10000"/>
          </a:bodyPr>
          <a:lstStyle/>
          <a:p>
            <a:r>
              <a:rPr lang="en-US" sz="2000" b="0" i="0" u="none" strike="noStrike" baseline="0" dirty="0">
                <a:latin typeface="ArialMT"/>
              </a:rPr>
              <a:t>8-year-old female was sending inappropriate photos and videos of herself.  She was also asked to send photos of her mother’s identification and did.</a:t>
            </a:r>
          </a:p>
          <a:p>
            <a:r>
              <a:rPr lang="en-US" sz="2000" dirty="0">
                <a:latin typeface="ArialMT"/>
              </a:rPr>
              <a:t>Sex offender messaging numerous juvenile females around the world and befriending them.  He would eventually direct the conversation towards sex.  He was caught after he sent sex toys to a juvenile female in another state.</a:t>
            </a:r>
          </a:p>
          <a:p>
            <a:r>
              <a:rPr lang="en-US" sz="2000" b="0" i="0" u="none" strike="noStrike" baseline="0" dirty="0">
                <a:latin typeface="ArialMT"/>
              </a:rPr>
              <a:t>An adult male paid for a 15-year-old female to Uber from another county for the purpose of having sex.  They met on TikTok and the suspect lied about his age.</a:t>
            </a:r>
          </a:p>
          <a:p>
            <a:r>
              <a:rPr lang="en-US" sz="2000" b="0" i="0" u="none" strike="noStrike" baseline="0" dirty="0">
                <a:latin typeface="ArialMT"/>
              </a:rPr>
              <a:t>Adults </a:t>
            </a:r>
            <a:r>
              <a:rPr lang="en-US" sz="2000" dirty="0">
                <a:latin typeface="ArialMT"/>
              </a:rPr>
              <a:t>are meeting children on various live streaming services such as Twitch and asking them to do certain “challenges” or dances for them.</a:t>
            </a:r>
          </a:p>
          <a:p>
            <a:r>
              <a:rPr lang="en-US" sz="2000" b="0" i="0" u="none" strike="noStrike" baseline="0" dirty="0">
                <a:latin typeface="ArialMT"/>
              </a:rPr>
              <a:t>Sextortion cases are on the rise with suspects exchanging nude photos with a </a:t>
            </a:r>
            <a:r>
              <a:rPr lang="en-US" sz="2000" dirty="0">
                <a:latin typeface="ArialMT"/>
              </a:rPr>
              <a:t>juvenile victim and then threatening to send the photos to their friends and family if the victims don’t do what they want.  Some victims have committed suicide as a result (not in our area though).</a:t>
            </a:r>
          </a:p>
          <a:p>
            <a:r>
              <a:rPr lang="en-US" sz="2000" b="0" i="0" u="none" strike="noStrike" baseline="0" dirty="0">
                <a:latin typeface="ArialMT"/>
              </a:rPr>
              <a:t>Numerous reports of both young male and female children uploading videos to TikTok and YouTube of them exposing their genitals.</a:t>
            </a:r>
          </a:p>
          <a:p>
            <a:endParaRPr lang="en-US" sz="1800" b="0" i="0" u="none" strike="noStrike" baseline="0" dirty="0">
              <a:latin typeface="ArialMT"/>
            </a:endParaRPr>
          </a:p>
        </p:txBody>
      </p:sp>
    </p:spTree>
    <p:extLst>
      <p:ext uri="{BB962C8B-B14F-4D97-AF65-F5344CB8AC3E}">
        <p14:creationId xmlns:p14="http://schemas.microsoft.com/office/powerpoint/2010/main" val="3737524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3" y="152400"/>
            <a:ext cx="9144001" cy="1143000"/>
          </a:xfrm>
        </p:spPr>
        <p:txBody>
          <a:bodyPr>
            <a:normAutofit fontScale="90000"/>
          </a:bodyPr>
          <a:lstStyle/>
          <a:p>
            <a:pPr algn="ctr"/>
            <a:r>
              <a:rPr lang="en-US" b="1" dirty="0"/>
              <a:t>Additional Resources – Digital Futures Initiative</a:t>
            </a:r>
            <a:br>
              <a:rPr lang="en-US" b="1" dirty="0"/>
            </a:br>
            <a:r>
              <a:rPr lang="en-US" b="1" dirty="0"/>
              <a:t>https://www.dfinow.org</a:t>
            </a:r>
          </a:p>
        </p:txBody>
      </p:sp>
      <p:pic>
        <p:nvPicPr>
          <p:cNvPr id="9" name="Picture 8">
            <a:extLst>
              <a:ext uri="{FF2B5EF4-FFF2-40B4-BE49-F238E27FC236}">
                <a16:creationId xmlns:a16="http://schemas.microsoft.com/office/drawing/2014/main" id="{B9743DAA-7B31-6EDB-8131-EA44487BB769}"/>
              </a:ext>
            </a:extLst>
          </p:cNvPr>
          <p:cNvPicPr>
            <a:picLocks noChangeAspect="1"/>
          </p:cNvPicPr>
          <p:nvPr/>
        </p:nvPicPr>
        <p:blipFill>
          <a:blip r:embed="rId3"/>
          <a:stretch>
            <a:fillRect/>
          </a:stretch>
        </p:blipFill>
        <p:spPr>
          <a:xfrm>
            <a:off x="1320422" y="1483880"/>
            <a:ext cx="8851319" cy="4840720"/>
          </a:xfrm>
          <a:prstGeom prst="rect">
            <a:avLst/>
          </a:prstGeom>
        </p:spPr>
      </p:pic>
      <p:pic>
        <p:nvPicPr>
          <p:cNvPr id="3" name="Picture 2" descr="Qr code&#10;&#10;Description automatically generated">
            <a:extLst>
              <a:ext uri="{FF2B5EF4-FFF2-40B4-BE49-F238E27FC236}">
                <a16:creationId xmlns:a16="http://schemas.microsoft.com/office/drawing/2014/main" id="{E4583135-5DB6-FCB4-C13A-88C4B5D32A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85412" y="4992950"/>
            <a:ext cx="1828800" cy="1828800"/>
          </a:xfrm>
          <a:prstGeom prst="rect">
            <a:avLst/>
          </a:prstGeom>
        </p:spPr>
      </p:pic>
    </p:spTree>
    <p:extLst>
      <p:ext uri="{BB962C8B-B14F-4D97-AF65-F5344CB8AC3E}">
        <p14:creationId xmlns:p14="http://schemas.microsoft.com/office/powerpoint/2010/main" val="1389941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3" y="152400"/>
            <a:ext cx="9144001" cy="1143000"/>
          </a:xfrm>
        </p:spPr>
        <p:txBody>
          <a:bodyPr>
            <a:normAutofit/>
          </a:bodyPr>
          <a:lstStyle/>
          <a:p>
            <a:pPr algn="ctr"/>
            <a:r>
              <a:rPr lang="en-US" sz="3200" b="1" dirty="0"/>
              <a:t>Additional Resources – NCMEC</a:t>
            </a:r>
            <a:br>
              <a:rPr lang="en-US" sz="3200" b="1" dirty="0"/>
            </a:br>
            <a:r>
              <a:rPr lang="en-US" sz="3200" b="1" dirty="0"/>
              <a:t>https://www.missingkids.org</a:t>
            </a:r>
          </a:p>
        </p:txBody>
      </p:sp>
      <p:pic>
        <p:nvPicPr>
          <p:cNvPr id="7" name="Picture 6">
            <a:extLst>
              <a:ext uri="{FF2B5EF4-FFF2-40B4-BE49-F238E27FC236}">
                <a16:creationId xmlns:a16="http://schemas.microsoft.com/office/drawing/2014/main" id="{A675D052-AA8E-1C9E-1310-C1158B0F723A}"/>
              </a:ext>
            </a:extLst>
          </p:cNvPr>
          <p:cNvPicPr>
            <a:picLocks noChangeAspect="1"/>
          </p:cNvPicPr>
          <p:nvPr/>
        </p:nvPicPr>
        <p:blipFill>
          <a:blip r:embed="rId3"/>
          <a:stretch>
            <a:fillRect/>
          </a:stretch>
        </p:blipFill>
        <p:spPr>
          <a:xfrm>
            <a:off x="532606" y="1413096"/>
            <a:ext cx="10734279" cy="5140103"/>
          </a:xfrm>
          <a:prstGeom prst="rect">
            <a:avLst/>
          </a:prstGeom>
        </p:spPr>
      </p:pic>
      <p:pic>
        <p:nvPicPr>
          <p:cNvPr id="3" name="Picture 2" descr="Qr code&#10;&#10;Description automatically generated">
            <a:extLst>
              <a:ext uri="{FF2B5EF4-FFF2-40B4-BE49-F238E27FC236}">
                <a16:creationId xmlns:a16="http://schemas.microsoft.com/office/drawing/2014/main" id="{C108FB04-FF1A-DF44-A96C-0A8804A70A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85412" y="4953000"/>
            <a:ext cx="1828800" cy="1828800"/>
          </a:xfrm>
          <a:prstGeom prst="rect">
            <a:avLst/>
          </a:prstGeom>
        </p:spPr>
      </p:pic>
    </p:spTree>
    <p:extLst>
      <p:ext uri="{BB962C8B-B14F-4D97-AF65-F5344CB8AC3E}">
        <p14:creationId xmlns:p14="http://schemas.microsoft.com/office/powerpoint/2010/main" val="45352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3" y="152400"/>
            <a:ext cx="9144001" cy="1143000"/>
          </a:xfrm>
        </p:spPr>
        <p:txBody>
          <a:bodyPr>
            <a:normAutofit/>
          </a:bodyPr>
          <a:lstStyle/>
          <a:p>
            <a:pPr algn="ctr"/>
            <a:r>
              <a:rPr lang="en-US" sz="3200" b="1" dirty="0"/>
              <a:t>Additional Resources – Protect Young Eyes</a:t>
            </a:r>
            <a:br>
              <a:rPr lang="en-US" sz="3200" b="1" dirty="0"/>
            </a:br>
            <a:r>
              <a:rPr lang="en-US" sz="3200" b="1" dirty="0"/>
              <a:t>https://protectyoungeyes.com/apps/</a:t>
            </a:r>
          </a:p>
        </p:txBody>
      </p:sp>
      <p:pic>
        <p:nvPicPr>
          <p:cNvPr id="5" name="Picture 4">
            <a:extLst>
              <a:ext uri="{FF2B5EF4-FFF2-40B4-BE49-F238E27FC236}">
                <a16:creationId xmlns:a16="http://schemas.microsoft.com/office/drawing/2014/main" id="{6247EFC9-FC70-0351-0E8C-523AB43DFB28}"/>
              </a:ext>
            </a:extLst>
          </p:cNvPr>
          <p:cNvPicPr>
            <a:picLocks noChangeAspect="1"/>
          </p:cNvPicPr>
          <p:nvPr/>
        </p:nvPicPr>
        <p:blipFill>
          <a:blip r:embed="rId3"/>
          <a:stretch>
            <a:fillRect/>
          </a:stretch>
        </p:blipFill>
        <p:spPr>
          <a:xfrm>
            <a:off x="1142206" y="1468158"/>
            <a:ext cx="9675621" cy="5085042"/>
          </a:xfrm>
          <a:prstGeom prst="rect">
            <a:avLst/>
          </a:prstGeom>
        </p:spPr>
      </p:pic>
      <p:pic>
        <p:nvPicPr>
          <p:cNvPr id="3" name="Picture 2" descr="Qr code&#10;&#10;Description automatically generated">
            <a:extLst>
              <a:ext uri="{FF2B5EF4-FFF2-40B4-BE49-F238E27FC236}">
                <a16:creationId xmlns:a16="http://schemas.microsoft.com/office/drawing/2014/main" id="{2C2F5286-365E-6E6C-DCBA-1EC31D1503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86207" y="4953000"/>
            <a:ext cx="1828800" cy="1828800"/>
          </a:xfrm>
          <a:prstGeom prst="rect">
            <a:avLst/>
          </a:prstGeom>
        </p:spPr>
      </p:pic>
    </p:spTree>
    <p:extLst>
      <p:ext uri="{BB962C8B-B14F-4D97-AF65-F5344CB8AC3E}">
        <p14:creationId xmlns:p14="http://schemas.microsoft.com/office/powerpoint/2010/main" val="3552007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2" y="152400"/>
            <a:ext cx="9905999" cy="1143000"/>
          </a:xfrm>
        </p:spPr>
        <p:txBody>
          <a:bodyPr>
            <a:normAutofit/>
          </a:bodyPr>
          <a:lstStyle/>
          <a:p>
            <a:pPr algn="ctr"/>
            <a:r>
              <a:rPr lang="en-US" sz="3200" b="1" dirty="0"/>
              <a:t>Additional Resources – Volusia Sheriff’s Office</a:t>
            </a:r>
            <a:br>
              <a:rPr lang="en-US" sz="3200" b="1" dirty="0"/>
            </a:br>
            <a:r>
              <a:rPr lang="en-US" sz="3200" b="1" dirty="0"/>
              <a:t>https://www.volusiasheriff.gov/resources</a:t>
            </a:r>
          </a:p>
        </p:txBody>
      </p:sp>
      <p:pic>
        <p:nvPicPr>
          <p:cNvPr id="5" name="Picture 4">
            <a:extLst>
              <a:ext uri="{FF2B5EF4-FFF2-40B4-BE49-F238E27FC236}">
                <a16:creationId xmlns:a16="http://schemas.microsoft.com/office/drawing/2014/main" id="{EC3D86C6-9008-9FE7-463E-05B21A11F021}"/>
              </a:ext>
            </a:extLst>
          </p:cNvPr>
          <p:cNvPicPr>
            <a:picLocks noChangeAspect="1"/>
          </p:cNvPicPr>
          <p:nvPr/>
        </p:nvPicPr>
        <p:blipFill>
          <a:blip r:embed="rId3"/>
          <a:stretch>
            <a:fillRect/>
          </a:stretch>
        </p:blipFill>
        <p:spPr>
          <a:xfrm>
            <a:off x="2610701" y="1424031"/>
            <a:ext cx="6967422" cy="5410200"/>
          </a:xfrm>
          <a:prstGeom prst="rect">
            <a:avLst/>
          </a:prstGeom>
        </p:spPr>
      </p:pic>
      <p:pic>
        <p:nvPicPr>
          <p:cNvPr id="3" name="Picture 2" descr="Qr code&#10;&#10;Description automatically generated">
            <a:extLst>
              <a:ext uri="{FF2B5EF4-FFF2-40B4-BE49-F238E27FC236}">
                <a16:creationId xmlns:a16="http://schemas.microsoft.com/office/drawing/2014/main" id="{9DF13E87-E8C6-9CF8-C7FD-294DCB03E6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85412" y="4992114"/>
            <a:ext cx="1828800" cy="1828800"/>
          </a:xfrm>
          <a:prstGeom prst="rect">
            <a:avLst/>
          </a:prstGeom>
        </p:spPr>
      </p:pic>
    </p:spTree>
    <p:extLst>
      <p:ext uri="{BB962C8B-B14F-4D97-AF65-F5344CB8AC3E}">
        <p14:creationId xmlns:p14="http://schemas.microsoft.com/office/powerpoint/2010/main" val="2498823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ompStat | VSO">
            <a:extLst>
              <a:ext uri="{FF2B5EF4-FFF2-40B4-BE49-F238E27FC236}">
                <a16:creationId xmlns:a16="http://schemas.microsoft.com/office/drawing/2014/main" id="{B67874FE-03B4-8888-6547-4E74840B2F9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46412" y="381000"/>
            <a:ext cx="6096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22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igital Blue Tunnel 16x9">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895261.potx" id="{4CBF9558-C12D-4F51-9AA3-9D0796951DBC}" vid="{FFC159E6-A134-46E7-B1A0-C306E39FC295}"/>
    </a:ext>
  </a:extLst>
</a:theme>
</file>

<file path=ppt/theme/theme2.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digital blue tunnel presentation (widescreen)</Template>
  <TotalTime>653</TotalTime>
  <Words>621</Words>
  <Application>Microsoft Office PowerPoint</Application>
  <PresentationFormat>Custom</PresentationFormat>
  <Paragraphs>50</Paragraphs>
  <Slides>12</Slides>
  <Notes>12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ArialMT</vt:lpstr>
      <vt:lpstr>Corbel</vt:lpstr>
      <vt:lpstr>Digital Blue Tunnel 16x9</vt:lpstr>
      <vt:lpstr>Volusia Sheriff’s Office</vt:lpstr>
      <vt:lpstr>PowerPoint Presentation</vt:lpstr>
      <vt:lpstr>Child Exploitation Unit</vt:lpstr>
      <vt:lpstr>Internet Crimes Against Children (ICAC)</vt:lpstr>
      <vt:lpstr>National Center for Missing and Exploited Children (NCMEC) and the CyberTipline</vt:lpstr>
      <vt:lpstr>PowerPoint Presentation</vt:lpstr>
      <vt:lpstr>VSO Case Examples</vt:lpstr>
      <vt:lpstr>Additional Resources – Digital Futures Initiative https://www.dfinow.org</vt:lpstr>
      <vt:lpstr>Additional Resources – NCMEC https://www.missingkids.org</vt:lpstr>
      <vt:lpstr>Additional Resources – Protect Young Eyes https://protectyoungeyes.com/apps/</vt:lpstr>
      <vt:lpstr>Additional Resources – Volusia Sheriff’s Office https://www.volusiasheriff.gov/resources</vt:lpstr>
      <vt:lpstr>PowerPoint Presentation</vt:lpstr>
    </vt:vector>
  </TitlesOfParts>
  <Company>Volusia Sheriff's Office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Volusia Sheriff’s Office</dc:title>
  <dc:creator>Lance LaMee</dc:creator>
  <cp:lastModifiedBy>Lance LaMee</cp:lastModifiedBy>
  <cp:revision>41</cp:revision>
  <cp:lastPrinted>2023-07-20T18:57:18Z</cp:lastPrinted>
  <dcterms:created xsi:type="dcterms:W3CDTF">2023-07-19T12:52:06Z</dcterms:created>
  <dcterms:modified xsi:type="dcterms:W3CDTF">2023-08-01T19:30:20Z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MSIP_Label_a99eb4c6-d32e-43eb-ac3e-37f6ad2ae82d_Enabled">
    <vt:lpwstr>true</vt:lpwstr>
  </property>
  <property fmtid="{D5CDD505-2E9C-101B-9397-08002B2CF9AE}" pid="9" name="MSIP_Label_a99eb4c6-d32e-43eb-ac3e-37f6ad2ae82d_SetDate">
    <vt:lpwstr>2023-07-19T13:03:42Z</vt:lpwstr>
  </property>
  <property fmtid="{D5CDD505-2E9C-101B-9397-08002B2CF9AE}" pid="10" name="MSIP_Label_a99eb4c6-d32e-43eb-ac3e-37f6ad2ae82d_Method">
    <vt:lpwstr>Standard</vt:lpwstr>
  </property>
  <property fmtid="{D5CDD505-2E9C-101B-9397-08002B2CF9AE}" pid="11" name="MSIP_Label_a99eb4c6-d32e-43eb-ac3e-37f6ad2ae82d_Name">
    <vt:lpwstr>Public</vt:lpwstr>
  </property>
  <property fmtid="{D5CDD505-2E9C-101B-9397-08002B2CF9AE}" pid="12" name="MSIP_Label_a99eb4c6-d32e-43eb-ac3e-37f6ad2ae82d_SiteId">
    <vt:lpwstr>9eeff2cf-f1c0-4bc7-8dc2-63ea51d3bfa1</vt:lpwstr>
  </property>
  <property fmtid="{D5CDD505-2E9C-101B-9397-08002B2CF9AE}" pid="13" name="MSIP_Label_a99eb4c6-d32e-43eb-ac3e-37f6ad2ae82d_ActionId">
    <vt:lpwstr>2813d4fb-1655-4c17-9df6-08064cb1b529</vt:lpwstr>
  </property>
  <property fmtid="{D5CDD505-2E9C-101B-9397-08002B2CF9AE}" pid="14" name="MSIP_Label_a99eb4c6-d32e-43eb-ac3e-37f6ad2ae82d_ContentBits">
    <vt:lpwstr>0</vt:lpwstr>
  </property>
</Properties>
</file>