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</p:sldIdLst>
  <p:sldSz cy="6858000" cx="9144000"/>
  <p:notesSz cx="6858000" cy="9144000"/>
  <p:embeddedFontLst>
    <p:embeddedFont>
      <p:font typeface="Lato"/>
      <p:regular r:id="rId45"/>
      <p:bold r:id="rId46"/>
      <p:italic r:id="rId47"/>
      <p:boldItalic r:id="rId48"/>
    </p:embeddedFont>
    <p:embeddedFont>
      <p:font typeface="Century Gothic"/>
      <p:regular r:id="rId49"/>
      <p:bold r:id="rId50"/>
      <p:italic r:id="rId51"/>
      <p:boldItalic r:id="rId52"/>
    </p:embeddedFont>
    <p:embeddedFont>
      <p:font typeface="Open Sans"/>
      <p:regular r:id="rId53"/>
      <p:bold r:id="rId54"/>
      <p:italic r:id="rId55"/>
      <p:boldItalic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57" roundtripDataSignature="AMtx7mgdpsWCvRwozKrljAjJYRA8UVST/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2" name="MaryDelle Robinson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font" Target="fonts/Lato-bold.fntdata"/><Relationship Id="rId45" Type="http://schemas.openxmlformats.org/officeDocument/2006/relationships/font" Target="fonts/La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48" Type="http://schemas.openxmlformats.org/officeDocument/2006/relationships/font" Target="fonts/Lato-boldItalic.fntdata"/><Relationship Id="rId47" Type="http://schemas.openxmlformats.org/officeDocument/2006/relationships/font" Target="fonts/Lato-italic.fntdata"/><Relationship Id="rId49" Type="http://schemas.openxmlformats.org/officeDocument/2006/relationships/font" Target="fonts/CenturyGothic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CenturyGothic-italic.fntdata"/><Relationship Id="rId50" Type="http://schemas.openxmlformats.org/officeDocument/2006/relationships/font" Target="fonts/CenturyGothic-bold.fntdata"/><Relationship Id="rId53" Type="http://schemas.openxmlformats.org/officeDocument/2006/relationships/font" Target="fonts/OpenSans-regular.fntdata"/><Relationship Id="rId52" Type="http://schemas.openxmlformats.org/officeDocument/2006/relationships/font" Target="fonts/CenturyGothic-boldItalic.fntdata"/><Relationship Id="rId11" Type="http://schemas.openxmlformats.org/officeDocument/2006/relationships/slide" Target="slides/slide5.xml"/><Relationship Id="rId55" Type="http://schemas.openxmlformats.org/officeDocument/2006/relationships/font" Target="fonts/OpenSans-italic.fntdata"/><Relationship Id="rId10" Type="http://schemas.openxmlformats.org/officeDocument/2006/relationships/slide" Target="slides/slide4.xml"/><Relationship Id="rId54" Type="http://schemas.openxmlformats.org/officeDocument/2006/relationships/font" Target="fonts/OpenSans-bold.fntdata"/><Relationship Id="rId13" Type="http://schemas.openxmlformats.org/officeDocument/2006/relationships/slide" Target="slides/slide7.xml"/><Relationship Id="rId57" Type="http://customschemas.google.com/relationships/presentationmetadata" Target="metadata"/><Relationship Id="rId12" Type="http://schemas.openxmlformats.org/officeDocument/2006/relationships/slide" Target="slides/slide6.xml"/><Relationship Id="rId56" Type="http://schemas.openxmlformats.org/officeDocument/2006/relationships/font" Target="fonts/OpenSans-bold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3-10-03T14:00:31.310">
    <p:pos x="155" y="827"/>
    <p:text>HHCA College Bus Trip to UofSC on Monday, Nov 6. See registration details in Principal's email and on college prep events page.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6Z_IYKQ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3-10-03T13:52:23.988">
    <p:pos x="574" y="1288"/>
    <p:text>Email mrobinson@hhca.org if you need an invitation to join.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A6Z_IYKM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82db03a136_0_132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82db03a136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51% Life + Palmetto Fellows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8db2a4a7be_0_12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8db2a4a7be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51% Life + Palmetto Fellows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8db2a4a7be_0_228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8db2a4a7be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USC 52%, Clemson 24%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8db2a4a7be_0_337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8db2a4a7be_0_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82db03a136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g282db03a136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8db2a4a7b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g28db2a4a7be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82db03a136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g282db03a136_0_1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cb2b738090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gcb2b738090_0_10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cb2b738090_0_8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gcb2b738090_0_8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Certain opportunities and limitations are available at certain GPA levels. Many large and elite colleges will only consider you for admission at a 3.5 or above. 2.5 is the lower end for most 4-year institutions. 2.0 is the bare minimum and only for very few colleges/technical schools and the military...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cb2b738090_0_9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gcb2b738090_0_9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So what is our goal over the next 4 years? It’s to graduate students. Here are the graduation credit requirements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cb2b738090_0_7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1" name="Google Shape;211;gcb2b738090_0_7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82db03a136_0_199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82db03a136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cb2b738090_0_1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7" name="Google Shape;237;gcb2b738090_0_14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82db03a136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4" name="Google Shape;244;g282db03a136_0_1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82db03a136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1" name="Google Shape;251;g282db03a136_0_1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cb2b738090_0_5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9" name="Google Shape;259;gcb2b738090_0_5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82db03a136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g282db03a136_0_1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82db03a136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0" name="Google Shape;280;g282db03a136_0_17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7" name="Google Shape;287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ebc04edf4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5" name="Google Shape;295;gebc04edf4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ed7d3d5155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2" name="Google Shape;302;ged7d3d5155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9" name="Google Shape;30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ed7d3d5155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7" name="Google Shape;317;ged7d3d5155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cb2b738090_0_12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gcb2b738090_0_1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For any athletes ….start this now.</a:t>
            </a:r>
            <a:endParaRPr/>
          </a:p>
        </p:txBody>
      </p:sp>
      <p:sp>
        <p:nvSpPr>
          <p:cNvPr id="325" name="Google Shape;325;gcb2b738090_0_12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cb2b738090_0_5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2" name="Google Shape;332;gcb2b738090_0_54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282db03a136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9" name="Google Shape;339;g282db03a136_0_18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cb2b738090_0_6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7" name="Google Shape;347;gcb2b738090_0_67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cb2b738090_0_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5" name="Google Shape;355;gcb2b738090_0_55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cb2b738090_0_5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2" name="Google Shape;362;gcb2b738090_0_57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cb2b738090_0_1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9" name="Google Shape;369;gcb2b738090_0_13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cb2b738090_0_1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6" name="Google Shape;376;gcb2b738090_0_14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3" name="Google Shape;38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8db2a4a7b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90" name="Google Shape;390;g28db2a4a7be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ff29989210_0_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9" name="Google Shape;399;gff29989210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7" name="Google Shape;407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3" name="Google Shape;413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2"/>
          <p:cNvSpPr txBox="1"/>
          <p:nvPr>
            <p:ph type="ctrTitle"/>
          </p:nvPr>
        </p:nvSpPr>
        <p:spPr>
          <a:xfrm>
            <a:off x="306388" y="739588"/>
            <a:ext cx="8513700" cy="27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0"/>
              <a:buFont typeface="Century Gothic"/>
              <a:buNone/>
              <a:defRPr b="1" sz="100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2"/>
          <p:cNvSpPr txBox="1"/>
          <p:nvPr>
            <p:ph idx="1" type="subTitle"/>
          </p:nvPr>
        </p:nvSpPr>
        <p:spPr>
          <a:xfrm>
            <a:off x="306388" y="3505200"/>
            <a:ext cx="4683000" cy="1344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SzPts val="3960"/>
              <a:buNone/>
              <a:defRPr sz="44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2"/>
          <p:cNvSpPr txBox="1"/>
          <p:nvPr>
            <p:ph idx="10" type="dt"/>
          </p:nvPr>
        </p:nvSpPr>
        <p:spPr>
          <a:xfrm>
            <a:off x="457200" y="6275294"/>
            <a:ext cx="1600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2"/>
          <p:cNvSpPr txBox="1"/>
          <p:nvPr>
            <p:ph idx="11" type="ftr"/>
          </p:nvPr>
        </p:nvSpPr>
        <p:spPr>
          <a:xfrm>
            <a:off x="2209800" y="6275294"/>
            <a:ext cx="5638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2"/>
          <p:cNvSpPr txBox="1"/>
          <p:nvPr>
            <p:ph idx="12" type="sldNum"/>
          </p:nvPr>
        </p:nvSpPr>
        <p:spPr>
          <a:xfrm>
            <a:off x="8077200" y="6275294"/>
            <a:ext cx="609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3"/>
          <p:cNvSpPr txBox="1"/>
          <p:nvPr>
            <p:ph type="title"/>
          </p:nvPr>
        </p:nvSpPr>
        <p:spPr>
          <a:xfrm>
            <a:off x="612775" y="58270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3"/>
          <p:cNvSpPr txBox="1"/>
          <p:nvPr>
            <p:ph idx="1" type="body"/>
          </p:nvPr>
        </p:nvSpPr>
        <p:spPr>
          <a:xfrm>
            <a:off x="988358" y="2044700"/>
            <a:ext cx="7167300" cy="40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198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2pPr>
            <a:lvl3pPr indent="-331469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/>
            </a:lvl3pPr>
            <a:lvl4pPr indent="-331469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/>
            </a:lvl4pPr>
            <a:lvl5pPr indent="-33147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0" type="dt"/>
          </p:nvPr>
        </p:nvSpPr>
        <p:spPr>
          <a:xfrm>
            <a:off x="457200" y="6275294"/>
            <a:ext cx="1600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1" type="ftr"/>
          </p:nvPr>
        </p:nvSpPr>
        <p:spPr>
          <a:xfrm>
            <a:off x="2205318" y="6275294"/>
            <a:ext cx="5643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3"/>
          <p:cNvSpPr txBox="1"/>
          <p:nvPr>
            <p:ph idx="12" type="sldNum"/>
          </p:nvPr>
        </p:nvSpPr>
        <p:spPr>
          <a:xfrm>
            <a:off x="8077200" y="6275294"/>
            <a:ext cx="609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gcb2b738090_0_904"/>
          <p:cNvSpPr txBox="1"/>
          <p:nvPr>
            <p:ph type="title"/>
          </p:nvPr>
        </p:nvSpPr>
        <p:spPr>
          <a:xfrm>
            <a:off x="311700" y="593367"/>
            <a:ext cx="8520600" cy="9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gcb2b738090_0_904"/>
          <p:cNvSpPr txBox="1"/>
          <p:nvPr>
            <p:ph idx="1" type="body"/>
          </p:nvPr>
        </p:nvSpPr>
        <p:spPr>
          <a:xfrm>
            <a:off x="311700" y="1688233"/>
            <a:ext cx="3999900" cy="4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400"/>
              <a:buChar char="?"/>
              <a:defRPr sz="1400"/>
            </a:lvl1pPr>
            <a:lvl2pPr indent="-3048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?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Char char="?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Char char="?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Char char="?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/>
        </p:txBody>
      </p:sp>
      <p:sp>
        <p:nvSpPr>
          <p:cNvPr id="26" name="Google Shape;26;gcb2b738090_0_904"/>
          <p:cNvSpPr txBox="1"/>
          <p:nvPr>
            <p:ph idx="2" type="body"/>
          </p:nvPr>
        </p:nvSpPr>
        <p:spPr>
          <a:xfrm>
            <a:off x="4832400" y="1688233"/>
            <a:ext cx="3999900" cy="4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400"/>
              <a:buChar char="?"/>
              <a:defRPr sz="1400"/>
            </a:lvl1pPr>
            <a:lvl2pPr indent="-3048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?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Char char="?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Char char="?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Char char="?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/>
        </p:txBody>
      </p:sp>
      <p:sp>
        <p:nvSpPr>
          <p:cNvPr id="27" name="Google Shape;27;gcb2b738090_0_90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4"/>
          <p:cNvSpPr txBox="1"/>
          <p:nvPr>
            <p:ph type="title"/>
          </p:nvPr>
        </p:nvSpPr>
        <p:spPr>
          <a:xfrm>
            <a:off x="302151" y="4822206"/>
            <a:ext cx="85119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2222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500"/>
              <a:buFont typeface="Century Gothic"/>
              <a:buNone/>
              <a:defRPr b="1" sz="13500" cap="none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4"/>
          <p:cNvSpPr txBox="1"/>
          <p:nvPr>
            <p:ph idx="1" type="body"/>
          </p:nvPr>
        </p:nvSpPr>
        <p:spPr>
          <a:xfrm>
            <a:off x="384874" y="3525980"/>
            <a:ext cx="8355600" cy="127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SzPts val="3780"/>
              <a:buNone/>
              <a:defRPr sz="42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4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26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26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with Picture">
  <p:cSld name="Section with Picture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5"/>
          <p:cNvSpPr txBox="1"/>
          <p:nvPr>
            <p:ph type="title"/>
          </p:nvPr>
        </p:nvSpPr>
        <p:spPr>
          <a:xfrm>
            <a:off x="302151" y="4822206"/>
            <a:ext cx="85119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2222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500"/>
              <a:buFont typeface="Century Gothic"/>
              <a:buNone/>
              <a:defRPr b="1" sz="13500" cap="none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" type="body"/>
          </p:nvPr>
        </p:nvSpPr>
        <p:spPr>
          <a:xfrm>
            <a:off x="384874" y="3525980"/>
            <a:ext cx="4428300" cy="127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SzPts val="3780"/>
              <a:buNone/>
              <a:defRPr sz="42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4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26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26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" name="Google Shape;34;p25"/>
          <p:cNvSpPr/>
          <p:nvPr>
            <p:ph idx="2" type="pic"/>
          </p:nvPr>
        </p:nvSpPr>
        <p:spPr>
          <a:xfrm rot="-336927">
            <a:off x="5231066" y="261029"/>
            <a:ext cx="3433779" cy="4203968"/>
          </a:xfrm>
          <a:prstGeom prst="rect">
            <a:avLst/>
          </a:prstGeom>
          <a:noFill/>
          <a:ln cap="sq" cmpd="sng" w="177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6"/>
          <p:cNvSpPr txBox="1"/>
          <p:nvPr>
            <p:ph type="title"/>
          </p:nvPr>
        </p:nvSpPr>
        <p:spPr>
          <a:xfrm>
            <a:off x="612775" y="58270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1" type="body"/>
          </p:nvPr>
        </p:nvSpPr>
        <p:spPr>
          <a:xfrm>
            <a:off x="632012" y="2057400"/>
            <a:ext cx="3863700" cy="40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Char char="?"/>
              <a:defRPr sz="2000"/>
            </a:lvl1pPr>
            <a:lvl2pPr indent="-331469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 sz="1800"/>
            </a:lvl2pPr>
            <a:lvl3pPr indent="-331469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 sz="1800"/>
            </a:lvl3pPr>
            <a:lvl4pPr indent="-331469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 sz="1800"/>
            </a:lvl4pPr>
            <a:lvl5pPr indent="-33147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8" name="Google Shape;38;p26"/>
          <p:cNvSpPr txBox="1"/>
          <p:nvPr>
            <p:ph idx="2" type="body"/>
          </p:nvPr>
        </p:nvSpPr>
        <p:spPr>
          <a:xfrm>
            <a:off x="4661646" y="2057400"/>
            <a:ext cx="3867900" cy="40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Char char="?"/>
              <a:defRPr sz="2000"/>
            </a:lvl1pPr>
            <a:lvl2pPr indent="-331469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 sz="1800"/>
            </a:lvl2pPr>
            <a:lvl3pPr indent="-331469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 sz="1800"/>
            </a:lvl3pPr>
            <a:lvl4pPr indent="-331469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 sz="1800"/>
            </a:lvl4pPr>
            <a:lvl5pPr indent="-33147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9" name="Google Shape;39;p26"/>
          <p:cNvSpPr txBox="1"/>
          <p:nvPr>
            <p:ph idx="10" type="dt"/>
          </p:nvPr>
        </p:nvSpPr>
        <p:spPr>
          <a:xfrm>
            <a:off x="457200" y="6275294"/>
            <a:ext cx="1600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1" type="ftr"/>
          </p:nvPr>
        </p:nvSpPr>
        <p:spPr>
          <a:xfrm>
            <a:off x="2205318" y="6275294"/>
            <a:ext cx="5643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6"/>
          <p:cNvSpPr txBox="1"/>
          <p:nvPr>
            <p:ph idx="12" type="sldNum"/>
          </p:nvPr>
        </p:nvSpPr>
        <p:spPr>
          <a:xfrm>
            <a:off x="8077200" y="6275294"/>
            <a:ext cx="609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7"/>
          <p:cNvSpPr txBox="1"/>
          <p:nvPr>
            <p:ph type="title"/>
          </p:nvPr>
        </p:nvSpPr>
        <p:spPr>
          <a:xfrm>
            <a:off x="612775" y="58270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Century Gothic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7"/>
          <p:cNvSpPr txBox="1"/>
          <p:nvPr>
            <p:ph idx="1" type="body"/>
          </p:nvPr>
        </p:nvSpPr>
        <p:spPr>
          <a:xfrm>
            <a:off x="635545" y="1546412"/>
            <a:ext cx="38679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340"/>
              <a:buNone/>
              <a:defRPr b="1" sz="26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7"/>
          <p:cNvSpPr txBox="1"/>
          <p:nvPr>
            <p:ph idx="2" type="body"/>
          </p:nvPr>
        </p:nvSpPr>
        <p:spPr>
          <a:xfrm>
            <a:off x="630936" y="2147887"/>
            <a:ext cx="3867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Char char="?"/>
              <a:defRPr sz="2000"/>
            </a:lvl1pPr>
            <a:lvl2pPr indent="-331469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 sz="1800"/>
            </a:lvl2pPr>
            <a:lvl3pPr indent="-331469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 sz="1800"/>
            </a:lvl3pPr>
            <a:lvl4pPr indent="-331469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 sz="1800"/>
            </a:lvl4pPr>
            <a:lvl5pPr indent="-33147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 sz="18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7"/>
          <p:cNvSpPr txBox="1"/>
          <p:nvPr>
            <p:ph idx="3" type="body"/>
          </p:nvPr>
        </p:nvSpPr>
        <p:spPr>
          <a:xfrm>
            <a:off x="4663313" y="1545018"/>
            <a:ext cx="38679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340"/>
              <a:buNone/>
              <a:defRPr b="1" sz="26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7"/>
          <p:cNvSpPr txBox="1"/>
          <p:nvPr>
            <p:ph idx="4" type="body"/>
          </p:nvPr>
        </p:nvSpPr>
        <p:spPr>
          <a:xfrm>
            <a:off x="4663313" y="2147887"/>
            <a:ext cx="3867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Char char="?"/>
              <a:defRPr sz="2000"/>
            </a:lvl1pPr>
            <a:lvl2pPr indent="-331469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 sz="1800"/>
            </a:lvl2pPr>
            <a:lvl3pPr indent="-331469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 sz="1800"/>
            </a:lvl3pPr>
            <a:lvl4pPr indent="-331469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 sz="1800"/>
            </a:lvl4pPr>
            <a:lvl5pPr indent="-33147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 sz="18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7"/>
          <p:cNvSpPr txBox="1"/>
          <p:nvPr>
            <p:ph idx="10" type="dt"/>
          </p:nvPr>
        </p:nvSpPr>
        <p:spPr>
          <a:xfrm>
            <a:off x="457200" y="6275294"/>
            <a:ext cx="1600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1" type="ftr"/>
          </p:nvPr>
        </p:nvSpPr>
        <p:spPr>
          <a:xfrm>
            <a:off x="2205318" y="6275294"/>
            <a:ext cx="5643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7"/>
          <p:cNvSpPr txBox="1"/>
          <p:nvPr>
            <p:ph idx="12" type="sldNum"/>
          </p:nvPr>
        </p:nvSpPr>
        <p:spPr>
          <a:xfrm>
            <a:off x="8077200" y="6275294"/>
            <a:ext cx="609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1" name="Google Shape;51;p27"/>
          <p:cNvSpPr/>
          <p:nvPr/>
        </p:nvSpPr>
        <p:spPr>
          <a:xfrm flipH="1">
            <a:off x="4574229" y="1694516"/>
            <a:ext cx="18300" cy="4389000"/>
          </a:xfrm>
          <a:prstGeom prst="rect">
            <a:avLst/>
          </a:prstGeom>
          <a:gradFill>
            <a:gsLst>
              <a:gs pos="0">
                <a:srgbClr val="5F7090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" name="Google Shape;52;p27"/>
          <p:cNvSpPr/>
          <p:nvPr/>
        </p:nvSpPr>
        <p:spPr>
          <a:xfrm flipH="1">
            <a:off x="4574229" y="1694516"/>
            <a:ext cx="18300" cy="4389000"/>
          </a:xfrm>
          <a:prstGeom prst="rect">
            <a:avLst/>
          </a:prstGeom>
          <a:gradFill>
            <a:gsLst>
              <a:gs pos="0">
                <a:srgbClr val="5F7090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" name="Google Shape;53;p27"/>
          <p:cNvSpPr/>
          <p:nvPr/>
        </p:nvSpPr>
        <p:spPr>
          <a:xfrm flipH="1">
            <a:off x="4574229" y="1694516"/>
            <a:ext cx="18300" cy="4389000"/>
          </a:xfrm>
          <a:prstGeom prst="rect">
            <a:avLst/>
          </a:prstGeom>
          <a:gradFill>
            <a:gsLst>
              <a:gs pos="0">
                <a:srgbClr val="5F7090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4" name="Google Shape;54;p27"/>
          <p:cNvSpPr/>
          <p:nvPr/>
        </p:nvSpPr>
        <p:spPr>
          <a:xfrm flipH="1">
            <a:off x="4574229" y="1694516"/>
            <a:ext cx="18300" cy="4389000"/>
          </a:xfrm>
          <a:prstGeom prst="rect">
            <a:avLst/>
          </a:prstGeom>
          <a:gradFill>
            <a:gsLst>
              <a:gs pos="0">
                <a:srgbClr val="5F7090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8"/>
          <p:cNvSpPr txBox="1"/>
          <p:nvPr>
            <p:ph type="title"/>
          </p:nvPr>
        </p:nvSpPr>
        <p:spPr>
          <a:xfrm>
            <a:off x="612775" y="58270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8"/>
          <p:cNvSpPr txBox="1"/>
          <p:nvPr>
            <p:ph idx="10" type="dt"/>
          </p:nvPr>
        </p:nvSpPr>
        <p:spPr>
          <a:xfrm>
            <a:off x="457200" y="6275294"/>
            <a:ext cx="1600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8"/>
          <p:cNvSpPr txBox="1"/>
          <p:nvPr>
            <p:ph idx="11" type="ftr"/>
          </p:nvPr>
        </p:nvSpPr>
        <p:spPr>
          <a:xfrm>
            <a:off x="2205318" y="6275294"/>
            <a:ext cx="5643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8"/>
          <p:cNvSpPr txBox="1"/>
          <p:nvPr>
            <p:ph idx="12" type="sldNum"/>
          </p:nvPr>
        </p:nvSpPr>
        <p:spPr>
          <a:xfrm>
            <a:off x="8077200" y="6275294"/>
            <a:ext cx="609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9"/>
          <p:cNvSpPr txBox="1"/>
          <p:nvPr>
            <p:ph idx="10" type="dt"/>
          </p:nvPr>
        </p:nvSpPr>
        <p:spPr>
          <a:xfrm>
            <a:off x="457200" y="6275294"/>
            <a:ext cx="1600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9"/>
          <p:cNvSpPr txBox="1"/>
          <p:nvPr>
            <p:ph idx="11" type="ftr"/>
          </p:nvPr>
        </p:nvSpPr>
        <p:spPr>
          <a:xfrm>
            <a:off x="2205318" y="6275294"/>
            <a:ext cx="5643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9"/>
          <p:cNvSpPr txBox="1"/>
          <p:nvPr>
            <p:ph idx="12" type="sldNum"/>
          </p:nvPr>
        </p:nvSpPr>
        <p:spPr>
          <a:xfrm>
            <a:off x="8077200" y="6275294"/>
            <a:ext cx="609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0"/>
          <p:cNvSpPr txBox="1"/>
          <p:nvPr>
            <p:ph type="title"/>
          </p:nvPr>
        </p:nvSpPr>
        <p:spPr>
          <a:xfrm>
            <a:off x="631825" y="1720103"/>
            <a:ext cx="3657600" cy="1161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  <a:defRPr b="0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0"/>
          <p:cNvSpPr txBox="1"/>
          <p:nvPr>
            <p:ph idx="1" type="body"/>
          </p:nvPr>
        </p:nvSpPr>
        <p:spPr>
          <a:xfrm>
            <a:off x="4692650" y="658906"/>
            <a:ext cx="3819300" cy="54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800"/>
              <a:buChar char="?"/>
              <a:defRPr sz="2000"/>
            </a:lvl1pPr>
            <a:lvl2pPr indent="-331469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 sz="1800"/>
            </a:lvl2pPr>
            <a:lvl3pPr indent="-331469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 sz="1800"/>
            </a:lvl3pPr>
            <a:lvl4pPr indent="-331469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 sz="1800"/>
            </a:lvl4pPr>
            <a:lvl5pPr indent="-33147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 sz="18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7" name="Google Shape;67;p30"/>
          <p:cNvSpPr txBox="1"/>
          <p:nvPr>
            <p:ph idx="2" type="body"/>
          </p:nvPr>
        </p:nvSpPr>
        <p:spPr>
          <a:xfrm>
            <a:off x="631825" y="2877671"/>
            <a:ext cx="36576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08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8" name="Google Shape;68;p30"/>
          <p:cNvSpPr txBox="1"/>
          <p:nvPr>
            <p:ph idx="10" type="dt"/>
          </p:nvPr>
        </p:nvSpPr>
        <p:spPr>
          <a:xfrm>
            <a:off x="457200" y="6275294"/>
            <a:ext cx="1600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0"/>
          <p:cNvSpPr txBox="1"/>
          <p:nvPr>
            <p:ph idx="11" type="ftr"/>
          </p:nvPr>
        </p:nvSpPr>
        <p:spPr>
          <a:xfrm>
            <a:off x="2205318" y="6275294"/>
            <a:ext cx="5643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0"/>
          <p:cNvSpPr txBox="1"/>
          <p:nvPr>
            <p:ph idx="12" type="sldNum"/>
          </p:nvPr>
        </p:nvSpPr>
        <p:spPr>
          <a:xfrm>
            <a:off x="8077200" y="6275294"/>
            <a:ext cx="609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1"/>
          <p:cNvSpPr txBox="1"/>
          <p:nvPr>
            <p:ph type="title"/>
          </p:nvPr>
        </p:nvSpPr>
        <p:spPr>
          <a:xfrm>
            <a:off x="631823" y="1227427"/>
            <a:ext cx="36576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  <a:defRPr b="0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1"/>
          <p:cNvSpPr/>
          <p:nvPr>
            <p:ph idx="2" type="pic"/>
          </p:nvPr>
        </p:nvSpPr>
        <p:spPr>
          <a:xfrm rot="194176">
            <a:off x="4845345" y="975845"/>
            <a:ext cx="3496676" cy="4747265"/>
          </a:xfrm>
          <a:prstGeom prst="rect">
            <a:avLst/>
          </a:prstGeom>
          <a:noFill/>
          <a:ln cap="sq" cmpd="sng" w="177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sp>
      <p:sp>
        <p:nvSpPr>
          <p:cNvPr id="74" name="Google Shape;74;p31"/>
          <p:cNvSpPr txBox="1"/>
          <p:nvPr>
            <p:ph idx="1" type="body"/>
          </p:nvPr>
        </p:nvSpPr>
        <p:spPr>
          <a:xfrm>
            <a:off x="631823" y="1799793"/>
            <a:ext cx="3657600" cy="39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08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5" name="Google Shape;75;p31"/>
          <p:cNvSpPr txBox="1"/>
          <p:nvPr>
            <p:ph idx="10" type="dt"/>
          </p:nvPr>
        </p:nvSpPr>
        <p:spPr>
          <a:xfrm>
            <a:off x="457200" y="6275294"/>
            <a:ext cx="1600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1"/>
          <p:cNvSpPr txBox="1"/>
          <p:nvPr>
            <p:ph idx="11" type="ftr"/>
          </p:nvPr>
        </p:nvSpPr>
        <p:spPr>
          <a:xfrm>
            <a:off x="2205318" y="6275294"/>
            <a:ext cx="5643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2" type="sldNum"/>
          </p:nvPr>
        </p:nvSpPr>
        <p:spPr>
          <a:xfrm>
            <a:off x="8077200" y="6275294"/>
            <a:ext cx="609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above Caption">
  <p:cSld name="Picture above Caption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/>
          <p:nvPr>
            <p:ph type="title"/>
          </p:nvPr>
        </p:nvSpPr>
        <p:spPr>
          <a:xfrm>
            <a:off x="632011" y="4329953"/>
            <a:ext cx="7907100" cy="927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2"/>
          <p:cNvSpPr txBox="1"/>
          <p:nvPr>
            <p:ph idx="10" type="dt"/>
          </p:nvPr>
        </p:nvSpPr>
        <p:spPr>
          <a:xfrm>
            <a:off x="457200" y="6275294"/>
            <a:ext cx="1600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2"/>
          <p:cNvSpPr txBox="1"/>
          <p:nvPr>
            <p:ph idx="11" type="ftr"/>
          </p:nvPr>
        </p:nvSpPr>
        <p:spPr>
          <a:xfrm>
            <a:off x="2205318" y="6275294"/>
            <a:ext cx="5643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2"/>
          <p:cNvSpPr txBox="1"/>
          <p:nvPr>
            <p:ph idx="12" type="sldNum"/>
          </p:nvPr>
        </p:nvSpPr>
        <p:spPr>
          <a:xfrm>
            <a:off x="8077200" y="6275294"/>
            <a:ext cx="609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3" name="Google Shape;83;p32"/>
          <p:cNvSpPr txBox="1"/>
          <p:nvPr>
            <p:ph idx="1" type="body"/>
          </p:nvPr>
        </p:nvSpPr>
        <p:spPr>
          <a:xfrm>
            <a:off x="634196" y="5257800"/>
            <a:ext cx="7905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32"/>
          <p:cNvSpPr/>
          <p:nvPr>
            <p:ph idx="2" type="pic"/>
          </p:nvPr>
        </p:nvSpPr>
        <p:spPr>
          <a:xfrm rot="319019">
            <a:off x="2075931" y="741020"/>
            <a:ext cx="4914445" cy="3240146"/>
          </a:xfrm>
          <a:prstGeom prst="rect">
            <a:avLst/>
          </a:prstGeom>
          <a:noFill/>
          <a:ln cap="sq" cmpd="sng" w="177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Pictures with Caption">
  <p:cSld name="2 Pictures with Ca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3"/>
          <p:cNvSpPr/>
          <p:nvPr>
            <p:ph idx="2" type="pic"/>
          </p:nvPr>
        </p:nvSpPr>
        <p:spPr>
          <a:xfrm rot="-253220">
            <a:off x="435973" y="494323"/>
            <a:ext cx="4663546" cy="3030110"/>
          </a:xfrm>
          <a:prstGeom prst="rect">
            <a:avLst/>
          </a:prstGeom>
          <a:noFill/>
          <a:ln cap="sq" cmpd="sng" w="177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sp>
      <p:sp>
        <p:nvSpPr>
          <p:cNvPr id="87" name="Google Shape;87;p33"/>
          <p:cNvSpPr txBox="1"/>
          <p:nvPr>
            <p:ph type="title"/>
          </p:nvPr>
        </p:nvSpPr>
        <p:spPr>
          <a:xfrm>
            <a:off x="632011" y="4329953"/>
            <a:ext cx="7907100" cy="927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3"/>
          <p:cNvSpPr txBox="1"/>
          <p:nvPr>
            <p:ph idx="10" type="dt"/>
          </p:nvPr>
        </p:nvSpPr>
        <p:spPr>
          <a:xfrm>
            <a:off x="457200" y="6275294"/>
            <a:ext cx="1600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3"/>
          <p:cNvSpPr txBox="1"/>
          <p:nvPr>
            <p:ph idx="11" type="ftr"/>
          </p:nvPr>
        </p:nvSpPr>
        <p:spPr>
          <a:xfrm>
            <a:off x="2205318" y="6275294"/>
            <a:ext cx="5643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3"/>
          <p:cNvSpPr txBox="1"/>
          <p:nvPr>
            <p:ph idx="12" type="sldNum"/>
          </p:nvPr>
        </p:nvSpPr>
        <p:spPr>
          <a:xfrm>
            <a:off x="8077200" y="6275294"/>
            <a:ext cx="609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1" name="Google Shape;91;p33"/>
          <p:cNvSpPr txBox="1"/>
          <p:nvPr>
            <p:ph idx="1" type="body"/>
          </p:nvPr>
        </p:nvSpPr>
        <p:spPr>
          <a:xfrm>
            <a:off x="634196" y="5257800"/>
            <a:ext cx="7905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33"/>
          <p:cNvSpPr/>
          <p:nvPr>
            <p:ph idx="3" type="pic"/>
          </p:nvPr>
        </p:nvSpPr>
        <p:spPr>
          <a:xfrm rot="152418">
            <a:off x="4118637" y="735614"/>
            <a:ext cx="4663583" cy="3029969"/>
          </a:xfrm>
          <a:prstGeom prst="rect">
            <a:avLst/>
          </a:prstGeom>
          <a:noFill/>
          <a:ln cap="sq" cmpd="sng" w="177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4"/>
          <p:cNvSpPr txBox="1"/>
          <p:nvPr>
            <p:ph type="title"/>
          </p:nvPr>
        </p:nvSpPr>
        <p:spPr>
          <a:xfrm>
            <a:off x="612775" y="58270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4"/>
          <p:cNvSpPr txBox="1"/>
          <p:nvPr>
            <p:ph idx="1" type="body"/>
          </p:nvPr>
        </p:nvSpPr>
        <p:spPr>
          <a:xfrm rot="5400000">
            <a:off x="2531242" y="501801"/>
            <a:ext cx="4081500" cy="71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98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?"/>
              <a:defRPr/>
            </a:lvl2pPr>
            <a:lvl3pPr indent="-331469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/>
            </a:lvl3pPr>
            <a:lvl4pPr indent="-331469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/>
            </a:lvl4pPr>
            <a:lvl5pPr indent="-33147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34"/>
          <p:cNvSpPr txBox="1"/>
          <p:nvPr>
            <p:ph idx="10" type="dt"/>
          </p:nvPr>
        </p:nvSpPr>
        <p:spPr>
          <a:xfrm>
            <a:off x="457200" y="6275294"/>
            <a:ext cx="1600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4"/>
          <p:cNvSpPr txBox="1"/>
          <p:nvPr>
            <p:ph idx="11" type="ftr"/>
          </p:nvPr>
        </p:nvSpPr>
        <p:spPr>
          <a:xfrm>
            <a:off x="2205318" y="6275294"/>
            <a:ext cx="5643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4"/>
          <p:cNvSpPr txBox="1"/>
          <p:nvPr>
            <p:ph idx="12" type="sldNum"/>
          </p:nvPr>
        </p:nvSpPr>
        <p:spPr>
          <a:xfrm>
            <a:off x="8077200" y="6275294"/>
            <a:ext cx="609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5"/>
          <p:cNvSpPr txBox="1"/>
          <p:nvPr>
            <p:ph type="title"/>
          </p:nvPr>
        </p:nvSpPr>
        <p:spPr>
          <a:xfrm rot="5400000">
            <a:off x="5430768" y="3027451"/>
            <a:ext cx="5440800" cy="7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5"/>
          <p:cNvSpPr txBox="1"/>
          <p:nvPr>
            <p:ph idx="1" type="body"/>
          </p:nvPr>
        </p:nvSpPr>
        <p:spPr>
          <a:xfrm rot="5400000">
            <a:off x="1192062" y="125702"/>
            <a:ext cx="5440800" cy="6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147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?"/>
              <a:defRPr/>
            </a:lvl1pPr>
            <a:lvl2pPr indent="-331469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?"/>
              <a:defRPr/>
            </a:lvl2pPr>
            <a:lvl3pPr indent="-331469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?"/>
              <a:defRPr/>
            </a:lvl3pPr>
            <a:lvl4pPr indent="-331469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?"/>
              <a:defRPr/>
            </a:lvl4pPr>
            <a:lvl5pPr indent="-33147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35"/>
          <p:cNvSpPr txBox="1"/>
          <p:nvPr>
            <p:ph idx="10" type="dt"/>
          </p:nvPr>
        </p:nvSpPr>
        <p:spPr>
          <a:xfrm>
            <a:off x="457200" y="6275294"/>
            <a:ext cx="1600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5"/>
          <p:cNvSpPr txBox="1"/>
          <p:nvPr>
            <p:ph idx="11" type="ftr"/>
          </p:nvPr>
        </p:nvSpPr>
        <p:spPr>
          <a:xfrm>
            <a:off x="2205318" y="6275294"/>
            <a:ext cx="5643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5"/>
          <p:cNvSpPr txBox="1"/>
          <p:nvPr>
            <p:ph idx="12" type="sldNum"/>
          </p:nvPr>
        </p:nvSpPr>
        <p:spPr>
          <a:xfrm>
            <a:off x="8077200" y="6275294"/>
            <a:ext cx="609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/>
          <p:nvPr>
            <p:ph type="title"/>
          </p:nvPr>
        </p:nvSpPr>
        <p:spPr>
          <a:xfrm>
            <a:off x="612775" y="58270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Century Gothic"/>
              <a:buNone/>
              <a:defRPr b="0" i="0" sz="42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1"/>
          <p:cNvSpPr txBox="1"/>
          <p:nvPr>
            <p:ph idx="1" type="body"/>
          </p:nvPr>
        </p:nvSpPr>
        <p:spPr>
          <a:xfrm>
            <a:off x="988358" y="2044700"/>
            <a:ext cx="7167300" cy="40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980"/>
              <a:buFont typeface="Noto Sans Symbols"/>
              <a:buChar char="🞷"/>
              <a:defRPr b="0" i="0" sz="2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9EBE"/>
              </a:buClr>
              <a:buSzPts val="1800"/>
              <a:buFont typeface="Noto Sans Symbols"/>
              <a:buChar char="🞷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1469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620"/>
              <a:buFont typeface="Noto Sans Symbols"/>
              <a:buChar char="🞷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1469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9EBE"/>
              </a:buClr>
              <a:buSzPts val="1620"/>
              <a:buFont typeface="Noto Sans Symbols"/>
              <a:buChar char="🞷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147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620"/>
              <a:buFont typeface="Noto Sans Symbols"/>
              <a:buChar char="🞷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" name="Google Shape;8;p21"/>
          <p:cNvSpPr txBox="1"/>
          <p:nvPr>
            <p:ph idx="10" type="dt"/>
          </p:nvPr>
        </p:nvSpPr>
        <p:spPr>
          <a:xfrm>
            <a:off x="457200" y="6275294"/>
            <a:ext cx="1600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" name="Google Shape;9;p21"/>
          <p:cNvSpPr txBox="1"/>
          <p:nvPr>
            <p:ph idx="11" type="ftr"/>
          </p:nvPr>
        </p:nvSpPr>
        <p:spPr>
          <a:xfrm>
            <a:off x="2205318" y="6275294"/>
            <a:ext cx="5643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0" name="Google Shape;10;p21"/>
          <p:cNvSpPr txBox="1"/>
          <p:nvPr>
            <p:ph idx="12" type="sldNum"/>
          </p:nvPr>
        </p:nvSpPr>
        <p:spPr>
          <a:xfrm>
            <a:off x="8077200" y="6275294"/>
            <a:ext cx="609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create.kahoot.it/details/31c03468-6e02-439c-a8ee-3fbe2745ce50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comments" Target="../comments/comment1.xml"/><Relationship Id="rId4" Type="http://schemas.openxmlformats.org/officeDocument/2006/relationships/hyperlink" Target="https://vimeo.com/292846230" TargetMode="External"/><Relationship Id="rId5" Type="http://schemas.openxmlformats.org/officeDocument/2006/relationships/hyperlink" Target="http://www.hhca.org/collegeprep" TargetMode="External"/><Relationship Id="rId6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comments" Target="../comments/comment2.xml"/><Relationship Id="rId4" Type="http://schemas.openxmlformats.org/officeDocument/2006/relationships/hyperlink" Target="http://www.scoir.com" TargetMode="External"/><Relationship Id="rId5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hyperlink" Target="http://www.hhca.org/college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www.hhca.org/collegeprep" TargetMode="External"/><Relationship Id="rId4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www.collegeboard.org" TargetMode="External"/><Relationship Id="rId4" Type="http://schemas.openxmlformats.org/officeDocument/2006/relationships/hyperlink" Target="http://www.act.org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hyperlink" Target="https://www.khanacademy.org/SAT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://www.hhca.org/collegeprep" TargetMode="External"/><Relationship Id="rId4" Type="http://schemas.openxmlformats.org/officeDocument/2006/relationships/hyperlink" Target="https://studentaid.gov/h/apply-for-aid/fafsa" TargetMode="External"/><Relationship Id="rId5" Type="http://schemas.openxmlformats.org/officeDocument/2006/relationships/hyperlink" Target="https://cssprofile.collegeboard.org/" TargetMode="External"/><Relationship Id="rId6" Type="http://schemas.openxmlformats.org/officeDocument/2006/relationships/hyperlink" Target="https://drive.google.com/file/d/1wRF-EMbbWJ_9AKrMr95PfwNByJpF1GIC/view?usp=sharing" TargetMode="External"/><Relationship Id="rId7" Type="http://schemas.openxmlformats.org/officeDocument/2006/relationships/hyperlink" Target="https://drive.google.com/file/d/1a-XTbzsdX4FBj4-3DRN1gLGSarGEUJtG/view?usp=sharing" TargetMode="External"/><Relationship Id="rId8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getsmartsc.com/palmetto_calculator/" TargetMode="External"/><Relationship Id="rId4" Type="http://schemas.openxmlformats.org/officeDocument/2006/relationships/hyperlink" Target="http://www.getsmartsc.com" TargetMode="External"/><Relationship Id="rId5" Type="http://schemas.openxmlformats.org/officeDocument/2006/relationships/hyperlink" Target="http://www.getsmartsc.com" TargetMode="External"/><Relationship Id="rId6" Type="http://schemas.openxmlformats.org/officeDocument/2006/relationships/hyperlink" Target="http://www.scoir.com" TargetMode="External"/><Relationship Id="rId7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docs.google.com/spreadsheets/d/1or-LtgpBLUacwvYcI9O0Qzg-ljIJUfxz0wNWNGInBIY/edit?usp=sharing" TargetMode="External"/><Relationship Id="rId4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ww.che.sc.gov/students-families-and-military/scholarships-and-grants-sc-residents" TargetMode="External"/><Relationship Id="rId4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www.ncaa.org/student-athletes/future" TargetMode="External"/><Relationship Id="rId4" Type="http://schemas.openxmlformats.org/officeDocument/2006/relationships/hyperlink" Target="https://play.mynaia.org/" TargetMode="External"/><Relationship Id="rId5" Type="http://schemas.openxmlformats.org/officeDocument/2006/relationships/hyperlink" Target="http://www.ncaa.org/" TargetMode="External"/><Relationship Id="rId6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docs.google.com/document/d/1lUqQE9fp52bCcejEt0w2ebjCVKjIl8Mc/edit?usp=sharing&amp;ouid=113051953607281824432&amp;rtpof=true&amp;sd=true" TargetMode="External"/><Relationship Id="rId4" Type="http://schemas.openxmlformats.org/officeDocument/2006/relationships/hyperlink" Target="https://docs.google.com/document/d/1hGAH3aqyD9bmM-qJt0-hZ2s0o2pY6Go5/edit?usp=sharing&amp;ouid=113051953607281824432&amp;rtpof=true&amp;sd=true" TargetMode="External"/><Relationship Id="rId5" Type="http://schemas.openxmlformats.org/officeDocument/2006/relationships/hyperlink" Target="https://docs.google.com/document/d/1sZ9idFkb-6y1X8e3lykutl5VW7pFeen9/edit?usp=sharing&amp;ouid=113051953607281824432&amp;rtpof=true&amp;sd=true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hyperlink" Target="mailto:mrobinson@hhca.org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www.khanacademy.org/SAT" TargetMode="External"/><Relationship Id="rId4" Type="http://schemas.openxmlformats.org/officeDocument/2006/relationships/image" Target="../media/image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www.collegeessayguy.com/blog/college-resume-templates" TargetMode="External"/><Relationship Id="rId4" Type="http://schemas.openxmlformats.org/officeDocument/2006/relationships/hyperlink" Target="https://drive.google.com/file/d/1j4zH65P6w90AZ60qi0X-2d_nOqwkzGja/view?usp=sharing" TargetMode="External"/><Relationship Id="rId5" Type="http://schemas.openxmlformats.org/officeDocument/2006/relationships/hyperlink" Target="https://scoir.helpdocs.io/article/8a5m6p2fd4-requesting-teacher-recommendations" TargetMode="External"/><Relationship Id="rId6" Type="http://schemas.openxmlformats.org/officeDocument/2006/relationships/image" Target="../media/image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s://calendly.com/hhca-guidance/meet-with-mrs-robinson-45-minutes-clone" TargetMode="Externa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s://www.collegeboard.org/" TargetMode="External"/><Relationship Id="rId4" Type="http://schemas.openxmlformats.org/officeDocument/2006/relationships/hyperlink" Target="https://www.act.org/" TargetMode="Externa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0.jpg"/><Relationship Id="rId4" Type="http://schemas.openxmlformats.org/officeDocument/2006/relationships/image" Target="../media/image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"/>
          <p:cNvSpPr txBox="1"/>
          <p:nvPr>
            <p:ph type="ctrTitle"/>
          </p:nvPr>
        </p:nvSpPr>
        <p:spPr>
          <a:xfrm>
            <a:off x="918099" y="342900"/>
            <a:ext cx="8513762" cy="22521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entury Gothic"/>
              <a:buNone/>
            </a:pPr>
            <a:r>
              <a:rPr b="0" lang="en-US" sz="4800">
                <a:solidFill>
                  <a:schemeClr val="accent2"/>
                </a:solidFill>
              </a:rPr>
              <a:t>HHCA Class of 2025</a:t>
            </a:r>
            <a:br>
              <a:rPr lang="en-US" sz="5500">
                <a:solidFill>
                  <a:schemeClr val="accent2"/>
                </a:solidFill>
              </a:rPr>
            </a:br>
            <a:r>
              <a:rPr b="0" lang="en-US" sz="3400">
                <a:solidFill>
                  <a:schemeClr val="accent2"/>
                </a:solidFill>
              </a:rPr>
              <a:t>Junior College Planning Meeting</a:t>
            </a:r>
            <a:br>
              <a:rPr b="0" lang="en-US" sz="4000">
                <a:solidFill>
                  <a:schemeClr val="accent2"/>
                </a:solidFill>
              </a:rPr>
            </a:br>
            <a:r>
              <a:rPr b="0" lang="en-US" sz="3100">
                <a:solidFill>
                  <a:schemeClr val="accent2"/>
                </a:solidFill>
              </a:rPr>
              <a:t>Sept 25 and 26, 2023</a:t>
            </a:r>
            <a:br>
              <a:rPr b="0" lang="en-US" sz="2700">
                <a:solidFill>
                  <a:schemeClr val="lt1"/>
                </a:solidFill>
              </a:rPr>
            </a:br>
            <a:br>
              <a:rPr lang="en-US" sz="5500">
                <a:solidFill>
                  <a:srgbClr val="BF9A03"/>
                </a:solidFill>
              </a:rPr>
            </a:br>
            <a:endParaRPr sz="4800">
              <a:solidFill>
                <a:srgbClr val="FDE689"/>
              </a:solidFill>
            </a:endParaRPr>
          </a:p>
        </p:txBody>
      </p:sp>
      <p:pic>
        <p:nvPicPr>
          <p:cNvPr descr="HHCA Crest.png" id="110" name="Google Shape;11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575" y="376766"/>
            <a:ext cx="1370011" cy="148417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"/>
          <p:cNvSpPr txBox="1"/>
          <p:nvPr>
            <p:ph idx="1" type="subTitle"/>
          </p:nvPr>
        </p:nvSpPr>
        <p:spPr>
          <a:xfrm>
            <a:off x="306400" y="2489198"/>
            <a:ext cx="8414400" cy="412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</a:pPr>
            <a:r>
              <a:rPr lang="en-US" sz="2800">
                <a:solidFill>
                  <a:schemeClr val="lt1"/>
                </a:solidFill>
              </a:rPr>
              <a:t>Welcome 							</a:t>
            </a:r>
            <a:r>
              <a:rPr lang="en-US" sz="2400">
                <a:solidFill>
                  <a:srgbClr val="FFCF68"/>
                </a:solidFill>
              </a:rPr>
              <a:t>Megan Robbins</a:t>
            </a:r>
            <a:endParaRPr sz="2400">
              <a:solidFill>
                <a:srgbClr val="FFCF68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90"/>
              <a:buNone/>
            </a:pPr>
            <a:r>
              <a:rPr lang="en-US" sz="2400">
                <a:solidFill>
                  <a:schemeClr val="lt1"/>
                </a:solidFill>
              </a:rPr>
              <a:t>										</a:t>
            </a:r>
            <a:r>
              <a:rPr lang="en-US" sz="1800">
                <a:solidFill>
                  <a:schemeClr val="lt1"/>
                </a:solidFill>
              </a:rPr>
              <a:t>Director of Guidance</a:t>
            </a:r>
            <a:br>
              <a:rPr lang="en-US" sz="1800">
                <a:solidFill>
                  <a:schemeClr val="lt1"/>
                </a:solidFill>
              </a:rPr>
            </a:b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90"/>
              <a:buNone/>
            </a:pPr>
            <a:r>
              <a:rPr lang="en-US" sz="2800">
                <a:solidFill>
                  <a:schemeClr val="lt1"/>
                </a:solidFill>
              </a:rPr>
              <a:t>Dual Enrollment</a:t>
            </a:r>
            <a:r>
              <a:rPr lang="en-US" sz="1800">
                <a:solidFill>
                  <a:schemeClr val="lt1"/>
                </a:solidFill>
              </a:rPr>
              <a:t>					</a:t>
            </a:r>
            <a:r>
              <a:rPr lang="en-US" sz="2400">
                <a:solidFill>
                  <a:srgbClr val="FFCF68"/>
                </a:solidFill>
              </a:rPr>
              <a:t>Sara Cain</a:t>
            </a:r>
            <a:r>
              <a:rPr lang="en-US" sz="2400">
                <a:solidFill>
                  <a:srgbClr val="FFCF68"/>
                </a:solidFill>
              </a:rPr>
              <a:t>,</a:t>
            </a:r>
            <a:r>
              <a:rPr lang="en-US" sz="2400">
                <a:solidFill>
                  <a:schemeClr val="lt1"/>
                </a:solidFill>
              </a:rPr>
              <a:t> TCL</a:t>
            </a:r>
            <a:endParaRPr sz="2400">
              <a:solidFill>
                <a:srgbClr val="FFCF68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										</a:t>
            </a:r>
            <a:r>
              <a:rPr lang="en-US" sz="2400">
                <a:solidFill>
                  <a:srgbClr val="FFCF68"/>
                </a:solidFill>
              </a:rPr>
              <a:t>Nancy Reading &amp;</a:t>
            </a:r>
            <a:br>
              <a:rPr lang="en-US" sz="2400">
                <a:solidFill>
                  <a:srgbClr val="FFCF68"/>
                </a:solidFill>
              </a:rPr>
            </a:br>
            <a:r>
              <a:rPr lang="en-US" sz="2400">
                <a:solidFill>
                  <a:srgbClr val="FFCF68"/>
                </a:solidFill>
              </a:rPr>
              <a:t>										Zach Evans,</a:t>
            </a:r>
            <a:r>
              <a:rPr lang="en-US" sz="2400">
                <a:solidFill>
                  <a:schemeClr val="lt1"/>
                </a:solidFill>
              </a:rPr>
              <a:t> USCB</a:t>
            </a:r>
            <a:endParaRPr sz="2400">
              <a:solidFill>
                <a:schemeClr val="lt1"/>
              </a:solidFill>
            </a:endParaRPr>
          </a:p>
          <a:p>
            <a:pPr indent="457200" lvl="0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2400">
                <a:solidFill>
                  <a:srgbClr val="FFCF68"/>
                </a:solidFill>
              </a:rPr>
              <a:t>Megan Robbins,</a:t>
            </a:r>
            <a:r>
              <a:rPr lang="en-US" sz="2400">
                <a:solidFill>
                  <a:schemeClr val="lt1"/>
                </a:solidFill>
              </a:rPr>
              <a:t> HHCA</a:t>
            </a:r>
            <a:br>
              <a:rPr lang="en-US" sz="1800">
                <a:solidFill>
                  <a:schemeClr val="lt1"/>
                </a:solidFill>
              </a:rPr>
            </a:br>
            <a:endParaRPr sz="10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60"/>
              <a:buNone/>
            </a:pPr>
            <a:r>
              <a:rPr lang="en-US" sz="2800">
                <a:solidFill>
                  <a:schemeClr val="lt1"/>
                </a:solidFill>
              </a:rPr>
              <a:t>The Next 20 Months	  		</a:t>
            </a:r>
            <a:r>
              <a:rPr lang="en-US" sz="2400">
                <a:solidFill>
                  <a:srgbClr val="FFCF68"/>
                </a:solidFill>
              </a:rPr>
              <a:t>Mary Delle Robinson</a:t>
            </a:r>
            <a:br>
              <a:rPr lang="en-US" sz="2400">
                <a:solidFill>
                  <a:schemeClr val="lt1"/>
                </a:solidFill>
              </a:rPr>
            </a:br>
            <a:r>
              <a:rPr lang="en-US" sz="2400">
                <a:solidFill>
                  <a:schemeClr val="lt1"/>
                </a:solidFill>
              </a:rPr>
              <a:t>										</a:t>
            </a:r>
            <a:r>
              <a:rPr lang="en-US" sz="1800">
                <a:solidFill>
                  <a:schemeClr val="lt1"/>
                </a:solidFill>
              </a:rPr>
              <a:t>College &amp; Career Advisor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60"/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080"/>
              <a:buNone/>
            </a:pPr>
            <a:r>
              <a:t/>
            </a:r>
            <a:endParaRPr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82db03a136_0_132"/>
          <p:cNvSpPr txBox="1"/>
          <p:nvPr/>
        </p:nvSpPr>
        <p:spPr>
          <a:xfrm>
            <a:off x="135000" y="508000"/>
            <a:ext cx="8874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Let’s play a game of </a:t>
            </a:r>
            <a:r>
              <a:rPr lang="en-US" sz="42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Kahoot</a:t>
            </a:r>
            <a:endParaRPr sz="42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7" name="Google Shape;117;g282db03a136_0_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57350" y="5801450"/>
            <a:ext cx="819048" cy="860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g282db03a136_0_1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48400" y="1782350"/>
            <a:ext cx="4579700" cy="413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8db2a4a7be_0_120"/>
          <p:cNvSpPr txBox="1"/>
          <p:nvPr/>
        </p:nvSpPr>
        <p:spPr>
          <a:xfrm>
            <a:off x="135000" y="508000"/>
            <a:ext cx="8874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2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Class of 2023</a:t>
            </a:r>
            <a:r>
              <a:rPr lang="en-US" sz="42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 </a:t>
            </a:r>
            <a:r>
              <a:rPr lang="en-US" sz="42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Reflection</a:t>
            </a:r>
            <a:endParaRPr sz="42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4" name="Google Shape;124;g28db2a4a7be_0_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57350" y="5801450"/>
            <a:ext cx="819048" cy="860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28db2a4a7be_0_120"/>
          <p:cNvPicPr preferRelativeResize="0"/>
          <p:nvPr/>
        </p:nvPicPr>
        <p:blipFill rotWithShape="1">
          <a:blip r:embed="rId4">
            <a:alphaModFix/>
          </a:blip>
          <a:srcRect b="651" l="0" r="0" t="661"/>
          <a:stretch/>
        </p:blipFill>
        <p:spPr>
          <a:xfrm>
            <a:off x="1838400" y="1786000"/>
            <a:ext cx="4989701" cy="329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28db2a4a7be_0_120"/>
          <p:cNvSpPr txBox="1"/>
          <p:nvPr/>
        </p:nvSpPr>
        <p:spPr>
          <a:xfrm>
            <a:off x="-30275" y="1735200"/>
            <a:ext cx="18687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●"/>
            </a:pPr>
            <a: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45 Seniors</a:t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●"/>
            </a:pPr>
            <a: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98% 2/4-year college</a:t>
            </a:r>
            <a:b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●"/>
            </a:pPr>
            <a: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163 Acceptances to 60 colleges</a:t>
            </a:r>
            <a:b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●"/>
            </a:pPr>
            <a: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21 Different Colleges</a:t>
            </a:r>
            <a:b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●"/>
            </a:pPr>
            <a: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13 Attending OOS</a:t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62D58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62D58"/>
              </a:solidFill>
            </a:endParaRPr>
          </a:p>
        </p:txBody>
      </p:sp>
      <p:sp>
        <p:nvSpPr>
          <p:cNvPr id="127" name="Google Shape;127;g28db2a4a7be_0_120"/>
          <p:cNvSpPr txBox="1"/>
          <p:nvPr/>
        </p:nvSpPr>
        <p:spPr>
          <a:xfrm>
            <a:off x="6751900" y="1670600"/>
            <a:ext cx="22245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●"/>
            </a:pPr>
            <a: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 Palmetto Fellows</a:t>
            </a:r>
            <a:b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●"/>
            </a:pPr>
            <a: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College Athletes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●"/>
            </a:pPr>
            <a: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42% Life Scholars</a:t>
            </a:r>
            <a:b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●"/>
            </a:pPr>
            <a: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Clemson 79%</a:t>
            </a:r>
            <a:b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●"/>
            </a:pPr>
            <a: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USC 100%</a:t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●"/>
            </a:pPr>
            <a:r>
              <a:rPr lang="en-US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$3.8 million in scholarships and merit aid</a:t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8db2a4a7be_0_228"/>
          <p:cNvSpPr txBox="1"/>
          <p:nvPr>
            <p:ph type="title"/>
          </p:nvPr>
        </p:nvSpPr>
        <p:spPr>
          <a:xfrm>
            <a:off x="311700" y="593367"/>
            <a:ext cx="8520600" cy="943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120">
                <a:solidFill>
                  <a:schemeClr val="lt1"/>
                </a:solidFill>
              </a:rPr>
              <a:t>Palmetto Bowl</a:t>
            </a:r>
            <a:endParaRPr sz="312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120">
                <a:solidFill>
                  <a:schemeClr val="lt1"/>
                </a:solidFill>
              </a:rPr>
              <a:t>South Carolina vs. Clemson</a:t>
            </a:r>
            <a:endParaRPr sz="3120">
              <a:solidFill>
                <a:schemeClr val="lt1"/>
              </a:solidFill>
            </a:endParaRPr>
          </a:p>
        </p:txBody>
      </p:sp>
      <p:sp>
        <p:nvSpPr>
          <p:cNvPr id="133" name="Google Shape;133;g28db2a4a7be_0_228"/>
          <p:cNvSpPr txBox="1"/>
          <p:nvPr>
            <p:ph idx="1" type="body"/>
          </p:nvPr>
        </p:nvSpPr>
        <p:spPr>
          <a:xfrm>
            <a:off x="540300" y="1917633"/>
            <a:ext cx="4173000" cy="4555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44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E6B8AF"/>
                </a:solidFill>
              </a:rPr>
              <a:t>University of South Carolina - 21</a:t>
            </a:r>
            <a:br>
              <a:rPr b="1" lang="en-US" sz="2000">
                <a:solidFill>
                  <a:srgbClr val="E6B8AF"/>
                </a:solidFill>
              </a:rPr>
            </a:br>
            <a:endParaRPr b="1" sz="2400">
              <a:solidFill>
                <a:srgbClr val="E6B8A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E6B8AF"/>
                </a:solidFill>
              </a:rPr>
              <a:t>100% Accepted</a:t>
            </a:r>
            <a:endParaRPr b="1" sz="2000">
              <a:solidFill>
                <a:srgbClr val="E6B8A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E6B8AF"/>
                </a:solidFill>
              </a:rPr>
              <a:t>82% Full Acceptance</a:t>
            </a:r>
            <a:br>
              <a:rPr lang="en-US" sz="2000">
                <a:solidFill>
                  <a:srgbClr val="E6B8AF"/>
                </a:solidFill>
              </a:rPr>
            </a:br>
            <a:r>
              <a:rPr lang="en-US" sz="2000">
                <a:solidFill>
                  <a:srgbClr val="E6B8AF"/>
                </a:solidFill>
              </a:rPr>
              <a:t>13% Pathway/Gateway</a:t>
            </a:r>
            <a:endParaRPr sz="1200">
              <a:solidFill>
                <a:srgbClr val="E6B8A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E6B8AF"/>
                </a:solidFill>
              </a:rPr>
              <a:t>5% Deferred</a:t>
            </a:r>
            <a:endParaRPr sz="2000">
              <a:solidFill>
                <a:srgbClr val="E6B8A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E6B8AF"/>
                </a:solidFill>
              </a:rPr>
              <a:t>0% WL</a:t>
            </a:r>
            <a:endParaRPr sz="2000">
              <a:solidFill>
                <a:srgbClr val="E6B8A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E6B8AF"/>
                </a:solidFill>
              </a:rPr>
              <a:t>Avg Test - </a:t>
            </a:r>
            <a:r>
              <a:rPr b="1" lang="en-US" sz="2000" u="sng">
                <a:solidFill>
                  <a:srgbClr val="E6B8AF"/>
                </a:solidFill>
              </a:rPr>
              <a:t>1148 / 24</a:t>
            </a:r>
            <a:endParaRPr b="1" sz="2000" u="sng">
              <a:solidFill>
                <a:srgbClr val="E6B8A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E6B8AF"/>
                </a:solidFill>
              </a:rPr>
              <a:t>GPA - 4.17</a:t>
            </a:r>
            <a:endParaRPr b="1" sz="2000">
              <a:solidFill>
                <a:srgbClr val="E6B8A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E6B8AF"/>
                </a:solidFill>
              </a:rPr>
              <a:t>11 Gamecocks!</a:t>
            </a:r>
            <a:endParaRPr b="1" sz="2000">
              <a:solidFill>
                <a:srgbClr val="E6B8AF"/>
              </a:solidFill>
            </a:endParaRPr>
          </a:p>
        </p:txBody>
      </p:sp>
      <p:sp>
        <p:nvSpPr>
          <p:cNvPr id="134" name="Google Shape;134;g28db2a4a7be_0_228"/>
          <p:cNvSpPr txBox="1"/>
          <p:nvPr>
            <p:ph idx="2" type="body"/>
          </p:nvPr>
        </p:nvSpPr>
        <p:spPr>
          <a:xfrm>
            <a:off x="4603800" y="1917633"/>
            <a:ext cx="3999900" cy="4555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44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CE5CD"/>
                </a:solidFill>
              </a:rPr>
              <a:t>Clemson - 17</a:t>
            </a:r>
            <a:br>
              <a:rPr b="1" lang="en-US" sz="2000">
                <a:solidFill>
                  <a:srgbClr val="FCE5CD"/>
                </a:solidFill>
              </a:rPr>
            </a:br>
            <a:endParaRPr b="1" sz="2400">
              <a:solidFill>
                <a:srgbClr val="FCE5CD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CE5CD"/>
                </a:solidFill>
              </a:rPr>
              <a:t>79% Accepted </a:t>
            </a:r>
            <a:endParaRPr b="1" sz="2000">
              <a:solidFill>
                <a:srgbClr val="FCE5CD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CE5CD"/>
                </a:solidFill>
              </a:rPr>
              <a:t>42% Full Acceptance </a:t>
            </a:r>
            <a:br>
              <a:rPr lang="en-US" sz="2000">
                <a:solidFill>
                  <a:srgbClr val="FCE5CD"/>
                </a:solidFill>
              </a:rPr>
            </a:br>
            <a:r>
              <a:rPr lang="en-US" sz="2000">
                <a:solidFill>
                  <a:srgbClr val="FCE5CD"/>
                </a:solidFill>
              </a:rPr>
              <a:t>42% Bridge</a:t>
            </a:r>
            <a:endParaRPr sz="1200">
              <a:solidFill>
                <a:srgbClr val="FCE5CD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CE5CD"/>
                </a:solidFill>
              </a:rPr>
              <a:t>28% Deferred</a:t>
            </a:r>
            <a:endParaRPr sz="2000">
              <a:solidFill>
                <a:srgbClr val="FCE5CD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CE5CD"/>
                </a:solidFill>
              </a:rPr>
              <a:t>24% WL</a:t>
            </a:r>
            <a:endParaRPr sz="2000">
              <a:solidFill>
                <a:srgbClr val="FCE5CD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CE5CD"/>
                </a:solidFill>
              </a:rPr>
              <a:t>Avg Test - </a:t>
            </a:r>
            <a:r>
              <a:rPr b="1" lang="en-US" sz="2000" u="sng">
                <a:solidFill>
                  <a:srgbClr val="FCE5CD"/>
                </a:solidFill>
              </a:rPr>
              <a:t>1230 / 26</a:t>
            </a:r>
            <a:endParaRPr b="1" sz="2000" u="sng">
              <a:solidFill>
                <a:srgbClr val="FCE5CD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CE5CD"/>
                </a:solidFill>
              </a:rPr>
              <a:t>GPA - 4.61</a:t>
            </a:r>
            <a:endParaRPr b="1" sz="2000">
              <a:solidFill>
                <a:srgbClr val="FCE5CD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CE5CD"/>
                </a:solidFill>
              </a:rPr>
              <a:t>4 Tigers!</a:t>
            </a:r>
            <a:endParaRPr b="1" sz="2000">
              <a:solidFill>
                <a:srgbClr val="FCE5CD"/>
              </a:solidFill>
            </a:endParaRPr>
          </a:p>
        </p:txBody>
      </p:sp>
      <p:pic>
        <p:nvPicPr>
          <p:cNvPr id="135" name="Google Shape;135;g28db2a4a7be_0_2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57350" y="5801450"/>
            <a:ext cx="819048" cy="860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28db2a4a7be_0_2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293" y="495850"/>
            <a:ext cx="1017276" cy="111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28db2a4a7be_0_2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10218" y="565007"/>
            <a:ext cx="1017276" cy="9726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8db2a4a7be_0_337"/>
          <p:cNvSpPr txBox="1"/>
          <p:nvPr/>
        </p:nvSpPr>
        <p:spPr>
          <a:xfrm>
            <a:off x="135000" y="508000"/>
            <a:ext cx="8874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Class of 2025</a:t>
            </a:r>
            <a:endParaRPr sz="42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3" name="Google Shape;143;g28db2a4a7be_0_3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57350" y="5801450"/>
            <a:ext cx="819048" cy="860652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g28db2a4a7be_0_337"/>
          <p:cNvSpPr txBox="1"/>
          <p:nvPr/>
        </p:nvSpPr>
        <p:spPr>
          <a:xfrm>
            <a:off x="644525" y="1511250"/>
            <a:ext cx="7905600" cy="4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Char char="❏"/>
            </a:pPr>
            <a:r>
              <a:rPr lang="en-US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60 juniors p</a:t>
            </a:r>
            <a:r>
              <a:rPr lang="en-US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reparing to launch from the nest in 20 months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Char char="❏"/>
            </a:pPr>
            <a:r>
              <a:rPr lang="en-US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 and pray! </a:t>
            </a:r>
            <a:br>
              <a:rPr lang="en-US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Prov 16:9 ~ </a:t>
            </a:r>
            <a:r>
              <a:rPr i="1"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“A man’s mind plans his way, but the Lord directs his steps.”</a:t>
            </a:r>
            <a:endParaRPr i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064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Char char="❏"/>
            </a:pPr>
            <a:r>
              <a:rPr lang="en-US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Important items of note within this presentation are marked with a red arrow!</a:t>
            </a:r>
            <a:endParaRPr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5" name="Google Shape;145;g28db2a4a7be_0_337"/>
          <p:cNvSpPr/>
          <p:nvPr/>
        </p:nvSpPr>
        <p:spPr>
          <a:xfrm rot="-952">
            <a:off x="135002" y="4087551"/>
            <a:ext cx="1083300" cy="8541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6" name="Google Shape;146;g28db2a4a7be_0_337"/>
          <p:cNvSpPr/>
          <p:nvPr/>
        </p:nvSpPr>
        <p:spPr>
          <a:xfrm rot="10799048">
            <a:off x="7905677" y="4087551"/>
            <a:ext cx="1083300" cy="8541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82db03a136_0_8"/>
          <p:cNvSpPr txBox="1"/>
          <p:nvPr>
            <p:ph type="title"/>
          </p:nvPr>
        </p:nvSpPr>
        <p:spPr>
          <a:xfrm>
            <a:off x="612775" y="43030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Century Gothic"/>
              <a:buNone/>
            </a:pPr>
            <a:r>
              <a:rPr lang="en-US">
                <a:solidFill>
                  <a:schemeClr val="accent2"/>
                </a:solidFill>
              </a:rPr>
              <a:t>Post High School </a:t>
            </a:r>
            <a:r>
              <a:rPr lang="en-US">
                <a:solidFill>
                  <a:schemeClr val="accent2"/>
                </a:solidFill>
              </a:rPr>
              <a:t>Options</a:t>
            </a:r>
            <a:endParaRPr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g282db03a136_0_8"/>
          <p:cNvSpPr txBox="1"/>
          <p:nvPr>
            <p:ph idx="1" type="body"/>
          </p:nvPr>
        </p:nvSpPr>
        <p:spPr>
          <a:xfrm>
            <a:off x="676050" y="1295500"/>
            <a:ext cx="77919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4-year university away from home (96%)</a:t>
            </a:r>
            <a:br>
              <a:rPr lang="en-US" sz="2400"/>
            </a:br>
            <a:endParaRPr sz="18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Small / Regional Colleges (like USCB!)</a:t>
            </a:r>
            <a:endParaRPr sz="2400"/>
          </a:p>
          <a:p>
            <a:pPr indent="-3810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Start small, save money, transfer later</a:t>
            </a:r>
            <a:br>
              <a:rPr lang="en-US" sz="2400"/>
            </a:br>
            <a:endParaRPr sz="18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Technical Colleges / Trade Schools</a:t>
            </a:r>
            <a:endParaRPr sz="2400"/>
          </a:p>
          <a:p>
            <a:pPr indent="-3810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2-yr degree options; associates degrees</a:t>
            </a:r>
            <a:endParaRPr sz="2400"/>
          </a:p>
          <a:p>
            <a:pPr indent="-3810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Skill certifications</a:t>
            </a:r>
            <a:br>
              <a:rPr lang="en-US" sz="2400"/>
            </a:br>
            <a:endParaRPr sz="18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Military (enlist, ROTC, etc.)</a:t>
            </a:r>
            <a:endParaRPr sz="2400"/>
          </a:p>
          <a:p>
            <a:pPr indent="-3810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Serve your country, specialized skills training, leadership, pays for college</a:t>
            </a:r>
            <a:br>
              <a:rPr lang="en-US" sz="2400"/>
            </a:b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Work - Full or part-time &amp;/or online classes </a:t>
            </a:r>
            <a:endParaRPr sz="2400"/>
          </a:p>
        </p:txBody>
      </p:sp>
      <p:pic>
        <p:nvPicPr>
          <p:cNvPr descr="HHCA Crest.png" id="153" name="Google Shape;153;g282db03a136_0_8"/>
          <p:cNvPicPr preferRelativeResize="0"/>
          <p:nvPr/>
        </p:nvPicPr>
        <p:blipFill rotWithShape="1">
          <a:blip r:embed="rId3">
            <a:alphaModFix amt="79000"/>
          </a:blip>
          <a:srcRect b="0" l="0" r="0" t="0"/>
          <a:stretch/>
        </p:blipFill>
        <p:spPr>
          <a:xfrm>
            <a:off x="7789333" y="5585974"/>
            <a:ext cx="1002242" cy="1085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8db2a4a7be_0_5"/>
          <p:cNvSpPr txBox="1"/>
          <p:nvPr>
            <p:ph type="title"/>
          </p:nvPr>
        </p:nvSpPr>
        <p:spPr>
          <a:xfrm>
            <a:off x="612775" y="58270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Font typeface="Century Gothic"/>
              <a:buNone/>
            </a:pPr>
            <a:r>
              <a:rPr lang="en-US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Colleges Consider</a:t>
            </a:r>
            <a:endParaRPr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College Admissions Factors.png" id="159" name="Google Shape;159;g28db2a4a7be_0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8815" y="1642533"/>
            <a:ext cx="4452254" cy="434958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g28db2a4a7be_0_5"/>
          <p:cNvSpPr txBox="1"/>
          <p:nvPr/>
        </p:nvSpPr>
        <p:spPr>
          <a:xfrm>
            <a:off x="7013575" y="3252622"/>
            <a:ext cx="1740900" cy="831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Passionate involvement in meaningful activities.</a:t>
            </a:r>
            <a:endParaRPr b="0" i="0" sz="1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1" name="Google Shape;161;g28db2a4a7be_0_5"/>
          <p:cNvSpPr txBox="1"/>
          <p:nvPr/>
        </p:nvSpPr>
        <p:spPr>
          <a:xfrm>
            <a:off x="475425" y="2587757"/>
            <a:ext cx="1740900" cy="461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Transcript: grades, course selections</a:t>
            </a:r>
            <a:endParaRPr b="0" i="0" sz="1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2" name="Google Shape;162;g28db2a4a7be_0_5"/>
          <p:cNvSpPr txBox="1"/>
          <p:nvPr/>
        </p:nvSpPr>
        <p:spPr>
          <a:xfrm>
            <a:off x="475425" y="3418300"/>
            <a:ext cx="1740900" cy="461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Did the student keep progressing</a:t>
            </a: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b="0" i="0" sz="1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3" name="Google Shape;163;g28db2a4a7be_0_5"/>
          <p:cNvSpPr txBox="1"/>
          <p:nvPr/>
        </p:nvSpPr>
        <p:spPr>
          <a:xfrm>
            <a:off x="7013574" y="5086903"/>
            <a:ext cx="1740900" cy="831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 you know us? Visit campus, see reps at lunch, college fairs</a:t>
            </a:r>
            <a:endParaRPr b="0" i="0" sz="1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4" name="Google Shape;164;g28db2a4a7be_0_5"/>
          <p:cNvSpPr txBox="1"/>
          <p:nvPr/>
        </p:nvSpPr>
        <p:spPr>
          <a:xfrm>
            <a:off x="7013574" y="2403110"/>
            <a:ext cx="1740900" cy="461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Seek personality and voice; tell a story!</a:t>
            </a:r>
            <a:endParaRPr b="0" i="0" sz="1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5" name="Google Shape;165;g28db2a4a7be_0_5"/>
          <p:cNvSpPr txBox="1"/>
          <p:nvPr/>
        </p:nvSpPr>
        <p:spPr>
          <a:xfrm>
            <a:off x="1952625" y="6111500"/>
            <a:ext cx="547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FDE68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r>
              <a:rPr b="1" i="0" lang="en-US" sz="1800" u="none" cap="none" strike="noStrike">
                <a:solidFill>
                  <a:srgbClr val="FDE68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will this student bring to our campus?</a:t>
            </a:r>
            <a:r>
              <a:rPr b="1" lang="en-US" sz="1800">
                <a:solidFill>
                  <a:srgbClr val="FDE68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 b="1" i="0" sz="1400" u="none" cap="none" strike="noStrike">
              <a:solidFill>
                <a:srgbClr val="FDE68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DE68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6" name="Google Shape;166;g28db2a4a7be_0_5"/>
          <p:cNvSpPr txBox="1"/>
          <p:nvPr/>
        </p:nvSpPr>
        <p:spPr>
          <a:xfrm>
            <a:off x="7013574" y="4306876"/>
            <a:ext cx="1740900" cy="461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 knows you best?</a:t>
            </a:r>
            <a:endParaRPr b="0" i="0" sz="1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7" name="Google Shape;167;g28db2a4a7be_0_5"/>
          <p:cNvSpPr txBox="1"/>
          <p:nvPr/>
        </p:nvSpPr>
        <p:spPr>
          <a:xfrm>
            <a:off x="475425" y="4610250"/>
            <a:ext cx="1740900" cy="939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“…</a:t>
            </a:r>
            <a:r>
              <a:rPr b="0" i="1" lang="en-US" sz="11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 student’s academic performance in high school is the clearest indicator of potential success at Clemson…”</a:t>
            </a:r>
            <a:endParaRPr b="0" i="0" sz="1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8" name="Google Shape;168;g28db2a4a7be_0_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57350" y="5801450"/>
            <a:ext cx="819048" cy="8606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9" name="Google Shape;169;g28db2a4a7be_0_5"/>
          <p:cNvCxnSpPr/>
          <p:nvPr/>
        </p:nvCxnSpPr>
        <p:spPr>
          <a:xfrm flipH="1" rot="10800000">
            <a:off x="2388775" y="4158275"/>
            <a:ext cx="1658700" cy="333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0" name="Google Shape;170;g28db2a4a7be_0_5"/>
          <p:cNvSpPr/>
          <p:nvPr/>
        </p:nvSpPr>
        <p:spPr>
          <a:xfrm rot="1013354">
            <a:off x="307925" y="430016"/>
            <a:ext cx="1083221" cy="85403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1" name="Google Shape;171;g28db2a4a7be_0_5"/>
          <p:cNvSpPr txBox="1"/>
          <p:nvPr/>
        </p:nvSpPr>
        <p:spPr>
          <a:xfrm>
            <a:off x="647875" y="3990275"/>
            <a:ext cx="1740900" cy="369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HHCA does not rank, except on final transcripts</a:t>
            </a:r>
            <a:endParaRPr b="0" i="1" sz="9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"/>
          <p:cNvSpPr txBox="1"/>
          <p:nvPr>
            <p:ph type="title"/>
          </p:nvPr>
        </p:nvSpPr>
        <p:spPr>
          <a:xfrm>
            <a:off x="545043" y="481108"/>
            <a:ext cx="7918450" cy="7888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E689"/>
              </a:buClr>
              <a:buSzPct val="100000"/>
              <a:buFont typeface="Century Gothic"/>
              <a:buNone/>
            </a:pPr>
            <a:r>
              <a:rPr lang="en-US">
                <a:solidFill>
                  <a:srgbClr val="FDE689"/>
                </a:solidFill>
              </a:rPr>
              <a:t>The </a:t>
            </a:r>
            <a:r>
              <a:rPr lang="en-US">
                <a:solidFill>
                  <a:srgbClr val="FDE689"/>
                </a:solidFill>
              </a:rPr>
              <a:t>College Application: </a:t>
            </a:r>
            <a:endParaRPr>
              <a:solidFill>
                <a:srgbClr val="FDE689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E689"/>
              </a:buClr>
              <a:buSzPct val="118309"/>
              <a:buFont typeface="Century Gothic"/>
              <a:buNone/>
            </a:pPr>
            <a:r>
              <a:rPr lang="en-US" sz="3550">
                <a:solidFill>
                  <a:srgbClr val="FDE689"/>
                </a:solidFill>
              </a:rPr>
              <a:t>Tell a Story with a Theme</a:t>
            </a:r>
            <a:endParaRPr sz="3550">
              <a:solidFill>
                <a:srgbClr val="FDE689"/>
              </a:solidFill>
            </a:endParaRPr>
          </a:p>
        </p:txBody>
      </p:sp>
      <p:sp>
        <p:nvSpPr>
          <p:cNvPr id="177" name="Google Shape;177;p4"/>
          <p:cNvSpPr txBox="1"/>
          <p:nvPr>
            <p:ph idx="1" type="body"/>
          </p:nvPr>
        </p:nvSpPr>
        <p:spPr>
          <a:xfrm>
            <a:off x="389475" y="1892675"/>
            <a:ext cx="8229600" cy="41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Char char="❏"/>
            </a:pPr>
            <a:r>
              <a:rPr lang="en-US" sz="2900"/>
              <a:t>P</a:t>
            </a:r>
            <a:r>
              <a:rPr lang="en-US" sz="2900"/>
              <a:t>ersonal / Family info </a:t>
            </a:r>
            <a:br>
              <a:rPr lang="en-US" sz="2700"/>
            </a:br>
            <a:endParaRPr sz="2300"/>
          </a:p>
          <a:p>
            <a:pPr indent="-3492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Char char="❏"/>
            </a:pPr>
            <a:r>
              <a:rPr lang="en-US" sz="2900"/>
              <a:t>Academics</a:t>
            </a:r>
            <a:br>
              <a:rPr lang="en-US" sz="2900"/>
            </a:br>
            <a:endParaRPr sz="1200"/>
          </a:p>
          <a:p>
            <a:pPr indent="-3873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❏"/>
            </a:pPr>
            <a:r>
              <a:rPr lang="en-US" sz="2500"/>
              <a:t>Transcript - Courses taken and grades</a:t>
            </a:r>
            <a:br>
              <a:rPr lang="en-US" sz="2500"/>
            </a:br>
            <a:endParaRPr sz="1200"/>
          </a:p>
          <a:p>
            <a:pPr indent="-3873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❏"/>
            </a:pPr>
            <a:r>
              <a:rPr lang="en-US" sz="2500"/>
              <a:t>Honors (5)</a:t>
            </a:r>
            <a:br>
              <a:rPr lang="en-US" sz="2500"/>
            </a:br>
            <a:endParaRPr sz="2300"/>
          </a:p>
          <a:p>
            <a:pPr indent="-3492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Noto Sans Symbols"/>
              <a:buChar char="❏"/>
            </a:pPr>
            <a:r>
              <a:rPr lang="en-US" sz="2900"/>
              <a:t>SAT/ACT - Optional but often helpful (use strategy), esp for scholarships</a:t>
            </a:r>
            <a:endParaRPr sz="2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82db03a136_0_159"/>
          <p:cNvSpPr txBox="1"/>
          <p:nvPr>
            <p:ph type="title"/>
          </p:nvPr>
        </p:nvSpPr>
        <p:spPr>
          <a:xfrm>
            <a:off x="545043" y="481108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Century Gothic"/>
              <a:buNone/>
            </a:pPr>
            <a:r>
              <a:rPr lang="en-US">
                <a:solidFill>
                  <a:schemeClr val="accent2"/>
                </a:solidFill>
              </a:rPr>
              <a:t>The College Application: </a:t>
            </a:r>
            <a:endParaRPr>
              <a:solidFill>
                <a:schemeClr val="accent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18309"/>
              <a:buFont typeface="Century Gothic"/>
              <a:buNone/>
            </a:pPr>
            <a:r>
              <a:rPr lang="en-US" sz="3550">
                <a:solidFill>
                  <a:schemeClr val="accent2"/>
                </a:solidFill>
              </a:rPr>
              <a:t>Tell a Story with a Theme</a:t>
            </a:r>
            <a:endParaRPr sz="3550">
              <a:solidFill>
                <a:schemeClr val="accent2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E689"/>
              </a:buClr>
              <a:buSzPct val="100000"/>
              <a:buFont typeface="Century Gothic"/>
              <a:buNone/>
            </a:pPr>
            <a:r>
              <a:t/>
            </a:r>
            <a:endParaRPr>
              <a:solidFill>
                <a:srgbClr val="FDE689"/>
              </a:solidFill>
            </a:endParaRPr>
          </a:p>
        </p:txBody>
      </p:sp>
      <p:sp>
        <p:nvSpPr>
          <p:cNvPr id="183" name="Google Shape;183;g282db03a136_0_159"/>
          <p:cNvSpPr txBox="1"/>
          <p:nvPr>
            <p:ph idx="1" type="body"/>
          </p:nvPr>
        </p:nvSpPr>
        <p:spPr>
          <a:xfrm>
            <a:off x="389475" y="1892675"/>
            <a:ext cx="8229600" cy="53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❏"/>
            </a:pPr>
            <a:r>
              <a:rPr lang="en-US" sz="2600"/>
              <a:t>Activities (10) - What’s important outside of school</a:t>
            </a:r>
            <a:endParaRPr sz="26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❏"/>
            </a:pPr>
            <a:r>
              <a:rPr lang="en-US" sz="2200"/>
              <a:t>Clubs 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❏"/>
            </a:pPr>
            <a:r>
              <a:rPr lang="en-US" sz="2200"/>
              <a:t>Athletics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❏"/>
            </a:pPr>
            <a:r>
              <a:rPr lang="en-US" sz="2200"/>
              <a:t>Work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❏"/>
            </a:pPr>
            <a:r>
              <a:rPr lang="en-US" sz="2200"/>
              <a:t>Service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❏"/>
            </a:pPr>
            <a:r>
              <a:rPr lang="en-US" sz="2200"/>
              <a:t>Leadership</a:t>
            </a:r>
            <a:br>
              <a:rPr lang="en-US" sz="2200"/>
            </a:br>
            <a:endParaRPr sz="22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❏"/>
            </a:pPr>
            <a:r>
              <a:rPr lang="en-US" sz="2600"/>
              <a:t>College Essay - Tell a story that weaves in your values, personality, passions, goals, theme</a:t>
            </a:r>
            <a:br>
              <a:rPr lang="en-US" sz="2600"/>
            </a:br>
            <a:endParaRPr sz="20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❏"/>
            </a:pPr>
            <a:r>
              <a:rPr lang="en-US" sz="2600"/>
              <a:t>Letters of Recommendation - Who knows you well?</a:t>
            </a:r>
            <a:endParaRPr sz="2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cb2b738090_0_106"/>
          <p:cNvSpPr txBox="1"/>
          <p:nvPr>
            <p:ph type="title"/>
          </p:nvPr>
        </p:nvSpPr>
        <p:spPr>
          <a:xfrm>
            <a:off x="612775" y="58270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D229"/>
              </a:buClr>
              <a:buSzPts val="4200"/>
              <a:buFont typeface="Century Gothic"/>
              <a:buNone/>
            </a:pPr>
            <a:r>
              <a:rPr lang="en-US">
                <a:solidFill>
                  <a:srgbClr val="FBD229"/>
                </a:solidFill>
              </a:rPr>
              <a:t>The Transcript</a:t>
            </a:r>
            <a:endParaRPr/>
          </a:p>
        </p:txBody>
      </p:sp>
      <p:sp>
        <p:nvSpPr>
          <p:cNvPr id="189" name="Google Shape;189;gcb2b738090_0_106"/>
          <p:cNvSpPr txBox="1"/>
          <p:nvPr>
            <p:ph idx="1" type="body"/>
          </p:nvPr>
        </p:nvSpPr>
        <p:spPr>
          <a:xfrm>
            <a:off x="457200" y="1524000"/>
            <a:ext cx="8229600" cy="49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"/>
              <a:buChar char="❏"/>
            </a:pPr>
            <a:r>
              <a:rPr lang="en-US" sz="2400"/>
              <a:t> MOST IMPORTANT part of college application</a:t>
            </a:r>
            <a:endParaRPr sz="2400"/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❏"/>
            </a:pPr>
            <a:r>
              <a:rPr lang="en-US" sz="2200"/>
              <a:t>First impression</a:t>
            </a:r>
            <a:endParaRPr sz="2200"/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❏"/>
            </a:pPr>
            <a:r>
              <a:rPr lang="en-US" sz="2200"/>
              <a:t>Best indicator of success</a:t>
            </a:r>
            <a:endParaRPr sz="2200"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160"/>
              <a:buChar char="❏"/>
            </a:pPr>
            <a:r>
              <a:rPr lang="en-US" sz="2400"/>
              <a:t>All courses, final grades, GPA (W/U)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160"/>
              <a:buChar char="❏"/>
            </a:pPr>
            <a:r>
              <a:rPr lang="en-US" sz="2400"/>
              <a:t>Rigor of courses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160"/>
              <a:buChar char="❏"/>
            </a:pPr>
            <a:r>
              <a:rPr lang="en-US" sz="2400"/>
              <a:t>Updated in SCOIR in January, June and August</a:t>
            </a:r>
            <a:endParaRPr sz="2400"/>
          </a:p>
          <a:p>
            <a:pPr indent="-35814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Posted to SCOIR MyDrive</a:t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160"/>
              <a:buChar char="❏"/>
            </a:pPr>
            <a:r>
              <a:rPr lang="en-US" sz="2400"/>
              <a:t>Sent officially to each college by HHCA</a:t>
            </a:r>
            <a:endParaRPr sz="2400"/>
          </a:p>
        </p:txBody>
      </p:sp>
      <p:pic>
        <p:nvPicPr>
          <p:cNvPr id="190" name="Google Shape;190;gcb2b738090_0_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cb2b738090_0_106"/>
          <p:cNvSpPr/>
          <p:nvPr/>
        </p:nvSpPr>
        <p:spPr>
          <a:xfrm rot="9652349">
            <a:off x="4639311" y="4468750"/>
            <a:ext cx="1083096" cy="85406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cb2b738090_0_836"/>
          <p:cNvSpPr txBox="1"/>
          <p:nvPr>
            <p:ph type="title"/>
          </p:nvPr>
        </p:nvSpPr>
        <p:spPr>
          <a:xfrm>
            <a:off x="311700" y="440967"/>
            <a:ext cx="8520600" cy="9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BD229"/>
              </a:buClr>
              <a:buSzPts val="4200"/>
              <a:buFont typeface="Century Gothic"/>
              <a:buNone/>
            </a:pPr>
            <a:r>
              <a:rPr lang="en-US">
                <a:solidFill>
                  <a:srgbClr val="FBD229"/>
                </a:solidFill>
              </a:rPr>
              <a:t>The Transcript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840">
              <a:solidFill>
                <a:srgbClr val="FBD229"/>
              </a:solidFill>
            </a:endParaRPr>
          </a:p>
        </p:txBody>
      </p:sp>
      <p:pic>
        <p:nvPicPr>
          <p:cNvPr id="197" name="Google Shape;197;gcb2b738090_0_8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350" y="1225158"/>
            <a:ext cx="3904149" cy="5052424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gcb2b738090_0_836"/>
          <p:cNvSpPr txBox="1"/>
          <p:nvPr/>
        </p:nvSpPr>
        <p:spPr>
          <a:xfrm>
            <a:off x="2185500" y="1987158"/>
            <a:ext cx="414900" cy="615600"/>
          </a:xfrm>
          <a:prstGeom prst="rect">
            <a:avLst/>
          </a:prstGeom>
          <a:noFill/>
          <a:ln cap="flat" cmpd="sng" w="9525">
            <a:solidFill>
              <a:srgbClr val="162D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9</a:t>
            </a:r>
            <a:endParaRPr b="0" i="0" sz="28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9" name="Google Shape;199;gcb2b738090_0_836"/>
          <p:cNvSpPr txBox="1"/>
          <p:nvPr/>
        </p:nvSpPr>
        <p:spPr>
          <a:xfrm>
            <a:off x="2015975" y="2863358"/>
            <a:ext cx="660600" cy="615600"/>
          </a:xfrm>
          <a:prstGeom prst="rect">
            <a:avLst/>
          </a:prstGeom>
          <a:noFill/>
          <a:ln cap="flat" cmpd="sng" w="9525">
            <a:solidFill>
              <a:srgbClr val="162D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10</a:t>
            </a:r>
            <a:endParaRPr b="0" i="0" sz="28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0" name="Google Shape;200;gcb2b738090_0_836"/>
          <p:cNvSpPr txBox="1"/>
          <p:nvPr/>
        </p:nvSpPr>
        <p:spPr>
          <a:xfrm>
            <a:off x="2015975" y="3663358"/>
            <a:ext cx="660600" cy="615600"/>
          </a:xfrm>
          <a:prstGeom prst="rect">
            <a:avLst/>
          </a:prstGeom>
          <a:noFill/>
          <a:ln cap="flat" cmpd="sng" w="9525">
            <a:solidFill>
              <a:srgbClr val="162D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11</a:t>
            </a:r>
            <a:endParaRPr b="0" i="0" sz="28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1" name="Google Shape;201;gcb2b738090_0_836"/>
          <p:cNvSpPr txBox="1"/>
          <p:nvPr/>
        </p:nvSpPr>
        <p:spPr>
          <a:xfrm>
            <a:off x="1986450" y="4435133"/>
            <a:ext cx="660600" cy="615600"/>
          </a:xfrm>
          <a:prstGeom prst="rect">
            <a:avLst/>
          </a:prstGeom>
          <a:noFill/>
          <a:ln cap="flat" cmpd="sng" w="9525">
            <a:solidFill>
              <a:srgbClr val="162D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12</a:t>
            </a:r>
            <a:endParaRPr b="0" i="0" sz="28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cb2b738090_0_909"/>
          <p:cNvSpPr txBox="1"/>
          <p:nvPr>
            <p:ph type="title"/>
          </p:nvPr>
        </p:nvSpPr>
        <p:spPr>
          <a:xfrm>
            <a:off x="311700" y="791156"/>
            <a:ext cx="8520600" cy="12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40">
                <a:solidFill>
                  <a:srgbClr val="FBD229"/>
                </a:solidFill>
              </a:rPr>
              <a:t>Graduation Credit Requirements</a:t>
            </a:r>
            <a:endParaRPr sz="3640">
              <a:solidFill>
                <a:srgbClr val="FBD229"/>
              </a:solidFill>
            </a:endParaRPr>
          </a:p>
        </p:txBody>
      </p:sp>
      <p:sp>
        <p:nvSpPr>
          <p:cNvPr id="207" name="Google Shape;207;gcb2b738090_0_909"/>
          <p:cNvSpPr txBox="1"/>
          <p:nvPr>
            <p:ph idx="1" type="body"/>
          </p:nvPr>
        </p:nvSpPr>
        <p:spPr>
          <a:xfrm>
            <a:off x="311700" y="1688233"/>
            <a:ext cx="8162700" cy="54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entury Gothic"/>
              <a:buChar char="●"/>
            </a:pPr>
            <a:r>
              <a:rPr lang="en-US" sz="2400"/>
              <a:t>4 English					▸  2+ World Language</a:t>
            </a:r>
            <a:br>
              <a:rPr lang="en-US" sz="2400"/>
            </a:b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entury Gothic"/>
              <a:buChar char="●"/>
            </a:pPr>
            <a:r>
              <a:rPr lang="en-US" sz="2400"/>
              <a:t>4 Math					▸  1 Tech/Computer Science</a:t>
            </a:r>
            <a:br>
              <a:rPr lang="en-US" sz="2400"/>
            </a:b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entury Gothic"/>
              <a:buChar char="●"/>
            </a:pPr>
            <a:r>
              <a:rPr lang="en-US" sz="2400"/>
              <a:t>4 Sciences				▸  1 Physical Education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400"/>
              <a:buNone/>
            </a:pPr>
            <a:r>
              <a:rPr lang="en-US" sz="2400"/>
              <a:t>     </a:t>
            </a:r>
            <a:r>
              <a:rPr i="1" lang="en-US" sz="2000"/>
              <a:t>(Bio, Chem, Physics)</a:t>
            </a:r>
            <a:r>
              <a:rPr lang="en-US" sz="2000"/>
              <a:t>	</a:t>
            </a:r>
            <a:r>
              <a:rPr lang="en-US" sz="2400"/>
              <a:t>		</a:t>
            </a:r>
            <a:br>
              <a:rPr lang="en-US" sz="2400"/>
            </a:br>
            <a:endParaRPr sz="400"/>
          </a:p>
          <a:p>
            <a:pPr indent="-381000" lvl="0" marL="4572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entury Gothic"/>
              <a:buChar char="●"/>
            </a:pPr>
            <a:r>
              <a:rPr lang="en-US" sz="2400"/>
              <a:t>4 Bible					</a:t>
            </a:r>
            <a:r>
              <a:rPr lang="en-US" sz="2400" u="sng"/>
              <a:t>▸  1 Fine Arts  </a:t>
            </a:r>
            <a:br>
              <a:rPr lang="en-US" sz="2400" u="sng"/>
            </a:br>
            <a:endParaRPr u="sng"/>
          </a:p>
          <a:p>
            <a:pPr indent="-342900" lvl="0" marL="4572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Char char="●"/>
            </a:pPr>
            <a:r>
              <a:rPr lang="en-US" sz="2400"/>
              <a:t>3+ Social Science 		24 Total Credits</a:t>
            </a:r>
            <a:endParaRPr sz="2400"/>
          </a:p>
          <a:p>
            <a:pPr indent="0" lvl="0" marL="4572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400"/>
              <a:buNone/>
            </a:pPr>
            <a:r>
              <a:rPr i="1" lang="en-US" sz="2000"/>
              <a:t>(US History,</a:t>
            </a:r>
            <a:r>
              <a:rPr i="1" lang="en-US" sz="2200"/>
              <a:t> </a:t>
            </a:r>
            <a:r>
              <a:rPr i="1" lang="en-US" sz="2000"/>
              <a:t>Gov/Econ</a:t>
            </a:r>
            <a:r>
              <a:rPr lang="en-US" sz="2200"/>
              <a:t>)</a:t>
            </a:r>
            <a:br>
              <a:rPr lang="en-US" sz="1800"/>
            </a:br>
            <a:endParaRPr b="1" sz="2400" u="sng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>
                <a:solidFill>
                  <a:srgbClr val="FBD229"/>
                </a:solidFill>
              </a:rPr>
              <a:t>+ Electives, Internship, Dual Enrollment, DwD, Teacher’s Aide, etc. Colleges like to see productive use of time.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/>
          </a:p>
        </p:txBody>
      </p:sp>
      <p:pic>
        <p:nvPicPr>
          <p:cNvPr id="208" name="Google Shape;208;gcb2b738090_0_9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b2b738090_0_700"/>
          <p:cNvSpPr txBox="1"/>
          <p:nvPr>
            <p:ph type="title"/>
          </p:nvPr>
        </p:nvSpPr>
        <p:spPr>
          <a:xfrm>
            <a:off x="612775" y="42915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Century Gothic"/>
              <a:buNone/>
            </a:pPr>
            <a:r>
              <a:rPr lang="en-US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College Fit</a:t>
            </a:r>
            <a:endParaRPr>
              <a:solidFill>
                <a:srgbClr val="FBD22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4" name="Google Shape;214;gcb2b738090_0_700"/>
          <p:cNvSpPr txBox="1"/>
          <p:nvPr>
            <p:ph idx="1" type="body"/>
          </p:nvPr>
        </p:nvSpPr>
        <p:spPr>
          <a:xfrm>
            <a:off x="246975" y="1314375"/>
            <a:ext cx="8606100" cy="47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❏"/>
            </a:pPr>
            <a:r>
              <a:rPr lang="en-US" sz="2300">
                <a:latin typeface="Century Gothic"/>
                <a:ea typeface="Century Gothic"/>
                <a:cs typeface="Century Gothic"/>
                <a:sym typeface="Century Gothic"/>
              </a:rPr>
              <a:t>Most important aspect of college decision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❏"/>
            </a:pPr>
            <a:r>
              <a:rPr lang="en-US" sz="2300"/>
              <a:t>Factors: academic match, size, location, programs/majors, affordability, football program, grad rate, alumni network, job placement rate, etc.</a:t>
            </a:r>
            <a:br>
              <a:rPr lang="en-US" sz="2300"/>
            </a:br>
            <a:endParaRPr sz="1900"/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❏"/>
            </a:pPr>
            <a:r>
              <a:rPr lang="en-US" sz="2300"/>
              <a:t>Create balanced list</a:t>
            </a:r>
            <a:endParaRPr sz="2300"/>
          </a:p>
          <a:p>
            <a:pPr indent="-3746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❏"/>
            </a:pPr>
            <a:r>
              <a:rPr lang="en-US" sz="2300"/>
              <a:t>Likely (1-2), Level (2-4), Reach/Unpredictable (2-4)</a:t>
            </a:r>
            <a:endParaRPr sz="2300"/>
          </a:p>
          <a:p>
            <a:pPr indent="-3746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❏"/>
            </a:pPr>
            <a:r>
              <a:rPr lang="en-US" sz="2300"/>
              <a:t>View scattergrams on SCOIR</a:t>
            </a:r>
            <a:br>
              <a:rPr lang="en-US" sz="2300"/>
            </a:br>
            <a:endParaRPr sz="1900"/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Font typeface="Century Gothic"/>
              <a:buChar char="❏"/>
            </a:pPr>
            <a:r>
              <a:rPr lang="en-US" sz="2300"/>
              <a:t>70%</a:t>
            </a:r>
            <a:r>
              <a:rPr lang="en-US" sz="2300">
                <a:latin typeface="Century Gothic"/>
                <a:ea typeface="Century Gothic"/>
                <a:cs typeface="Century Gothic"/>
                <a:sym typeface="Century Gothic"/>
              </a:rPr>
              <a:t> of students get into 1 of top 3 colleges</a:t>
            </a:r>
            <a:br>
              <a:rPr lang="en-US" sz="2300"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9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❏"/>
            </a:pPr>
            <a:r>
              <a:rPr lang="en-US" sz="2300"/>
              <a:t>College Visits - Reps @ HHCA, college fairs, </a:t>
            </a:r>
            <a:br>
              <a:rPr lang="en-US" sz="2300"/>
            </a:br>
            <a:r>
              <a:rPr lang="en-US" sz="2300" u="sng">
                <a:solidFill>
                  <a:schemeClr val="hlink"/>
                </a:solidFill>
                <a:hlinkClick r:id="rId5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group tours</a:t>
            </a:r>
            <a:r>
              <a:rPr lang="en-US" sz="2300"/>
              <a:t>, family tours</a:t>
            </a:r>
            <a:endParaRPr sz="2300"/>
          </a:p>
        </p:txBody>
      </p:sp>
      <p:pic>
        <p:nvPicPr>
          <p:cNvPr id="215" name="Google Shape;215;gcb2b738090_0_70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gcb2b738090_0_700"/>
          <p:cNvSpPr/>
          <p:nvPr/>
        </p:nvSpPr>
        <p:spPr>
          <a:xfrm rot="1870096">
            <a:off x="44212" y="5925984"/>
            <a:ext cx="763980" cy="55293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82db03a136_0_199"/>
          <p:cNvSpPr/>
          <p:nvPr/>
        </p:nvSpPr>
        <p:spPr>
          <a:xfrm>
            <a:off x="3530150" y="2536000"/>
            <a:ext cx="2014800" cy="1785900"/>
          </a:xfrm>
          <a:prstGeom prst="ellipse">
            <a:avLst/>
          </a:prstGeom>
          <a:solidFill>
            <a:srgbClr val="FFCF6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latin typeface="Century Gothic"/>
                <a:ea typeface="Century Gothic"/>
                <a:cs typeface="Century Gothic"/>
                <a:sym typeface="Century Gothic"/>
              </a:rPr>
              <a:t>Six Keys </a:t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latin typeface="Century Gothic"/>
                <a:ea typeface="Century Gothic"/>
                <a:cs typeface="Century Gothic"/>
                <a:sym typeface="Century Gothic"/>
              </a:rPr>
              <a:t>to </a:t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latin typeface="Century Gothic"/>
                <a:ea typeface="Century Gothic"/>
                <a:cs typeface="Century Gothic"/>
                <a:sym typeface="Century Gothic"/>
              </a:rPr>
              <a:t>College Fit</a:t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2" name="Google Shape;222;g282db03a136_0_199"/>
          <p:cNvSpPr/>
          <p:nvPr/>
        </p:nvSpPr>
        <p:spPr>
          <a:xfrm>
            <a:off x="2251575" y="1731725"/>
            <a:ext cx="1420500" cy="1272900"/>
          </a:xfrm>
          <a:prstGeom prst="ellipse">
            <a:avLst/>
          </a:prstGeom>
          <a:solidFill>
            <a:srgbClr val="A2C4C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latin typeface="Century Gothic"/>
                <a:ea typeface="Century Gothic"/>
                <a:cs typeface="Century Gothic"/>
                <a:sym typeface="Century Gothic"/>
              </a:rPr>
              <a:t>Academic Match</a:t>
            </a:r>
            <a:endParaRPr b="1"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3" name="Google Shape;223;g282db03a136_0_199"/>
          <p:cNvSpPr/>
          <p:nvPr/>
        </p:nvSpPr>
        <p:spPr>
          <a:xfrm>
            <a:off x="4001000" y="1134775"/>
            <a:ext cx="1169400" cy="1164300"/>
          </a:xfrm>
          <a:prstGeom prst="ellipse">
            <a:avLst/>
          </a:prstGeom>
          <a:solidFill>
            <a:srgbClr val="A2C4C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latin typeface="Century Gothic"/>
                <a:ea typeface="Century Gothic"/>
                <a:cs typeface="Century Gothic"/>
                <a:sym typeface="Century Gothic"/>
              </a:rPr>
              <a:t>Career Match</a:t>
            </a:r>
            <a:endParaRPr b="1"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4" name="Google Shape;224;g282db03a136_0_199"/>
          <p:cNvSpPr/>
          <p:nvPr/>
        </p:nvSpPr>
        <p:spPr>
          <a:xfrm>
            <a:off x="5498725" y="1687233"/>
            <a:ext cx="1236000" cy="1272900"/>
          </a:xfrm>
          <a:prstGeom prst="ellipse">
            <a:avLst/>
          </a:prstGeom>
          <a:solidFill>
            <a:srgbClr val="A2C4C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latin typeface="Century Gothic"/>
                <a:ea typeface="Century Gothic"/>
                <a:cs typeface="Century Gothic"/>
                <a:sym typeface="Century Gothic"/>
              </a:rPr>
              <a:t>Financial Match</a:t>
            </a:r>
            <a:endParaRPr b="1"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5" name="Google Shape;225;g282db03a136_0_199"/>
          <p:cNvSpPr/>
          <p:nvPr/>
        </p:nvSpPr>
        <p:spPr>
          <a:xfrm>
            <a:off x="5628225" y="3594225"/>
            <a:ext cx="1324800" cy="1327200"/>
          </a:xfrm>
          <a:prstGeom prst="ellipse">
            <a:avLst/>
          </a:prstGeom>
          <a:solidFill>
            <a:srgbClr val="A2C4C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latin typeface="Century Gothic"/>
                <a:ea typeface="Century Gothic"/>
                <a:cs typeface="Century Gothic"/>
                <a:sym typeface="Century Gothic"/>
              </a:rPr>
              <a:t>Personal Match</a:t>
            </a:r>
            <a:endParaRPr b="1"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6" name="Google Shape;226;g282db03a136_0_199"/>
          <p:cNvSpPr/>
          <p:nvPr/>
        </p:nvSpPr>
        <p:spPr>
          <a:xfrm>
            <a:off x="3875150" y="4558825"/>
            <a:ext cx="1420500" cy="1327200"/>
          </a:xfrm>
          <a:prstGeom prst="ellipse">
            <a:avLst/>
          </a:prstGeom>
          <a:solidFill>
            <a:srgbClr val="A2C4C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latin typeface="Century Gothic"/>
                <a:ea typeface="Century Gothic"/>
                <a:cs typeface="Century Gothic"/>
                <a:sym typeface="Century Gothic"/>
              </a:rPr>
              <a:t>Student Outcomes</a:t>
            </a:r>
            <a:endParaRPr b="1"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7" name="Google Shape;227;g282db03a136_0_199"/>
          <p:cNvSpPr/>
          <p:nvPr/>
        </p:nvSpPr>
        <p:spPr>
          <a:xfrm>
            <a:off x="2252000" y="3621425"/>
            <a:ext cx="1236000" cy="1272900"/>
          </a:xfrm>
          <a:prstGeom prst="ellipse">
            <a:avLst/>
          </a:prstGeom>
          <a:solidFill>
            <a:srgbClr val="A2C4C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latin typeface="Century Gothic"/>
                <a:ea typeface="Century Gothic"/>
                <a:cs typeface="Century Gothic"/>
                <a:sym typeface="Century Gothic"/>
              </a:rPr>
              <a:t>Student Support</a:t>
            </a:r>
            <a:endParaRPr b="1"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8" name="Google Shape;228;g282db03a136_0_199"/>
          <p:cNvSpPr/>
          <p:nvPr/>
        </p:nvSpPr>
        <p:spPr>
          <a:xfrm>
            <a:off x="327200" y="1833650"/>
            <a:ext cx="1798800" cy="943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Likely / Level / Reach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Scattergrams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Offers </a:t>
            </a: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Major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9" name="Google Shape;229;g282db03a136_0_199"/>
          <p:cNvSpPr/>
          <p:nvPr/>
        </p:nvSpPr>
        <p:spPr>
          <a:xfrm>
            <a:off x="3606350" y="156575"/>
            <a:ext cx="2014800" cy="868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Career Center offerings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I</a:t>
            </a: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nternship/Co-Op opportunities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0" name="Google Shape;230;g282db03a136_0_199"/>
          <p:cNvSpPr/>
          <p:nvPr/>
        </p:nvSpPr>
        <p:spPr>
          <a:xfrm>
            <a:off x="6910650" y="1649750"/>
            <a:ext cx="1798800" cy="127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Institutional Scholarships - Merit / Need based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SC Scholarships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Federal Grants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1" name="Google Shape;231;g282db03a136_0_199"/>
          <p:cNvSpPr/>
          <p:nvPr/>
        </p:nvSpPr>
        <p:spPr>
          <a:xfrm>
            <a:off x="7102775" y="3786275"/>
            <a:ext cx="1798800" cy="943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Clubs/Activities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Campus Size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Location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Student Housing 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g282db03a136_0_199"/>
          <p:cNvSpPr/>
          <p:nvPr/>
        </p:nvSpPr>
        <p:spPr>
          <a:xfrm>
            <a:off x="3296450" y="5989500"/>
            <a:ext cx="2745600" cy="769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4 or 6 </a:t>
            </a: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Year Graduation Rates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Employment Rates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Graduate School Acceptance Rates 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3" name="Google Shape;233;g282db03a136_0_199"/>
          <p:cNvSpPr/>
          <p:nvPr/>
        </p:nvSpPr>
        <p:spPr>
          <a:xfrm>
            <a:off x="171275" y="3703425"/>
            <a:ext cx="1954800" cy="1164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Learning Supports/Tutoring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Medical Facility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Mental Health Services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34" name="Google Shape;234;g282db03a136_0_1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cb2b738090_0_1464"/>
          <p:cNvSpPr txBox="1"/>
          <p:nvPr>
            <p:ph type="title"/>
          </p:nvPr>
        </p:nvSpPr>
        <p:spPr>
          <a:xfrm>
            <a:off x="612775" y="58270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D229"/>
              </a:buClr>
              <a:buSzPct val="100000"/>
              <a:buFont typeface="Century Gothic"/>
              <a:buNone/>
            </a:pPr>
            <a:r>
              <a:rPr lang="en-US">
                <a:solidFill>
                  <a:srgbClr val="FBD229"/>
                </a:solidFill>
              </a:rPr>
              <a:t>SCOIR – College Planning Tool</a:t>
            </a:r>
            <a:endParaRPr>
              <a:solidFill>
                <a:srgbClr val="FBD229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D229"/>
              </a:buClr>
              <a:buSzPct val="118309"/>
              <a:buFont typeface="Century Gothic"/>
              <a:buNone/>
            </a:pPr>
            <a:r>
              <a:rPr lang="en-US" sz="3550" u="sng">
                <a:solidFill>
                  <a:schemeClr val="hlink"/>
                </a:solidFill>
                <a:hlinkClick r:id="rId4"/>
              </a:rPr>
              <a:t>www.scoir.com</a:t>
            </a:r>
            <a:endParaRPr sz="3550">
              <a:solidFill>
                <a:srgbClr val="FBD229"/>
              </a:solidFill>
            </a:endParaRPr>
          </a:p>
        </p:txBody>
      </p:sp>
      <p:sp>
        <p:nvSpPr>
          <p:cNvPr id="240" name="Google Shape;240;gcb2b738090_0_1464"/>
          <p:cNvSpPr txBox="1"/>
          <p:nvPr>
            <p:ph idx="1" type="body"/>
          </p:nvPr>
        </p:nvSpPr>
        <p:spPr>
          <a:xfrm>
            <a:off x="912158" y="2044777"/>
            <a:ext cx="7167300" cy="46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38333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-US" sz="3144"/>
              <a:t>Let’s take a quick tour</a:t>
            </a:r>
            <a:endParaRPr sz="3144"/>
          </a:p>
          <a:p>
            <a:pPr indent="-383339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-US" sz="3144"/>
              <a:t>Comparisons</a:t>
            </a:r>
            <a:endParaRPr sz="3144"/>
          </a:p>
          <a:p>
            <a:pPr indent="-383339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-US" sz="3144"/>
              <a:t>Scattergrams - Academic Fit</a:t>
            </a:r>
            <a:endParaRPr sz="3144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44"/>
          </a:p>
          <a:p>
            <a:pPr indent="-38333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-US" sz="3144"/>
              <a:t>Student Portal</a:t>
            </a:r>
            <a:endParaRPr sz="3144"/>
          </a:p>
          <a:p>
            <a:pPr indent="-383339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-US" sz="3144"/>
              <a:t>College &amp; career exploration</a:t>
            </a:r>
            <a:endParaRPr sz="3144"/>
          </a:p>
          <a:p>
            <a:pPr indent="-383339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-US" sz="3144"/>
              <a:t>College application manager</a:t>
            </a:r>
            <a:br>
              <a:rPr lang="en-US" sz="3144"/>
            </a:br>
            <a:endParaRPr sz="3144"/>
          </a:p>
          <a:p>
            <a:pPr indent="-38333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-US" sz="3144"/>
              <a:t>Parent Portal </a:t>
            </a:r>
            <a:r>
              <a:rPr lang="en-US" sz="3144"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(Join today!)</a:t>
            </a:r>
            <a:endParaRPr sz="3144"/>
          </a:p>
          <a:p>
            <a:pPr indent="-383339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-US" sz="3144"/>
              <a:t>Follow your student</a:t>
            </a:r>
            <a:endParaRPr sz="3144"/>
          </a:p>
          <a:p>
            <a:pPr indent="-383339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-US" sz="3144"/>
              <a:t>Suggest colleges</a:t>
            </a:r>
            <a:endParaRPr sz="3144"/>
          </a:p>
          <a:p>
            <a:pPr indent="-383339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-US" sz="3144"/>
              <a:t>Explore financial aid</a:t>
            </a:r>
            <a:br>
              <a:rPr lang="en-US" sz="3144"/>
            </a:br>
            <a:endParaRPr sz="2400"/>
          </a:p>
        </p:txBody>
      </p:sp>
      <p:pic>
        <p:nvPicPr>
          <p:cNvPr id="241" name="Google Shape;241;gcb2b738090_0_146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82db03a136_0_114"/>
          <p:cNvSpPr txBox="1"/>
          <p:nvPr>
            <p:ph type="title"/>
          </p:nvPr>
        </p:nvSpPr>
        <p:spPr>
          <a:xfrm>
            <a:off x="612775" y="58270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D229"/>
              </a:buClr>
              <a:buSzPct val="100000"/>
              <a:buFont typeface="Century Gothic"/>
              <a:buNone/>
            </a:pPr>
            <a:r>
              <a:rPr lang="en-US">
                <a:solidFill>
                  <a:srgbClr val="FBD229"/>
                </a:solidFill>
              </a:rPr>
              <a:t>HHCA College Resource Page</a:t>
            </a:r>
            <a:endParaRPr>
              <a:solidFill>
                <a:srgbClr val="FBD229"/>
              </a:solidFill>
            </a:endParaRPr>
          </a:p>
        </p:txBody>
      </p:sp>
      <p:pic>
        <p:nvPicPr>
          <p:cNvPr id="247" name="Google Shape;247;g282db03a136_0_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282db03a136_0_114"/>
          <p:cNvSpPr txBox="1"/>
          <p:nvPr>
            <p:ph idx="1" type="body"/>
          </p:nvPr>
        </p:nvSpPr>
        <p:spPr>
          <a:xfrm>
            <a:off x="988358" y="1739977"/>
            <a:ext cx="7167300" cy="46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www.hhca.org/college</a:t>
            </a:r>
            <a:endParaRPr sz="2400"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R</a:t>
            </a:r>
            <a:r>
              <a:rPr lang="en-US" sz="2400"/>
              <a:t>esources for college exploration and application support</a:t>
            </a:r>
            <a:br>
              <a:rPr lang="en-US" sz="2400"/>
            </a:br>
            <a:endParaRPr sz="2400"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Let’s take a quick tour</a:t>
            </a:r>
            <a:endParaRPr sz="2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82db03a136_0_120"/>
          <p:cNvSpPr txBox="1"/>
          <p:nvPr>
            <p:ph type="title"/>
          </p:nvPr>
        </p:nvSpPr>
        <p:spPr>
          <a:xfrm>
            <a:off x="612775" y="58270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D229"/>
              </a:buClr>
              <a:buSzPct val="100000"/>
              <a:buFont typeface="Century Gothic"/>
              <a:buNone/>
            </a:pPr>
            <a:r>
              <a:rPr lang="en-US">
                <a:solidFill>
                  <a:srgbClr val="FBD229"/>
                </a:solidFill>
              </a:rPr>
              <a:t>23-24 HHCA </a:t>
            </a:r>
            <a:r>
              <a:rPr lang="en-US">
                <a:solidFill>
                  <a:srgbClr val="FBD229"/>
                </a:solidFill>
              </a:rPr>
              <a:t>College Prep Series</a:t>
            </a:r>
            <a:endParaRPr>
              <a:solidFill>
                <a:srgbClr val="FBD229"/>
              </a:solidFill>
            </a:endParaRPr>
          </a:p>
        </p:txBody>
      </p:sp>
      <p:sp>
        <p:nvSpPr>
          <p:cNvPr id="254" name="Google Shape;254;g282db03a136_0_120"/>
          <p:cNvSpPr txBox="1"/>
          <p:nvPr>
            <p:ph idx="1" type="body"/>
          </p:nvPr>
        </p:nvSpPr>
        <p:spPr>
          <a:xfrm>
            <a:off x="988358" y="1739977"/>
            <a:ext cx="7167300" cy="46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/>
          </a:bodyPr>
          <a:lstStyle/>
          <a:p>
            <a:pPr indent="-35814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-US" sz="2400" u="sng">
                <a:solidFill>
                  <a:schemeClr val="hlink"/>
                </a:solidFill>
                <a:hlinkClick r:id="rId3"/>
              </a:rPr>
              <a:t>www.hhca.org/collegeprep</a:t>
            </a:r>
            <a:endParaRPr sz="2400"/>
          </a:p>
          <a:p>
            <a:pPr indent="-35814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-US" sz="2400"/>
              <a:t>Dates of college prep events from Sept - Dec</a:t>
            </a:r>
            <a:endParaRPr sz="2400"/>
          </a:p>
          <a:p>
            <a:pPr indent="-35814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-US" sz="2400"/>
              <a:t>Highlights:</a:t>
            </a:r>
            <a:endParaRPr sz="2400"/>
          </a:p>
          <a:p>
            <a:pPr indent="-358139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b="1" lang="en-US" sz="2400"/>
              <a:t>Oct 18 - Little Known Secrets of Paying for College Workshop</a:t>
            </a:r>
            <a:endParaRPr b="1" sz="2400"/>
          </a:p>
          <a:p>
            <a:pPr indent="-358139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b="1" lang="en-US" sz="2400"/>
              <a:t>Oct 18 - USCB College Fair (5:30-7:30)</a:t>
            </a:r>
            <a:endParaRPr b="1" sz="2400"/>
          </a:p>
          <a:p>
            <a:pPr indent="-358139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b="1" lang="en-US" sz="2400"/>
              <a:t>Oct 28/29 - SAT Prep 12-4pm</a:t>
            </a:r>
            <a:endParaRPr b="1" sz="2400"/>
          </a:p>
          <a:p>
            <a:pPr indent="-358139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b="1" lang="en-US" sz="2400"/>
              <a:t>Nov 6 - USC Bus Tour</a:t>
            </a:r>
            <a:br>
              <a:rPr b="1" lang="en-US" sz="2400"/>
            </a:br>
            <a:endParaRPr b="1" sz="2400"/>
          </a:p>
          <a:p>
            <a:pPr indent="-35814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-US" sz="2400"/>
              <a:t>Let’s take a quick look…</a:t>
            </a:r>
            <a:endParaRPr sz="2400"/>
          </a:p>
        </p:txBody>
      </p:sp>
      <p:pic>
        <p:nvPicPr>
          <p:cNvPr id="255" name="Google Shape;255;g282db03a136_0_1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282db03a136_0_120"/>
          <p:cNvSpPr/>
          <p:nvPr/>
        </p:nvSpPr>
        <p:spPr>
          <a:xfrm>
            <a:off x="988350" y="3185175"/>
            <a:ext cx="902400" cy="2201700"/>
          </a:xfrm>
          <a:prstGeom prst="right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cb2b738090_0_564"/>
          <p:cNvSpPr txBox="1"/>
          <p:nvPr>
            <p:ph type="title"/>
          </p:nvPr>
        </p:nvSpPr>
        <p:spPr>
          <a:xfrm>
            <a:off x="612775" y="385568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D229"/>
              </a:buClr>
              <a:buSzPts val="4200"/>
              <a:buFont typeface="Century Gothic"/>
              <a:buNone/>
            </a:pPr>
            <a:r>
              <a:rPr lang="en-US" sz="3800">
                <a:solidFill>
                  <a:srgbClr val="FBD229"/>
                </a:solidFill>
              </a:rPr>
              <a:t>SAT/ACT Dates</a:t>
            </a:r>
            <a:endParaRPr sz="3800"/>
          </a:p>
        </p:txBody>
      </p:sp>
      <p:sp>
        <p:nvSpPr>
          <p:cNvPr id="262" name="Google Shape;262;gcb2b738090_0_564"/>
          <p:cNvSpPr txBox="1"/>
          <p:nvPr/>
        </p:nvSpPr>
        <p:spPr>
          <a:xfrm>
            <a:off x="330575" y="5346375"/>
            <a:ext cx="8543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Register:</a:t>
            </a:r>
            <a:endParaRPr b="0" i="0" sz="1800" u="none" cap="none" strike="noStrike">
              <a:solidFill>
                <a:srgbClr val="FBD12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sng" cap="none" strike="noStrike">
                <a:solidFill>
                  <a:srgbClr val="FBD129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www.collegeboard.org</a:t>
            </a:r>
            <a:endParaRPr b="0" i="0" sz="1800" u="none" cap="none" strike="noStrike">
              <a:solidFill>
                <a:srgbClr val="FBD12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sng" cap="none" strike="noStrike">
                <a:solidFill>
                  <a:srgbClr val="FBD129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www.act.org</a:t>
            </a:r>
            <a:endParaRPr b="0" i="0" sz="1800" u="none" cap="none" strike="noStrike">
              <a:solidFill>
                <a:srgbClr val="FBD12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BD12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63" name="Google Shape;263;gcb2b738090_0_56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gcb2b738090_0_5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1000" y="1326968"/>
            <a:ext cx="8375840" cy="3867006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gcb2b738090_0_564"/>
          <p:cNvSpPr/>
          <p:nvPr/>
        </p:nvSpPr>
        <p:spPr>
          <a:xfrm rot="1870563">
            <a:off x="199581" y="983465"/>
            <a:ext cx="1083124" cy="85417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6" name="Google Shape;266;gcb2b738090_0_564"/>
          <p:cNvSpPr/>
          <p:nvPr/>
        </p:nvSpPr>
        <p:spPr>
          <a:xfrm rot="1870563">
            <a:off x="4714881" y="983465"/>
            <a:ext cx="1083124" cy="85417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82db03a136_0_164"/>
          <p:cNvSpPr txBox="1"/>
          <p:nvPr>
            <p:ph type="title"/>
          </p:nvPr>
        </p:nvSpPr>
        <p:spPr>
          <a:xfrm>
            <a:off x="612775" y="385568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D229"/>
              </a:buClr>
              <a:buSzPts val="4200"/>
              <a:buFont typeface="Century Gothic"/>
              <a:buNone/>
            </a:pPr>
            <a:r>
              <a:rPr lang="en-US" sz="3800">
                <a:solidFill>
                  <a:srgbClr val="FBD229"/>
                </a:solidFill>
              </a:rPr>
              <a:t>SAT/ACT Prep</a:t>
            </a:r>
            <a:endParaRPr sz="3800"/>
          </a:p>
        </p:txBody>
      </p:sp>
      <p:pic>
        <p:nvPicPr>
          <p:cNvPr id="272" name="Google Shape;272;g282db03a136_0_1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0225" y="1174593"/>
            <a:ext cx="4154992" cy="5378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g282db03a136_0_1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4052" y="1174576"/>
            <a:ext cx="4154999" cy="537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g282db03a136_0_16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92334" y="5610052"/>
            <a:ext cx="870667" cy="9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g282db03a136_0_164"/>
          <p:cNvSpPr/>
          <p:nvPr/>
        </p:nvSpPr>
        <p:spPr>
          <a:xfrm rot="2206100">
            <a:off x="1580515" y="686582"/>
            <a:ext cx="1083062" cy="85434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6" name="Google Shape;276;g282db03a136_0_164"/>
          <p:cNvSpPr/>
          <p:nvPr/>
        </p:nvSpPr>
        <p:spPr>
          <a:xfrm rot="1870061">
            <a:off x="18694" y="4956553"/>
            <a:ext cx="693853" cy="51079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7" name="Google Shape;277;g282db03a136_0_164"/>
          <p:cNvSpPr/>
          <p:nvPr/>
        </p:nvSpPr>
        <p:spPr>
          <a:xfrm rot="7754685">
            <a:off x="6768843" y="3189365"/>
            <a:ext cx="1083090" cy="85411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82db03a136_0_174"/>
          <p:cNvSpPr txBox="1"/>
          <p:nvPr>
            <p:ph type="title"/>
          </p:nvPr>
        </p:nvSpPr>
        <p:spPr>
          <a:xfrm>
            <a:off x="612775" y="385568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D229"/>
              </a:buClr>
              <a:buSzPts val="4200"/>
              <a:buFont typeface="Century Gothic"/>
              <a:buNone/>
            </a:pPr>
            <a:r>
              <a:rPr lang="en-US" sz="3800">
                <a:solidFill>
                  <a:srgbClr val="FBD229"/>
                </a:solidFill>
              </a:rPr>
              <a:t>SAT/ACT Prep</a:t>
            </a:r>
            <a:endParaRPr sz="3800"/>
          </a:p>
        </p:txBody>
      </p:sp>
      <p:pic>
        <p:nvPicPr>
          <p:cNvPr id="283" name="Google Shape;283;g282db03a136_0_1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92334" y="5610052"/>
            <a:ext cx="870667" cy="9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g282db03a136_0_174"/>
          <p:cNvSpPr txBox="1"/>
          <p:nvPr>
            <p:ph idx="1" type="body"/>
          </p:nvPr>
        </p:nvSpPr>
        <p:spPr>
          <a:xfrm>
            <a:off x="988358" y="1739977"/>
            <a:ext cx="7167300" cy="46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❏"/>
            </a:pPr>
            <a:r>
              <a:rPr lang="en-US" sz="2800"/>
              <a:t>C</a:t>
            </a:r>
            <a:r>
              <a:rPr lang="en-US" sz="2800"/>
              <a:t>onnect </a:t>
            </a:r>
            <a:r>
              <a:rPr lang="en-US" sz="2800"/>
              <a:t>PSAT/SAT with </a:t>
            </a:r>
            <a:r>
              <a:rPr lang="en-US" sz="2800" u="sng">
                <a:solidFill>
                  <a:schemeClr val="hlink"/>
                </a:solidFill>
                <a:hlinkClick r:id="rId4"/>
              </a:rPr>
              <a:t>Khan Academy</a:t>
            </a:r>
            <a:r>
              <a:rPr lang="en-US" sz="2800"/>
              <a:t> for </a:t>
            </a:r>
            <a:r>
              <a:rPr lang="en-US" sz="2800" u="sng"/>
              <a:t>free</a:t>
            </a:r>
            <a:r>
              <a:rPr lang="en-US" sz="2800"/>
              <a:t> test prep</a:t>
            </a:r>
            <a:endParaRPr sz="2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4064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❏"/>
            </a:pPr>
            <a:r>
              <a:rPr lang="en-US" sz="2800"/>
              <a:t>Request tutor list from Mrs. Robinson</a:t>
            </a:r>
            <a:endParaRPr sz="2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7"/>
          <p:cNvSpPr txBox="1"/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Font typeface="Century Gothic"/>
              <a:buNone/>
            </a:pPr>
            <a:r>
              <a:rPr lang="en-US" sz="38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Financial Aid Basics</a:t>
            </a:r>
            <a:endParaRPr sz="38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0" name="Google Shape;290;p17"/>
          <p:cNvSpPr txBox="1"/>
          <p:nvPr>
            <p:ph idx="1" type="body"/>
          </p:nvPr>
        </p:nvSpPr>
        <p:spPr>
          <a:xfrm>
            <a:off x="372533" y="1447800"/>
            <a:ext cx="8158800" cy="51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ans Symbols"/>
              <a:buChar char="❏"/>
            </a:pPr>
            <a:r>
              <a:rPr lang="en-US" sz="2000"/>
              <a:t>HHCA Financial Aid </a:t>
            </a:r>
            <a:r>
              <a:rPr lang="en-US" sz="2000">
                <a:latin typeface="Century Gothic"/>
                <a:ea typeface="Century Gothic"/>
                <a:cs typeface="Century Gothic"/>
                <a:sym typeface="Century Gothic"/>
              </a:rPr>
              <a:t>Workshop</a:t>
            </a:r>
            <a:r>
              <a:rPr lang="en-US" sz="2000"/>
              <a:t>s:</a:t>
            </a:r>
            <a:endParaRPr sz="2000"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b="1" lang="en-US"/>
              <a:t>Oct 18</a:t>
            </a:r>
            <a:r>
              <a:rPr lang="en-US"/>
              <a:t> -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Little Known Secrets of Paying for College</a:t>
            </a:r>
            <a:r>
              <a:rPr lang="en-US"/>
              <a:t> (HHCA Cafe @7pm)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ans Symbols"/>
              <a:buChar char="❏"/>
            </a:pPr>
            <a:r>
              <a:rPr lang="en-US"/>
              <a:t>FAFSA Workshop (TBD)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17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ans Symbols"/>
              <a:buChar char="❏"/>
            </a:pPr>
            <a:r>
              <a:rPr lang="en-US" sz="2000" u="sng">
                <a:solidFill>
                  <a:schemeClr val="hlink"/>
                </a:solidFill>
                <a:hlinkClick r:id="rId4"/>
              </a:rPr>
              <a:t>FAFSA</a:t>
            </a:r>
            <a:r>
              <a:rPr lang="en-US" sz="2000"/>
              <a:t> – Free Application for Federal Student Aid; Opens Dec 2023, but u</a:t>
            </a:r>
            <a:r>
              <a:rPr lang="en-US" sz="2000"/>
              <a:t>sually opens Oct 1 </a:t>
            </a:r>
            <a:br>
              <a:rPr lang="en-US" sz="2000"/>
            </a:br>
            <a:endParaRPr sz="1800"/>
          </a:p>
          <a:p>
            <a:pPr indent="-3175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ans Symbols"/>
              <a:buChar char="❏"/>
            </a:pPr>
            <a:r>
              <a:rPr lang="en-US" sz="2000">
                <a:latin typeface="Century Gothic"/>
                <a:ea typeface="Century Gothic"/>
                <a:cs typeface="Century Gothic"/>
                <a:sym typeface="Century Gothic"/>
              </a:rPr>
              <a:t>Loan – must pay back</a:t>
            </a:r>
            <a:endParaRPr sz="2000"/>
          </a:p>
          <a:p>
            <a:pPr indent="-3175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000"/>
              <a:buFont typeface="Noto Sans Symbols"/>
              <a:buChar char="❏"/>
            </a:pPr>
            <a:r>
              <a:rPr lang="en-US" sz="2000">
                <a:latin typeface="Century Gothic"/>
                <a:ea typeface="Century Gothic"/>
                <a:cs typeface="Century Gothic"/>
                <a:sym typeface="Century Gothic"/>
              </a:rPr>
              <a:t>Grant- </a:t>
            </a:r>
            <a:r>
              <a:rPr lang="en-US" sz="2000"/>
              <a:t>free money</a:t>
            </a:r>
            <a:endParaRPr sz="2000"/>
          </a:p>
          <a:p>
            <a:pPr indent="-3175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000"/>
              <a:buFont typeface="Noto Sans Symbols"/>
              <a:buChar char="❏"/>
            </a:pPr>
            <a:r>
              <a:rPr lang="en-US" sz="20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CSS Profile</a:t>
            </a:r>
            <a:r>
              <a:rPr lang="en-US" sz="2000">
                <a:latin typeface="Century Gothic"/>
                <a:ea typeface="Century Gothic"/>
                <a:cs typeface="Century Gothic"/>
                <a:sym typeface="Century Gothic"/>
              </a:rPr>
              <a:t> – </a:t>
            </a:r>
            <a:r>
              <a:rPr lang="en-US" sz="2000"/>
              <a:t>Selective, private</a:t>
            </a:r>
            <a:r>
              <a:rPr lang="en-US" sz="2000">
                <a:latin typeface="Century Gothic"/>
                <a:ea typeface="Century Gothic"/>
                <a:cs typeface="Century Gothic"/>
                <a:sym typeface="Century Gothic"/>
              </a:rPr>
              <a:t> schools; more comprehensive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000"/>
              <a:buChar char="❏"/>
            </a:pPr>
            <a:r>
              <a:rPr lang="en-US" sz="2000" u="sng">
                <a:solidFill>
                  <a:schemeClr val="hlink"/>
                </a:solidFill>
                <a:hlinkClick r:id="rId6"/>
              </a:rPr>
              <a:t>12 Tips for Financing College</a:t>
            </a:r>
            <a:r>
              <a:rPr lang="en-US" sz="2000"/>
              <a:t> from </a:t>
            </a:r>
            <a:r>
              <a:rPr lang="en-US" sz="2000" u="sng">
                <a:solidFill>
                  <a:schemeClr val="hlink"/>
                </a:solidFill>
                <a:hlinkClick r:id="rId7"/>
              </a:rPr>
              <a:t>“The Price You Pay for College”</a:t>
            </a:r>
            <a:r>
              <a:rPr lang="en-US" sz="2000"/>
              <a:t> by Ron Lieber</a:t>
            </a:r>
            <a:endParaRPr sz="2000"/>
          </a:p>
        </p:txBody>
      </p:sp>
      <p:pic>
        <p:nvPicPr>
          <p:cNvPr id="291" name="Google Shape;291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7"/>
          <p:cNvSpPr/>
          <p:nvPr/>
        </p:nvSpPr>
        <p:spPr>
          <a:xfrm rot="8726301">
            <a:off x="7383291" y="987462"/>
            <a:ext cx="1083039" cy="85419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ebc04edf49_0_0"/>
          <p:cNvSpPr txBox="1"/>
          <p:nvPr>
            <p:ph type="title"/>
          </p:nvPr>
        </p:nvSpPr>
        <p:spPr>
          <a:xfrm>
            <a:off x="612775" y="58270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Font typeface="Century Gothic"/>
              <a:buNone/>
            </a:pPr>
            <a:r>
              <a:rPr lang="en-US" sz="38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Financial Aid Basics</a:t>
            </a:r>
            <a:endParaRPr sz="38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8" name="Google Shape;298;gebc04edf49_0_0"/>
          <p:cNvSpPr txBox="1"/>
          <p:nvPr>
            <p:ph idx="1" type="body"/>
          </p:nvPr>
        </p:nvSpPr>
        <p:spPr>
          <a:xfrm>
            <a:off x="372533" y="1600200"/>
            <a:ext cx="8158800" cy="51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solidFill>
                  <a:srgbClr val="FFCF68"/>
                </a:solidFill>
              </a:rPr>
              <a:t>COA</a:t>
            </a:r>
            <a:r>
              <a:rPr lang="en-US" sz="2400"/>
              <a:t> = Cost of Attendance (</a:t>
            </a:r>
            <a:r>
              <a:rPr lang="en-US" sz="2400">
                <a:solidFill>
                  <a:srgbClr val="F1C232"/>
                </a:solidFill>
              </a:rPr>
              <a:t>$29-33K</a:t>
            </a:r>
            <a:r>
              <a:rPr lang="en-US" sz="2400"/>
              <a:t> for USC, CofC, Clemson)</a:t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solidFill>
                  <a:srgbClr val="FFCF68"/>
                </a:solidFill>
              </a:rPr>
              <a:t>EFC </a:t>
            </a:r>
            <a:r>
              <a:rPr lang="en-US" sz="2400"/>
              <a:t>= Expected Family Contribution </a:t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solidFill>
                  <a:srgbClr val="FBD129"/>
                </a:solidFill>
              </a:rPr>
              <a:t>SAI </a:t>
            </a:r>
            <a:r>
              <a:rPr lang="en-US" sz="2400"/>
              <a:t>= Student Aid Index</a:t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solidFill>
                  <a:srgbClr val="FFCF68"/>
                </a:solidFill>
              </a:rPr>
              <a:t>Net Price Calculator (NPC)</a:t>
            </a:r>
            <a:r>
              <a:rPr lang="en-US" sz="2400"/>
              <a:t> – search on the college website (required) … </a:t>
            </a:r>
            <a:r>
              <a:rPr lang="en-US" sz="2400">
                <a:solidFill>
                  <a:srgbClr val="FFCF68"/>
                </a:solidFill>
              </a:rPr>
              <a:t>COA - EFC = NP</a:t>
            </a:r>
            <a:endParaRPr sz="2400">
              <a:solidFill>
                <a:srgbClr val="FFCF68"/>
              </a:solidFill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solidFill>
                  <a:srgbClr val="FFCF68"/>
                </a:solidFill>
              </a:rPr>
              <a:t> </a:t>
            </a:r>
            <a:r>
              <a:rPr lang="en-US" sz="2400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Palmetto Calculator</a:t>
            </a:r>
            <a:r>
              <a:rPr lang="en-US" sz="2400">
                <a:solidFill>
                  <a:srgbClr val="FFCF68"/>
                </a:solidFill>
              </a:rPr>
              <a:t> on </a:t>
            </a:r>
            <a:r>
              <a:rPr lang="en-US" sz="2400" u="sng">
                <a:solidFill>
                  <a:schemeClr val="hlink"/>
                </a:solidFill>
                <a:hlinkClick r:id="rId4"/>
              </a:rPr>
              <a:t>www.getsmartsc.co</a:t>
            </a:r>
            <a:r>
              <a:rPr lang="en-US" sz="2400" u="sng">
                <a:solidFill>
                  <a:schemeClr val="hlink"/>
                </a:solidFill>
                <a:hlinkClick r:id="rId5"/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m</a:t>
            </a:r>
            <a:endParaRPr sz="2400">
              <a:solidFill>
                <a:srgbClr val="FFCF68"/>
              </a:solidFill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FFCF68"/>
              </a:buClr>
              <a:buSzPts val="2400"/>
              <a:buChar char="▪"/>
            </a:pPr>
            <a:r>
              <a:rPr lang="en-US" sz="2400" u="sng">
                <a:solidFill>
                  <a:schemeClr val="hlink"/>
                </a:solidFill>
                <a:hlinkClick r:id="rId6"/>
              </a:rPr>
              <a:t>SCOIR</a:t>
            </a:r>
            <a:endParaRPr sz="2400">
              <a:solidFill>
                <a:srgbClr val="FFCF68"/>
              </a:solidFill>
            </a:endParaRPr>
          </a:p>
        </p:txBody>
      </p:sp>
      <p:pic>
        <p:nvPicPr>
          <p:cNvPr id="299" name="Google Shape;299;gebc04edf49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ed7d3d5155_0_33"/>
          <p:cNvSpPr txBox="1"/>
          <p:nvPr>
            <p:ph type="title"/>
          </p:nvPr>
        </p:nvSpPr>
        <p:spPr>
          <a:xfrm>
            <a:off x="545043" y="481108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E689"/>
              </a:buClr>
              <a:buSzPts val="4200"/>
              <a:buFont typeface="Century Gothic"/>
              <a:buNone/>
            </a:pPr>
            <a:r>
              <a:rPr lang="en-US" sz="3800">
                <a:solidFill>
                  <a:srgbClr val="FDE689"/>
                </a:solidFill>
              </a:rPr>
              <a:t>Financing College</a:t>
            </a:r>
            <a:endParaRPr sz="3800">
              <a:solidFill>
                <a:srgbClr val="FDE689"/>
              </a:solidFill>
            </a:endParaRPr>
          </a:p>
        </p:txBody>
      </p:sp>
      <p:sp>
        <p:nvSpPr>
          <p:cNvPr id="305" name="Google Shape;305;ged7d3d5155_0_33"/>
          <p:cNvSpPr txBox="1"/>
          <p:nvPr>
            <p:ph idx="1" type="body"/>
          </p:nvPr>
        </p:nvSpPr>
        <p:spPr>
          <a:xfrm>
            <a:off x="273875" y="1270100"/>
            <a:ext cx="8673300" cy="54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7350" lvl="0" marL="457200" rtl="0" algn="l">
              <a:lnSpc>
                <a:spcPct val="115000"/>
              </a:lnSpc>
              <a:spcBef>
                <a:spcPts val="2200"/>
              </a:spcBef>
              <a:spcAft>
                <a:spcPts val="0"/>
              </a:spcAft>
              <a:buSzPts val="2500"/>
              <a:buChar char="❏"/>
            </a:pPr>
            <a:r>
              <a:rPr lang="en-US" sz="2500"/>
              <a:t>Financial Aid Award Packages</a:t>
            </a:r>
            <a:endParaRPr sz="2500"/>
          </a:p>
          <a:p>
            <a:pPr indent="-3619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-US" sz="2100"/>
              <a:t>Combo of loans, grants, work study, etc.</a:t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80"/>
              <a:buNone/>
            </a:pPr>
            <a:r>
              <a:t/>
            </a:r>
            <a:endParaRPr sz="25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❏"/>
            </a:pPr>
            <a:r>
              <a:rPr lang="en-US" sz="2500"/>
              <a:t>Scholarships </a:t>
            </a:r>
            <a:endParaRPr sz="2500"/>
          </a:p>
          <a:p>
            <a:pPr indent="-3619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-US" sz="2100"/>
              <a:t>High season February - April</a:t>
            </a:r>
            <a:endParaRPr sz="2100"/>
          </a:p>
          <a:p>
            <a:pPr indent="-3619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-US" sz="2100"/>
              <a:t>Set realistic expectations (local, fit criteria, etc.)</a:t>
            </a:r>
            <a:endParaRPr sz="2100"/>
          </a:p>
          <a:p>
            <a:pPr indent="-3619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-US" sz="2100" u="sng">
                <a:solidFill>
                  <a:schemeClr val="hlink"/>
                </a:solidFill>
                <a:hlinkClick r:id="rId3"/>
              </a:rPr>
              <a:t>HHCA Scholarship Database</a:t>
            </a:r>
            <a:r>
              <a:rPr lang="en-US" sz="2100"/>
              <a:t> (updated throughout the year!)</a:t>
            </a:r>
            <a:br>
              <a:rPr lang="en-US" sz="2100"/>
            </a:br>
            <a:endParaRPr sz="21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❏"/>
            </a:pPr>
            <a:r>
              <a:rPr lang="en-US" sz="2500"/>
              <a:t>Other ways to pay for college</a:t>
            </a:r>
            <a:endParaRPr sz="2500"/>
          </a:p>
          <a:p>
            <a:pPr indent="-3619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-US" sz="2100"/>
              <a:t>ROTC/Service Academy (during college...road to officer)</a:t>
            </a:r>
            <a:endParaRPr sz="2100"/>
          </a:p>
          <a:p>
            <a:pPr indent="-3619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-US" sz="2100"/>
              <a:t>Military (enlist, then college paid by GI Bill later)</a:t>
            </a:r>
            <a:endParaRPr sz="2100"/>
          </a:p>
          <a:p>
            <a:pPr indent="-3619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-US" sz="2100"/>
              <a:t>Work</a:t>
            </a:r>
            <a:endParaRPr sz="2100"/>
          </a:p>
        </p:txBody>
      </p:sp>
      <p:pic>
        <p:nvPicPr>
          <p:cNvPr id="306" name="Google Shape;306;ged7d3d5155_0_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6"/>
          <p:cNvSpPr txBox="1"/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Font typeface="Century Gothic"/>
              <a:buNone/>
            </a:pPr>
            <a:r>
              <a:rPr lang="en-US" sz="38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SC Scholarships</a:t>
            </a:r>
            <a:endParaRPr sz="38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2" name="Google Shape;312;p6"/>
          <p:cNvSpPr txBox="1"/>
          <p:nvPr>
            <p:ph idx="1" type="body"/>
          </p:nvPr>
        </p:nvSpPr>
        <p:spPr>
          <a:xfrm>
            <a:off x="550863" y="1371600"/>
            <a:ext cx="8042400" cy="46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❏"/>
            </a:pPr>
            <a:r>
              <a:rPr lang="en-US" sz="3000"/>
              <a:t>Life - $20K </a:t>
            </a:r>
            <a:r>
              <a:rPr lang="en-US" sz="2000"/>
              <a:t>(</a:t>
            </a:r>
            <a:r>
              <a:rPr lang="en-US" sz="2400"/>
              <a:t>$5K for 4 years)</a:t>
            </a:r>
            <a:endParaRPr sz="2400"/>
          </a:p>
          <a:p>
            <a:pPr indent="-34925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en-US"/>
              <a:t>M</a:t>
            </a:r>
            <a:r>
              <a:rPr lang="en-US"/>
              <a:t>eet 2 of 3 criteria below:</a:t>
            </a:r>
            <a:endParaRPr/>
          </a:p>
          <a:p>
            <a:pPr indent="-344168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20"/>
              <a:buChar char="❏"/>
            </a:pPr>
            <a:r>
              <a:rPr lang="en-US" sz="2000"/>
              <a:t>Top 30% (~ 17; ask for rank)</a:t>
            </a:r>
            <a:endParaRPr sz="2000"/>
          </a:p>
          <a:p>
            <a:pPr indent="-344168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20"/>
              <a:buChar char="❏"/>
            </a:pPr>
            <a:r>
              <a:rPr lang="en-US" sz="2000"/>
              <a:t>1100 / 24</a:t>
            </a:r>
            <a:endParaRPr sz="2000"/>
          </a:p>
          <a:p>
            <a:pPr indent="-344168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20"/>
              <a:buChar char="❏"/>
            </a:pPr>
            <a:r>
              <a:rPr lang="en-US" sz="2000"/>
              <a:t>3.0+ UGPA</a:t>
            </a:r>
            <a:br>
              <a:rPr lang="en-US" sz="2000"/>
            </a:br>
            <a:endParaRPr b="1" sz="2000"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❏"/>
            </a:pPr>
            <a:r>
              <a:rPr lang="en-US" sz="3000"/>
              <a:t>Palmetto Fellows - $29.5K (</a:t>
            </a:r>
            <a:r>
              <a:rPr lang="en-US"/>
              <a:t>$6.75K (1) / $7.5K (2-4))</a:t>
            </a:r>
            <a:endParaRPr sz="3000"/>
          </a:p>
          <a:p>
            <a:pPr indent="-36195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Noto Sans Symbols"/>
              <a:buChar char="❏"/>
            </a:pPr>
            <a:r>
              <a:rPr lang="en-US" sz="2200"/>
              <a:t>Top 6% + 1200 </a:t>
            </a:r>
            <a:r>
              <a:rPr lang="en-US" sz="2200" u="sng"/>
              <a:t>OR</a:t>
            </a:r>
            <a:r>
              <a:rPr lang="en-US" sz="2200"/>
              <a:t> 1400/32</a:t>
            </a:r>
            <a:endParaRPr sz="2200" u="sng"/>
          </a:p>
          <a:p>
            <a:pPr indent="-36195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❏"/>
            </a:pPr>
            <a:r>
              <a:rPr lang="en-US" sz="2200"/>
              <a:t>4.0+ GPA </a:t>
            </a:r>
            <a:endParaRPr sz="2200"/>
          </a:p>
          <a:p>
            <a:pPr indent="-3556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3000"/>
              <a:buChar char="❏"/>
            </a:pPr>
            <a:r>
              <a:rPr lang="en-US" sz="3000"/>
              <a:t>Hope - $2.8K+ 1st year only</a:t>
            </a:r>
            <a:endParaRPr sz="2000"/>
          </a:p>
          <a:p>
            <a:pPr indent="-36195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9EBE"/>
              </a:buClr>
              <a:buSzPts val="2200"/>
              <a:buChar char="❏"/>
            </a:pPr>
            <a:r>
              <a:rPr lang="en-US" sz="2200"/>
              <a:t>3.0 GPA</a:t>
            </a:r>
            <a:endParaRPr sz="2200"/>
          </a:p>
          <a:p>
            <a:pPr indent="-36195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❏"/>
            </a:pPr>
            <a:r>
              <a:rPr lang="en-US" sz="2200"/>
              <a:t>30 hours + 3.0 = convert to LIFE</a:t>
            </a:r>
            <a:endParaRPr sz="3000"/>
          </a:p>
        </p:txBody>
      </p:sp>
      <p:pic>
        <p:nvPicPr>
          <p:cNvPr id="313" name="Google Shape;31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6"/>
          <p:cNvSpPr/>
          <p:nvPr/>
        </p:nvSpPr>
        <p:spPr>
          <a:xfrm rot="9754726">
            <a:off x="5352494" y="1368426"/>
            <a:ext cx="1083186" cy="85423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ed7d3d5155_0_23"/>
          <p:cNvSpPr txBox="1"/>
          <p:nvPr>
            <p:ph type="title"/>
          </p:nvPr>
        </p:nvSpPr>
        <p:spPr>
          <a:xfrm>
            <a:off x="612775" y="58270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Font typeface="Century Gothic"/>
              <a:buNone/>
            </a:pPr>
            <a:r>
              <a:rPr lang="en-US" sz="3800">
                <a:solidFill>
                  <a:srgbClr val="FBD22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 Scholarships</a:t>
            </a:r>
            <a:endParaRPr sz="3800">
              <a:solidFill>
                <a:srgbClr val="FBD22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0" name="Google Shape;320;ged7d3d5155_0_23"/>
          <p:cNvSpPr txBox="1"/>
          <p:nvPr>
            <p:ph idx="1" type="body"/>
          </p:nvPr>
        </p:nvSpPr>
        <p:spPr>
          <a:xfrm>
            <a:off x="550863" y="1371600"/>
            <a:ext cx="8042400" cy="46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0050" lvl="0" marL="457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700"/>
              <a:buChar char="❏"/>
            </a:pPr>
            <a:r>
              <a:rPr lang="en-US" sz="2700"/>
              <a:t>STEM Enhancement </a:t>
            </a:r>
            <a:endParaRPr sz="2700"/>
          </a:p>
          <a:p>
            <a:pPr indent="-40005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700"/>
              <a:buChar char="❏"/>
            </a:pPr>
            <a:r>
              <a:rPr lang="en-US" sz="2700"/>
              <a:t>+ $2.5K/yr (years 2-4)</a:t>
            </a:r>
            <a:endParaRPr sz="2700"/>
          </a:p>
          <a:p>
            <a:pPr indent="-40005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700"/>
              <a:buChar char="❏"/>
            </a:pPr>
            <a:r>
              <a:rPr lang="en-US" sz="2700"/>
              <a:t>14 hrs math/ science credits as freshman </a:t>
            </a:r>
            <a:endParaRPr sz="2700"/>
          </a:p>
          <a:p>
            <a:pPr indent="-40005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700"/>
              <a:buChar char="❏"/>
            </a:pPr>
            <a:r>
              <a:rPr lang="en-US" sz="2700"/>
              <a:t>LIFE = 5K, 7.5K, 7.5K, 7.5K = </a:t>
            </a:r>
            <a:r>
              <a:rPr lang="en-US" sz="2700" u="sng">
                <a:solidFill>
                  <a:srgbClr val="FFCF68"/>
                </a:solidFill>
              </a:rPr>
              <a:t>$27.5K</a:t>
            </a:r>
            <a:endParaRPr sz="2700"/>
          </a:p>
          <a:p>
            <a:pPr indent="-40005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700"/>
              <a:buChar char="❏"/>
            </a:pPr>
            <a:r>
              <a:rPr lang="en-US" sz="2700"/>
              <a:t>Palmetto = 6.75K, 10K, 10K, 10K = </a:t>
            </a:r>
            <a:r>
              <a:rPr lang="en-US" sz="2700" u="sng">
                <a:solidFill>
                  <a:srgbClr val="FFCF68"/>
                </a:solidFill>
              </a:rPr>
              <a:t>$36.75K</a:t>
            </a:r>
            <a:br>
              <a:rPr lang="en-US" sz="2700" u="sng">
                <a:solidFill>
                  <a:srgbClr val="FFCF68"/>
                </a:solidFill>
              </a:rPr>
            </a:br>
            <a:endParaRPr sz="2700"/>
          </a:p>
          <a:p>
            <a:pPr indent="-4000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700"/>
              <a:buChar char="❏"/>
            </a:pPr>
            <a:r>
              <a:rPr lang="en-US" sz="2700"/>
              <a:t>8 semesters - Clock starts when classes begin (even if just one class)</a:t>
            </a:r>
            <a:endParaRPr sz="3100"/>
          </a:p>
        </p:txBody>
      </p:sp>
      <p:pic>
        <p:nvPicPr>
          <p:cNvPr id="321" name="Google Shape;321;ged7d3d5155_0_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cb2b738090_0_1214"/>
          <p:cNvSpPr txBox="1"/>
          <p:nvPr>
            <p:ph type="title"/>
          </p:nvPr>
        </p:nvSpPr>
        <p:spPr>
          <a:xfrm>
            <a:off x="457200" y="396908"/>
            <a:ext cx="8229600" cy="9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D229"/>
              </a:buClr>
              <a:buSzPts val="3800"/>
              <a:buFont typeface="Century Gothic"/>
              <a:buNone/>
            </a:pPr>
            <a:r>
              <a:rPr lang="en-US" sz="3800">
                <a:solidFill>
                  <a:srgbClr val="FBD229"/>
                </a:solidFill>
              </a:rPr>
              <a:t>Athletes – College Sports</a:t>
            </a:r>
            <a:endParaRPr sz="3800">
              <a:solidFill>
                <a:srgbClr val="FBD229"/>
              </a:solidFill>
            </a:endParaRPr>
          </a:p>
        </p:txBody>
      </p:sp>
      <p:sp>
        <p:nvSpPr>
          <p:cNvPr id="328" name="Google Shape;328;gcb2b738090_0_1214"/>
          <p:cNvSpPr txBox="1"/>
          <p:nvPr>
            <p:ph idx="1" type="body"/>
          </p:nvPr>
        </p:nvSpPr>
        <p:spPr>
          <a:xfrm>
            <a:off x="866778" y="1322258"/>
            <a:ext cx="7397700" cy="50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46"/>
              <a:buChar char="❏"/>
            </a:pPr>
            <a:r>
              <a:rPr lang="en-US" sz="2162"/>
              <a:t>Careful decision … Fit comes first</a:t>
            </a:r>
            <a:br>
              <a:rPr lang="en-US" sz="2162"/>
            </a:br>
            <a:endParaRPr sz="2162"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46"/>
              <a:buChar char="❏"/>
            </a:pPr>
            <a:r>
              <a:rPr lang="en-US" sz="2162"/>
              <a:t>Register with </a:t>
            </a:r>
            <a:r>
              <a:rPr lang="en-US" sz="2162" u="sng">
                <a:solidFill>
                  <a:schemeClr val="hlink"/>
                </a:solidFill>
                <a:hlinkClick r:id="rId3"/>
              </a:rPr>
              <a:t>NCAA Initial Eligibility Clearinghouse</a:t>
            </a:r>
            <a:r>
              <a:rPr lang="en-US" sz="2162"/>
              <a:t> or see </a:t>
            </a:r>
            <a:r>
              <a:rPr lang="en-US" sz="2162" u="sng">
                <a:solidFill>
                  <a:schemeClr val="hlink"/>
                </a:solidFill>
                <a:hlinkClick r:id="rId4"/>
              </a:rPr>
              <a:t>NAIA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1946"/>
              <a:buChar char="❏"/>
            </a:pPr>
            <a:r>
              <a:rPr lang="en-US" sz="2162"/>
              <a:t>D1/D2 - </a:t>
            </a:r>
            <a:r>
              <a:rPr lang="en-US" sz="2162" u="sng">
                <a:solidFill>
                  <a:schemeClr val="hlink"/>
                </a:solidFill>
                <a:hlinkClick r:id="rId5"/>
              </a:rPr>
              <a:t>www.ncaa.org</a:t>
            </a:r>
            <a:r>
              <a:rPr lang="en-US" sz="2162"/>
              <a:t> </a:t>
            </a:r>
            <a:r>
              <a:rPr i="1" lang="en-US" sz="2162"/>
              <a:t>(eligibility requirements, approved HHCA courses, and initiate application - $100)</a:t>
            </a:r>
            <a:r>
              <a:rPr lang="en-US"/>
              <a:t> … </a:t>
            </a:r>
            <a:r>
              <a:rPr lang="en-US" sz="2162"/>
              <a:t>D3 doesn’t use Clearinghouse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1946"/>
              <a:buChar char="❏"/>
            </a:pPr>
            <a:r>
              <a:rPr lang="en-US" sz="2162"/>
              <a:t>Complete recruitment forms on college websites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1946"/>
              <a:buChar char="❏"/>
            </a:pPr>
            <a:r>
              <a:rPr lang="en-US" sz="2162"/>
              <a:t>Email coaches w/link to your HUDL highlights &amp; schedule</a:t>
            </a:r>
            <a:endParaRPr sz="2162"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1946"/>
              <a:buChar char="❏"/>
            </a:pPr>
            <a:r>
              <a:rPr lang="en-US" sz="2162"/>
              <a:t>Involve your high school or club coach</a:t>
            </a:r>
            <a:endParaRPr/>
          </a:p>
        </p:txBody>
      </p:sp>
      <p:pic>
        <p:nvPicPr>
          <p:cNvPr id="329" name="Google Shape;329;gcb2b738090_0_12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cb2b738090_0_549"/>
          <p:cNvSpPr txBox="1"/>
          <p:nvPr>
            <p:ph type="title"/>
          </p:nvPr>
        </p:nvSpPr>
        <p:spPr>
          <a:xfrm>
            <a:off x="612775" y="58270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D229"/>
              </a:buClr>
              <a:buSzPts val="3800"/>
              <a:buFont typeface="Century Gothic"/>
              <a:buNone/>
            </a:pPr>
            <a:r>
              <a:rPr lang="en-US" sz="3800">
                <a:solidFill>
                  <a:srgbClr val="FBD229"/>
                </a:solidFill>
              </a:rPr>
              <a:t>College Planning Timeline – Fall</a:t>
            </a:r>
            <a:endParaRPr>
              <a:solidFill>
                <a:srgbClr val="FBD229"/>
              </a:solidFill>
            </a:endParaRPr>
          </a:p>
        </p:txBody>
      </p:sp>
      <p:sp>
        <p:nvSpPr>
          <p:cNvPr id="335" name="Google Shape;335;gcb2b738090_0_549"/>
          <p:cNvSpPr txBox="1"/>
          <p:nvPr>
            <p:ph idx="1" type="body"/>
          </p:nvPr>
        </p:nvSpPr>
        <p:spPr>
          <a:xfrm>
            <a:off x="404350" y="1749875"/>
            <a:ext cx="8327700" cy="46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2430" lvl="0" marL="457200" rtl="0" algn="l">
              <a:spcBef>
                <a:spcPts val="0"/>
              </a:spcBef>
              <a:spcAft>
                <a:spcPts val="0"/>
              </a:spcAft>
              <a:buSzPts val="2580"/>
              <a:buChar char="❏"/>
            </a:pPr>
            <a:r>
              <a:rPr lang="en-US" sz="2800"/>
              <a:t>Refer now to </a:t>
            </a:r>
            <a:r>
              <a:rPr lang="en-US" sz="2800" u="sng">
                <a:solidFill>
                  <a:schemeClr val="hlink"/>
                </a:solidFill>
                <a:hlinkClick r:id="rId3"/>
              </a:rPr>
              <a:t>Rising Junior Top Ten List</a:t>
            </a:r>
            <a:br>
              <a:rPr lang="en-US" sz="2800"/>
            </a:br>
            <a:endParaRPr sz="2800"/>
          </a:p>
          <a:p>
            <a:pPr indent="-392430" lvl="0" marL="457200" rtl="0" algn="l">
              <a:spcBef>
                <a:spcPts val="0"/>
              </a:spcBef>
              <a:spcAft>
                <a:spcPts val="0"/>
              </a:spcAft>
              <a:buSzPts val="2580"/>
              <a:buChar char="❏"/>
            </a:pPr>
            <a:r>
              <a:rPr lang="en-US" sz="2800"/>
              <a:t>Coming this spring: </a:t>
            </a:r>
            <a:r>
              <a:rPr lang="en-US" sz="2800" u="sng">
                <a:solidFill>
                  <a:schemeClr val="hlink"/>
                </a:solidFill>
                <a:hlinkClick r:id="rId4"/>
              </a:rPr>
              <a:t>Rising Senior Top Ten List</a:t>
            </a:r>
            <a:br>
              <a:rPr lang="en-US" sz="2800"/>
            </a:br>
            <a:endParaRPr sz="2800"/>
          </a:p>
          <a:p>
            <a:pPr indent="-392430" lvl="0" marL="457200" rtl="0" algn="l">
              <a:spcBef>
                <a:spcPts val="0"/>
              </a:spcBef>
              <a:spcAft>
                <a:spcPts val="0"/>
              </a:spcAft>
              <a:buSzPts val="2580"/>
              <a:buChar char="❏"/>
            </a:pPr>
            <a:r>
              <a:rPr lang="en-US" sz="2800"/>
              <a:t>Coming next fall: </a:t>
            </a:r>
            <a:r>
              <a:rPr lang="en-US" sz="2800" u="sng">
                <a:solidFill>
                  <a:schemeClr val="hlink"/>
                </a:solidFill>
                <a:hlinkClick r:id="rId5"/>
              </a:rPr>
              <a:t>Senior Top Ten+ List</a:t>
            </a:r>
            <a:endParaRPr sz="2800"/>
          </a:p>
        </p:txBody>
      </p:sp>
      <p:sp>
        <p:nvSpPr>
          <p:cNvPr id="336" name="Google Shape;336;gcb2b738090_0_549"/>
          <p:cNvSpPr/>
          <p:nvPr/>
        </p:nvSpPr>
        <p:spPr>
          <a:xfrm rot="8739247">
            <a:off x="7301652" y="1392547"/>
            <a:ext cx="1083151" cy="85415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82db03a136_0_188"/>
          <p:cNvSpPr txBox="1"/>
          <p:nvPr>
            <p:ph type="title"/>
          </p:nvPr>
        </p:nvSpPr>
        <p:spPr>
          <a:xfrm>
            <a:off x="612775" y="58270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D229"/>
              </a:buClr>
              <a:buSzPts val="3800"/>
              <a:buFont typeface="Century Gothic"/>
              <a:buNone/>
            </a:pPr>
            <a:r>
              <a:rPr lang="en-US" sz="3800">
                <a:solidFill>
                  <a:srgbClr val="FBD229"/>
                </a:solidFill>
              </a:rPr>
              <a:t>College Planning Timeline – Fall</a:t>
            </a:r>
            <a:endParaRPr>
              <a:solidFill>
                <a:srgbClr val="FBD229"/>
              </a:solidFill>
            </a:endParaRPr>
          </a:p>
        </p:txBody>
      </p:sp>
      <p:sp>
        <p:nvSpPr>
          <p:cNvPr id="342" name="Google Shape;342;g282db03a136_0_188"/>
          <p:cNvSpPr txBox="1"/>
          <p:nvPr>
            <p:ph idx="1" type="body"/>
          </p:nvPr>
        </p:nvSpPr>
        <p:spPr>
          <a:xfrm>
            <a:off x="404350" y="1445075"/>
            <a:ext cx="8327700" cy="46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-US" sz="2100"/>
              <a:t>If new: Join SCOIR (</a:t>
            </a:r>
            <a:r>
              <a:rPr lang="en-US" sz="2100" u="sng">
                <a:solidFill>
                  <a:schemeClr val="hlink"/>
                </a:solidFill>
                <a:hlinkClick r:id="rId3"/>
              </a:rPr>
              <a:t>email Mrs. Robinson</a:t>
            </a:r>
            <a:r>
              <a:rPr lang="en-US" sz="2100"/>
              <a:t> for invitation)</a:t>
            </a:r>
            <a:endParaRPr sz="2100"/>
          </a:p>
          <a:p>
            <a:pPr indent="-361950" lvl="0" marL="457200" rtl="0" algn="l">
              <a:spcBef>
                <a:spcPts val="2200"/>
              </a:spcBef>
              <a:spcAft>
                <a:spcPts val="0"/>
              </a:spcAft>
              <a:buSzPts val="2100"/>
              <a:buChar char="❏"/>
            </a:pPr>
            <a:r>
              <a:rPr lang="en-US" sz="2100"/>
              <a:t>If new: Join Class of 2025 Guidance Group Message: </a:t>
            </a:r>
            <a:br>
              <a:rPr lang="en-US" sz="2100"/>
            </a:br>
            <a:r>
              <a:rPr lang="en-US" sz="2100"/>
              <a:t>Text “</a:t>
            </a:r>
            <a:r>
              <a:rPr lang="en-US" sz="2100" u="sng">
                <a:solidFill>
                  <a:srgbClr val="FFCF68"/>
                </a:solidFill>
              </a:rPr>
              <a:t>@hhca2025</a:t>
            </a:r>
            <a:r>
              <a:rPr lang="en-US" sz="2100"/>
              <a:t>” to </a:t>
            </a:r>
            <a:r>
              <a:rPr lang="en-US" sz="2100" u="sng">
                <a:solidFill>
                  <a:srgbClr val="FFCF68"/>
                </a:solidFill>
              </a:rPr>
              <a:t>81010</a:t>
            </a:r>
            <a:br>
              <a:rPr lang="en-US" sz="2100"/>
            </a:br>
            <a:endParaRPr sz="2100"/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-US" sz="2100"/>
              <a:t>Set academic goals </a:t>
            </a:r>
            <a:endParaRPr sz="2100"/>
          </a:p>
          <a:p>
            <a:pPr indent="-3619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❏"/>
            </a:pPr>
            <a:r>
              <a:rPr lang="en-US" sz="2100"/>
              <a:t>Check Transcript (in SCOIR)</a:t>
            </a:r>
            <a:endParaRPr sz="2100"/>
          </a:p>
          <a:p>
            <a:pPr indent="-3619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❏"/>
            </a:pPr>
            <a:r>
              <a:rPr lang="en-US" sz="2100"/>
              <a:t>Dual enrollment for spring? Next year?</a:t>
            </a:r>
            <a:br>
              <a:rPr lang="en-US" sz="2100"/>
            </a:br>
            <a:endParaRPr sz="2100"/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-US" sz="2100"/>
              <a:t>Take PSAT Oct 10 – </a:t>
            </a:r>
            <a:r>
              <a:rPr i="1" lang="en-US" sz="2100"/>
              <a:t>use results to prepare … </a:t>
            </a:r>
            <a:endParaRPr i="1" sz="2100"/>
          </a:p>
          <a:p>
            <a:pPr indent="-3619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-US" sz="2100"/>
              <a:t>Take SAT /ACT in Nov/Dec; March/May </a:t>
            </a:r>
            <a:endParaRPr sz="2100"/>
          </a:p>
          <a:p>
            <a:pPr indent="-3619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b="1" lang="en-US" sz="2100"/>
              <a:t>SAT Prep @ HHCA Oct 28/29, 12-4pm (see previous slide)</a:t>
            </a:r>
            <a:endParaRPr b="1" sz="2100"/>
          </a:p>
          <a:p>
            <a:pPr indent="-3619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-US" sz="2100"/>
              <a:t>After Algebra 2</a:t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-US" sz="2100"/>
              <a:t>Engage in clubs, sports, leadership, service</a:t>
            </a:r>
            <a:br>
              <a:rPr lang="en-US" sz="2100"/>
            </a:br>
            <a:endParaRPr sz="2100"/>
          </a:p>
        </p:txBody>
      </p:sp>
      <p:sp>
        <p:nvSpPr>
          <p:cNvPr id="343" name="Google Shape;343;g282db03a136_0_188"/>
          <p:cNvSpPr/>
          <p:nvPr/>
        </p:nvSpPr>
        <p:spPr>
          <a:xfrm rot="8100000">
            <a:off x="6868489" y="4123759"/>
            <a:ext cx="1083146" cy="85404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4" name="Google Shape;344;g282db03a136_0_188"/>
          <p:cNvSpPr/>
          <p:nvPr/>
        </p:nvSpPr>
        <p:spPr>
          <a:xfrm>
            <a:off x="7819135" y="1565003"/>
            <a:ext cx="1083000" cy="854100"/>
          </a:xfrm>
          <a:prstGeom prst="left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cb2b738090_0_671"/>
          <p:cNvSpPr txBox="1"/>
          <p:nvPr>
            <p:ph idx="1" type="body"/>
          </p:nvPr>
        </p:nvSpPr>
        <p:spPr>
          <a:xfrm>
            <a:off x="378575" y="1483750"/>
            <a:ext cx="8289000" cy="48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Attend HHCA college rep visits on campus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b="1" lang="en-US" sz="2400"/>
              <a:t>USCB College Fair Wed 10/18, 5:30-7:30 </a:t>
            </a:r>
            <a:endParaRPr b="1"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Ask questions </a:t>
            </a:r>
            <a:br>
              <a:rPr lang="en-US" sz="2400"/>
            </a:b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SCOIR - Explore!</a:t>
            </a:r>
            <a:endParaRPr sz="2400"/>
          </a:p>
          <a:p>
            <a:pPr indent="-3810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Take Principles U Career Assessment </a:t>
            </a:r>
            <a:endParaRPr sz="2400"/>
          </a:p>
          <a:p>
            <a:pPr indent="-3810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Explore Colleges &amp; Careers</a:t>
            </a:r>
            <a:br>
              <a:rPr lang="en-US" sz="2400"/>
            </a:b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Develop college list</a:t>
            </a:r>
            <a:endParaRPr sz="2400"/>
          </a:p>
          <a:p>
            <a:pPr indent="-3810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Research programs in SCOIR, etc.</a:t>
            </a:r>
            <a:endParaRPr sz="2400"/>
          </a:p>
          <a:p>
            <a:pPr indent="-3810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Family / Friend recommendations</a:t>
            </a:r>
            <a:endParaRPr sz="2400"/>
          </a:p>
          <a:p>
            <a:pPr indent="-3810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College Tours – plan during school breaks</a:t>
            </a:r>
            <a:br>
              <a:rPr lang="en-US" sz="2400"/>
            </a:br>
            <a:endParaRPr sz="20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Develop Activities List/Resume in Google Doc</a:t>
            </a:r>
            <a:endParaRPr sz="2400"/>
          </a:p>
        </p:txBody>
      </p:sp>
      <p:sp>
        <p:nvSpPr>
          <p:cNvPr id="350" name="Google Shape;350;gcb2b738090_0_671"/>
          <p:cNvSpPr txBox="1"/>
          <p:nvPr>
            <p:ph type="title"/>
          </p:nvPr>
        </p:nvSpPr>
        <p:spPr>
          <a:xfrm>
            <a:off x="612775" y="58270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BD229"/>
              </a:buClr>
              <a:buSzPts val="3800"/>
              <a:buFont typeface="Century Gothic"/>
              <a:buNone/>
            </a:pPr>
            <a:r>
              <a:rPr lang="en-US" sz="3800">
                <a:solidFill>
                  <a:srgbClr val="FBD229"/>
                </a:solidFill>
              </a:rPr>
              <a:t>College Planning Timeline – Fall</a:t>
            </a:r>
            <a:endParaRPr sz="3800">
              <a:solidFill>
                <a:srgbClr val="FBD229"/>
              </a:solidFill>
            </a:endParaRPr>
          </a:p>
        </p:txBody>
      </p:sp>
      <p:pic>
        <p:nvPicPr>
          <p:cNvPr id="351" name="Google Shape;351;gcb2b738090_0_6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gcb2b738090_0_671"/>
          <p:cNvSpPr/>
          <p:nvPr/>
        </p:nvSpPr>
        <p:spPr>
          <a:xfrm rot="8739247">
            <a:off x="7301652" y="1392547"/>
            <a:ext cx="1083151" cy="85415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cb2b738090_0_559"/>
          <p:cNvSpPr txBox="1"/>
          <p:nvPr>
            <p:ph type="title"/>
          </p:nvPr>
        </p:nvSpPr>
        <p:spPr>
          <a:xfrm>
            <a:off x="612775" y="58270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D229"/>
              </a:buClr>
              <a:buSzPct val="100000"/>
              <a:buFont typeface="Century Gothic"/>
              <a:buNone/>
            </a:pPr>
            <a:r>
              <a:rPr lang="en-US" sz="3800">
                <a:solidFill>
                  <a:srgbClr val="FBD229"/>
                </a:solidFill>
              </a:rPr>
              <a:t>College Planning Timeline – Winter</a:t>
            </a:r>
            <a:endParaRPr>
              <a:solidFill>
                <a:srgbClr val="FBD229"/>
              </a:solidFill>
            </a:endParaRPr>
          </a:p>
        </p:txBody>
      </p:sp>
      <p:sp>
        <p:nvSpPr>
          <p:cNvPr id="358" name="Google Shape;358;gcb2b738090_0_559"/>
          <p:cNvSpPr txBox="1"/>
          <p:nvPr>
            <p:ph idx="1" type="body"/>
          </p:nvPr>
        </p:nvSpPr>
        <p:spPr>
          <a:xfrm>
            <a:off x="509650" y="1483750"/>
            <a:ext cx="8021700" cy="5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Continue</a:t>
            </a:r>
            <a:r>
              <a:rPr lang="en-US" sz="2400"/>
              <a:t> Fall List</a:t>
            </a:r>
            <a:br>
              <a:rPr lang="en-US" sz="2400"/>
            </a:br>
            <a:endParaRPr sz="18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Meet w/Mrs. Robinson individually (Nov - Mar)</a:t>
            </a:r>
            <a:br>
              <a:rPr lang="en-US" sz="2400"/>
            </a:br>
            <a:endParaRPr sz="18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Tweak college list </a:t>
            </a:r>
            <a:br>
              <a:rPr lang="en-US" sz="2400"/>
            </a:br>
            <a:endParaRPr sz="18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Register for SAT / ACT </a:t>
            </a:r>
            <a:r>
              <a:rPr i="1" lang="en-US" sz="2400"/>
              <a:t>(Dec - March)</a:t>
            </a:r>
            <a:endParaRPr sz="2400"/>
          </a:p>
          <a:p>
            <a:pPr indent="-3810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/>
              <a:t>Accommodations? Work on ASAP</a:t>
            </a:r>
            <a:br>
              <a:rPr i="1" lang="en-US"/>
            </a:b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Prep for SAT using </a:t>
            </a:r>
            <a:r>
              <a:rPr lang="en-US" sz="2400" u="sng">
                <a:solidFill>
                  <a:schemeClr val="hlink"/>
                </a:solidFill>
                <a:hlinkClick r:id="rId3"/>
              </a:rPr>
              <a:t>Khan Academy</a:t>
            </a:r>
            <a:br>
              <a:rPr lang="en-US" sz="2400"/>
            </a:br>
            <a:endParaRPr sz="18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b="1" lang="en-US" sz="2400"/>
              <a:t>Consider Junior Seminar spring semester</a:t>
            </a:r>
            <a:br>
              <a:rPr b="1" lang="en-US" sz="2400"/>
            </a:br>
            <a:endParaRPr b="1" sz="18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Research Summer Opportunities</a:t>
            </a:r>
            <a:endParaRPr sz="2400"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❏"/>
            </a:pPr>
            <a:r>
              <a:rPr lang="en-US"/>
              <a:t>College Camps, Internships</a:t>
            </a:r>
            <a:endParaRPr/>
          </a:p>
        </p:txBody>
      </p:sp>
      <p:pic>
        <p:nvPicPr>
          <p:cNvPr id="359" name="Google Shape;359;gcb2b738090_0_5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cb2b738090_0_571"/>
          <p:cNvSpPr txBox="1"/>
          <p:nvPr>
            <p:ph type="title"/>
          </p:nvPr>
        </p:nvSpPr>
        <p:spPr>
          <a:xfrm>
            <a:off x="612775" y="58270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D229"/>
              </a:buClr>
              <a:buSzPct val="100000"/>
              <a:buFont typeface="Century Gothic"/>
              <a:buNone/>
            </a:pPr>
            <a:r>
              <a:rPr lang="en-US" sz="3800">
                <a:solidFill>
                  <a:srgbClr val="FBD229"/>
                </a:solidFill>
              </a:rPr>
              <a:t>College Planning Timeline – Spring</a:t>
            </a:r>
            <a:endParaRPr>
              <a:solidFill>
                <a:srgbClr val="FBD229"/>
              </a:solidFill>
            </a:endParaRPr>
          </a:p>
        </p:txBody>
      </p:sp>
      <p:sp>
        <p:nvSpPr>
          <p:cNvPr id="365" name="Google Shape;365;gcb2b738090_0_571"/>
          <p:cNvSpPr txBox="1"/>
          <p:nvPr>
            <p:ph idx="1" type="body"/>
          </p:nvPr>
        </p:nvSpPr>
        <p:spPr>
          <a:xfrm>
            <a:off x="988350" y="1754450"/>
            <a:ext cx="7167300" cy="4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❏"/>
            </a:pPr>
            <a:r>
              <a:rPr lang="en-US" sz="2600"/>
              <a:t>Take first SAT / ACT if not already (March/May)</a:t>
            </a:r>
            <a:endParaRPr sz="2600"/>
          </a:p>
          <a:p>
            <a:pPr indent="-3556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600"/>
              <a:buChar char="❏"/>
            </a:pPr>
            <a:r>
              <a:rPr lang="en-US" sz="2600"/>
              <a:t>Junior Seminar / Junior English Class </a:t>
            </a:r>
            <a:endParaRPr sz="2600"/>
          </a:p>
          <a:p>
            <a:pPr indent="-404494" lvl="1" marL="6858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600"/>
              <a:buChar char="❏"/>
            </a:pPr>
            <a:r>
              <a:rPr lang="en-US" sz="2600" u="sng">
                <a:solidFill>
                  <a:schemeClr val="hlink"/>
                </a:solidFill>
                <a:hlinkClick r:id="rId3"/>
              </a:rPr>
              <a:t>Resume development</a:t>
            </a:r>
            <a:endParaRPr sz="2600"/>
          </a:p>
          <a:p>
            <a:pPr indent="-404494" lvl="1" marL="6858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600"/>
              <a:buChar char="❏"/>
            </a:pPr>
            <a:r>
              <a:rPr lang="en-US" sz="2600" u="sng">
                <a:solidFill>
                  <a:schemeClr val="hlink"/>
                </a:solidFill>
                <a:hlinkClick r:id="rId4"/>
              </a:rPr>
              <a:t>College Essay Workshop</a:t>
            </a:r>
            <a:endParaRPr sz="2600"/>
          </a:p>
          <a:p>
            <a:pPr indent="-3556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600"/>
              <a:buChar char="❏"/>
            </a:pPr>
            <a:r>
              <a:rPr lang="en-US" sz="2600"/>
              <a:t>Winter and Spring Break College Tours</a:t>
            </a:r>
            <a:endParaRPr sz="2600"/>
          </a:p>
          <a:p>
            <a:pPr indent="-3556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600"/>
              <a:buChar char="❏"/>
            </a:pPr>
            <a:r>
              <a:rPr lang="en-US" sz="2600" u="sng">
                <a:solidFill>
                  <a:schemeClr val="hlink"/>
                </a:solidFill>
                <a:hlinkClick r:id="rId5"/>
              </a:rPr>
              <a:t>Letters of Recommendation</a:t>
            </a:r>
            <a:r>
              <a:rPr lang="en-US" sz="2600"/>
              <a:t> – decide who and ask properly and politely</a:t>
            </a:r>
            <a:endParaRPr sz="2600"/>
          </a:p>
        </p:txBody>
      </p:sp>
      <p:pic>
        <p:nvPicPr>
          <p:cNvPr id="366" name="Google Shape;366;gcb2b738090_0_57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cb2b738090_0_1315"/>
          <p:cNvSpPr txBox="1"/>
          <p:nvPr>
            <p:ph type="title"/>
          </p:nvPr>
        </p:nvSpPr>
        <p:spPr>
          <a:xfrm>
            <a:off x="518075" y="582700"/>
            <a:ext cx="81657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D229"/>
              </a:buClr>
              <a:buSzPct val="100000"/>
              <a:buFont typeface="Century Gothic"/>
              <a:buNone/>
            </a:pPr>
            <a:r>
              <a:rPr lang="en-US" sz="3800">
                <a:solidFill>
                  <a:srgbClr val="FBD229"/>
                </a:solidFill>
              </a:rPr>
              <a:t>College Planning Timeline– Summer</a:t>
            </a:r>
            <a:endParaRPr>
              <a:solidFill>
                <a:srgbClr val="FBD229"/>
              </a:solidFill>
            </a:endParaRPr>
          </a:p>
        </p:txBody>
      </p:sp>
      <p:sp>
        <p:nvSpPr>
          <p:cNvPr id="372" name="Google Shape;372;gcb2b738090_0_1315"/>
          <p:cNvSpPr txBox="1"/>
          <p:nvPr>
            <p:ph idx="1" type="body"/>
          </p:nvPr>
        </p:nvSpPr>
        <p:spPr>
          <a:xfrm>
            <a:off x="988358" y="1529075"/>
            <a:ext cx="7167300" cy="40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19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Char char="❏"/>
            </a:pPr>
            <a:r>
              <a:rPr lang="en-US" sz="2700"/>
              <a:t>LORs requested &gt; resume &gt; brag survey</a:t>
            </a:r>
            <a:endParaRPr sz="2700"/>
          </a:p>
          <a:p>
            <a:pPr indent="-36195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700"/>
              <a:buChar char="❏"/>
            </a:pPr>
            <a:r>
              <a:rPr lang="en-US" sz="2700"/>
              <a:t>Work on essay/personal statement</a:t>
            </a:r>
            <a:br>
              <a:rPr lang="en-US" sz="2700"/>
            </a:br>
            <a:endParaRPr sz="2700"/>
          </a:p>
          <a:p>
            <a:pPr indent="-3619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Char char="❏"/>
            </a:pPr>
            <a:r>
              <a:rPr lang="en-US" sz="2700"/>
              <a:t>Be Productive!</a:t>
            </a:r>
            <a:endParaRPr sz="2700"/>
          </a:p>
          <a:p>
            <a:pPr indent="-4000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Char char="❏"/>
            </a:pPr>
            <a:r>
              <a:rPr lang="en-US" sz="2700"/>
              <a:t>Work</a:t>
            </a:r>
            <a:endParaRPr sz="2700"/>
          </a:p>
          <a:p>
            <a:pPr indent="-4000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Char char="❏"/>
            </a:pPr>
            <a:r>
              <a:rPr lang="en-US" sz="2700"/>
              <a:t>Attend summer camp on college campus</a:t>
            </a:r>
            <a:endParaRPr sz="2700"/>
          </a:p>
          <a:p>
            <a:pPr indent="-3810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700"/>
              <a:t>Seek summer internship in field of interes</a:t>
            </a:r>
            <a:r>
              <a:rPr lang="en-US" sz="2400"/>
              <a:t>t </a:t>
            </a:r>
            <a:endParaRPr sz="2400"/>
          </a:p>
        </p:txBody>
      </p:sp>
      <p:pic>
        <p:nvPicPr>
          <p:cNvPr id="373" name="Google Shape;373;gcb2b738090_0_13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cb2b738090_0_1415"/>
          <p:cNvSpPr txBox="1"/>
          <p:nvPr>
            <p:ph type="title"/>
          </p:nvPr>
        </p:nvSpPr>
        <p:spPr>
          <a:xfrm>
            <a:off x="612775" y="582706"/>
            <a:ext cx="79185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D229"/>
              </a:buClr>
              <a:buSzPct val="100000"/>
              <a:buFont typeface="Century Gothic"/>
              <a:buNone/>
            </a:pPr>
            <a:r>
              <a:rPr lang="en-US" sz="3800">
                <a:solidFill>
                  <a:srgbClr val="FBD229"/>
                </a:solidFill>
              </a:rPr>
              <a:t>College Planning Timeline– Summer</a:t>
            </a:r>
            <a:endParaRPr>
              <a:solidFill>
                <a:srgbClr val="FBD229"/>
              </a:solidFill>
            </a:endParaRPr>
          </a:p>
        </p:txBody>
      </p:sp>
      <p:sp>
        <p:nvSpPr>
          <p:cNvPr id="379" name="Google Shape;379;gcb2b738090_0_1415"/>
          <p:cNvSpPr txBox="1"/>
          <p:nvPr>
            <p:ph idx="1" type="body"/>
          </p:nvPr>
        </p:nvSpPr>
        <p:spPr>
          <a:xfrm>
            <a:off x="988350" y="1529075"/>
            <a:ext cx="7167300" cy="43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Visit more college campuses / take official tours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Note admissions deadlines for colleges in SCOIR; create spreadsheet to track 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Meet with Mrs. R before school starts or shortly after to align on plans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Submit one (easy) application (</a:t>
            </a:r>
            <a:r>
              <a:rPr lang="en-US" sz="2400" u="sng"/>
              <a:t>&gt; </a:t>
            </a:r>
            <a:r>
              <a:rPr lang="en-US" sz="2400"/>
              <a:t>Aug 1) before school starts </a:t>
            </a:r>
            <a:endParaRPr sz="2400"/>
          </a:p>
        </p:txBody>
      </p:sp>
      <p:pic>
        <p:nvPicPr>
          <p:cNvPr id="380" name="Google Shape;380;gcb2b738090_0_14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8"/>
          <p:cNvSpPr txBox="1"/>
          <p:nvPr>
            <p:ph type="title"/>
          </p:nvPr>
        </p:nvSpPr>
        <p:spPr>
          <a:xfrm>
            <a:off x="457200" y="520249"/>
            <a:ext cx="8229600" cy="9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Font typeface="Century Gothic"/>
              <a:buNone/>
            </a:pPr>
            <a:r>
              <a:rPr lang="en-US" sz="3800">
                <a:solidFill>
                  <a:srgbClr val="FBD229"/>
                </a:solidFill>
              </a:rPr>
              <a:t>Parent Support</a:t>
            </a:r>
            <a:endParaRPr sz="3800">
              <a:solidFill>
                <a:srgbClr val="FBD22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6" name="Google Shape;386;p18"/>
          <p:cNvSpPr txBox="1"/>
          <p:nvPr>
            <p:ph idx="1" type="body"/>
          </p:nvPr>
        </p:nvSpPr>
        <p:spPr>
          <a:xfrm>
            <a:off x="346500" y="1442875"/>
            <a:ext cx="8538900" cy="47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Guide</a:t>
            </a:r>
            <a:r>
              <a:rPr lang="en-US" sz="2400"/>
              <a:t> life balance</a:t>
            </a:r>
            <a:br>
              <a:rPr lang="en-US" sz="2400"/>
            </a:br>
            <a:endParaRPr sz="20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Safe space (still a kid!)</a:t>
            </a:r>
            <a:endParaRPr sz="2400"/>
          </a:p>
          <a:p>
            <a:pPr indent="-36703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80"/>
              <a:buChar char="-"/>
            </a:pPr>
            <a:r>
              <a:rPr lang="en-US" sz="2400"/>
              <a:t>Limit college talk to a certain time each week</a:t>
            </a:r>
            <a:endParaRPr sz="2400"/>
          </a:p>
          <a:p>
            <a:pPr indent="-36703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80"/>
              <a:buChar char="-"/>
            </a:pPr>
            <a:r>
              <a:rPr lang="en-US" sz="2400"/>
              <a:t>Engage re: school, social, strengths, growth areas</a:t>
            </a:r>
            <a:endParaRPr sz="2400"/>
          </a:p>
          <a:p>
            <a:pPr indent="-36703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80"/>
              <a:buChar char="-"/>
            </a:pPr>
            <a:r>
              <a:rPr lang="en-US" sz="2400"/>
              <a:t>Teach life skills (phone conversations, appointment setting, etc.)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 u="sng">
                <a:solidFill>
                  <a:schemeClr val="hlink"/>
                </a:solidFill>
                <a:hlinkClick r:id="rId3"/>
              </a:rPr>
              <a:t>Schedule Junior Meeting</a:t>
            </a:r>
            <a:r>
              <a:rPr lang="en-US" sz="2400"/>
              <a:t> (Nov-Mar, after PSAT results)</a:t>
            </a:r>
            <a:br>
              <a:rPr lang="en-US" sz="2400"/>
            </a:br>
            <a:endParaRPr sz="20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Guide goal-setting</a:t>
            </a:r>
            <a:br>
              <a:rPr lang="en-US" sz="2400"/>
            </a:b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Support c</a:t>
            </a:r>
            <a:r>
              <a:rPr lang="en-US" sz="2400"/>
              <a:t>ollege app process - Check in, keep on track</a:t>
            </a:r>
            <a:endParaRPr sz="2400"/>
          </a:p>
        </p:txBody>
      </p:sp>
      <p:sp>
        <p:nvSpPr>
          <p:cNvPr id="387" name="Google Shape;387;p18"/>
          <p:cNvSpPr/>
          <p:nvPr/>
        </p:nvSpPr>
        <p:spPr>
          <a:xfrm rot="9105179">
            <a:off x="7910251" y="3503837"/>
            <a:ext cx="1083305" cy="85405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28db2a4a7be_0_0"/>
          <p:cNvSpPr txBox="1"/>
          <p:nvPr>
            <p:ph type="title"/>
          </p:nvPr>
        </p:nvSpPr>
        <p:spPr>
          <a:xfrm>
            <a:off x="457200" y="520249"/>
            <a:ext cx="8229600" cy="9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Font typeface="Century Gothic"/>
              <a:buNone/>
            </a:pPr>
            <a:r>
              <a:rPr lang="en-US" sz="3800">
                <a:solidFill>
                  <a:srgbClr val="FBD229"/>
                </a:solidFill>
              </a:rPr>
              <a:t>Parent Support</a:t>
            </a:r>
            <a:endParaRPr sz="3800">
              <a:solidFill>
                <a:srgbClr val="FBD22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3" name="Google Shape;393;g28db2a4a7be_0_0"/>
          <p:cNvSpPr txBox="1"/>
          <p:nvPr>
            <p:ph idx="1" type="body"/>
          </p:nvPr>
        </p:nvSpPr>
        <p:spPr>
          <a:xfrm>
            <a:off x="270300" y="1519075"/>
            <a:ext cx="8538900" cy="47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❏"/>
            </a:pPr>
            <a:r>
              <a:rPr lang="en-US" sz="2300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SAT</a:t>
            </a:r>
            <a:r>
              <a:rPr lang="en-US" sz="2300"/>
              <a:t>/</a:t>
            </a:r>
            <a:r>
              <a:rPr lang="en-US" sz="2300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ACT</a:t>
            </a:r>
            <a:r>
              <a:rPr lang="en-US" sz="2300"/>
              <a:t> registration (Nov/Dec @ HHCA &gt; Alg 2)</a:t>
            </a:r>
            <a:br>
              <a:rPr lang="en-US" sz="2300"/>
            </a:b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❏"/>
            </a:pPr>
            <a:r>
              <a:rPr lang="en-US" sz="2300"/>
              <a:t>College Tours/Fairs – Schedule/encourage, USCB Fair Oct 18</a:t>
            </a:r>
            <a:br>
              <a:rPr lang="en-US" sz="2300"/>
            </a:b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❏"/>
            </a:pPr>
            <a:r>
              <a:rPr lang="en-US" sz="2300"/>
              <a:t>Financial Aid / Scholarships - FAFSA, assist (next year)</a:t>
            </a:r>
            <a:br>
              <a:rPr lang="en-US" sz="2300"/>
            </a:b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❏"/>
            </a:pPr>
            <a:r>
              <a:rPr lang="en-US" sz="2300"/>
              <a:t>View MyHHCA / SCOIR / HHCA News / hhca.org/guidance, hhca.org/college, hhca.org/collegeprep</a:t>
            </a:r>
            <a:br>
              <a:rPr lang="en-US" sz="2300"/>
            </a:b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❏"/>
            </a:pPr>
            <a:r>
              <a:rPr lang="en-US" sz="2300"/>
              <a:t>Join Class of 2025 Group Message: Text “@hhca2025” to 81010</a:t>
            </a:r>
            <a:endParaRPr sz="2300"/>
          </a:p>
        </p:txBody>
      </p:sp>
      <p:sp>
        <p:nvSpPr>
          <p:cNvPr id="394" name="Google Shape;394;g28db2a4a7be_0_0"/>
          <p:cNvSpPr/>
          <p:nvPr/>
        </p:nvSpPr>
        <p:spPr>
          <a:xfrm rot="9105179">
            <a:off x="7528176" y="965187"/>
            <a:ext cx="1083305" cy="85405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5" name="Google Shape;395;g28db2a4a7be_0_0"/>
          <p:cNvSpPr/>
          <p:nvPr/>
        </p:nvSpPr>
        <p:spPr>
          <a:xfrm rot="-8720760">
            <a:off x="7850144" y="2537038"/>
            <a:ext cx="1083150" cy="854308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6" name="Google Shape;396;g28db2a4a7be_0_0"/>
          <p:cNvSpPr/>
          <p:nvPr/>
        </p:nvSpPr>
        <p:spPr>
          <a:xfrm rot="7860139">
            <a:off x="7789955" y="4470350"/>
            <a:ext cx="1083236" cy="85399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ff29989210_0_99"/>
          <p:cNvSpPr txBox="1"/>
          <p:nvPr>
            <p:ph type="title"/>
          </p:nvPr>
        </p:nvSpPr>
        <p:spPr>
          <a:xfrm>
            <a:off x="311700" y="491767"/>
            <a:ext cx="8520600" cy="9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40">
                <a:solidFill>
                  <a:srgbClr val="FBD229"/>
                </a:solidFill>
              </a:rPr>
              <a:t>It’s all about </a:t>
            </a:r>
            <a:r>
              <a:rPr lang="en-US" sz="3640">
                <a:solidFill>
                  <a:srgbClr val="FBD229"/>
                </a:solidFill>
              </a:rPr>
              <a:t>Balance</a:t>
            </a:r>
            <a:endParaRPr sz="3640">
              <a:solidFill>
                <a:srgbClr val="FBD229"/>
              </a:solidFill>
            </a:endParaRPr>
          </a:p>
        </p:txBody>
      </p:sp>
      <p:sp>
        <p:nvSpPr>
          <p:cNvPr id="402" name="Google Shape;402;gff29989210_0_99"/>
          <p:cNvSpPr txBox="1"/>
          <p:nvPr>
            <p:ph idx="1" type="body"/>
          </p:nvPr>
        </p:nvSpPr>
        <p:spPr>
          <a:xfrm>
            <a:off x="3236525" y="1892167"/>
            <a:ext cx="4984200" cy="46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entury Gothic"/>
              <a:buChar char="❏"/>
            </a:pPr>
            <a:r>
              <a:rPr lang="en-US" sz="2100"/>
              <a:t>Balance = Work hard / Play hard / Serve others / Rest well</a:t>
            </a:r>
            <a:br>
              <a:rPr lang="en-US" sz="2100"/>
            </a:b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entury Gothic"/>
              <a:buChar char="❏"/>
            </a:pPr>
            <a:r>
              <a:rPr lang="en-US" sz="2100" u="sng"/>
              <a:t>Considerations </a:t>
            </a:r>
            <a:endParaRPr sz="2100" u="sng"/>
          </a:p>
          <a:p>
            <a:pPr indent="-36195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entury Gothic"/>
              <a:buChar char="❏"/>
            </a:pPr>
            <a:r>
              <a:rPr lang="en-US" sz="2100"/>
              <a:t>Cumulative workload / stress</a:t>
            </a:r>
            <a:endParaRPr sz="2100"/>
          </a:p>
          <a:p>
            <a:pPr indent="-36195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entury Gothic"/>
              <a:buChar char="❏"/>
            </a:pPr>
            <a:r>
              <a:rPr lang="en-US" sz="2100"/>
              <a:t>Outside activities</a:t>
            </a:r>
            <a:endParaRPr sz="2100"/>
          </a:p>
          <a:p>
            <a:pPr indent="-36195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entury Gothic"/>
              <a:buChar char="❏"/>
            </a:pPr>
            <a:r>
              <a:rPr lang="en-US" sz="2100"/>
              <a:t>Family priorities</a:t>
            </a:r>
            <a:endParaRPr sz="2100"/>
          </a:p>
          <a:p>
            <a:pPr indent="-36195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entury Gothic"/>
              <a:buChar char="❏"/>
            </a:pPr>
            <a:r>
              <a:rPr lang="en-US" sz="2100"/>
              <a:t>Sleep</a:t>
            </a:r>
            <a:endParaRPr sz="2100"/>
          </a:p>
          <a:p>
            <a:pPr indent="-36195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entury Gothic"/>
              <a:buChar char="❏"/>
            </a:pPr>
            <a:r>
              <a:rPr lang="en-US" sz="2100"/>
              <a:t>Keep a written schedule/agenda</a:t>
            </a:r>
            <a:endParaRPr sz="2100"/>
          </a:p>
          <a:p>
            <a:pPr indent="-36195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entury Gothic"/>
              <a:buChar char="❏"/>
            </a:pPr>
            <a:r>
              <a:rPr lang="en-US" sz="2100"/>
              <a:t>Choose wisely...can’t do it all</a:t>
            </a:r>
            <a:endParaRPr sz="2100"/>
          </a:p>
          <a:p>
            <a:pPr indent="0" lvl="0" marL="4572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403" name="Google Shape;403;gff29989210_0_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100" y="2019170"/>
            <a:ext cx="2702146" cy="372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gff29989210_0_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9"/>
          <p:cNvSpPr txBox="1"/>
          <p:nvPr>
            <p:ph type="title"/>
          </p:nvPr>
        </p:nvSpPr>
        <p:spPr>
          <a:xfrm>
            <a:off x="457200" y="636524"/>
            <a:ext cx="8229600" cy="962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Font typeface="Century Gothic"/>
              <a:buNone/>
            </a:pPr>
            <a:r>
              <a:rPr lang="en-US">
                <a:solidFill>
                  <a:srgbClr val="FBD22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Questions?</a:t>
            </a:r>
            <a:endParaRPr>
              <a:solidFill>
                <a:srgbClr val="FBD22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10" name="Google Shape;41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0"/>
          <p:cNvSpPr txBox="1"/>
          <p:nvPr>
            <p:ph type="title"/>
          </p:nvPr>
        </p:nvSpPr>
        <p:spPr>
          <a:xfrm>
            <a:off x="612775" y="582706"/>
            <a:ext cx="7918450" cy="7888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E689"/>
              </a:buClr>
              <a:buSzPts val="4200"/>
              <a:buFont typeface="Century Gothic"/>
              <a:buNone/>
            </a:pPr>
            <a:r>
              <a:rPr lang="en-US">
                <a:solidFill>
                  <a:srgbClr val="FBD229"/>
                </a:solidFill>
              </a:rPr>
              <a:t>US </a:t>
            </a:r>
            <a:r>
              <a:rPr lang="en-US">
                <a:solidFill>
                  <a:srgbClr val="FBD22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Guidance Team</a:t>
            </a:r>
            <a:endParaRPr>
              <a:solidFill>
                <a:srgbClr val="FBD22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6" name="Google Shape;416;p20"/>
          <p:cNvSpPr txBox="1"/>
          <p:nvPr>
            <p:ph idx="1" type="body"/>
          </p:nvPr>
        </p:nvSpPr>
        <p:spPr>
          <a:xfrm>
            <a:off x="554875" y="1676400"/>
            <a:ext cx="7918500" cy="44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/>
          </a:bodyPr>
          <a:lstStyle/>
          <a:p>
            <a:pPr indent="-342931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lang="en-US" sz="4350">
                <a:solidFill>
                  <a:srgbClr val="FDE689"/>
                </a:solidFill>
              </a:rPr>
              <a:t>Megan Robbins</a:t>
            </a:r>
            <a:r>
              <a:rPr lang="en-US" sz="4350"/>
              <a:t> - Director of Guidance</a:t>
            </a:r>
            <a:endParaRPr sz="435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5825"/>
              <a:buNone/>
            </a:pPr>
            <a:r>
              <a:t/>
            </a:r>
            <a:endParaRPr sz="4350"/>
          </a:p>
          <a:p>
            <a:pPr indent="-342931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lang="en-US" sz="4350">
                <a:solidFill>
                  <a:srgbClr val="FDE68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Mary Delle Robinson</a:t>
            </a:r>
            <a:r>
              <a:rPr lang="en-US" sz="4350">
                <a:latin typeface="Century Gothic"/>
                <a:ea typeface="Century Gothic"/>
                <a:cs typeface="Century Gothic"/>
                <a:sym typeface="Century Gothic"/>
              </a:rPr>
              <a:t> – College &amp; Career Advisor</a:t>
            </a:r>
            <a:endParaRPr sz="435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5825"/>
              <a:buNone/>
            </a:pPr>
            <a:r>
              <a:t/>
            </a:r>
            <a:endParaRPr sz="4350"/>
          </a:p>
          <a:p>
            <a:pPr indent="-342931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lang="en-US" sz="4350">
                <a:solidFill>
                  <a:srgbClr val="FDE689"/>
                </a:solidFill>
              </a:rPr>
              <a:t>Erin Caprielian</a:t>
            </a:r>
            <a:r>
              <a:rPr lang="en-US" sz="4350">
                <a:solidFill>
                  <a:srgbClr val="FDE68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4350">
                <a:latin typeface="Century Gothic"/>
                <a:ea typeface="Century Gothic"/>
                <a:cs typeface="Century Gothic"/>
                <a:sym typeface="Century Gothic"/>
              </a:rPr>
              <a:t>– Registrar</a:t>
            </a:r>
            <a:endParaRPr sz="4350"/>
          </a:p>
          <a:p>
            <a:pPr indent="-342928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ct val="91093"/>
              <a:buFont typeface="Noto Sans Symbols"/>
              <a:buChar char="▪"/>
            </a:pPr>
            <a:r>
              <a:rPr lang="en-US" sz="3850">
                <a:solidFill>
                  <a:srgbClr val="FDE689"/>
                </a:solidFill>
              </a:rPr>
              <a:t>Mission</a:t>
            </a:r>
            <a:r>
              <a:rPr lang="en-US" sz="3850">
                <a:solidFill>
                  <a:srgbClr val="FDE68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</a:t>
            </a:r>
            <a:r>
              <a:rPr lang="en-US" sz="3850"/>
              <a:t>to equip students with the tools and confidence to know their identities in Christ and use their gifts and skills to change the world for God’s glory.</a:t>
            </a:r>
            <a:endParaRPr sz="385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28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ct val="91093"/>
              <a:buFont typeface="Noto Sans Symbols"/>
              <a:buChar char="▪"/>
            </a:pPr>
            <a:r>
              <a:rPr i="1" lang="en-US" sz="3850">
                <a:latin typeface="Century Gothic"/>
                <a:ea typeface="Century Gothic"/>
                <a:cs typeface="Century Gothic"/>
                <a:sym typeface="Century Gothic"/>
              </a:rPr>
              <a:t>“For I know the plans I have for you,” declares the LORD, “plans to prosper you and not harm you, plans to give you hope and a future.” ~ </a:t>
            </a:r>
            <a:r>
              <a:rPr i="1" lang="en-US" sz="3850">
                <a:solidFill>
                  <a:srgbClr val="FDE68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Jeremiah 29:11</a:t>
            </a:r>
            <a:endParaRPr sz="2621">
              <a:solidFill>
                <a:srgbClr val="FDE689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17" name="Google Shape;417;p20"/>
          <p:cNvSpPr txBox="1"/>
          <p:nvPr/>
        </p:nvSpPr>
        <p:spPr>
          <a:xfrm>
            <a:off x="7738533" y="2082800"/>
            <a:ext cx="18466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18" name="Google Shape;41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0909" y="5603052"/>
            <a:ext cx="870667" cy="9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wilight">
  <a:themeElements>
    <a:clrScheme name="Twilight">
      <a:dk1>
        <a:srgbClr val="000000"/>
      </a:dk1>
      <a:lt1>
        <a:srgbClr val="FFFFFF"/>
      </a:lt1>
      <a:dk2>
        <a:srgbClr val="54638C"/>
      </a:dk2>
      <a:lt2>
        <a:srgbClr val="8D9AB3"/>
      </a:lt2>
      <a:accent1>
        <a:srgbClr val="FFAF03"/>
      </a:accent1>
      <a:accent2>
        <a:srgbClr val="FDE689"/>
      </a:accent2>
      <a:accent3>
        <a:srgbClr val="9E82E7"/>
      </a:accent3>
      <a:accent4>
        <a:srgbClr val="9735BB"/>
      </a:accent4>
      <a:accent5>
        <a:srgbClr val="BF2B2B"/>
      </a:accent5>
      <a:accent6>
        <a:srgbClr val="ED7307"/>
      </a:accent6>
      <a:hlink>
        <a:srgbClr val="FFAF03"/>
      </a:hlink>
      <a:folHlink>
        <a:srgbClr val="FDE68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2020-09-19T17:07:02Z</dcterms:created>
  <dc:creator>HHCA HHCA</dc:creator>
</cp:coreProperties>
</file>