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2"/>
  </p:notesMasterIdLst>
  <p:handoutMasterIdLst>
    <p:handoutMasterId r:id="rId23"/>
  </p:handoutMasterIdLst>
  <p:sldIdLst>
    <p:sldId id="310" r:id="rId2"/>
    <p:sldId id="312" r:id="rId3"/>
    <p:sldId id="314" r:id="rId4"/>
    <p:sldId id="332" r:id="rId5"/>
    <p:sldId id="328" r:id="rId6"/>
    <p:sldId id="330" r:id="rId7"/>
    <p:sldId id="315" r:id="rId8"/>
    <p:sldId id="333" r:id="rId9"/>
    <p:sldId id="321" r:id="rId10"/>
    <p:sldId id="316" r:id="rId11"/>
    <p:sldId id="331" r:id="rId12"/>
    <p:sldId id="320" r:id="rId13"/>
    <p:sldId id="319" r:id="rId14"/>
    <p:sldId id="318" r:id="rId15"/>
    <p:sldId id="322" r:id="rId16"/>
    <p:sldId id="323" r:id="rId17"/>
    <p:sldId id="326" r:id="rId18"/>
    <p:sldId id="324" r:id="rId19"/>
    <p:sldId id="325" r:id="rId20"/>
    <p:sldId id="305"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E6886"/>
    <a:srgbClr val="45679F"/>
    <a:srgbClr val="2E7A82"/>
    <a:srgbClr val="3F3B75"/>
    <a:srgbClr val="8E8E8E"/>
    <a:srgbClr val="60943C"/>
    <a:srgbClr val="6AA343"/>
    <a:srgbClr val="6E69B3"/>
    <a:srgbClr val="0094C8"/>
    <a:srgbClr val="1E31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41" autoAdjust="0"/>
    <p:restoredTop sz="90328" autoAdjust="0"/>
  </p:normalViewPr>
  <p:slideViewPr>
    <p:cSldViewPr snapToGrid="0">
      <p:cViewPr varScale="1">
        <p:scale>
          <a:sx n="97" d="100"/>
          <a:sy n="97" d="100"/>
        </p:scale>
        <p:origin x="1284" y="84"/>
      </p:cViewPr>
      <p:guideLst/>
    </p:cSldViewPr>
  </p:slideViewPr>
  <p:notesTextViewPr>
    <p:cViewPr>
      <p:scale>
        <a:sx n="1" d="1"/>
        <a:sy n="1" d="1"/>
      </p:scale>
      <p:origin x="0" y="0"/>
    </p:cViewPr>
  </p:notesTextViewPr>
  <p:notesViewPr>
    <p:cSldViewPr snapToGrid="0">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248A492-F879-4EE7-8CE1-D3126EF35BC3}" type="datetimeFigureOut">
              <a:rPr lang="en-US" smtClean="0"/>
              <a:t>8/31/2023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197782-99A7-4FAE-B39A-84D58B4F7067}" type="slidenum">
              <a:rPr lang="en-US" smtClean="0"/>
              <a:t>‹#›</a:t>
            </a:fld>
            <a:endParaRPr lang="en-US"/>
          </a:p>
        </p:txBody>
      </p:sp>
    </p:spTree>
    <p:extLst>
      <p:ext uri="{BB962C8B-B14F-4D97-AF65-F5344CB8AC3E}">
        <p14:creationId xmlns:p14="http://schemas.microsoft.com/office/powerpoint/2010/main" val="34727281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806040A7-8F40-452E-A56C-7A84B9CA7941}" type="datetimeFigureOut">
              <a:rPr lang="en-US" smtClean="0"/>
              <a:t>8/31/2023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6" rIns="93172" bIns="46586" rtlCol="0" anchor="b"/>
          <a:lstStyle>
            <a:lvl1pPr algn="r">
              <a:defRPr sz="1300"/>
            </a:lvl1pPr>
          </a:lstStyle>
          <a:p>
            <a:fld id="{3604467B-781A-49B3-BF7C-4337641F7921}" type="slidenum">
              <a:rPr lang="en-US" smtClean="0"/>
              <a:t>‹#›</a:t>
            </a:fld>
            <a:endParaRPr lang="en-US"/>
          </a:p>
        </p:txBody>
      </p:sp>
    </p:spTree>
    <p:extLst>
      <p:ext uri="{BB962C8B-B14F-4D97-AF65-F5344CB8AC3E}">
        <p14:creationId xmlns:p14="http://schemas.microsoft.com/office/powerpoint/2010/main" val="333104258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16709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56366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31054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97025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36437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49339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33451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99657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50216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61899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81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39512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Outage Schedule will be sent to all stakeholders when updated, including Principals, BMs, Athletic Directors, FNS, Security, and others as appropriate</a:t>
            </a:r>
          </a:p>
          <a:p>
            <a:endParaRPr lang="en-US" dirty="0"/>
          </a:p>
        </p:txBody>
      </p:sp>
    </p:spTree>
    <p:extLst>
      <p:ext uri="{BB962C8B-B14F-4D97-AF65-F5344CB8AC3E}">
        <p14:creationId xmlns:p14="http://schemas.microsoft.com/office/powerpoint/2010/main" val="1149773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3813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04453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7654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58324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7061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29509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dirty="0"/>
          </a:p>
        </p:txBody>
      </p:sp>
    </p:spTree>
    <p:extLst>
      <p:ext uri="{BB962C8B-B14F-4D97-AF65-F5344CB8AC3E}">
        <p14:creationId xmlns:p14="http://schemas.microsoft.com/office/powerpoint/2010/main" val="36039641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9" name="Subtitle 4"/>
          <p:cNvSpPr>
            <a:spLocks noGrp="1"/>
          </p:cNvSpPr>
          <p:nvPr>
            <p:ph type="subTitle" idx="1" hasCustomPrompt="1"/>
          </p:nvPr>
        </p:nvSpPr>
        <p:spPr>
          <a:xfrm>
            <a:off x="4373077" y="3161427"/>
            <a:ext cx="9144000" cy="823432"/>
          </a:xfrm>
        </p:spPr>
        <p:txBody>
          <a:bodyPr/>
          <a:lstStyle>
            <a:lvl1pPr marL="0" indent="0">
              <a:buNone/>
              <a:defRPr baseline="0"/>
            </a:lvl1pPr>
          </a:lstStyle>
          <a:p>
            <a:r>
              <a:rPr lang="en-US" dirty="0">
                <a:solidFill>
                  <a:schemeClr val="bg2">
                    <a:lumMod val="50000"/>
                  </a:schemeClr>
                </a:solidFill>
              </a:rPr>
              <a:t>Presenter Name</a:t>
            </a:r>
          </a:p>
          <a:p>
            <a:r>
              <a:rPr lang="en-US" dirty="0">
                <a:solidFill>
                  <a:schemeClr val="bg2">
                    <a:lumMod val="50000"/>
                  </a:schemeClr>
                </a:solidFill>
              </a:rPr>
              <a:t>Date:</a:t>
            </a:r>
          </a:p>
        </p:txBody>
      </p:sp>
      <p:sp>
        <p:nvSpPr>
          <p:cNvPr id="10" name="Text Placeholder 12"/>
          <p:cNvSpPr>
            <a:spLocks noGrp="1"/>
          </p:cNvSpPr>
          <p:nvPr>
            <p:ph type="body" sz="quarter" idx="10" hasCustomPrompt="1"/>
          </p:nvPr>
        </p:nvSpPr>
        <p:spPr>
          <a:xfrm>
            <a:off x="0" y="1674345"/>
            <a:ext cx="12387263" cy="1203609"/>
          </a:xfrm>
        </p:spPr>
        <p:txBody>
          <a:bodyPr>
            <a:normAutofit/>
          </a:bodyPr>
          <a:lstStyle>
            <a:lvl1pPr marL="0" indent="0" algn="ctr">
              <a:buNone/>
              <a:defRPr sz="7200" baseline="0">
                <a:solidFill>
                  <a:schemeClr val="tx1">
                    <a:lumMod val="75000"/>
                    <a:lumOff val="25000"/>
                  </a:schemeClr>
                </a:solidFill>
              </a:defRPr>
            </a:lvl1pPr>
          </a:lstStyle>
          <a:p>
            <a:pPr lvl="0"/>
            <a:r>
              <a:rPr lang="en-US" dirty="0"/>
              <a:t>Presentation Title</a:t>
            </a:r>
          </a:p>
        </p:txBody>
      </p:sp>
      <p:sp>
        <p:nvSpPr>
          <p:cNvPr id="6" name="Slide Number Placeholder 5"/>
          <p:cNvSpPr>
            <a:spLocks noGrp="1"/>
          </p:cNvSpPr>
          <p:nvPr>
            <p:ph type="sldNum" sz="quarter" idx="4"/>
          </p:nvPr>
        </p:nvSpPr>
        <p:spPr>
          <a:xfrm>
            <a:off x="0" y="6435161"/>
            <a:ext cx="545983" cy="365125"/>
          </a:xfrm>
          <a:prstGeom prst="rect">
            <a:avLst/>
          </a:prstGeom>
        </p:spPr>
        <p:txBody>
          <a:bodyPr vert="horz" lIns="91440" tIns="45720" rIns="91440" bIns="45720" rtlCol="0" anchor="ctr"/>
          <a:lstStyle>
            <a:lvl1pPr algn="r">
              <a:defRPr sz="1800" b="1">
                <a:solidFill>
                  <a:schemeClr val="tx1">
                    <a:tint val="75000"/>
                  </a:schemeClr>
                </a:solidFill>
              </a:defRPr>
            </a:lvl1pPr>
          </a:lstStyle>
          <a:p>
            <a:fld id="{4B318007-ABEC-488F-8FC6-2743D6089BF1}" type="slidenum">
              <a:rPr lang="en-US" smtClean="0"/>
              <a:pPr/>
              <a:t>‹#›</a:t>
            </a:fld>
            <a:endParaRPr lang="en-US" dirty="0"/>
          </a:p>
        </p:txBody>
      </p:sp>
    </p:spTree>
    <p:extLst>
      <p:ext uri="{BB962C8B-B14F-4D97-AF65-F5344CB8AC3E}">
        <p14:creationId xmlns:p14="http://schemas.microsoft.com/office/powerpoint/2010/main" val="2900242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with Photo">
    <p:spTree>
      <p:nvGrpSpPr>
        <p:cNvPr id="1" name=""/>
        <p:cNvGrpSpPr/>
        <p:nvPr/>
      </p:nvGrpSpPr>
      <p:grpSpPr>
        <a:xfrm>
          <a:off x="0" y="0"/>
          <a:ext cx="0" cy="0"/>
          <a:chOff x="0" y="0"/>
          <a:chExt cx="0" cy="0"/>
        </a:xfrm>
      </p:grpSpPr>
      <p:sp>
        <p:nvSpPr>
          <p:cNvPr id="15" name="Rectangle 14"/>
          <p:cNvSpPr/>
          <p:nvPr/>
        </p:nvSpPr>
        <p:spPr>
          <a:xfrm>
            <a:off x="-1" y="522514"/>
            <a:ext cx="12192001" cy="2624290"/>
          </a:xfrm>
          <a:prstGeom prst="rect">
            <a:avLst/>
          </a:prstGeom>
          <a:blipFill dpi="0" rotWithShape="1">
            <a:blip r:embed="rId2">
              <a:alphaModFix amt="4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Blue Rectangle (100% Opacity)"/>
          <p:cNvSpPr/>
          <p:nvPr/>
        </p:nvSpPr>
        <p:spPr>
          <a:xfrm>
            <a:off x="-1" y="332259"/>
            <a:ext cx="4879463" cy="99420"/>
          </a:xfrm>
          <a:prstGeom prst="rect">
            <a:avLst/>
          </a:prstGeom>
          <a:solidFill>
            <a:srgbClr val="2051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d Rectangle (100% Opacity)"/>
          <p:cNvSpPr/>
          <p:nvPr/>
        </p:nvSpPr>
        <p:spPr>
          <a:xfrm>
            <a:off x="7312537" y="3237638"/>
            <a:ext cx="4879463" cy="99420"/>
          </a:xfrm>
          <a:prstGeom prst="rect">
            <a:avLst/>
          </a:prstGeom>
          <a:solidFill>
            <a:srgbClr val="D30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4"/>
          <p:cNvSpPr>
            <a:spLocks noGrp="1"/>
          </p:cNvSpPr>
          <p:nvPr>
            <p:ph type="subTitle" idx="1" hasCustomPrompt="1"/>
          </p:nvPr>
        </p:nvSpPr>
        <p:spPr>
          <a:xfrm>
            <a:off x="3823849" y="4965181"/>
            <a:ext cx="9144000" cy="823432"/>
          </a:xfrm>
        </p:spPr>
        <p:txBody>
          <a:bodyPr/>
          <a:lstStyle>
            <a:lvl1pPr marL="0" indent="0">
              <a:buNone/>
              <a:defRPr baseline="0"/>
            </a:lvl1pPr>
          </a:lstStyle>
          <a:p>
            <a:r>
              <a:rPr lang="en-US" dirty="0">
                <a:solidFill>
                  <a:schemeClr val="bg2">
                    <a:lumMod val="50000"/>
                  </a:schemeClr>
                </a:solidFill>
              </a:rPr>
              <a:t>Presenter Name</a:t>
            </a:r>
          </a:p>
          <a:p>
            <a:r>
              <a:rPr lang="en-US" dirty="0">
                <a:solidFill>
                  <a:schemeClr val="bg2">
                    <a:lumMod val="50000"/>
                  </a:schemeClr>
                </a:solidFill>
              </a:rPr>
              <a:t>Date:</a:t>
            </a:r>
          </a:p>
        </p:txBody>
      </p:sp>
      <p:sp>
        <p:nvSpPr>
          <p:cNvPr id="12" name="Text Placeholder 12"/>
          <p:cNvSpPr>
            <a:spLocks noGrp="1"/>
          </p:cNvSpPr>
          <p:nvPr>
            <p:ph type="body" sz="quarter" idx="10" hasCustomPrompt="1"/>
          </p:nvPr>
        </p:nvSpPr>
        <p:spPr>
          <a:xfrm>
            <a:off x="-567890" y="3599397"/>
            <a:ext cx="12387263" cy="1203609"/>
          </a:xfrm>
        </p:spPr>
        <p:txBody>
          <a:bodyPr>
            <a:normAutofit/>
          </a:bodyPr>
          <a:lstStyle>
            <a:lvl1pPr marL="0" indent="0" algn="ctr">
              <a:buNone/>
              <a:defRPr sz="7200" baseline="0">
                <a:solidFill>
                  <a:schemeClr val="tx1">
                    <a:lumMod val="75000"/>
                    <a:lumOff val="25000"/>
                  </a:schemeClr>
                </a:solidFill>
              </a:defRPr>
            </a:lvl1pPr>
          </a:lstStyle>
          <a:p>
            <a:pPr lvl="0"/>
            <a:r>
              <a:rPr lang="en-US" dirty="0"/>
              <a:t>Presentation Title</a:t>
            </a:r>
          </a:p>
        </p:txBody>
      </p:sp>
      <p:sp>
        <p:nvSpPr>
          <p:cNvPr id="14" name="Picture Placeholder 13"/>
          <p:cNvSpPr>
            <a:spLocks noGrp="1"/>
          </p:cNvSpPr>
          <p:nvPr>
            <p:ph type="pic" sz="quarter" idx="11"/>
          </p:nvPr>
        </p:nvSpPr>
        <p:spPr>
          <a:xfrm>
            <a:off x="0" y="431680"/>
            <a:ext cx="12192000" cy="2805958"/>
          </a:xfrm>
        </p:spPr>
        <p:txBody>
          <a:bodyPr>
            <a:normAutofit/>
          </a:bodyPr>
          <a:lstStyle>
            <a:lvl1pPr marL="0" indent="0">
              <a:buNone/>
              <a:defRPr sz="1400" baseline="0"/>
            </a:lvl1pPr>
          </a:lstStyle>
          <a:p>
            <a:r>
              <a:rPr lang="en-US"/>
              <a:t>Click icon to add picture</a:t>
            </a:r>
            <a:endParaRPr lang="en-US" dirty="0"/>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13" name="Slide Number Placeholder 5"/>
          <p:cNvSpPr>
            <a:spLocks noGrp="1"/>
          </p:cNvSpPr>
          <p:nvPr>
            <p:ph type="sldNum" sz="quarter" idx="4"/>
          </p:nvPr>
        </p:nvSpPr>
        <p:spPr>
          <a:xfrm>
            <a:off x="284527" y="6314522"/>
            <a:ext cx="14107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18007-ABEC-488F-8FC6-2743D6089BF1}" type="slidenum">
              <a:rPr lang="en-US" smtClean="0"/>
              <a:t>‹#›</a:t>
            </a:fld>
            <a:endParaRPr lang="en-US" dirty="0"/>
          </a:p>
        </p:txBody>
      </p:sp>
    </p:spTree>
    <p:extLst>
      <p:ext uri="{BB962C8B-B14F-4D97-AF65-F5344CB8AC3E}">
        <p14:creationId xmlns:p14="http://schemas.microsoft.com/office/powerpoint/2010/main" val="1715941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Title Only">
    <p:spTree>
      <p:nvGrpSpPr>
        <p:cNvPr id="1" name=""/>
        <p:cNvGrpSpPr/>
        <p:nvPr/>
      </p:nvGrpSpPr>
      <p:grpSpPr>
        <a:xfrm>
          <a:off x="0" y="0"/>
          <a:ext cx="0" cy="0"/>
          <a:chOff x="0" y="0"/>
          <a:chExt cx="0" cy="0"/>
        </a:xfrm>
      </p:grpSpPr>
      <p:sp>
        <p:nvSpPr>
          <p:cNvPr id="14" name="Rectangle 13"/>
          <p:cNvSpPr/>
          <p:nvPr/>
        </p:nvSpPr>
        <p:spPr>
          <a:xfrm>
            <a:off x="-31429"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1055" y="5654193"/>
            <a:ext cx="1012969" cy="998621"/>
          </a:xfrm>
          <a:prstGeom prst="rect">
            <a:avLst/>
          </a:prstGeom>
        </p:spPr>
      </p:pic>
      <p:sp>
        <p:nvSpPr>
          <p:cNvPr id="11"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2"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
        <p:nvSpPr>
          <p:cNvPr id="6" name="Slide Number Placeholder 5"/>
          <p:cNvSpPr>
            <a:spLocks noGrp="1"/>
          </p:cNvSpPr>
          <p:nvPr>
            <p:ph type="sldNum" sz="quarter" idx="4"/>
          </p:nvPr>
        </p:nvSpPr>
        <p:spPr>
          <a:xfrm>
            <a:off x="72081" y="6333172"/>
            <a:ext cx="14107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18007-ABEC-488F-8FC6-2743D6089BF1}" type="slidenum">
              <a:rPr lang="en-US" smtClean="0"/>
              <a:t>‹#›</a:t>
            </a:fld>
            <a:endParaRPr lang="en-US" dirty="0"/>
          </a:p>
        </p:txBody>
      </p:sp>
    </p:spTree>
    <p:extLst>
      <p:ext uri="{BB962C8B-B14F-4D97-AF65-F5344CB8AC3E}">
        <p14:creationId xmlns:p14="http://schemas.microsoft.com/office/powerpoint/2010/main" val="2479747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13" name="Text Placeholder 12"/>
          <p:cNvSpPr>
            <a:spLocks noGrp="1"/>
          </p:cNvSpPr>
          <p:nvPr>
            <p:ph type="body" sz="quarter" idx="10"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5" name="Text Placeholder 14"/>
          <p:cNvSpPr>
            <a:spLocks noGrp="1"/>
          </p:cNvSpPr>
          <p:nvPr>
            <p:ph type="body" sz="quarter" idx="11"/>
          </p:nvPr>
        </p:nvSpPr>
        <p:spPr>
          <a:xfrm>
            <a:off x="660919" y="1368425"/>
            <a:ext cx="9537700" cy="4156075"/>
          </a:xfrm>
        </p:spPr>
        <p:txBody>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283974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7"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0" name="Chart Placeholder 9"/>
          <p:cNvSpPr>
            <a:spLocks noGrp="1"/>
          </p:cNvSpPr>
          <p:nvPr>
            <p:ph type="chart" sz="quarter" idx="14"/>
          </p:nvPr>
        </p:nvSpPr>
        <p:spPr>
          <a:xfrm>
            <a:off x="653046" y="1353361"/>
            <a:ext cx="9834562" cy="4076700"/>
          </a:xfrm>
        </p:spPr>
        <p:txBody>
          <a:bodyPr/>
          <a:lstStyle/>
          <a:p>
            <a:r>
              <a:rPr lang="en-US"/>
              <a:t>Click icon to add chart</a:t>
            </a:r>
          </a:p>
        </p:txBody>
      </p:sp>
      <p:sp>
        <p:nvSpPr>
          <p:cNvPr id="11" name="Text Placeholder 12"/>
          <p:cNvSpPr>
            <a:spLocks noGrp="1"/>
          </p:cNvSpPr>
          <p:nvPr>
            <p:ph type="body" sz="quarter" idx="15" hasCustomPrompt="1"/>
          </p:nvPr>
        </p:nvSpPr>
        <p:spPr>
          <a:xfrm>
            <a:off x="653046" y="5675945"/>
            <a:ext cx="7361950" cy="351631"/>
          </a:xfrm>
        </p:spPr>
        <p:txBody>
          <a:bodyPr>
            <a:normAutofit/>
          </a:bodyPr>
          <a:lstStyle>
            <a:lvl1pPr marL="0" indent="0" algn="ctr">
              <a:buNone/>
              <a:defRPr sz="2000" baseline="0">
                <a:solidFill>
                  <a:schemeClr val="tx1">
                    <a:lumMod val="75000"/>
                    <a:lumOff val="25000"/>
                  </a:schemeClr>
                </a:solidFill>
              </a:defRPr>
            </a:lvl1pPr>
          </a:lstStyle>
          <a:p>
            <a:pPr lvl="0"/>
            <a:r>
              <a:rPr lang="en-US" dirty="0"/>
              <a:t>Chart Data Information</a:t>
            </a:r>
          </a:p>
        </p:txBody>
      </p:sp>
      <p:sp>
        <p:nvSpPr>
          <p:cNvPr id="13"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173554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7"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9" name="Text Placeholder 12"/>
          <p:cNvSpPr>
            <a:spLocks noGrp="1"/>
          </p:cNvSpPr>
          <p:nvPr>
            <p:ph type="body" sz="quarter" idx="15" hasCustomPrompt="1"/>
          </p:nvPr>
        </p:nvSpPr>
        <p:spPr>
          <a:xfrm>
            <a:off x="653046" y="5675945"/>
            <a:ext cx="7361950" cy="351631"/>
          </a:xfrm>
        </p:spPr>
        <p:txBody>
          <a:bodyPr>
            <a:normAutofit/>
          </a:bodyPr>
          <a:lstStyle>
            <a:lvl1pPr marL="0" indent="0" algn="ctr">
              <a:buNone/>
              <a:defRPr sz="2000" baseline="0">
                <a:solidFill>
                  <a:schemeClr val="tx1">
                    <a:lumMod val="75000"/>
                    <a:lumOff val="25000"/>
                  </a:schemeClr>
                </a:solidFill>
              </a:defRPr>
            </a:lvl1pPr>
          </a:lstStyle>
          <a:p>
            <a:pPr lvl="0"/>
            <a:r>
              <a:rPr lang="en-US" dirty="0"/>
              <a:t>Chart Data Information</a:t>
            </a:r>
          </a:p>
        </p:txBody>
      </p:sp>
      <p:sp>
        <p:nvSpPr>
          <p:cNvPr id="11" name="Table Placeholder 10"/>
          <p:cNvSpPr>
            <a:spLocks noGrp="1"/>
          </p:cNvSpPr>
          <p:nvPr>
            <p:ph type="tbl" sz="quarter" idx="16"/>
          </p:nvPr>
        </p:nvSpPr>
        <p:spPr>
          <a:xfrm>
            <a:off x="652463" y="1354138"/>
            <a:ext cx="9834562" cy="4076700"/>
          </a:xfrm>
        </p:spPr>
        <p:txBody>
          <a:bodyPr/>
          <a:lstStyle/>
          <a:p>
            <a:r>
              <a:rPr lang="en-US"/>
              <a:t>Click icon to add table</a:t>
            </a:r>
          </a:p>
        </p:txBody>
      </p:sp>
      <p:sp>
        <p:nvSpPr>
          <p:cNvPr id="13" name="Picture Placeholder 19"/>
          <p:cNvSpPr>
            <a:spLocks noGrp="1"/>
          </p:cNvSpPr>
          <p:nvPr>
            <p:ph type="pic" sz="quarter" idx="17"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1039075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9"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754584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edia Slide">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7" name="Media Placeholder 6"/>
          <p:cNvSpPr>
            <a:spLocks noGrp="1"/>
          </p:cNvSpPr>
          <p:nvPr>
            <p:ph type="media" sz="quarter" idx="10"/>
          </p:nvPr>
        </p:nvSpPr>
        <p:spPr>
          <a:xfrm>
            <a:off x="1538514" y="335901"/>
            <a:ext cx="8930434" cy="5023369"/>
          </a:xfrm>
        </p:spPr>
        <p:txBody>
          <a:bodyPr/>
          <a:lstStyle/>
          <a:p>
            <a:r>
              <a:rPr lang="en-US"/>
              <a:t>Click icon to add media</a:t>
            </a:r>
          </a:p>
        </p:txBody>
      </p:sp>
    </p:spTree>
    <p:extLst>
      <p:ext uri="{BB962C8B-B14F-4D97-AF65-F5344CB8AC3E}">
        <p14:creationId xmlns:p14="http://schemas.microsoft.com/office/powerpoint/2010/main" val="2649279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528637" y="1365764"/>
            <a:ext cx="5157787" cy="82391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28637" y="2189676"/>
            <a:ext cx="5157787" cy="368458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1049" y="1365764"/>
            <a:ext cx="5183188" cy="82391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61049" y="2189676"/>
            <a:ext cx="5183188" cy="3684588"/>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
        <p:nvSpPr>
          <p:cNvPr id="14"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Tree>
    <p:extLst>
      <p:ext uri="{BB962C8B-B14F-4D97-AF65-F5344CB8AC3E}">
        <p14:creationId xmlns:p14="http://schemas.microsoft.com/office/powerpoint/2010/main" val="2582395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hoto Left">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p:cNvSpPr>
            <a:spLocks noGrp="1"/>
          </p:cNvSpPr>
          <p:nvPr>
            <p:ph type="body" sz="quarter" idx="13" hasCustomPrompt="1"/>
          </p:nvPr>
        </p:nvSpPr>
        <p:spPr>
          <a:xfrm>
            <a:off x="2979436" y="391515"/>
            <a:ext cx="9607559"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15" name="Text Placeholder 14"/>
          <p:cNvSpPr>
            <a:spLocks noGrp="1"/>
          </p:cNvSpPr>
          <p:nvPr>
            <p:ph type="body" sz="quarter" idx="14"/>
          </p:nvPr>
        </p:nvSpPr>
        <p:spPr>
          <a:xfrm>
            <a:off x="2979738" y="1296988"/>
            <a:ext cx="8161337" cy="38354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5"/>
          <p:cNvSpPr/>
          <p:nvPr/>
        </p:nvSpPr>
        <p:spPr>
          <a:xfrm>
            <a:off x="-12032" y="-24063"/>
            <a:ext cx="2568621" cy="6882063"/>
          </a:xfrm>
          <a:prstGeom prst="rect">
            <a:avLst/>
          </a:prstGeom>
          <a:blipFill dpi="0" rotWithShape="1">
            <a:blip r:embed="rId3" cstate="hqprint">
              <a:alphaModFix amt="40000"/>
              <a:extLst>
                <a:ext uri="{28A0092B-C50C-407E-A947-70E740481C1C}">
                  <a14:useLocalDpi xmlns:a14="http://schemas.microsoft.com/office/drawing/2010/main"/>
                </a:ext>
              </a:extLst>
            </a:blip>
            <a:srcRect/>
            <a:stretch>
              <a:fillRect t="2"/>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5"/>
          </p:nvPr>
        </p:nvSpPr>
        <p:spPr>
          <a:xfrm>
            <a:off x="-12032" y="-24063"/>
            <a:ext cx="2808288" cy="6858000"/>
          </a:xfrm>
        </p:spPr>
        <p:txBody>
          <a:bodyPr/>
          <a:lstStyle>
            <a:lvl1pPr marL="0" indent="0">
              <a:buNone/>
              <a:defRPr sz="1200" baseline="0"/>
            </a:lvl1pPr>
          </a:lstStyle>
          <a:p>
            <a:r>
              <a:rPr lang="en-US"/>
              <a:t>Click icon to add picture</a:t>
            </a:r>
            <a:endParaRPr lang="en-US" dirty="0"/>
          </a:p>
        </p:txBody>
      </p:sp>
      <p:sp>
        <p:nvSpPr>
          <p:cNvPr id="20" name="Picture Placeholder 19"/>
          <p:cNvSpPr>
            <a:spLocks noGrp="1"/>
          </p:cNvSpPr>
          <p:nvPr>
            <p:ph type="pic" sz="quarter" idx="16" hasCustomPrompt="1"/>
          </p:nvPr>
        </p:nvSpPr>
        <p:spPr>
          <a:xfrm flipV="1">
            <a:off x="2976466"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Tree>
    <p:extLst>
      <p:ext uri="{BB962C8B-B14F-4D97-AF65-F5344CB8AC3E}">
        <p14:creationId xmlns:p14="http://schemas.microsoft.com/office/powerpoint/2010/main" val="397450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17" name="Rectangle 16"/>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43982" y="749496"/>
            <a:ext cx="3848018" cy="2585987"/>
          </a:xfrm>
          <a:prstGeom prst="rect">
            <a:avLst/>
          </a:prstGeom>
          <a:blipFill dpi="0" rotWithShape="1">
            <a:blip r:embed="rId3" cstate="hqprint">
              <a:alphaModFix amt="40000"/>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2"/>
          <p:cNvSpPr>
            <a:spLocks noGrp="1"/>
          </p:cNvSpPr>
          <p:nvPr>
            <p:ph type="body" sz="quarter" idx="13" hasCustomPrompt="1"/>
          </p:nvPr>
        </p:nvSpPr>
        <p:spPr>
          <a:xfrm>
            <a:off x="528637" y="391515"/>
            <a:ext cx="11663363" cy="715962"/>
          </a:xfrm>
        </p:spPr>
        <p:txBody>
          <a:bodyPr>
            <a:normAutofit/>
          </a:bodyPr>
          <a:lstStyle>
            <a:lvl1pPr marL="0" indent="0" algn="l">
              <a:buNone/>
              <a:defRPr sz="4000" baseline="0">
                <a:solidFill>
                  <a:schemeClr val="tx1">
                    <a:lumMod val="75000"/>
                    <a:lumOff val="25000"/>
                  </a:schemeClr>
                </a:solidFill>
              </a:defRPr>
            </a:lvl1pPr>
          </a:lstStyle>
          <a:p>
            <a:pPr lvl="0"/>
            <a:r>
              <a:rPr lang="en-US" dirty="0"/>
              <a:t>Slide Title</a:t>
            </a:r>
          </a:p>
        </p:txBody>
      </p:sp>
      <p:sp>
        <p:nvSpPr>
          <p:cNvPr id="8" name="Picture Placeholder 19"/>
          <p:cNvSpPr>
            <a:spLocks noGrp="1"/>
          </p:cNvSpPr>
          <p:nvPr>
            <p:ph type="pic" sz="quarter" idx="16" hasCustomPrompt="1"/>
          </p:nvPr>
        </p:nvSpPr>
        <p:spPr>
          <a:xfrm flipV="1">
            <a:off x="-31429" y="998621"/>
            <a:ext cx="4013881" cy="63137"/>
          </a:xfrm>
          <a:prstGeom prst="rect">
            <a:avLst/>
          </a:prstGeom>
          <a:solidFill>
            <a:schemeClr val="tx1">
              <a:lumMod val="65000"/>
              <a:lumOff val="35000"/>
            </a:schemeClr>
          </a:solidFill>
        </p:spPr>
        <p:txBody>
          <a:bodyPr>
            <a:noAutofit/>
          </a:bodyPr>
          <a:lstStyle>
            <a:lvl1pPr>
              <a:defRPr sz="100">
                <a:solidFill>
                  <a:schemeClr val="tx1">
                    <a:lumMod val="75000"/>
                    <a:lumOff val="25000"/>
                  </a:schemeClr>
                </a:solidFill>
              </a:defRPr>
            </a:lvl1pPr>
          </a:lstStyle>
          <a:p>
            <a:r>
              <a:rPr lang="en-US" dirty="0" err="1"/>
              <a:t>hghgf</a:t>
            </a:r>
            <a:endParaRPr lang="en-US" dirty="0"/>
          </a:p>
        </p:txBody>
      </p:sp>
      <p:sp>
        <p:nvSpPr>
          <p:cNvPr id="9" name="Text Placeholder 14"/>
          <p:cNvSpPr>
            <a:spLocks noGrp="1"/>
          </p:cNvSpPr>
          <p:nvPr>
            <p:ph type="body" sz="quarter" idx="17"/>
          </p:nvPr>
        </p:nvSpPr>
        <p:spPr>
          <a:xfrm>
            <a:off x="660919" y="1368425"/>
            <a:ext cx="7492481" cy="4156075"/>
          </a:xfrm>
        </p:spPr>
        <p:txBody>
          <a:bodyPr/>
          <a:lstStyle>
            <a:lvl1pPr>
              <a:defRPr sz="36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Picture Placeholder 14"/>
          <p:cNvSpPr>
            <a:spLocks noGrp="1"/>
          </p:cNvSpPr>
          <p:nvPr>
            <p:ph type="pic" sz="quarter" idx="18"/>
          </p:nvPr>
        </p:nvSpPr>
        <p:spPr>
          <a:xfrm>
            <a:off x="8343982" y="739920"/>
            <a:ext cx="3841750" cy="2595563"/>
          </a:xfrm>
        </p:spPr>
        <p:txBody>
          <a:bodyPr>
            <a:normAutofit/>
          </a:bodyPr>
          <a:lstStyle>
            <a:lvl1pPr marL="0" indent="0">
              <a:buNone/>
              <a:defRPr sz="1200"/>
            </a:lvl1pPr>
          </a:lstStyle>
          <a:p>
            <a:r>
              <a:rPr lang="en-US"/>
              <a:t>Click icon to add picture</a:t>
            </a:r>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Tree>
    <p:extLst>
      <p:ext uri="{BB962C8B-B14F-4D97-AF65-F5344CB8AC3E}">
        <p14:creationId xmlns:p14="http://schemas.microsoft.com/office/powerpoint/2010/main" val="1823813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Photo Layout">
    <p:spTree>
      <p:nvGrpSpPr>
        <p:cNvPr id="1" name=""/>
        <p:cNvGrpSpPr/>
        <p:nvPr/>
      </p:nvGrpSpPr>
      <p:grpSpPr>
        <a:xfrm>
          <a:off x="0" y="0"/>
          <a:ext cx="0" cy="0"/>
          <a:chOff x="0" y="0"/>
          <a:chExt cx="0" cy="0"/>
        </a:xfrm>
      </p:grpSpPr>
      <p:sp>
        <p:nvSpPr>
          <p:cNvPr id="25" name="Rectangle 24"/>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Blue Rectangle (100% Opacity)"/>
          <p:cNvSpPr/>
          <p:nvPr/>
        </p:nvSpPr>
        <p:spPr>
          <a:xfrm>
            <a:off x="-1" y="315931"/>
            <a:ext cx="4879463" cy="99420"/>
          </a:xfrm>
          <a:prstGeom prst="rect">
            <a:avLst/>
          </a:prstGeom>
          <a:solidFill>
            <a:srgbClr val="2051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d Rectangle (100% Opacity)"/>
          <p:cNvSpPr/>
          <p:nvPr/>
        </p:nvSpPr>
        <p:spPr>
          <a:xfrm>
            <a:off x="7312537" y="3271020"/>
            <a:ext cx="4879463" cy="99420"/>
          </a:xfrm>
          <a:prstGeom prst="rect">
            <a:avLst/>
          </a:prstGeom>
          <a:solidFill>
            <a:srgbClr val="D30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p:cNvSpPr>
            <a:spLocks noGrp="1"/>
          </p:cNvSpPr>
          <p:nvPr>
            <p:ph type="pic" sz="quarter" idx="10" hasCustomPrompt="1"/>
          </p:nvPr>
        </p:nvSpPr>
        <p:spPr>
          <a:xfrm>
            <a:off x="0" y="329632"/>
            <a:ext cx="3921125" cy="85719"/>
          </a:xfrm>
          <a:prstGeom prst="rect">
            <a:avLst/>
          </a:prstGeom>
          <a:solidFill>
            <a:srgbClr val="20517E"/>
          </a:solidFill>
        </p:spPr>
        <p:txBody>
          <a:bodyPr>
            <a:noAutofit/>
          </a:bodyPr>
          <a:lstStyle>
            <a:lvl1pPr>
              <a:defRPr sz="100" baseline="0">
                <a:solidFill>
                  <a:srgbClr val="20517E"/>
                </a:solidFill>
              </a:defRPr>
            </a:lvl1pPr>
          </a:lstStyle>
          <a:p>
            <a:r>
              <a:rPr lang="en-US" dirty="0"/>
              <a:t>Top Blue Bar</a:t>
            </a:r>
          </a:p>
        </p:txBody>
      </p:sp>
      <p:sp>
        <p:nvSpPr>
          <p:cNvPr id="15" name="Picture Placeholder 14"/>
          <p:cNvSpPr>
            <a:spLocks noGrp="1"/>
          </p:cNvSpPr>
          <p:nvPr>
            <p:ph type="pic" sz="quarter" idx="11" hasCustomPrompt="1"/>
          </p:nvPr>
        </p:nvSpPr>
        <p:spPr>
          <a:xfrm>
            <a:off x="7312536" y="3275749"/>
            <a:ext cx="4879463" cy="94691"/>
          </a:xfrm>
          <a:prstGeom prst="rect">
            <a:avLst/>
          </a:prstGeom>
          <a:solidFill>
            <a:srgbClr val="D30E0E"/>
          </a:solidFill>
        </p:spPr>
        <p:txBody>
          <a:bodyPr>
            <a:noAutofit/>
          </a:bodyPr>
          <a:lstStyle>
            <a:lvl1pPr marL="0" indent="0">
              <a:buNone/>
              <a:defRPr sz="100">
                <a:solidFill>
                  <a:srgbClr val="D30E0E"/>
                </a:solidFill>
              </a:defRPr>
            </a:lvl1pPr>
          </a:lstStyle>
          <a:p>
            <a:r>
              <a:rPr lang="en-US" dirty="0"/>
              <a:t>Red Bar Bottom</a:t>
            </a:r>
          </a:p>
        </p:txBody>
      </p:sp>
      <p:sp>
        <p:nvSpPr>
          <p:cNvPr id="16" name="Rectangle 15"/>
          <p:cNvSpPr/>
          <p:nvPr/>
        </p:nvSpPr>
        <p:spPr>
          <a:xfrm>
            <a:off x="4078023" y="457200"/>
            <a:ext cx="4141512" cy="2759529"/>
          </a:xfrm>
          <a:prstGeom prst="rect">
            <a:avLst/>
          </a:prstGeom>
          <a:blipFill dpi="0" rotWithShape="1">
            <a:blip r:embed="rId3" cstate="hqprint">
              <a:alphaModFix amt="48000"/>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70129" y="457200"/>
            <a:ext cx="4141512" cy="2759529"/>
          </a:xfrm>
          <a:prstGeom prst="rect">
            <a:avLst/>
          </a:prstGeom>
          <a:blipFill dpi="0" rotWithShape="1">
            <a:blip r:embed="rId4" cstate="hqprint">
              <a:alphaModFix amt="48000"/>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326175" y="457199"/>
            <a:ext cx="4141512" cy="2759529"/>
          </a:xfrm>
          <a:prstGeom prst="rect">
            <a:avLst/>
          </a:prstGeom>
          <a:blipFill dpi="0" rotWithShape="1">
            <a:blip r:embed="rId5" cstate="hqprint">
              <a:alphaModFix amt="48000"/>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p:cNvSpPr>
            <a:spLocks noGrp="1"/>
          </p:cNvSpPr>
          <p:nvPr>
            <p:ph type="pic" sz="quarter" idx="12"/>
          </p:nvPr>
        </p:nvSpPr>
        <p:spPr>
          <a:xfrm>
            <a:off x="-170128" y="457200"/>
            <a:ext cx="4142054" cy="2759075"/>
          </a:xfrm>
        </p:spPr>
        <p:txBody>
          <a:bodyPr>
            <a:normAutofit/>
          </a:bodyPr>
          <a:lstStyle>
            <a:lvl1pPr marL="0" indent="0">
              <a:buNone/>
              <a:defRPr sz="1200"/>
            </a:lvl1pPr>
          </a:lstStyle>
          <a:p>
            <a:r>
              <a:rPr lang="en-US"/>
              <a:t>Click icon to add picture</a:t>
            </a:r>
            <a:endParaRPr lang="en-US" dirty="0"/>
          </a:p>
        </p:txBody>
      </p:sp>
      <p:sp>
        <p:nvSpPr>
          <p:cNvPr id="21" name="Picture Placeholder 19"/>
          <p:cNvSpPr>
            <a:spLocks noGrp="1"/>
          </p:cNvSpPr>
          <p:nvPr>
            <p:ph type="pic" sz="quarter" idx="13"/>
          </p:nvPr>
        </p:nvSpPr>
        <p:spPr>
          <a:xfrm>
            <a:off x="4078023" y="457200"/>
            <a:ext cx="4141512" cy="2759075"/>
          </a:xfrm>
        </p:spPr>
        <p:txBody>
          <a:bodyPr/>
          <a:lstStyle>
            <a:lvl1pPr marL="0" indent="0">
              <a:buNone/>
              <a:defRPr sz="1200"/>
            </a:lvl1pPr>
          </a:lstStyle>
          <a:p>
            <a:r>
              <a:rPr lang="en-US"/>
              <a:t>Click icon to add picture</a:t>
            </a:r>
            <a:endParaRPr lang="en-US" dirty="0"/>
          </a:p>
        </p:txBody>
      </p:sp>
      <p:sp>
        <p:nvSpPr>
          <p:cNvPr id="22" name="Picture Placeholder 19"/>
          <p:cNvSpPr>
            <a:spLocks noGrp="1"/>
          </p:cNvSpPr>
          <p:nvPr>
            <p:ph type="pic" sz="quarter" idx="14"/>
          </p:nvPr>
        </p:nvSpPr>
        <p:spPr>
          <a:xfrm>
            <a:off x="8325633" y="457199"/>
            <a:ext cx="4142054" cy="2759075"/>
          </a:xfrm>
        </p:spPr>
        <p:txBody>
          <a:bodyPr/>
          <a:lstStyle>
            <a:lvl1pPr marL="0" indent="0">
              <a:buNone/>
              <a:defRPr sz="1200"/>
            </a:lvl1pPr>
          </a:lstStyle>
          <a:p>
            <a:r>
              <a:rPr lang="en-US"/>
              <a:t>Click icon to add picture</a:t>
            </a:r>
            <a:endParaRPr lang="en-US" dirty="0"/>
          </a:p>
        </p:txBody>
      </p:sp>
      <p:sp>
        <p:nvSpPr>
          <p:cNvPr id="23" name="Text Placeholder 14"/>
          <p:cNvSpPr>
            <a:spLocks noGrp="1"/>
          </p:cNvSpPr>
          <p:nvPr>
            <p:ph type="body" sz="quarter" idx="15" hasCustomPrompt="1"/>
          </p:nvPr>
        </p:nvSpPr>
        <p:spPr>
          <a:xfrm>
            <a:off x="320678" y="3505571"/>
            <a:ext cx="9537700" cy="2799536"/>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solidFill>
                  <a:schemeClr val="tx1">
                    <a:lumMod val="75000"/>
                    <a:lumOff val="2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Information here, Information here</a:t>
            </a:r>
          </a:p>
          <a:p>
            <a:pPr lvl="0"/>
            <a:endParaRPr lang="en-US" dirty="0"/>
          </a:p>
          <a:p>
            <a:pPr lvl="0"/>
            <a:endParaRPr lang="en-US" dirty="0"/>
          </a:p>
        </p:txBody>
      </p:sp>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Tree>
    <p:extLst>
      <p:ext uri="{BB962C8B-B14F-4D97-AF65-F5344CB8AC3E}">
        <p14:creationId xmlns:p14="http://schemas.microsoft.com/office/powerpoint/2010/main" val="2075907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ogo Only">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blipFill dpi="0" rotWithShape="1">
            <a:blip r:embed="rId2">
              <a:alphaModFix amt="60000"/>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580" y="5678906"/>
            <a:ext cx="1012969" cy="998621"/>
          </a:xfrm>
          <a:prstGeom prst="rect">
            <a:avLst/>
          </a:prstGeom>
        </p:spPr>
      </p:pic>
    </p:spTree>
    <p:extLst>
      <p:ext uri="{BB962C8B-B14F-4D97-AF65-F5344CB8AC3E}">
        <p14:creationId xmlns:p14="http://schemas.microsoft.com/office/powerpoint/2010/main" val="1112450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5491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10600" y="634751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38200" y="6311900"/>
            <a:ext cx="14107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18007-ABEC-488F-8FC6-2743D6089BF1}" type="slidenum">
              <a:rPr lang="en-US" smtClean="0"/>
              <a:t>‹#›</a:t>
            </a:fld>
            <a:endParaRPr lang="en-US" dirty="0"/>
          </a:p>
        </p:txBody>
      </p:sp>
    </p:spTree>
    <p:extLst>
      <p:ext uri="{BB962C8B-B14F-4D97-AF65-F5344CB8AC3E}">
        <p14:creationId xmlns:p14="http://schemas.microsoft.com/office/powerpoint/2010/main" val="38956323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82637" y="737044"/>
            <a:ext cx="9999274" cy="23933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u="sng" dirty="0"/>
              <a:t>Colorado Springs School District 11</a:t>
            </a:r>
            <a:br>
              <a:rPr lang="en-US" b="1" u="sng" dirty="0"/>
            </a:br>
            <a:r>
              <a:rPr lang="en-US" b="1" u="sng" dirty="0"/>
              <a:t>Facilities</a:t>
            </a:r>
          </a:p>
        </p:txBody>
      </p:sp>
      <p:sp>
        <p:nvSpPr>
          <p:cNvPr id="3" name="Subtitle 2">
            <a:extLst>
              <a:ext uri="{FF2B5EF4-FFF2-40B4-BE49-F238E27FC236}">
                <a16:creationId xmlns:a16="http://schemas.microsoft.com/office/drawing/2014/main" id="{137A83B2-7CA0-29C2-4A1A-EE48A092E4CB}"/>
              </a:ext>
            </a:extLst>
          </p:cNvPr>
          <p:cNvSpPr>
            <a:spLocks noGrp="1"/>
          </p:cNvSpPr>
          <p:nvPr>
            <p:ph type="subTitle" idx="1"/>
          </p:nvPr>
        </p:nvSpPr>
        <p:spPr>
          <a:xfrm>
            <a:off x="2139864" y="2728288"/>
            <a:ext cx="9144000" cy="1978465"/>
          </a:xfrm>
        </p:spPr>
        <p:txBody>
          <a:bodyPr>
            <a:normAutofit lnSpcReduction="10000"/>
          </a:bodyPr>
          <a:lstStyle/>
          <a:p>
            <a:r>
              <a:rPr lang="en-US" b="1" dirty="0"/>
              <a:t>Mike Willis</a:t>
            </a:r>
            <a:r>
              <a:rPr lang="en-US" dirty="0"/>
              <a:t>:  Senior Director of Facilities</a:t>
            </a:r>
          </a:p>
          <a:p>
            <a:r>
              <a:rPr lang="en-US" b="1" dirty="0"/>
              <a:t>James Warren</a:t>
            </a:r>
            <a:r>
              <a:rPr lang="en-US" dirty="0"/>
              <a:t>: Assistant Director of Facilities</a:t>
            </a:r>
          </a:p>
          <a:p>
            <a:r>
              <a:rPr lang="en-US" b="1" dirty="0"/>
              <a:t>Brian Kelly</a:t>
            </a:r>
            <a:r>
              <a:rPr lang="en-US" dirty="0"/>
              <a:t>: Operations  &amp; Maintenance Manager</a:t>
            </a:r>
          </a:p>
          <a:p>
            <a:r>
              <a:rPr lang="en-US" b="1" dirty="0"/>
              <a:t>Mark Miller</a:t>
            </a:r>
            <a:r>
              <a:rPr lang="en-US" dirty="0"/>
              <a:t>: Custodial Foreman &amp; Inspector</a:t>
            </a:r>
          </a:p>
        </p:txBody>
      </p:sp>
      <p:pic>
        <p:nvPicPr>
          <p:cNvPr id="5" name="Picture 4" descr="A logo with text on it&#10;&#10;Description automatically generated">
            <a:extLst>
              <a:ext uri="{FF2B5EF4-FFF2-40B4-BE49-F238E27FC236}">
                <a16:creationId xmlns:a16="http://schemas.microsoft.com/office/drawing/2014/main" id="{7CDBF01D-037A-0FE4-D2FC-EE7C3DBB6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2814180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4278094"/>
          </a:xfrm>
          <a:prstGeom prst="rect">
            <a:avLst/>
          </a:prstGeom>
          <a:noFill/>
        </p:spPr>
        <p:txBody>
          <a:bodyPr wrap="square" rtlCol="0">
            <a:spAutoFit/>
          </a:bodyPr>
          <a:lstStyle/>
          <a:p>
            <a:pPr algn="ctr"/>
            <a:r>
              <a:rPr lang="en-US" sz="4800" u="sng" dirty="0"/>
              <a:t>Facilities Maintenance &amp; Operations</a:t>
            </a:r>
          </a:p>
          <a:p>
            <a:endParaRPr lang="en-US" sz="3200" dirty="0"/>
          </a:p>
          <a:p>
            <a:pPr marL="457200" indent="-457200">
              <a:buFont typeface="Arial" panose="020B0604020202020204" pitchFamily="34" charset="0"/>
              <a:buChar char="•"/>
            </a:pPr>
            <a:r>
              <a:rPr lang="en-US" sz="3200" dirty="0"/>
              <a:t>Building Manager Responsibilities</a:t>
            </a:r>
          </a:p>
          <a:p>
            <a:pPr marL="457200" indent="-457200">
              <a:buFont typeface="Arial" panose="020B0604020202020204" pitchFamily="34" charset="0"/>
              <a:buChar char="•"/>
            </a:pPr>
            <a:r>
              <a:rPr lang="en-US" sz="3200" dirty="0"/>
              <a:t>Work Order Process</a:t>
            </a:r>
          </a:p>
          <a:p>
            <a:pPr marL="457200" indent="-457200">
              <a:buFont typeface="Arial" panose="020B0604020202020204" pitchFamily="34" charset="0"/>
              <a:buChar char="•"/>
            </a:pPr>
            <a:r>
              <a:rPr lang="en-US" sz="3200" dirty="0"/>
              <a:t>Vandalism and Insurance Claims</a:t>
            </a:r>
          </a:p>
          <a:p>
            <a:pPr marL="457200" indent="-457200">
              <a:buFont typeface="Arial" panose="020B0604020202020204" pitchFamily="34" charset="0"/>
              <a:buChar char="•"/>
            </a:pPr>
            <a:r>
              <a:rPr lang="en-US" sz="3200" dirty="0"/>
              <a:t>Reimbursable Work</a:t>
            </a:r>
          </a:p>
          <a:p>
            <a:pPr marL="457200" indent="-457200">
              <a:buFont typeface="Arial" panose="020B0604020202020204" pitchFamily="34" charset="0"/>
              <a:buChar char="•"/>
            </a:pPr>
            <a:r>
              <a:rPr lang="en-US" sz="3200" dirty="0"/>
              <a:t>Audio/Visual Equipment Work</a:t>
            </a:r>
          </a:p>
          <a:p>
            <a:pPr marL="457200" indent="-457200">
              <a:buFont typeface="Arial" panose="020B0604020202020204" pitchFamily="34" charset="0"/>
              <a:buChar char="•"/>
            </a:pPr>
            <a:r>
              <a:rPr lang="en-US" sz="3200" dirty="0"/>
              <a:t>Utility and Equipment Outage Scheduling</a:t>
            </a:r>
          </a:p>
        </p:txBody>
      </p:sp>
      <p:sp>
        <p:nvSpPr>
          <p:cNvPr id="4" name="Slide Number Placeholder 3"/>
          <p:cNvSpPr>
            <a:spLocks noGrp="1"/>
          </p:cNvSpPr>
          <p:nvPr>
            <p:ph type="sldNum" sz="quarter" idx="4"/>
          </p:nvPr>
        </p:nvSpPr>
        <p:spPr/>
        <p:txBody>
          <a:bodyPr/>
          <a:lstStyle/>
          <a:p>
            <a:fld id="{4B318007-ABEC-488F-8FC6-2743D6089BF1}" type="slidenum">
              <a:rPr lang="en-US" smtClean="0"/>
              <a:pPr/>
              <a:t>2</a:t>
            </a:fld>
            <a:endParaRPr lang="en-US" dirty="0"/>
          </a:p>
        </p:txBody>
      </p:sp>
      <p:pic>
        <p:nvPicPr>
          <p:cNvPr id="3" name="Picture 2" descr="A logo with text on it&#10;&#10;Description automatically generated">
            <a:extLst>
              <a:ext uri="{FF2B5EF4-FFF2-40B4-BE49-F238E27FC236}">
                <a16:creationId xmlns:a16="http://schemas.microsoft.com/office/drawing/2014/main" id="{4C31E071-E2FA-BCC7-9523-03668733C0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292416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20264"/>
            <a:ext cx="11610108" cy="5262979"/>
          </a:xfrm>
          <a:prstGeom prst="rect">
            <a:avLst/>
          </a:prstGeom>
          <a:noFill/>
        </p:spPr>
        <p:txBody>
          <a:bodyPr wrap="square" rtlCol="0">
            <a:spAutoFit/>
          </a:bodyPr>
          <a:lstStyle/>
          <a:p>
            <a:pPr algn="ctr"/>
            <a:r>
              <a:rPr lang="en-US" sz="4800" u="sng" dirty="0"/>
              <a:t>Building Manager Responsibilities</a:t>
            </a:r>
          </a:p>
          <a:p>
            <a:endParaRPr lang="en-US" sz="3200" dirty="0"/>
          </a:p>
          <a:p>
            <a:pPr marL="914400" lvl="1" indent="-457200">
              <a:buFont typeface="Arial" panose="020B0604020202020204" pitchFamily="34" charset="0"/>
              <a:buChar char="•"/>
            </a:pPr>
            <a:r>
              <a:rPr lang="en-US" sz="3200" dirty="0"/>
              <a:t>Spends 80-90 percent of their time maintaining facilities</a:t>
            </a:r>
          </a:p>
          <a:p>
            <a:pPr marL="1371600" lvl="2" indent="-457200">
              <a:buFont typeface="Arial" panose="020B0604020202020204" pitchFamily="34" charset="0"/>
              <a:buChar char="•"/>
            </a:pPr>
            <a:r>
              <a:rPr lang="en-US" sz="3200" dirty="0"/>
              <a:t>Includes operational testing (e.g. fire drills), landscaping designated areas, operating and maintaining building equipment with basic repairs, room painting, minor plumbing, floor cleaning and resurfacing, oversight of general building cleanliness, and normal weather clean-up</a:t>
            </a:r>
          </a:p>
          <a:p>
            <a:pPr marL="1371600" lvl="2" indent="-457200">
              <a:buFont typeface="Arial" panose="020B0604020202020204" pitchFamily="34" charset="0"/>
              <a:buChar char="•"/>
            </a:pPr>
            <a:r>
              <a:rPr lang="en-US" sz="3200" dirty="0"/>
              <a:t>Call Facilities for more complex repairs and support</a:t>
            </a:r>
          </a:p>
          <a:p>
            <a:endParaRPr lang="en-US" sz="3200" dirty="0"/>
          </a:p>
        </p:txBody>
      </p:sp>
      <p:sp>
        <p:nvSpPr>
          <p:cNvPr id="4" name="Slide Number Placeholder 3"/>
          <p:cNvSpPr>
            <a:spLocks noGrp="1"/>
          </p:cNvSpPr>
          <p:nvPr>
            <p:ph type="sldNum" sz="quarter" idx="4"/>
          </p:nvPr>
        </p:nvSpPr>
        <p:spPr/>
        <p:txBody>
          <a:bodyPr/>
          <a:lstStyle/>
          <a:p>
            <a:fld id="{4B318007-ABEC-488F-8FC6-2743D6089BF1}" type="slidenum">
              <a:rPr lang="en-US" smtClean="0"/>
              <a:pPr/>
              <a:t>3</a:t>
            </a:fld>
            <a:endParaRPr lang="en-US" dirty="0"/>
          </a:p>
        </p:txBody>
      </p:sp>
      <p:pic>
        <p:nvPicPr>
          <p:cNvPr id="3" name="Picture 2" descr="A logo with text on it&#10;&#10;Description automatically generated">
            <a:extLst>
              <a:ext uri="{FF2B5EF4-FFF2-40B4-BE49-F238E27FC236}">
                <a16:creationId xmlns:a16="http://schemas.microsoft.com/office/drawing/2014/main" id="{B2AB5290-1195-37BE-E0D0-2084711E10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20690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20264"/>
            <a:ext cx="11610108" cy="5262979"/>
          </a:xfrm>
          <a:prstGeom prst="rect">
            <a:avLst/>
          </a:prstGeom>
          <a:noFill/>
        </p:spPr>
        <p:txBody>
          <a:bodyPr wrap="square" rtlCol="0">
            <a:spAutoFit/>
          </a:bodyPr>
          <a:lstStyle/>
          <a:p>
            <a:pPr algn="ctr"/>
            <a:r>
              <a:rPr lang="en-US" sz="4800" u="sng" dirty="0"/>
              <a:t>Building Manager Responsibilities</a:t>
            </a:r>
          </a:p>
          <a:p>
            <a:endParaRPr lang="en-US" sz="2400" dirty="0"/>
          </a:p>
          <a:p>
            <a:pPr marL="457200" indent="-457200">
              <a:buFont typeface="Arial" panose="020B0604020202020204" pitchFamily="34" charset="0"/>
              <a:buChar char="•"/>
            </a:pPr>
            <a:r>
              <a:rPr lang="en-US" sz="3200" dirty="0"/>
              <a:t>Partners with Maintenance Shops on behalf of the School staff</a:t>
            </a:r>
          </a:p>
          <a:p>
            <a:pPr marL="457200" indent="-457200">
              <a:buFont typeface="Arial" panose="020B0604020202020204" pitchFamily="34" charset="0"/>
              <a:buChar char="•"/>
            </a:pPr>
            <a:r>
              <a:rPr lang="en-US" sz="3200" dirty="0"/>
              <a:t>Provides direct support to schools for work as assigned</a:t>
            </a:r>
          </a:p>
          <a:p>
            <a:pPr marL="914400" lvl="1" indent="-457200">
              <a:buFont typeface="Arial" panose="020B0604020202020204" pitchFamily="34" charset="0"/>
              <a:buChar char="•"/>
            </a:pPr>
            <a:r>
              <a:rPr lang="en-US" sz="3200" dirty="0"/>
              <a:t>Includes support to after school activities, rentals, building access for vendors, and other support</a:t>
            </a:r>
          </a:p>
          <a:p>
            <a:pPr marL="457200" indent="-457200">
              <a:buFont typeface="Arial" panose="020B0604020202020204" pitchFamily="34" charset="0"/>
              <a:buChar char="•"/>
            </a:pPr>
            <a:r>
              <a:rPr lang="en-US" sz="3200" dirty="0"/>
              <a:t>Communicates with Maintenance Shops Foremen and technicians for repairs, support schedules, self-help projects, and reimbursable support requests</a:t>
            </a:r>
          </a:p>
          <a:p>
            <a:pPr marL="457200" indent="-457200">
              <a:buFont typeface="Arial" panose="020B0604020202020204" pitchFamily="34" charset="0"/>
              <a:buChar char="•"/>
            </a:pPr>
            <a:r>
              <a:rPr lang="en-US" sz="3200" dirty="0"/>
              <a:t>Tracks work orders and provides status updates to School Staff</a:t>
            </a:r>
          </a:p>
        </p:txBody>
      </p:sp>
      <p:sp>
        <p:nvSpPr>
          <p:cNvPr id="4" name="Slide Number Placeholder 3"/>
          <p:cNvSpPr>
            <a:spLocks noGrp="1"/>
          </p:cNvSpPr>
          <p:nvPr>
            <p:ph type="sldNum" sz="quarter" idx="4"/>
          </p:nvPr>
        </p:nvSpPr>
        <p:spPr/>
        <p:txBody>
          <a:bodyPr/>
          <a:lstStyle/>
          <a:p>
            <a:fld id="{4B318007-ABEC-488F-8FC6-2743D6089BF1}" type="slidenum">
              <a:rPr lang="en-US" smtClean="0"/>
              <a:pPr/>
              <a:t>4</a:t>
            </a:fld>
            <a:endParaRPr lang="en-US" dirty="0"/>
          </a:p>
        </p:txBody>
      </p:sp>
      <p:pic>
        <p:nvPicPr>
          <p:cNvPr id="3" name="Picture 2" descr="A logo with text on it&#10;&#10;Description automatically generated">
            <a:extLst>
              <a:ext uri="{FF2B5EF4-FFF2-40B4-BE49-F238E27FC236}">
                <a16:creationId xmlns:a16="http://schemas.microsoft.com/office/drawing/2014/main" id="{64130A68-EAA8-927B-A82F-EAF7352D2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2796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5" y="320264"/>
            <a:ext cx="11794835" cy="4770537"/>
          </a:xfrm>
          <a:prstGeom prst="rect">
            <a:avLst/>
          </a:prstGeom>
          <a:noFill/>
        </p:spPr>
        <p:txBody>
          <a:bodyPr wrap="square" rtlCol="0">
            <a:spAutoFit/>
          </a:bodyPr>
          <a:lstStyle/>
          <a:p>
            <a:pPr algn="ctr"/>
            <a:r>
              <a:rPr lang="en-US" sz="4800" u="sng" dirty="0"/>
              <a:t>Building Manager Responsibilities</a:t>
            </a:r>
          </a:p>
          <a:p>
            <a:endParaRPr lang="en-US" sz="3200" dirty="0"/>
          </a:p>
          <a:p>
            <a:pPr marL="457200" indent="-457200">
              <a:buFont typeface="Arial" panose="020B0604020202020204" pitchFamily="34" charset="0"/>
              <a:buChar char="•"/>
            </a:pPr>
            <a:r>
              <a:rPr lang="en-US" sz="3200" dirty="0"/>
              <a:t>Provides foul weather support</a:t>
            </a:r>
          </a:p>
          <a:p>
            <a:pPr marL="914400" lvl="1" indent="-457200">
              <a:buFont typeface="Arial" panose="020B0604020202020204" pitchFamily="34" charset="0"/>
              <a:buChar char="•"/>
            </a:pPr>
            <a:r>
              <a:rPr lang="en-US" sz="3200" dirty="0"/>
              <a:t>Includes shoveling snow in designated areas, ice removal, mopping and keeping hallways dry</a:t>
            </a:r>
          </a:p>
          <a:p>
            <a:pPr marL="914400" lvl="1" indent="-457200">
              <a:buFont typeface="Arial" panose="020B0604020202020204" pitchFamily="34" charset="0"/>
              <a:buChar char="•"/>
            </a:pPr>
            <a:r>
              <a:rPr lang="en-US" sz="3200" dirty="0"/>
              <a:t>Keep students, staff, and visitors away from areas deemed unsafe due to water, snow, or ice accumulation</a:t>
            </a:r>
          </a:p>
          <a:p>
            <a:pPr marL="457200" indent="-457200">
              <a:buFont typeface="Arial" panose="020B0604020202020204" pitchFamily="34" charset="0"/>
              <a:buChar char="•"/>
            </a:pPr>
            <a:r>
              <a:rPr lang="en-US" sz="3200" dirty="0"/>
              <a:t>Plan the building management team’s schedule</a:t>
            </a:r>
          </a:p>
          <a:p>
            <a:pPr marL="914400" lvl="1" indent="-457200">
              <a:buFont typeface="Arial" panose="020B0604020202020204" pitchFamily="34" charset="0"/>
              <a:buChar char="•"/>
            </a:pPr>
            <a:r>
              <a:rPr lang="en-US" sz="3200" dirty="0"/>
              <a:t>Must ensure adequate staffing to meet school operational needs </a:t>
            </a:r>
          </a:p>
        </p:txBody>
      </p:sp>
      <p:sp>
        <p:nvSpPr>
          <p:cNvPr id="4" name="Slide Number Placeholder 3"/>
          <p:cNvSpPr>
            <a:spLocks noGrp="1"/>
          </p:cNvSpPr>
          <p:nvPr>
            <p:ph type="sldNum" sz="quarter" idx="4"/>
          </p:nvPr>
        </p:nvSpPr>
        <p:spPr/>
        <p:txBody>
          <a:bodyPr/>
          <a:lstStyle/>
          <a:p>
            <a:fld id="{4B318007-ABEC-488F-8FC6-2743D6089BF1}" type="slidenum">
              <a:rPr lang="en-US" smtClean="0"/>
              <a:pPr/>
              <a:t>5</a:t>
            </a:fld>
            <a:endParaRPr lang="en-US" dirty="0"/>
          </a:p>
        </p:txBody>
      </p:sp>
      <p:pic>
        <p:nvPicPr>
          <p:cNvPr id="3" name="Picture 2" descr="A logo with text on it&#10;&#10;Description automatically generated">
            <a:extLst>
              <a:ext uri="{FF2B5EF4-FFF2-40B4-BE49-F238E27FC236}">
                <a16:creationId xmlns:a16="http://schemas.microsoft.com/office/drawing/2014/main" id="{1721B264-8828-62EE-0019-BC08AE98EB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550732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755422"/>
          </a:xfrm>
          <a:prstGeom prst="rect">
            <a:avLst/>
          </a:prstGeom>
          <a:noFill/>
        </p:spPr>
        <p:txBody>
          <a:bodyPr wrap="square" rtlCol="0">
            <a:spAutoFit/>
          </a:bodyPr>
          <a:lstStyle/>
          <a:p>
            <a:pPr algn="ctr"/>
            <a:r>
              <a:rPr lang="en-US" sz="4800" u="sng" dirty="0"/>
              <a:t>Regular Work Orders</a:t>
            </a:r>
          </a:p>
          <a:p>
            <a:endParaRPr lang="en-US" sz="3200" dirty="0"/>
          </a:p>
          <a:p>
            <a:r>
              <a:rPr lang="en-US" sz="3200" dirty="0"/>
              <a:t>Regular Work Orders repair and/or replace building components and infrastructure systems</a:t>
            </a:r>
          </a:p>
          <a:p>
            <a:pPr marL="457200" indent="-457200">
              <a:buFont typeface="Arial" panose="020B0604020202020204" pitchFamily="34" charset="0"/>
              <a:buChar char="•"/>
            </a:pPr>
            <a:r>
              <a:rPr lang="en-US" sz="3200" dirty="0"/>
              <a:t>Includes:</a:t>
            </a:r>
          </a:p>
          <a:p>
            <a:pPr marL="914400" lvl="1" indent="-457200">
              <a:buFont typeface="Arial" panose="020B0604020202020204" pitchFamily="34" charset="0"/>
              <a:buChar char="•"/>
            </a:pPr>
            <a:r>
              <a:rPr lang="en-US" sz="3200" dirty="0"/>
              <a:t>Maintenance/repairs beyond building manager capability</a:t>
            </a:r>
          </a:p>
          <a:p>
            <a:pPr marL="914400" lvl="1" indent="-457200">
              <a:buFont typeface="Arial" panose="020B0604020202020204" pitchFamily="34" charset="0"/>
              <a:buChar char="•"/>
            </a:pPr>
            <a:r>
              <a:rPr lang="en-US" sz="3200" b="1" dirty="0"/>
              <a:t>Self-Help requests must be approved </a:t>
            </a:r>
            <a:r>
              <a:rPr lang="en-US" sz="3200" dirty="0"/>
              <a:t>by Director of Facilities</a:t>
            </a:r>
          </a:p>
          <a:p>
            <a:pPr marL="1371600" lvl="2" indent="-457200">
              <a:buFont typeface="Arial" panose="020B0604020202020204" pitchFamily="34" charset="0"/>
              <a:buChar char="•"/>
            </a:pPr>
            <a:r>
              <a:rPr lang="en-US" sz="3200" dirty="0"/>
              <a:t>Similar to reimbursable work agreements</a:t>
            </a:r>
          </a:p>
          <a:p>
            <a:pPr marL="914400" lvl="1" indent="-457200">
              <a:buFont typeface="Arial" panose="020B0604020202020204" pitchFamily="34" charset="0"/>
              <a:buChar char="•"/>
            </a:pPr>
            <a:r>
              <a:rPr lang="en-US" sz="3200" dirty="0"/>
              <a:t>Environmental and safety requests</a:t>
            </a:r>
          </a:p>
          <a:p>
            <a:pPr marL="914400" lvl="1" indent="-457200">
              <a:buFont typeface="Arial" panose="020B0604020202020204" pitchFamily="34" charset="0"/>
              <a:buChar char="•"/>
            </a:pPr>
            <a:r>
              <a:rPr lang="en-US" sz="3200" dirty="0"/>
              <a:t>Pest control</a:t>
            </a:r>
          </a:p>
          <a:p>
            <a:pPr marL="914400" lvl="1" indent="-457200">
              <a:buFont typeface="Arial" panose="020B0604020202020204" pitchFamily="34" charset="0"/>
              <a:buChar char="•"/>
            </a:pPr>
            <a:r>
              <a:rPr lang="en-US" sz="3200" dirty="0"/>
              <a:t>Additional custodial support</a:t>
            </a:r>
          </a:p>
        </p:txBody>
      </p:sp>
      <p:sp>
        <p:nvSpPr>
          <p:cNvPr id="4" name="Slide Number Placeholder 3"/>
          <p:cNvSpPr>
            <a:spLocks noGrp="1"/>
          </p:cNvSpPr>
          <p:nvPr>
            <p:ph type="sldNum" sz="quarter" idx="4"/>
          </p:nvPr>
        </p:nvSpPr>
        <p:spPr/>
        <p:txBody>
          <a:bodyPr/>
          <a:lstStyle/>
          <a:p>
            <a:fld id="{4B318007-ABEC-488F-8FC6-2743D6089BF1}" type="slidenum">
              <a:rPr lang="en-US" smtClean="0"/>
              <a:pPr/>
              <a:t>6</a:t>
            </a:fld>
            <a:endParaRPr lang="en-US" dirty="0"/>
          </a:p>
        </p:txBody>
      </p:sp>
      <p:pic>
        <p:nvPicPr>
          <p:cNvPr id="3" name="Picture 2" descr="A logo with text on it&#10;&#10;Description automatically generated">
            <a:extLst>
              <a:ext uri="{FF2B5EF4-FFF2-40B4-BE49-F238E27FC236}">
                <a16:creationId xmlns:a16="http://schemas.microsoft.com/office/drawing/2014/main" id="{64922F80-A464-DCD5-19F8-840A7FD4A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1406706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4770537"/>
          </a:xfrm>
          <a:prstGeom prst="rect">
            <a:avLst/>
          </a:prstGeom>
          <a:noFill/>
        </p:spPr>
        <p:txBody>
          <a:bodyPr wrap="square" rtlCol="0">
            <a:spAutoFit/>
          </a:bodyPr>
          <a:lstStyle/>
          <a:p>
            <a:pPr algn="ctr"/>
            <a:r>
              <a:rPr lang="en-US" sz="4800" u="sng" dirty="0"/>
              <a:t>Work Order Process</a:t>
            </a:r>
          </a:p>
          <a:p>
            <a:endParaRPr lang="en-US" sz="3200" dirty="0"/>
          </a:p>
          <a:p>
            <a:pPr marL="457200" indent="-457200">
              <a:buFont typeface="Arial" panose="020B0604020202020204" pitchFamily="34" charset="0"/>
              <a:buChar char="•"/>
            </a:pPr>
            <a:r>
              <a:rPr lang="en-US" sz="3200" dirty="0"/>
              <a:t>Facility support begins with a work order</a:t>
            </a:r>
          </a:p>
          <a:p>
            <a:pPr marL="914400" lvl="1" indent="-457200">
              <a:buFont typeface="Arial" panose="020B0604020202020204" pitchFamily="34" charset="0"/>
              <a:buChar char="•"/>
            </a:pPr>
            <a:r>
              <a:rPr lang="en-US" sz="3200" dirty="0"/>
              <a:t>Normally submitted by the Building Manager</a:t>
            </a:r>
          </a:p>
          <a:p>
            <a:pPr marL="457200" indent="-457200">
              <a:buFont typeface="Arial" panose="020B0604020202020204" pitchFamily="34" charset="0"/>
              <a:buChar char="•"/>
            </a:pPr>
            <a:r>
              <a:rPr lang="en-US" sz="3200" dirty="0"/>
              <a:t>Work orders are detailed; state the 5 W’s</a:t>
            </a:r>
          </a:p>
          <a:p>
            <a:pPr marL="914400" lvl="1" indent="-457200">
              <a:buFont typeface="Arial" panose="020B0604020202020204" pitchFamily="34" charset="0"/>
              <a:buChar char="•"/>
            </a:pPr>
            <a:r>
              <a:rPr lang="en-US" sz="3200" dirty="0"/>
              <a:t>Don’t forget the room number; it’s required! </a:t>
            </a:r>
          </a:p>
          <a:p>
            <a:pPr marL="457200" indent="-457200">
              <a:buFont typeface="Arial" panose="020B0604020202020204" pitchFamily="34" charset="0"/>
              <a:buChar char="•"/>
            </a:pPr>
            <a:r>
              <a:rPr lang="en-US" sz="3200" dirty="0"/>
              <a:t>Only one Work Order per request</a:t>
            </a:r>
          </a:p>
          <a:p>
            <a:pPr marL="914400" lvl="1" indent="-457200">
              <a:buFont typeface="Arial" panose="020B0604020202020204" pitchFamily="34" charset="0"/>
              <a:buChar char="•"/>
            </a:pPr>
            <a:r>
              <a:rPr lang="en-US" sz="3200" dirty="0"/>
              <a:t>Duplicates will slow down support and wastes resources</a:t>
            </a:r>
          </a:p>
          <a:p>
            <a:pPr marL="914400" lvl="1" indent="-457200">
              <a:buFont typeface="Arial" panose="020B0604020202020204" pitchFamily="34" charset="0"/>
              <a:buChar char="•"/>
            </a:pPr>
            <a:r>
              <a:rPr lang="en-US" sz="3200" dirty="0"/>
              <a:t>Main shop will coordinate additional support as needed</a:t>
            </a:r>
          </a:p>
        </p:txBody>
      </p:sp>
      <p:sp>
        <p:nvSpPr>
          <p:cNvPr id="4" name="Slide Number Placeholder 3"/>
          <p:cNvSpPr>
            <a:spLocks noGrp="1"/>
          </p:cNvSpPr>
          <p:nvPr>
            <p:ph type="sldNum" sz="quarter" idx="4"/>
          </p:nvPr>
        </p:nvSpPr>
        <p:spPr/>
        <p:txBody>
          <a:bodyPr/>
          <a:lstStyle/>
          <a:p>
            <a:fld id="{4B318007-ABEC-488F-8FC6-2743D6089BF1}" type="slidenum">
              <a:rPr lang="en-US" smtClean="0"/>
              <a:pPr/>
              <a:t>7</a:t>
            </a:fld>
            <a:endParaRPr lang="en-US" dirty="0"/>
          </a:p>
        </p:txBody>
      </p:sp>
      <p:pic>
        <p:nvPicPr>
          <p:cNvPr id="3" name="Picture 2" descr="A logo with text on it&#10;&#10;Description automatically generated">
            <a:extLst>
              <a:ext uri="{FF2B5EF4-FFF2-40B4-BE49-F238E27FC236}">
                <a16:creationId xmlns:a16="http://schemas.microsoft.com/office/drawing/2014/main" id="{45F6C3E0-83F9-FE4F-BFB6-01A32FB39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142630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262979"/>
          </a:xfrm>
          <a:prstGeom prst="rect">
            <a:avLst/>
          </a:prstGeom>
          <a:noFill/>
        </p:spPr>
        <p:txBody>
          <a:bodyPr wrap="square" rtlCol="0">
            <a:spAutoFit/>
          </a:bodyPr>
          <a:lstStyle/>
          <a:p>
            <a:pPr algn="ctr"/>
            <a:r>
              <a:rPr lang="en-US" sz="4800" u="sng" dirty="0"/>
              <a:t>Emergency Work Orders</a:t>
            </a:r>
          </a:p>
          <a:p>
            <a:endParaRPr lang="en-US" sz="3200" dirty="0"/>
          </a:p>
          <a:p>
            <a:pPr marL="457200" indent="-457200">
              <a:buFont typeface="Arial" panose="020B0604020202020204" pitchFamily="34" charset="0"/>
              <a:buChar char="•"/>
            </a:pPr>
            <a:r>
              <a:rPr lang="en-US" sz="3200" dirty="0"/>
              <a:t>An Emergencies is defined as an event that poses an unacceptable risk to life or limb, damage building(s), and/or your mission</a:t>
            </a:r>
          </a:p>
          <a:p>
            <a:pPr marL="914400" lvl="1" indent="-457200">
              <a:buFont typeface="Arial" panose="020B0604020202020204" pitchFamily="34" charset="0"/>
              <a:buChar char="•"/>
            </a:pPr>
            <a:r>
              <a:rPr lang="en-US" sz="3200" dirty="0"/>
              <a:t>Call first! Work Order Desk </a:t>
            </a:r>
            <a:r>
              <a:rPr lang="en-US" sz="3200" b="1" dirty="0"/>
              <a:t>(719-477-6000</a:t>
            </a:r>
            <a:r>
              <a:rPr lang="en-US" sz="3200" dirty="0"/>
              <a:t>) Timely notification often reduces damage, engages facilities staff</a:t>
            </a:r>
          </a:p>
          <a:p>
            <a:pPr marL="1371600" lvl="2" indent="-457200">
              <a:buFont typeface="Arial" panose="020B0604020202020204" pitchFamily="34" charset="0"/>
              <a:buChar char="•"/>
            </a:pPr>
            <a:r>
              <a:rPr lang="en-US" sz="3200" dirty="0"/>
              <a:t>After hours, call District Security </a:t>
            </a:r>
            <a:r>
              <a:rPr lang="en-US" sz="3200" b="1" dirty="0"/>
              <a:t>(719-520-2287)</a:t>
            </a:r>
          </a:p>
          <a:p>
            <a:pPr marL="914400" lvl="1" indent="-457200">
              <a:buFont typeface="Arial" panose="020B0604020202020204" pitchFamily="34" charset="0"/>
              <a:buChar char="•"/>
            </a:pPr>
            <a:r>
              <a:rPr lang="en-US" sz="3200" dirty="0"/>
              <a:t>Place a work order when practical  </a:t>
            </a:r>
          </a:p>
          <a:p>
            <a:pPr marL="914400" lvl="1" indent="-457200">
              <a:buFont typeface="Arial" panose="020B0604020202020204" pitchFamily="34" charset="0"/>
              <a:buChar char="•"/>
            </a:pPr>
            <a:r>
              <a:rPr lang="en-US" sz="3200" dirty="0"/>
              <a:t>Emergency ends when risk is mitigated </a:t>
            </a:r>
          </a:p>
          <a:p>
            <a:pPr marL="1371600" lvl="2" indent="-457200">
              <a:buFont typeface="Arial" panose="020B0604020202020204" pitchFamily="34" charset="0"/>
              <a:buChar char="•"/>
            </a:pPr>
            <a:r>
              <a:rPr lang="en-US" sz="3200" dirty="0"/>
              <a:t>Final repairs and clean up may occur later</a:t>
            </a:r>
          </a:p>
        </p:txBody>
      </p:sp>
      <p:sp>
        <p:nvSpPr>
          <p:cNvPr id="4" name="Slide Number Placeholder 3"/>
          <p:cNvSpPr>
            <a:spLocks noGrp="1"/>
          </p:cNvSpPr>
          <p:nvPr>
            <p:ph type="sldNum" sz="quarter" idx="4"/>
          </p:nvPr>
        </p:nvSpPr>
        <p:spPr/>
        <p:txBody>
          <a:bodyPr/>
          <a:lstStyle/>
          <a:p>
            <a:fld id="{4B318007-ABEC-488F-8FC6-2743D6089BF1}" type="slidenum">
              <a:rPr lang="en-US" smtClean="0"/>
              <a:pPr/>
              <a:t>8</a:t>
            </a:fld>
            <a:endParaRPr lang="en-US" dirty="0"/>
          </a:p>
        </p:txBody>
      </p:sp>
      <p:pic>
        <p:nvPicPr>
          <p:cNvPr id="3" name="Picture 2" descr="A logo with text on it&#10;&#10;Description automatically generated">
            <a:extLst>
              <a:ext uri="{FF2B5EF4-FFF2-40B4-BE49-F238E27FC236}">
                <a16:creationId xmlns:a16="http://schemas.microsoft.com/office/drawing/2014/main" id="{E886EB47-4622-21FB-08E7-A75B867C8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3718422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262979"/>
          </a:xfrm>
          <a:prstGeom prst="rect">
            <a:avLst/>
          </a:prstGeom>
          <a:noFill/>
        </p:spPr>
        <p:txBody>
          <a:bodyPr wrap="square" rtlCol="0">
            <a:spAutoFit/>
          </a:bodyPr>
          <a:lstStyle/>
          <a:p>
            <a:pPr algn="ctr"/>
            <a:r>
              <a:rPr lang="en-US" sz="4800" u="sng" dirty="0"/>
              <a:t>Vandalism and Insurance Claims</a:t>
            </a:r>
          </a:p>
          <a:p>
            <a:endParaRPr lang="en-US" sz="3200" dirty="0"/>
          </a:p>
          <a:p>
            <a:pPr marL="457200" indent="-457200">
              <a:buFont typeface="Arial" panose="020B0604020202020204" pitchFamily="34" charset="0"/>
              <a:buChar char="•"/>
            </a:pPr>
            <a:r>
              <a:rPr lang="en-US" sz="3200" dirty="0"/>
              <a:t>First call Security Department, then Facilities Department</a:t>
            </a:r>
          </a:p>
          <a:p>
            <a:pPr marL="914400" lvl="1" indent="-457200">
              <a:buFont typeface="Arial" panose="020B0604020202020204" pitchFamily="34" charset="0"/>
              <a:buChar char="•"/>
            </a:pPr>
            <a:r>
              <a:rPr lang="en-US" sz="3200" dirty="0"/>
              <a:t>After hours, Security will contact Facilities</a:t>
            </a:r>
          </a:p>
          <a:p>
            <a:pPr marL="457200" indent="-457200">
              <a:buFont typeface="Arial" panose="020B0604020202020204" pitchFamily="34" charset="0"/>
              <a:buChar char="•"/>
            </a:pPr>
            <a:r>
              <a:rPr lang="en-US" sz="3200" dirty="0"/>
              <a:t>If the building is secure, support may be provided the next day </a:t>
            </a:r>
          </a:p>
          <a:p>
            <a:pPr marL="457200" indent="-457200">
              <a:buFont typeface="Arial" panose="020B0604020202020204" pitchFamily="34" charset="0"/>
              <a:buChar char="•"/>
            </a:pPr>
            <a:r>
              <a:rPr lang="en-US" sz="3200" dirty="0"/>
              <a:t>BM’s should paint over graffiti before calling Shops for support</a:t>
            </a:r>
          </a:p>
          <a:p>
            <a:pPr marL="457200" indent="-457200">
              <a:buFont typeface="Arial" panose="020B0604020202020204" pitchFamily="34" charset="0"/>
              <a:buChar char="•"/>
            </a:pPr>
            <a:r>
              <a:rPr lang="en-US" sz="3200" dirty="0"/>
              <a:t>Shops will assist with widespread areas and by power washing unpainted brick, sidewalks, and similar surfaces</a:t>
            </a:r>
          </a:p>
          <a:p>
            <a:pPr marL="457200" indent="-457200">
              <a:buFont typeface="Arial" panose="020B0604020202020204" pitchFamily="34" charset="0"/>
              <a:buChar char="•"/>
            </a:pPr>
            <a:r>
              <a:rPr lang="en-US" sz="3200" dirty="0"/>
              <a:t>Facilities will coordinate with Risk Management for           additional support, if needed</a:t>
            </a:r>
          </a:p>
        </p:txBody>
      </p:sp>
      <p:sp>
        <p:nvSpPr>
          <p:cNvPr id="4" name="Slide Number Placeholder 3"/>
          <p:cNvSpPr>
            <a:spLocks noGrp="1"/>
          </p:cNvSpPr>
          <p:nvPr>
            <p:ph type="sldNum" sz="quarter" idx="4"/>
          </p:nvPr>
        </p:nvSpPr>
        <p:spPr/>
        <p:txBody>
          <a:bodyPr/>
          <a:lstStyle/>
          <a:p>
            <a:fld id="{4B318007-ABEC-488F-8FC6-2743D6089BF1}" type="slidenum">
              <a:rPr lang="en-US" smtClean="0"/>
              <a:pPr/>
              <a:t>9</a:t>
            </a:fld>
            <a:endParaRPr lang="en-US" dirty="0"/>
          </a:p>
        </p:txBody>
      </p:sp>
      <p:pic>
        <p:nvPicPr>
          <p:cNvPr id="3" name="Picture 2" descr="A logo with text on it&#10;&#10;Description automatically generated">
            <a:extLst>
              <a:ext uri="{FF2B5EF4-FFF2-40B4-BE49-F238E27FC236}">
                <a16:creationId xmlns:a16="http://schemas.microsoft.com/office/drawing/2014/main" id="{EAF89A70-9F18-D075-8260-75FEA633A2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2907151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755422"/>
          </a:xfrm>
          <a:prstGeom prst="rect">
            <a:avLst/>
          </a:prstGeom>
          <a:noFill/>
        </p:spPr>
        <p:txBody>
          <a:bodyPr wrap="square" rtlCol="0">
            <a:spAutoFit/>
          </a:bodyPr>
          <a:lstStyle/>
          <a:p>
            <a:pPr algn="ctr"/>
            <a:r>
              <a:rPr lang="en-US" sz="4800" u="sng" dirty="0"/>
              <a:t>Reimbursable Work Agreements</a:t>
            </a:r>
          </a:p>
          <a:p>
            <a:endParaRPr lang="en-US" sz="3200" dirty="0"/>
          </a:p>
          <a:p>
            <a:pPr marL="457200" indent="-457200">
              <a:buFont typeface="Arial" panose="020B0604020202020204" pitchFamily="34" charset="0"/>
              <a:buChar char="•"/>
            </a:pPr>
            <a:r>
              <a:rPr lang="en-US" sz="3200" dirty="0"/>
              <a:t>Formal agreement for support between schools and Facilities</a:t>
            </a:r>
          </a:p>
          <a:p>
            <a:pPr marL="457200" indent="-457200">
              <a:buFont typeface="Arial" panose="020B0604020202020204" pitchFamily="34" charset="0"/>
              <a:buChar char="•"/>
            </a:pPr>
            <a:r>
              <a:rPr lang="en-US" sz="3200" dirty="0"/>
              <a:t>Provides schools with option to obtain higher level of services than Facilities has resources to provide</a:t>
            </a:r>
          </a:p>
          <a:p>
            <a:pPr marL="457200" indent="-457200">
              <a:buFont typeface="Arial" panose="020B0604020202020204" pitchFamily="34" charset="0"/>
              <a:buChar char="•"/>
            </a:pPr>
            <a:r>
              <a:rPr lang="en-US" sz="3200" dirty="0"/>
              <a:t>Requests for maintenance ahead of schedule, such as carpet replacement and painting ahead of maintenance schedule</a:t>
            </a:r>
          </a:p>
          <a:p>
            <a:pPr marL="457200" indent="-457200">
              <a:buFont typeface="Arial" panose="020B0604020202020204" pitchFamily="34" charset="0"/>
              <a:buChar char="•"/>
            </a:pPr>
            <a:r>
              <a:rPr lang="en-US" sz="3200" dirty="0"/>
              <a:t>Requests for non-standard equipment, such as split units A/C to single offices, unique playground equipment, and modern fixtures not resourced through a Capital Program project, etc.</a:t>
            </a:r>
          </a:p>
          <a:p>
            <a:pPr marL="457200" indent="-457200">
              <a:buFont typeface="Arial" panose="020B0604020202020204" pitchFamily="34" charset="0"/>
              <a:buChar char="•"/>
            </a:pPr>
            <a:r>
              <a:rPr lang="en-US" sz="3200" dirty="0"/>
              <a:t>Currently re-working process to better support academics</a:t>
            </a:r>
          </a:p>
        </p:txBody>
      </p:sp>
      <p:sp>
        <p:nvSpPr>
          <p:cNvPr id="4" name="Slide Number Placeholder 3"/>
          <p:cNvSpPr>
            <a:spLocks noGrp="1"/>
          </p:cNvSpPr>
          <p:nvPr>
            <p:ph type="sldNum" sz="quarter" idx="4"/>
          </p:nvPr>
        </p:nvSpPr>
        <p:spPr/>
        <p:txBody>
          <a:bodyPr/>
          <a:lstStyle/>
          <a:p>
            <a:fld id="{4B318007-ABEC-488F-8FC6-2743D6089BF1}" type="slidenum">
              <a:rPr lang="en-US" smtClean="0"/>
              <a:pPr/>
              <a:t>10</a:t>
            </a:fld>
            <a:endParaRPr lang="en-US" dirty="0"/>
          </a:p>
        </p:txBody>
      </p:sp>
      <p:pic>
        <p:nvPicPr>
          <p:cNvPr id="3" name="Picture 2" descr="A logo with text on it&#10;&#10;Description automatically generated">
            <a:extLst>
              <a:ext uri="{FF2B5EF4-FFF2-40B4-BE49-F238E27FC236}">
                <a16:creationId xmlns:a16="http://schemas.microsoft.com/office/drawing/2014/main" id="{6B785654-6792-7046-4C02-2D27AA10C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89628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755422"/>
          </a:xfrm>
          <a:prstGeom prst="rect">
            <a:avLst/>
          </a:prstGeom>
          <a:noFill/>
        </p:spPr>
        <p:txBody>
          <a:bodyPr wrap="square" rtlCol="0">
            <a:spAutoFit/>
          </a:bodyPr>
          <a:lstStyle/>
          <a:p>
            <a:pPr algn="ctr"/>
            <a:r>
              <a:rPr lang="en-US" sz="4800" u="sng" dirty="0"/>
              <a:t>Reimbursable Work Agreements</a:t>
            </a:r>
          </a:p>
          <a:p>
            <a:endParaRPr lang="en-US" dirty="0"/>
          </a:p>
          <a:p>
            <a:pPr marL="457200" indent="-457200">
              <a:buFont typeface="Arial" panose="020B0604020202020204" pitchFamily="34" charset="0"/>
              <a:buChar char="•"/>
            </a:pPr>
            <a:r>
              <a:rPr lang="en-US" sz="3200" dirty="0"/>
              <a:t>Ask for detailed estimates only when you are serious</a:t>
            </a:r>
          </a:p>
          <a:p>
            <a:pPr marL="914400" lvl="1" indent="-457200">
              <a:buFont typeface="Arial" panose="020B0604020202020204" pitchFamily="34" charset="0"/>
              <a:buChar char="•"/>
            </a:pPr>
            <a:r>
              <a:rPr lang="en-US" sz="3200" dirty="0"/>
              <a:t>Opportunity cost is less hours to maintain your school</a:t>
            </a:r>
          </a:p>
          <a:p>
            <a:pPr marL="457200" indent="-457200">
              <a:buFont typeface="Arial" panose="020B0604020202020204" pitchFamily="34" charset="0"/>
              <a:buChar char="•"/>
            </a:pPr>
            <a:r>
              <a:rPr lang="en-US" sz="3200" dirty="0"/>
              <a:t>Two “free” estimates per school per year for unfunded requests</a:t>
            </a:r>
          </a:p>
          <a:p>
            <a:pPr marL="914400" lvl="1" indent="-457200">
              <a:buFont typeface="Arial" panose="020B0604020202020204" pitchFamily="34" charset="0"/>
              <a:buChar char="•"/>
            </a:pPr>
            <a:r>
              <a:rPr lang="en-US" sz="3200" dirty="0"/>
              <a:t>Additional requests will be estimated on a reimbursable basis</a:t>
            </a:r>
          </a:p>
          <a:p>
            <a:pPr marL="914400" lvl="1" indent="-457200">
              <a:buFont typeface="Arial" panose="020B0604020202020204" pitchFamily="34" charset="0"/>
              <a:buChar char="•"/>
            </a:pPr>
            <a:r>
              <a:rPr lang="en-US" sz="3200" dirty="0"/>
              <a:t>Ballpark estimates will be provided without funding</a:t>
            </a:r>
          </a:p>
          <a:p>
            <a:pPr marL="457200" indent="-457200">
              <a:buFont typeface="Arial" panose="020B0604020202020204" pitchFamily="34" charset="0"/>
              <a:buChar char="•"/>
            </a:pPr>
            <a:r>
              <a:rPr lang="en-US" sz="3200" dirty="0"/>
              <a:t>Executed via formal agreements with a defined scope of work, cost, and schedule</a:t>
            </a:r>
          </a:p>
          <a:p>
            <a:pPr marL="914400" lvl="1" indent="-457200">
              <a:buFont typeface="Arial" panose="020B0604020202020204" pitchFamily="34" charset="0"/>
              <a:buChar char="•"/>
            </a:pPr>
            <a:r>
              <a:rPr lang="en-US" sz="3200" dirty="0"/>
              <a:t>May only be changed by agreement of the Budget Authority and Director of Facilities</a:t>
            </a:r>
          </a:p>
        </p:txBody>
      </p:sp>
      <p:sp>
        <p:nvSpPr>
          <p:cNvPr id="4" name="Slide Number Placeholder 3"/>
          <p:cNvSpPr>
            <a:spLocks noGrp="1"/>
          </p:cNvSpPr>
          <p:nvPr>
            <p:ph type="sldNum" sz="quarter" idx="4"/>
          </p:nvPr>
        </p:nvSpPr>
        <p:spPr/>
        <p:txBody>
          <a:bodyPr/>
          <a:lstStyle/>
          <a:p>
            <a:fld id="{4B318007-ABEC-488F-8FC6-2743D6089BF1}" type="slidenum">
              <a:rPr lang="en-US" smtClean="0"/>
              <a:pPr/>
              <a:t>11</a:t>
            </a:fld>
            <a:endParaRPr lang="en-US" dirty="0"/>
          </a:p>
        </p:txBody>
      </p:sp>
      <p:pic>
        <p:nvPicPr>
          <p:cNvPr id="3" name="Picture 2" descr="A logo with text on it&#10;&#10;Description automatically generated">
            <a:extLst>
              <a:ext uri="{FF2B5EF4-FFF2-40B4-BE49-F238E27FC236}">
                <a16:creationId xmlns:a16="http://schemas.microsoft.com/office/drawing/2014/main" id="{CE394C2E-4760-2D28-5F7D-F70C57829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197530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4770537"/>
          </a:xfrm>
          <a:prstGeom prst="rect">
            <a:avLst/>
          </a:prstGeom>
          <a:noFill/>
        </p:spPr>
        <p:txBody>
          <a:bodyPr wrap="square" rtlCol="0">
            <a:spAutoFit/>
          </a:bodyPr>
          <a:lstStyle/>
          <a:p>
            <a:pPr algn="ctr"/>
            <a:r>
              <a:rPr lang="en-US" sz="4800" u="sng" dirty="0"/>
              <a:t>Audio/Visual Equipment Work</a:t>
            </a:r>
          </a:p>
          <a:p>
            <a:endParaRPr lang="en-US" sz="3200" dirty="0"/>
          </a:p>
          <a:p>
            <a:pPr marL="457200" indent="-457200">
              <a:buFont typeface="Arial" panose="020B0604020202020204" pitchFamily="34" charset="0"/>
              <a:buChar char="•"/>
            </a:pPr>
            <a:r>
              <a:rPr lang="en-US" sz="3200" dirty="0"/>
              <a:t>Requests to add, move, or modify display screens, projectors, mounted TV monitors, speakers, cameras, telephones, and other A/V equipment will be placed with the IT Department</a:t>
            </a:r>
          </a:p>
          <a:p>
            <a:pPr marL="914400" lvl="1" indent="-457200">
              <a:buFont typeface="Arial" panose="020B0604020202020204" pitchFamily="34" charset="0"/>
              <a:buChar char="•"/>
            </a:pPr>
            <a:r>
              <a:rPr lang="en-US" sz="3200" dirty="0"/>
              <a:t>Call the IT Help Desk at 520-2211 or enter online using the “Happy Fox” IT work order system</a:t>
            </a:r>
          </a:p>
          <a:p>
            <a:pPr marL="457200" indent="-457200">
              <a:buFont typeface="Arial" panose="020B0604020202020204" pitchFamily="34" charset="0"/>
              <a:buChar char="•"/>
            </a:pPr>
            <a:r>
              <a:rPr lang="en-US" sz="3200" dirty="0"/>
              <a:t>IT will enter work order to seek Facilities support when needed</a:t>
            </a:r>
          </a:p>
          <a:p>
            <a:pPr marL="457200" indent="-457200">
              <a:buFont typeface="Arial" panose="020B0604020202020204" pitchFamily="34" charset="0"/>
              <a:buChar char="•"/>
            </a:pPr>
            <a:r>
              <a:rPr lang="en-US" sz="3200" dirty="0"/>
              <a:t>A/V requests directly from schools will be declined</a:t>
            </a:r>
          </a:p>
        </p:txBody>
      </p:sp>
      <p:sp>
        <p:nvSpPr>
          <p:cNvPr id="4" name="Slide Number Placeholder 3"/>
          <p:cNvSpPr>
            <a:spLocks noGrp="1"/>
          </p:cNvSpPr>
          <p:nvPr>
            <p:ph type="sldNum" sz="quarter" idx="4"/>
          </p:nvPr>
        </p:nvSpPr>
        <p:spPr/>
        <p:txBody>
          <a:bodyPr/>
          <a:lstStyle/>
          <a:p>
            <a:fld id="{4B318007-ABEC-488F-8FC6-2743D6089BF1}" type="slidenum">
              <a:rPr lang="en-US" smtClean="0"/>
              <a:pPr/>
              <a:t>12</a:t>
            </a:fld>
            <a:endParaRPr lang="en-US" dirty="0"/>
          </a:p>
        </p:txBody>
      </p:sp>
      <p:pic>
        <p:nvPicPr>
          <p:cNvPr id="3" name="Picture 2" descr="A logo with text on it&#10;&#10;Description automatically generated">
            <a:extLst>
              <a:ext uri="{FF2B5EF4-FFF2-40B4-BE49-F238E27FC236}">
                <a16:creationId xmlns:a16="http://schemas.microsoft.com/office/drawing/2014/main" id="{EFF0065E-3366-3DC2-AB78-6AAE35448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91633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755422"/>
          </a:xfrm>
          <a:prstGeom prst="rect">
            <a:avLst/>
          </a:prstGeom>
          <a:noFill/>
        </p:spPr>
        <p:txBody>
          <a:bodyPr wrap="square" rtlCol="0">
            <a:spAutoFit/>
          </a:bodyPr>
          <a:lstStyle/>
          <a:p>
            <a:pPr algn="ctr"/>
            <a:r>
              <a:rPr lang="en-US" sz="4800" u="sng" dirty="0"/>
              <a:t>Utility and Equipment Outage Scheduling</a:t>
            </a:r>
          </a:p>
          <a:p>
            <a:endParaRPr lang="en-US" sz="3200" dirty="0"/>
          </a:p>
          <a:p>
            <a:pPr marL="457200" indent="-457200">
              <a:buFont typeface="Arial" panose="020B0604020202020204" pitchFamily="34" charset="0"/>
              <a:buChar char="•"/>
            </a:pPr>
            <a:r>
              <a:rPr lang="en-US" sz="3200" dirty="0"/>
              <a:t>Utility and equipment outages will be coordinated with all stakeholders at least two weeks in advance</a:t>
            </a:r>
          </a:p>
          <a:p>
            <a:pPr marL="914400" lvl="1" indent="-457200">
              <a:buFont typeface="Arial" panose="020B0604020202020204" pitchFamily="34" charset="0"/>
              <a:buChar char="•"/>
            </a:pPr>
            <a:r>
              <a:rPr lang="en-US" sz="3200" dirty="0"/>
              <a:t>Equipment outage include major teaching stations, swimming pools, gyms, cafeterias, auditoriums, and other building equipment and systems that do not have significant redundancy to support teaching, athletics, and rental needs</a:t>
            </a:r>
          </a:p>
          <a:p>
            <a:pPr marL="914400" lvl="1" indent="-457200">
              <a:buFont typeface="Arial" panose="020B0604020202020204" pitchFamily="34" charset="0"/>
              <a:buChar char="•"/>
            </a:pPr>
            <a:r>
              <a:rPr lang="en-US" sz="3200" dirty="0"/>
              <a:t>Does not include bona fide emergencies which require immediate attention</a:t>
            </a:r>
          </a:p>
          <a:p>
            <a:pPr marL="914400" lvl="1" indent="-457200">
              <a:buFont typeface="Arial" panose="020B0604020202020204" pitchFamily="34" charset="0"/>
              <a:buChar char="•"/>
            </a:pPr>
            <a:endParaRPr lang="en-US" sz="3200" dirty="0"/>
          </a:p>
        </p:txBody>
      </p:sp>
      <p:sp>
        <p:nvSpPr>
          <p:cNvPr id="4" name="Slide Number Placeholder 3"/>
          <p:cNvSpPr>
            <a:spLocks noGrp="1"/>
          </p:cNvSpPr>
          <p:nvPr>
            <p:ph type="sldNum" sz="quarter" idx="4"/>
          </p:nvPr>
        </p:nvSpPr>
        <p:spPr/>
        <p:txBody>
          <a:bodyPr/>
          <a:lstStyle/>
          <a:p>
            <a:fld id="{4B318007-ABEC-488F-8FC6-2743D6089BF1}" type="slidenum">
              <a:rPr lang="en-US" smtClean="0"/>
              <a:pPr/>
              <a:t>13</a:t>
            </a:fld>
            <a:endParaRPr lang="en-US" dirty="0"/>
          </a:p>
        </p:txBody>
      </p:sp>
      <p:pic>
        <p:nvPicPr>
          <p:cNvPr id="3" name="Picture 2" descr="A logo with text on it&#10;&#10;Description automatically generated">
            <a:extLst>
              <a:ext uri="{FF2B5EF4-FFF2-40B4-BE49-F238E27FC236}">
                <a16:creationId xmlns:a16="http://schemas.microsoft.com/office/drawing/2014/main" id="{7ABFA105-9A9C-5157-5224-E6F48919A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3509351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447645"/>
          </a:xfrm>
          <a:prstGeom prst="rect">
            <a:avLst/>
          </a:prstGeom>
          <a:noFill/>
        </p:spPr>
        <p:txBody>
          <a:bodyPr wrap="square" rtlCol="0">
            <a:spAutoFit/>
          </a:bodyPr>
          <a:lstStyle/>
          <a:p>
            <a:pPr algn="ctr"/>
            <a:r>
              <a:rPr lang="en-US" sz="4800" u="sng" dirty="0"/>
              <a:t>Fire Safety and Building Egress Requirements</a:t>
            </a:r>
          </a:p>
          <a:p>
            <a:endParaRPr lang="en-US" sz="3200" dirty="0"/>
          </a:p>
          <a:p>
            <a:r>
              <a:rPr lang="en-US" sz="3200" dirty="0"/>
              <a:t>Fire extinguishers</a:t>
            </a:r>
          </a:p>
          <a:p>
            <a:endParaRPr lang="en-US" sz="1200" dirty="0"/>
          </a:p>
          <a:p>
            <a:pPr marL="457200" indent="-457200">
              <a:buFont typeface="Arial" panose="020B0604020202020204" pitchFamily="34" charset="0"/>
              <a:buChar char="•"/>
            </a:pPr>
            <a:r>
              <a:rPr lang="en-US" sz="3200" dirty="0"/>
              <a:t>Annual training required for all building staff on extinguisher locations, proper use, and maintenance</a:t>
            </a:r>
          </a:p>
          <a:p>
            <a:pPr marL="914400" lvl="1" indent="-457200">
              <a:buFont typeface="Arial" panose="020B0604020202020204" pitchFamily="34" charset="0"/>
              <a:buChar char="•"/>
            </a:pPr>
            <a:r>
              <a:rPr lang="en-US" sz="3200" dirty="0"/>
              <a:t>Should be inspected for serviceability monthly (BMs)</a:t>
            </a:r>
          </a:p>
          <a:p>
            <a:pPr marL="914400" lvl="1" indent="-457200">
              <a:buFont typeface="Arial" panose="020B0604020202020204" pitchFamily="34" charset="0"/>
              <a:buChar char="•"/>
            </a:pPr>
            <a:r>
              <a:rPr lang="en-US" sz="3200" dirty="0"/>
              <a:t>Don’t be afraid to ask how to operate!  Could save ……</a:t>
            </a:r>
          </a:p>
          <a:p>
            <a:pPr marL="457200" indent="-457200">
              <a:buFont typeface="Arial" panose="020B0604020202020204" pitchFamily="34" charset="0"/>
              <a:buChar char="•"/>
            </a:pPr>
            <a:r>
              <a:rPr lang="en-US" sz="3200" dirty="0"/>
              <a:t>Don’t block cabinets or hangars</a:t>
            </a:r>
          </a:p>
          <a:p>
            <a:pPr marL="914400" lvl="1" indent="-457200">
              <a:buFont typeface="Arial" panose="020B0604020202020204" pitchFamily="34" charset="0"/>
              <a:buChar char="•"/>
            </a:pPr>
            <a:r>
              <a:rPr lang="en-US" sz="3200" dirty="0"/>
              <a:t>Fire code requires 3-ft clear zone to front and sides of all extinguishers</a:t>
            </a:r>
          </a:p>
        </p:txBody>
      </p:sp>
      <p:sp>
        <p:nvSpPr>
          <p:cNvPr id="4" name="Slide Number Placeholder 3"/>
          <p:cNvSpPr>
            <a:spLocks noGrp="1"/>
          </p:cNvSpPr>
          <p:nvPr>
            <p:ph type="sldNum" sz="quarter" idx="4"/>
          </p:nvPr>
        </p:nvSpPr>
        <p:spPr/>
        <p:txBody>
          <a:bodyPr/>
          <a:lstStyle/>
          <a:p>
            <a:fld id="{4B318007-ABEC-488F-8FC6-2743D6089BF1}" type="slidenum">
              <a:rPr lang="en-US" smtClean="0"/>
              <a:pPr/>
              <a:t>14</a:t>
            </a:fld>
            <a:endParaRPr lang="en-US" dirty="0"/>
          </a:p>
        </p:txBody>
      </p:sp>
      <p:pic>
        <p:nvPicPr>
          <p:cNvPr id="5" name="Picture 4" descr="A logo with text on it&#10;&#10;Description automatically generated">
            <a:extLst>
              <a:ext uri="{FF2B5EF4-FFF2-40B4-BE49-F238E27FC236}">
                <a16:creationId xmlns:a16="http://schemas.microsoft.com/office/drawing/2014/main" id="{D9C925B8-9547-503E-5D76-A7181C4A6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92309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3477875"/>
          </a:xfrm>
          <a:prstGeom prst="rect">
            <a:avLst/>
          </a:prstGeom>
          <a:noFill/>
        </p:spPr>
        <p:txBody>
          <a:bodyPr wrap="square" rtlCol="0">
            <a:spAutoFit/>
          </a:bodyPr>
          <a:lstStyle/>
          <a:p>
            <a:pPr algn="ctr"/>
            <a:r>
              <a:rPr lang="en-US" sz="4800" u="sng" dirty="0"/>
              <a:t>Fire Safety and Building Egress Requirements</a:t>
            </a:r>
          </a:p>
          <a:p>
            <a:endParaRPr lang="en-US" sz="3200" dirty="0"/>
          </a:p>
          <a:p>
            <a:r>
              <a:rPr lang="en-US" sz="3200" dirty="0"/>
              <a:t>Emergency Fire Pull Stations</a:t>
            </a:r>
          </a:p>
          <a:p>
            <a:endParaRPr lang="en-US" sz="1200" dirty="0"/>
          </a:p>
          <a:p>
            <a:pPr marL="457200" indent="-457200">
              <a:buFont typeface="Arial" panose="020B0604020202020204" pitchFamily="34" charset="0"/>
              <a:buChar char="•"/>
            </a:pPr>
            <a:r>
              <a:rPr lang="en-US" sz="3200" dirty="0"/>
              <a:t>Same requirement as the clearance of fire extinguishers </a:t>
            </a:r>
          </a:p>
          <a:p>
            <a:pPr marL="914400" lvl="1" indent="-457200">
              <a:buFont typeface="Arial" panose="020B0604020202020204" pitchFamily="34" charset="0"/>
              <a:buChar char="•"/>
            </a:pPr>
            <a:r>
              <a:rPr lang="en-US" sz="3200" dirty="0"/>
              <a:t>Fire code requires a 3-ft clear zone on front and sides</a:t>
            </a:r>
          </a:p>
          <a:p>
            <a:pPr marL="914400" lvl="1" indent="-457200">
              <a:buFont typeface="Arial" panose="020B0604020202020204" pitchFamily="34" charset="0"/>
              <a:buChar char="•"/>
            </a:pPr>
            <a:r>
              <a:rPr lang="en-US" sz="3200" dirty="0"/>
              <a:t>Must have easy and direct access to all fire pull stations</a:t>
            </a:r>
          </a:p>
        </p:txBody>
      </p:sp>
      <p:sp>
        <p:nvSpPr>
          <p:cNvPr id="4" name="Slide Number Placeholder 3"/>
          <p:cNvSpPr>
            <a:spLocks noGrp="1"/>
          </p:cNvSpPr>
          <p:nvPr>
            <p:ph type="sldNum" sz="quarter" idx="4"/>
          </p:nvPr>
        </p:nvSpPr>
        <p:spPr/>
        <p:txBody>
          <a:bodyPr/>
          <a:lstStyle/>
          <a:p>
            <a:fld id="{4B318007-ABEC-488F-8FC6-2743D6089BF1}" type="slidenum">
              <a:rPr lang="en-US" smtClean="0"/>
              <a:pPr/>
              <a:t>15</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1365" y="4055212"/>
            <a:ext cx="2855939" cy="2379949"/>
          </a:xfrm>
          <a:prstGeom prst="rect">
            <a:avLst/>
          </a:prstGeom>
        </p:spPr>
      </p:pic>
      <p:pic>
        <p:nvPicPr>
          <p:cNvPr id="5" name="Picture 4" descr="A logo with text on it&#10;&#10;Description automatically generated">
            <a:extLst>
              <a:ext uri="{FF2B5EF4-FFF2-40B4-BE49-F238E27FC236}">
                <a16:creationId xmlns:a16="http://schemas.microsoft.com/office/drawing/2014/main" id="{BC0F6ED1-4F61-4F01-1CF0-B85177409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2959376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5447645"/>
          </a:xfrm>
          <a:prstGeom prst="rect">
            <a:avLst/>
          </a:prstGeom>
          <a:noFill/>
        </p:spPr>
        <p:txBody>
          <a:bodyPr wrap="square" rtlCol="0">
            <a:spAutoFit/>
          </a:bodyPr>
          <a:lstStyle/>
          <a:p>
            <a:pPr algn="ctr"/>
            <a:r>
              <a:rPr lang="en-US" sz="4800" u="sng" dirty="0"/>
              <a:t>Fire Safety and Building Egress Requirements</a:t>
            </a:r>
          </a:p>
          <a:p>
            <a:endParaRPr lang="en-US" sz="3200" dirty="0"/>
          </a:p>
          <a:p>
            <a:r>
              <a:rPr lang="en-US" sz="3200" dirty="0"/>
              <a:t>Egress Safety - when and how to manage fire doors</a:t>
            </a:r>
          </a:p>
          <a:p>
            <a:endParaRPr lang="en-US" sz="1200" dirty="0"/>
          </a:p>
          <a:p>
            <a:pPr marL="457200" indent="-457200">
              <a:buFont typeface="Arial" panose="020B0604020202020204" pitchFamily="34" charset="0"/>
              <a:buChar char="•"/>
            </a:pPr>
            <a:r>
              <a:rPr lang="en-US" sz="3200" dirty="0"/>
              <a:t>Fire Doors reduce the speed a fire may spread</a:t>
            </a:r>
          </a:p>
          <a:p>
            <a:pPr marL="457200" indent="-457200">
              <a:buFont typeface="Arial" panose="020B0604020202020204" pitchFamily="34" charset="0"/>
              <a:buChar char="•"/>
            </a:pPr>
            <a:r>
              <a:rPr lang="en-US" sz="3200" dirty="0"/>
              <a:t>Fire rated doors cannot be altered in any way</a:t>
            </a:r>
          </a:p>
          <a:p>
            <a:pPr marL="914400" lvl="1" indent="-457200">
              <a:buFont typeface="Arial" panose="020B0604020202020204" pitchFamily="34" charset="0"/>
              <a:buChar char="•"/>
            </a:pPr>
            <a:r>
              <a:rPr lang="en-US" sz="3200" dirty="0"/>
              <a:t>i.e.  No sanding, painting, drilling, </a:t>
            </a:r>
            <a:r>
              <a:rPr lang="en-US" sz="3200" dirty="0" err="1"/>
              <a:t>etc</a:t>
            </a:r>
            <a:endParaRPr lang="en-US" sz="3200" dirty="0"/>
          </a:p>
          <a:p>
            <a:pPr marL="914400" lvl="1" indent="-457200">
              <a:buFont typeface="Arial" panose="020B0604020202020204" pitchFamily="34" charset="0"/>
              <a:buChar char="•"/>
            </a:pPr>
            <a:r>
              <a:rPr lang="en-US" sz="3200" dirty="0"/>
              <a:t>All alterations voids fire rating…replacement is costly</a:t>
            </a:r>
          </a:p>
          <a:p>
            <a:pPr marL="914400" lvl="1" indent="-457200">
              <a:buFont typeface="Arial" panose="020B0604020202020204" pitchFamily="34" charset="0"/>
              <a:buChar char="•"/>
            </a:pPr>
            <a:r>
              <a:rPr lang="en-US" sz="3200" dirty="0"/>
              <a:t>Fire doors must remain closed at all times in non-</a:t>
            </a:r>
            <a:r>
              <a:rPr lang="en-US" sz="3200" dirty="0" err="1"/>
              <a:t>sprinklered</a:t>
            </a:r>
            <a:r>
              <a:rPr lang="en-US" sz="3200" dirty="0"/>
              <a:t> building/area of school</a:t>
            </a:r>
          </a:p>
          <a:p>
            <a:pPr marL="1371600" lvl="2" indent="-457200">
              <a:buFont typeface="Arial" panose="020B0604020202020204" pitchFamily="34" charset="0"/>
              <a:buChar char="•"/>
            </a:pPr>
            <a:r>
              <a:rPr lang="en-US" sz="3200" dirty="0"/>
              <a:t>Exception:  rooms/areas with secondary egress</a:t>
            </a:r>
          </a:p>
        </p:txBody>
      </p:sp>
      <p:sp>
        <p:nvSpPr>
          <p:cNvPr id="4" name="Slide Number Placeholder 3"/>
          <p:cNvSpPr>
            <a:spLocks noGrp="1"/>
          </p:cNvSpPr>
          <p:nvPr>
            <p:ph type="sldNum" sz="quarter" idx="4"/>
          </p:nvPr>
        </p:nvSpPr>
        <p:spPr/>
        <p:txBody>
          <a:bodyPr/>
          <a:lstStyle/>
          <a:p>
            <a:fld id="{4B318007-ABEC-488F-8FC6-2743D6089BF1}" type="slidenum">
              <a:rPr lang="en-US" smtClean="0"/>
              <a:pPr/>
              <a:t>16</a:t>
            </a:fld>
            <a:endParaRPr lang="en-US" dirty="0"/>
          </a:p>
        </p:txBody>
      </p:sp>
      <p:pic>
        <p:nvPicPr>
          <p:cNvPr id="3" name="Picture 2" descr="A logo with text on it&#10;&#10;Description automatically generated">
            <a:extLst>
              <a:ext uri="{FF2B5EF4-FFF2-40B4-BE49-F238E27FC236}">
                <a16:creationId xmlns:a16="http://schemas.microsoft.com/office/drawing/2014/main" id="{FBD91F27-493C-73C1-76FB-3885584290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232374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6780644" cy="5509200"/>
          </a:xfrm>
          <a:prstGeom prst="rect">
            <a:avLst/>
          </a:prstGeom>
          <a:noFill/>
        </p:spPr>
        <p:txBody>
          <a:bodyPr wrap="square" rtlCol="0">
            <a:spAutoFit/>
          </a:bodyPr>
          <a:lstStyle/>
          <a:p>
            <a:pPr algn="ctr"/>
            <a:r>
              <a:rPr lang="en-US" sz="4800" u="sng" dirty="0"/>
              <a:t>Fire Safety and Building Egress Requirements</a:t>
            </a:r>
          </a:p>
          <a:p>
            <a:endParaRPr lang="en-US" sz="3200" dirty="0"/>
          </a:p>
          <a:p>
            <a:pPr marL="457200" indent="-457200">
              <a:buFont typeface="Arial" panose="020B0604020202020204" pitchFamily="34" charset="0"/>
              <a:buChar char="•"/>
            </a:pPr>
            <a:r>
              <a:rPr lang="en-US" sz="3200" dirty="0"/>
              <a:t>Never block or store things near fire doors – a clear path of egress is critical to both occupants and fire teams</a:t>
            </a:r>
          </a:p>
          <a:p>
            <a:pPr marL="457200" indent="-457200">
              <a:buFont typeface="Arial" panose="020B0604020202020204" pitchFamily="34" charset="0"/>
              <a:buChar char="•"/>
            </a:pPr>
            <a:r>
              <a:rPr lang="en-US" sz="3200" dirty="0"/>
              <a:t>Exit Lights (e.g. frog eyes, EXIT lights, and combo lights) must be tested by Building Managers monthly</a:t>
            </a:r>
          </a:p>
        </p:txBody>
      </p:sp>
      <p:sp>
        <p:nvSpPr>
          <p:cNvPr id="4" name="Slide Number Placeholder 3"/>
          <p:cNvSpPr>
            <a:spLocks noGrp="1"/>
          </p:cNvSpPr>
          <p:nvPr>
            <p:ph type="sldNum" sz="quarter" idx="4"/>
          </p:nvPr>
        </p:nvSpPr>
        <p:spPr/>
        <p:txBody>
          <a:bodyPr/>
          <a:lstStyle/>
          <a:p>
            <a:fld id="{4B318007-ABEC-488F-8FC6-2743D6089BF1}" type="slidenum">
              <a:rPr lang="en-US" smtClean="0"/>
              <a:pPr/>
              <a:t>17</a:t>
            </a:fld>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0"/>
            <a:ext cx="5143500" cy="6858000"/>
          </a:xfrm>
          <a:prstGeom prst="rect">
            <a:avLst/>
          </a:prstGeom>
        </p:spPr>
      </p:pic>
    </p:spTree>
    <p:extLst>
      <p:ext uri="{BB962C8B-B14F-4D97-AF65-F5344CB8AC3E}">
        <p14:creationId xmlns:p14="http://schemas.microsoft.com/office/powerpoint/2010/main" val="40245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5" y="305749"/>
            <a:ext cx="11694295" cy="830997"/>
          </a:xfrm>
          <a:prstGeom prst="rect">
            <a:avLst/>
          </a:prstGeom>
          <a:noFill/>
        </p:spPr>
        <p:txBody>
          <a:bodyPr wrap="square" rtlCol="0">
            <a:spAutoFit/>
          </a:bodyPr>
          <a:lstStyle/>
          <a:p>
            <a:pPr algn="ctr"/>
            <a:r>
              <a:rPr lang="en-US" sz="4800" u="sng" dirty="0"/>
              <a:t>Other Fire Safety</a:t>
            </a:r>
            <a:endParaRPr lang="en-US" sz="3200" dirty="0"/>
          </a:p>
        </p:txBody>
      </p:sp>
      <p:sp>
        <p:nvSpPr>
          <p:cNvPr id="4" name="Slide Number Placeholder 3"/>
          <p:cNvSpPr>
            <a:spLocks noGrp="1"/>
          </p:cNvSpPr>
          <p:nvPr>
            <p:ph type="sldNum" sz="quarter" idx="4"/>
          </p:nvPr>
        </p:nvSpPr>
        <p:spPr/>
        <p:txBody>
          <a:bodyPr/>
          <a:lstStyle/>
          <a:p>
            <a:fld id="{4B318007-ABEC-488F-8FC6-2743D6089BF1}" type="slidenum">
              <a:rPr lang="en-US" smtClean="0"/>
              <a:pPr/>
              <a:t>18</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855" y="1610180"/>
            <a:ext cx="4459994" cy="3405141"/>
          </a:xfrm>
          <a:prstGeom prst="rect">
            <a:avLst/>
          </a:prstGeom>
        </p:spPr>
      </p:pic>
      <p:sp>
        <p:nvSpPr>
          <p:cNvPr id="6" name="TextBox 5"/>
          <p:cNvSpPr txBox="1"/>
          <p:nvPr/>
        </p:nvSpPr>
        <p:spPr>
          <a:xfrm>
            <a:off x="4727849" y="453531"/>
            <a:ext cx="7362551" cy="4031873"/>
          </a:xfrm>
          <a:prstGeom prst="rect">
            <a:avLst/>
          </a:prstGeom>
          <a:noFill/>
        </p:spPr>
        <p:txBody>
          <a:bodyPr wrap="square" rtlCol="0">
            <a:spAutoFit/>
          </a:bodyPr>
          <a:lstStyle/>
          <a:p>
            <a:endParaRPr lang="en-US" sz="3200" dirty="0"/>
          </a:p>
          <a:p>
            <a:endParaRPr lang="en-US" sz="3200" dirty="0"/>
          </a:p>
          <a:p>
            <a:pPr marL="457200" indent="-457200">
              <a:buFont typeface="Arial" panose="020B0604020202020204" pitchFamily="34" charset="0"/>
              <a:buChar char="•"/>
            </a:pPr>
            <a:r>
              <a:rPr lang="en-US" sz="3200" dirty="0"/>
              <a:t>Do not permanently use extension cords</a:t>
            </a:r>
          </a:p>
          <a:p>
            <a:pPr marL="457200" indent="-457200">
              <a:buFont typeface="Arial" panose="020B0604020202020204" pitchFamily="34" charset="0"/>
              <a:buChar char="•"/>
            </a:pPr>
            <a:r>
              <a:rPr lang="en-US" sz="3200" dirty="0"/>
              <a:t>Never daisy chained power strips and/or extension cords</a:t>
            </a:r>
          </a:p>
          <a:p>
            <a:pPr marL="457200" lvl="8" indent="-457200">
              <a:buFont typeface="Arial" panose="020B0604020202020204" pitchFamily="34" charset="0"/>
              <a:buChar char="•"/>
            </a:pPr>
            <a:r>
              <a:rPr lang="en-US" sz="3200" dirty="0"/>
              <a:t>May cause fires due to wires overheating  </a:t>
            </a:r>
          </a:p>
          <a:p>
            <a:pPr marL="457200" indent="-457200">
              <a:buFont typeface="Arial" panose="020B0604020202020204" pitchFamily="34" charset="0"/>
              <a:buChar char="•"/>
            </a:pPr>
            <a:r>
              <a:rPr lang="en-US" sz="3200" dirty="0"/>
              <a:t>Concerns:  request help on a work order</a:t>
            </a:r>
          </a:p>
        </p:txBody>
      </p:sp>
      <p:pic>
        <p:nvPicPr>
          <p:cNvPr id="3" name="Picture 2" descr="A logo with text on it&#10;&#10;Description automatically generated">
            <a:extLst>
              <a:ext uri="{FF2B5EF4-FFF2-40B4-BE49-F238E27FC236}">
                <a16:creationId xmlns:a16="http://schemas.microsoft.com/office/drawing/2014/main" id="{B7511083-8AC9-E9D1-06D7-67376773D9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1459515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856" y="305750"/>
            <a:ext cx="11610108" cy="3293209"/>
          </a:xfrm>
          <a:prstGeom prst="rect">
            <a:avLst/>
          </a:prstGeom>
          <a:noFill/>
        </p:spPr>
        <p:txBody>
          <a:bodyPr wrap="square" rtlCol="0">
            <a:spAutoFit/>
          </a:bodyPr>
          <a:lstStyle/>
          <a:p>
            <a:pPr algn="ctr"/>
            <a:r>
              <a:rPr lang="en-US" sz="4800" u="sng" dirty="0"/>
              <a:t>Other Fire Safety</a:t>
            </a:r>
          </a:p>
          <a:p>
            <a:endParaRPr lang="en-US" sz="3200" dirty="0"/>
          </a:p>
          <a:p>
            <a:pPr marL="457200" indent="-457200">
              <a:buFont typeface="Arial" panose="020B0604020202020204" pitchFamily="34" charset="0"/>
              <a:buChar char="•"/>
            </a:pPr>
            <a:r>
              <a:rPr lang="en-US" sz="3200" dirty="0"/>
              <a:t>Electrical, mechanical, and boiler rooms are not storage rooms</a:t>
            </a:r>
          </a:p>
          <a:p>
            <a:pPr marL="457200" indent="-457200">
              <a:buFont typeface="Arial" panose="020B0604020202020204" pitchFamily="34" charset="0"/>
              <a:buChar char="•"/>
            </a:pPr>
            <a:r>
              <a:rPr lang="en-US" sz="3200" dirty="0"/>
              <a:t>Storing flammable items in these areas is a fire code violation</a:t>
            </a:r>
          </a:p>
          <a:p>
            <a:pPr marL="457200" indent="-457200">
              <a:buFont typeface="Arial" panose="020B0604020202020204" pitchFamily="34" charset="0"/>
              <a:buChar char="•"/>
            </a:pPr>
            <a:r>
              <a:rPr lang="en-US" sz="3200" dirty="0"/>
              <a:t>Violations during CSFD inspections can result in fines and even a court summons</a:t>
            </a:r>
          </a:p>
        </p:txBody>
      </p:sp>
      <p:sp>
        <p:nvSpPr>
          <p:cNvPr id="4" name="Slide Number Placeholder 3"/>
          <p:cNvSpPr>
            <a:spLocks noGrp="1"/>
          </p:cNvSpPr>
          <p:nvPr>
            <p:ph type="sldNum" sz="quarter" idx="4"/>
          </p:nvPr>
        </p:nvSpPr>
        <p:spPr/>
        <p:txBody>
          <a:bodyPr/>
          <a:lstStyle/>
          <a:p>
            <a:fld id="{4B318007-ABEC-488F-8FC6-2743D6089BF1}" type="slidenum">
              <a:rPr lang="en-US" smtClean="0"/>
              <a:pPr/>
              <a:t>19</a:t>
            </a:fld>
            <a:endParaRPr lang="en-US" dirty="0"/>
          </a:p>
        </p:txBody>
      </p:sp>
      <p:pic>
        <p:nvPicPr>
          <p:cNvPr id="3" name="Picture 2" descr="A logo with text on it&#10;&#10;Description automatically generated">
            <a:extLst>
              <a:ext uri="{FF2B5EF4-FFF2-40B4-BE49-F238E27FC236}">
                <a16:creationId xmlns:a16="http://schemas.microsoft.com/office/drawing/2014/main" id="{58938D28-4C21-80C3-28C0-1AE236A48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174821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0629" y="2806363"/>
            <a:ext cx="3715658" cy="646331"/>
          </a:xfrm>
          <a:prstGeom prst="rect">
            <a:avLst/>
          </a:prstGeom>
          <a:noFill/>
        </p:spPr>
        <p:txBody>
          <a:bodyPr wrap="square" rtlCol="0">
            <a:spAutoFit/>
          </a:bodyPr>
          <a:lstStyle/>
          <a:p>
            <a:r>
              <a:rPr lang="en-US" sz="3600" dirty="0"/>
              <a:t>Questions?</a:t>
            </a:r>
          </a:p>
        </p:txBody>
      </p:sp>
      <p:sp>
        <p:nvSpPr>
          <p:cNvPr id="4" name="Slide Number Placeholder 3"/>
          <p:cNvSpPr>
            <a:spLocks noGrp="1"/>
          </p:cNvSpPr>
          <p:nvPr>
            <p:ph type="sldNum" sz="quarter" idx="4"/>
          </p:nvPr>
        </p:nvSpPr>
        <p:spPr/>
        <p:txBody>
          <a:bodyPr/>
          <a:lstStyle/>
          <a:p>
            <a:fld id="{4B318007-ABEC-488F-8FC6-2743D6089BF1}" type="slidenum">
              <a:rPr lang="en-US" smtClean="0"/>
              <a:pPr/>
              <a:t>20</a:t>
            </a:fld>
            <a:endParaRPr lang="en-US" dirty="0"/>
          </a:p>
        </p:txBody>
      </p:sp>
      <p:pic>
        <p:nvPicPr>
          <p:cNvPr id="3" name="Picture 2" descr="A logo with text on it&#10;&#10;Description automatically generated">
            <a:extLst>
              <a:ext uri="{FF2B5EF4-FFF2-40B4-BE49-F238E27FC236}">
                <a16:creationId xmlns:a16="http://schemas.microsoft.com/office/drawing/2014/main" id="{2BE38E81-FF26-D718-6499-FC4C8D3486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6665" y="5659655"/>
            <a:ext cx="1001028" cy="1058779"/>
          </a:xfrm>
          <a:prstGeom prst="rect">
            <a:avLst/>
          </a:prstGeom>
        </p:spPr>
      </p:pic>
    </p:spTree>
    <p:extLst>
      <p:ext uri="{BB962C8B-B14F-4D97-AF65-F5344CB8AC3E}">
        <p14:creationId xmlns:p14="http://schemas.microsoft.com/office/powerpoint/2010/main" val="4090631369"/>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11 Template 1" id="{6D40AADE-7069-4CE5-BC58-E18DEE999950}" vid="{1B02EEC3-F8D3-46E4-A9C3-C84AEB8327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D11 Template 1</Template>
  <TotalTime>5666</TotalTime>
  <Words>1170</Words>
  <Application>Microsoft Office PowerPoint</Application>
  <PresentationFormat>Widescreen</PresentationFormat>
  <Paragraphs>157</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Colorado Springs School District 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CHISM, JOSHUA D</dc:creator>
  <cp:lastModifiedBy>PAULY, JAMI D</cp:lastModifiedBy>
  <cp:revision>211</cp:revision>
  <cp:lastPrinted>2019-06-13T19:09:06Z</cp:lastPrinted>
  <dcterms:created xsi:type="dcterms:W3CDTF">2018-12-06T04:22:31Z</dcterms:created>
  <dcterms:modified xsi:type="dcterms:W3CDTF">2023-08-31T14:06:41Z</dcterms:modified>
</cp:coreProperties>
</file>