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Lst>
  <p:notesMasterIdLst>
    <p:notesMasterId r:id="rId31"/>
  </p:notesMasterIdLst>
  <p:sldIdLst>
    <p:sldId id="257" r:id="rId11"/>
    <p:sldId id="268" r:id="rId12"/>
    <p:sldId id="258" r:id="rId13"/>
    <p:sldId id="259" r:id="rId14"/>
    <p:sldId id="269" r:id="rId15"/>
    <p:sldId id="275" r:id="rId16"/>
    <p:sldId id="270" r:id="rId17"/>
    <p:sldId id="280" r:id="rId18"/>
    <p:sldId id="271" r:id="rId19"/>
    <p:sldId id="260" r:id="rId20"/>
    <p:sldId id="273" r:id="rId21"/>
    <p:sldId id="261" r:id="rId22"/>
    <p:sldId id="262" r:id="rId23"/>
    <p:sldId id="263" r:id="rId24"/>
    <p:sldId id="264" r:id="rId25"/>
    <p:sldId id="265" r:id="rId26"/>
    <p:sldId id="276" r:id="rId27"/>
    <p:sldId id="267" r:id="rId28"/>
    <p:sldId id="266" r:id="rId29"/>
    <p:sldId id="28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774" autoAdjust="0"/>
  </p:normalViewPr>
  <p:slideViewPr>
    <p:cSldViewPr snapToGrid="0">
      <p:cViewPr varScale="1">
        <p:scale>
          <a:sx n="93" d="100"/>
          <a:sy n="93" d="100"/>
        </p:scale>
        <p:origin x="12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416D0-9BE9-45D3-94DA-7BA48CEB79D5}" type="datetimeFigureOut">
              <a:rPr lang="en-US" smtClean="0"/>
              <a:t>11/29/2022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ADABA8-6AB9-4C0E-9A65-0766B4522FE8}" type="slidenum">
              <a:rPr lang="en-US" smtClean="0"/>
              <a:t>‹#›</a:t>
            </a:fld>
            <a:endParaRPr lang="en-US"/>
          </a:p>
        </p:txBody>
      </p:sp>
    </p:spTree>
    <p:extLst>
      <p:ext uri="{BB962C8B-B14F-4D97-AF65-F5344CB8AC3E}">
        <p14:creationId xmlns:p14="http://schemas.microsoft.com/office/powerpoint/2010/main" val="3434585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a:t>
            </a:r>
            <a:r>
              <a:rPr lang="en-US" baseline="0" dirty="0" smtClean="0"/>
              <a:t> lot more responsibility than your average college student</a:t>
            </a:r>
            <a:endParaRPr lang="en-US" dirty="0" smtClean="0"/>
          </a:p>
          <a:p>
            <a:r>
              <a:rPr lang="en-US" dirty="0" smtClean="0"/>
              <a:t>Study groups and tutors</a:t>
            </a:r>
            <a:r>
              <a:rPr lang="en-US" baseline="0" dirty="0" smtClean="0"/>
              <a:t> are provided</a:t>
            </a:r>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5</a:t>
            </a:fld>
            <a:endParaRPr lang="en-US"/>
          </a:p>
        </p:txBody>
      </p:sp>
    </p:spTree>
    <p:extLst>
      <p:ext uri="{BB962C8B-B14F-4D97-AF65-F5344CB8AC3E}">
        <p14:creationId xmlns:p14="http://schemas.microsoft.com/office/powerpoint/2010/main" val="1952510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6</a:t>
            </a:fld>
            <a:endParaRPr lang="en-US"/>
          </a:p>
        </p:txBody>
      </p:sp>
    </p:spTree>
    <p:extLst>
      <p:ext uri="{BB962C8B-B14F-4D97-AF65-F5344CB8AC3E}">
        <p14:creationId xmlns:p14="http://schemas.microsoft.com/office/powerpoint/2010/main" val="441005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Emphasize that yea, they may be losing some of what they thought was going to be a fun summer break at home, but they’re getting to do things that their peers will never get to do in their entire lives</a:t>
            </a:r>
          </a:p>
          <a:p>
            <a:pPr marL="171450" indent="-171450">
              <a:buFont typeface="Arial" panose="020B0604020202020204" pitchFamily="34" charset="0"/>
              <a:buChar char="•"/>
            </a:pPr>
            <a:r>
              <a:rPr lang="en-US" dirty="0" smtClean="0"/>
              <a:t>Some of my</a:t>
            </a:r>
            <a:r>
              <a:rPr lang="en-US" baseline="0" dirty="0" smtClean="0"/>
              <a:t> best friends today are other midshipmen who I met through this program</a:t>
            </a:r>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7</a:t>
            </a:fld>
            <a:endParaRPr lang="en-US"/>
          </a:p>
        </p:txBody>
      </p:sp>
    </p:spTree>
    <p:extLst>
      <p:ext uri="{BB962C8B-B14F-4D97-AF65-F5344CB8AC3E}">
        <p14:creationId xmlns:p14="http://schemas.microsoft.com/office/powerpoint/2010/main" val="3348843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Emphasize that yea, they may be losing some of what they thought was going to be a fun summer break at home, but they’re getting to do things that their peers will never get to do in their entire lives</a:t>
            </a:r>
          </a:p>
          <a:p>
            <a:pPr marL="171450" indent="-171450">
              <a:buFont typeface="Arial" panose="020B0604020202020204" pitchFamily="34" charset="0"/>
              <a:buChar char="•"/>
            </a:pPr>
            <a:r>
              <a:rPr lang="en-US" dirty="0" smtClean="0"/>
              <a:t>Some of my</a:t>
            </a:r>
            <a:r>
              <a:rPr lang="en-US" baseline="0" dirty="0" smtClean="0"/>
              <a:t> best friends today are other midshipmen who I met through this program</a:t>
            </a:r>
          </a:p>
          <a:p>
            <a:pPr marL="457200" lvl="1" indent="0" eaLnBrk="1" hangingPunct="1">
              <a:lnSpc>
                <a:spcPct val="80000"/>
              </a:lnSpc>
              <a:buNone/>
              <a:defRPr/>
            </a:pPr>
            <a:r>
              <a:rPr lang="en-US" sz="2000" kern="1200" dirty="0" smtClean="0">
                <a:solidFill>
                  <a:schemeClr val="tx1"/>
                </a:solidFill>
                <a:latin typeface="+mn-lt"/>
                <a:ea typeface="+mn-ea"/>
                <a:cs typeface="+mn-cs"/>
              </a:rPr>
              <a:t>1. </a:t>
            </a:r>
            <a:r>
              <a:rPr lang="en-US" sz="2000" u="sng" kern="1200" dirty="0" smtClean="0">
                <a:solidFill>
                  <a:srgbClr val="FF0000"/>
                </a:solidFill>
                <a:latin typeface="+mn-lt"/>
                <a:ea typeface="+mn-ea"/>
                <a:cs typeface="+mn-cs"/>
              </a:rPr>
              <a:t>Academics</a:t>
            </a:r>
            <a:r>
              <a:rPr lang="en-US" sz="2000" kern="1200" dirty="0" smtClean="0">
                <a:solidFill>
                  <a:srgbClr val="FF0000"/>
                </a:solidFill>
                <a:latin typeface="+mn-lt"/>
                <a:ea typeface="+mn-ea"/>
                <a:cs typeface="+mn-cs"/>
              </a:rPr>
              <a:t>: </a:t>
            </a:r>
            <a:r>
              <a:rPr lang="en-US" sz="2000" kern="1200" dirty="0" smtClean="0">
                <a:solidFill>
                  <a:schemeClr val="tx1"/>
                </a:solidFill>
                <a:latin typeface="+mn-lt"/>
                <a:ea typeface="+mn-ea"/>
                <a:cs typeface="+mn-cs"/>
              </a:rPr>
              <a:t>Weapons, Military Subjects, Tactics, Compass Course, Drill, Land navigation, Leadership, History</a:t>
            </a:r>
          </a:p>
          <a:p>
            <a:pPr marL="457200" lvl="1" indent="0" eaLnBrk="1" hangingPunct="1">
              <a:lnSpc>
                <a:spcPct val="80000"/>
              </a:lnSpc>
              <a:buNone/>
              <a:defRPr/>
            </a:pPr>
            <a:r>
              <a:rPr lang="en-US" sz="2000" kern="1200" dirty="0" smtClean="0">
                <a:solidFill>
                  <a:schemeClr val="tx1"/>
                </a:solidFill>
                <a:latin typeface="+mn-lt"/>
                <a:ea typeface="+mn-ea"/>
                <a:cs typeface="+mn-cs"/>
              </a:rPr>
              <a:t>	2.</a:t>
            </a:r>
            <a:r>
              <a:rPr lang="en-US" sz="2000" u="sng" kern="1200" dirty="0" smtClean="0">
                <a:solidFill>
                  <a:srgbClr val="000066"/>
                </a:solidFill>
                <a:latin typeface="+mn-lt"/>
                <a:ea typeface="+mn-ea"/>
                <a:cs typeface="+mn-cs"/>
              </a:rPr>
              <a:t>Physical training</a:t>
            </a:r>
            <a:r>
              <a:rPr lang="en-US" sz="2000" kern="1200" dirty="0" smtClean="0">
                <a:solidFill>
                  <a:srgbClr val="000066"/>
                </a:solidFill>
                <a:latin typeface="+mn-lt"/>
                <a:ea typeface="+mn-ea"/>
                <a:cs typeface="+mn-cs"/>
              </a:rPr>
              <a:t>: </a:t>
            </a:r>
            <a:r>
              <a:rPr lang="en-US" sz="2000" kern="1200" dirty="0" smtClean="0">
                <a:solidFill>
                  <a:schemeClr val="tx1"/>
                </a:solidFill>
                <a:latin typeface="+mn-lt"/>
                <a:ea typeface="+mn-ea"/>
                <a:cs typeface="+mn-cs"/>
              </a:rPr>
              <a:t>Physical Fitness Test, Combat Readiness Test, Obstacle Course, Endurance Course</a:t>
            </a:r>
          </a:p>
          <a:p>
            <a:pPr marL="457200" lvl="1" indent="0" eaLnBrk="1" hangingPunct="1">
              <a:lnSpc>
                <a:spcPct val="80000"/>
              </a:lnSpc>
              <a:buNone/>
              <a:defRPr/>
            </a:pPr>
            <a:r>
              <a:rPr lang="en-US" sz="2000" kern="1200" dirty="0" smtClean="0">
                <a:solidFill>
                  <a:schemeClr val="tx1"/>
                </a:solidFill>
                <a:latin typeface="+mn-lt"/>
                <a:ea typeface="+mn-ea"/>
                <a:cs typeface="+mn-cs"/>
              </a:rPr>
              <a:t>	3. </a:t>
            </a:r>
            <a:r>
              <a:rPr lang="en-US" sz="2000" u="sng" kern="1200" dirty="0" smtClean="0">
                <a:solidFill>
                  <a:srgbClr val="FFC000"/>
                </a:solidFill>
                <a:latin typeface="+mn-lt"/>
                <a:ea typeface="+mn-ea"/>
                <a:cs typeface="+mn-cs"/>
              </a:rPr>
              <a:t>Leadership</a:t>
            </a:r>
            <a:r>
              <a:rPr lang="en-US" sz="2000" kern="1200" dirty="0" smtClean="0">
                <a:solidFill>
                  <a:srgbClr val="FFC000"/>
                </a:solidFill>
                <a:latin typeface="+mn-lt"/>
                <a:ea typeface="+mn-ea"/>
                <a:cs typeface="+mn-cs"/>
              </a:rPr>
              <a:t>: </a:t>
            </a:r>
            <a:r>
              <a:rPr lang="en-US" sz="2000" kern="1200" dirty="0" smtClean="0">
                <a:solidFill>
                  <a:schemeClr val="tx1"/>
                </a:solidFill>
                <a:latin typeface="+mn-lt"/>
                <a:ea typeface="+mn-ea"/>
                <a:cs typeface="+mn-cs"/>
              </a:rPr>
              <a:t>Leadership Readiness Course, Small-Unit Leadership Evaluations, Command Evaluation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8</a:t>
            </a:fld>
            <a:endParaRPr lang="en-US"/>
          </a:p>
        </p:txBody>
      </p:sp>
    </p:spTree>
    <p:extLst>
      <p:ext uri="{BB962C8B-B14F-4D97-AF65-F5344CB8AC3E}">
        <p14:creationId xmlns:p14="http://schemas.microsoft.com/office/powerpoint/2010/main" val="15404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10</a:t>
            </a:fld>
            <a:endParaRPr lang="en-US"/>
          </a:p>
        </p:txBody>
      </p:sp>
    </p:spTree>
    <p:extLst>
      <p:ext uri="{BB962C8B-B14F-4D97-AF65-F5344CB8AC3E}">
        <p14:creationId xmlns:p14="http://schemas.microsoft.com/office/powerpoint/2010/main" val="3637055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Females would have to do 34 push ups to get the same points that they would get if they did one pull-up</a:t>
            </a:r>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11</a:t>
            </a:fld>
            <a:endParaRPr lang="en-US"/>
          </a:p>
        </p:txBody>
      </p:sp>
    </p:spTree>
    <p:extLst>
      <p:ext uri="{BB962C8B-B14F-4D97-AF65-F5344CB8AC3E}">
        <p14:creationId xmlns:p14="http://schemas.microsoft.com/office/powerpoint/2010/main" val="2890018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15</a:t>
            </a:fld>
            <a:endParaRPr lang="en-US"/>
          </a:p>
        </p:txBody>
      </p:sp>
    </p:spTree>
    <p:extLst>
      <p:ext uri="{BB962C8B-B14F-4D97-AF65-F5344CB8AC3E}">
        <p14:creationId xmlns:p14="http://schemas.microsoft.com/office/powerpoint/2010/main" val="1705091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Confirm</a:t>
            </a:r>
            <a:r>
              <a:rPr lang="en-US" baseline="0" dirty="0" smtClean="0"/>
              <a:t> this matches the Annual Plan</a:t>
            </a:r>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16</a:t>
            </a:fld>
            <a:endParaRPr lang="en-US"/>
          </a:p>
        </p:txBody>
      </p:sp>
    </p:spTree>
    <p:extLst>
      <p:ext uri="{BB962C8B-B14F-4D97-AF65-F5344CB8AC3E}">
        <p14:creationId xmlns:p14="http://schemas.microsoft.com/office/powerpoint/2010/main" val="326024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for the all-around individual, not just</a:t>
            </a:r>
            <a:r>
              <a:rPr lang="en-US" baseline="0" dirty="0" smtClean="0"/>
              <a:t> the high scholar or pro athlete</a:t>
            </a:r>
            <a:endParaRPr lang="en-US" dirty="0"/>
          </a:p>
        </p:txBody>
      </p:sp>
      <p:sp>
        <p:nvSpPr>
          <p:cNvPr id="4" name="Slide Number Placeholder 3"/>
          <p:cNvSpPr>
            <a:spLocks noGrp="1"/>
          </p:cNvSpPr>
          <p:nvPr>
            <p:ph type="sldNum" sz="quarter" idx="10"/>
          </p:nvPr>
        </p:nvSpPr>
        <p:spPr/>
        <p:txBody>
          <a:bodyPr/>
          <a:lstStyle/>
          <a:p>
            <a:fld id="{32ADABA8-6AB9-4C0E-9A65-0766B4522FE8}" type="slidenum">
              <a:rPr lang="en-US" smtClean="0"/>
              <a:t>18</a:t>
            </a:fld>
            <a:endParaRPr lang="en-US"/>
          </a:p>
        </p:txBody>
      </p:sp>
    </p:spTree>
    <p:extLst>
      <p:ext uri="{BB962C8B-B14F-4D97-AF65-F5344CB8AC3E}">
        <p14:creationId xmlns:p14="http://schemas.microsoft.com/office/powerpoint/2010/main" val="356958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678171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81309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784885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93308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075165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59009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941019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83338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50669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936343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271540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853262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956714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591953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769074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385795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968084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588649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284155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078419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7625656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8217180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518467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706956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347314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5006122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6707150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0027321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9400343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532341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455486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737823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71327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128006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791853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550867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6014593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796726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5963251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6506921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7182610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343325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629453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6133097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325396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972144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284256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362671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2182589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1732362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6250960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448037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819126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9743532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5922213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9688755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21605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584997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006278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9547781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248790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5061988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2011651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6738235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0549243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6176004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640775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958434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6478350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5010119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800065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5833571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6698182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921242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4960661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9170905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0967645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3750716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1904898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9605423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0868136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0242609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1751032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1421098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8998982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2301041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0919087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1265163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7428435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310798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8334220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1093245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8559952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867538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6314055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0747778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0695355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6343136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2745899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0619827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3949922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923243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85775029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7353734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7393154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752325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9887382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994185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9096345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29662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050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4525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2294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5792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61150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49953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96638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38427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1988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00"/>
              </a:solidFill>
              <a:latin typeface="Times New Roman" panose="02020603050405020304" pitchFamily="18" charset="0"/>
            </a:endParaRPr>
          </a:p>
        </p:txBody>
      </p:sp>
      <p:sp>
        <p:nvSpPr>
          <p:cNvPr id="1030" name="Rectangle 7"/>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1" name="Rectangle 8"/>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2" name="Rectangle 9"/>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3" name="Rectangle 10"/>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4" name="Rectangle 11"/>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sp>
        <p:nvSpPr>
          <p:cNvPr id="1035" name="Rectangle 12"/>
          <p:cNvSpPr>
            <a:spLocks noChangeArrowheads="1"/>
          </p:cNvSpPr>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r>
              <a:rPr lang="en-US" altLang="en-US" sz="4000" smtClean="0">
                <a:solidFill>
                  <a:srgbClr val="000000"/>
                </a:solidFill>
                <a:latin typeface="Arial" pitchFamily="34" charset="0"/>
              </a:rPr>
              <a:t>Click to edit Master title style</a:t>
            </a:r>
          </a:p>
        </p:txBody>
      </p:sp>
      <p:sp>
        <p:nvSpPr>
          <p:cNvPr id="1036" name="Rectangle 13"/>
          <p:cNvSpPr>
            <a:spLocks noChangeArrowheads="1"/>
          </p:cNvSpPr>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Click to edit Master text styles</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Second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Third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Fourth level</a:t>
            </a:r>
          </a:p>
          <a:p>
            <a:pPr eaLnBrk="1" fontAlgn="base" hangingPunct="1">
              <a:spcBef>
                <a:spcPct val="20000"/>
              </a:spcBef>
              <a:spcAft>
                <a:spcPct val="0"/>
              </a:spcAft>
              <a:buFontTx/>
              <a:buChar char="•"/>
              <a:defRPr/>
            </a:pPr>
            <a:r>
              <a:rPr lang="en-US" altLang="en-US" sz="3200" smtClean="0">
                <a:solidFill>
                  <a:srgbClr val="000000"/>
                </a:solidFill>
                <a:latin typeface="Arial" pitchFamily="34" charset="0"/>
              </a:rPr>
              <a:t>Fifth level</a:t>
            </a:r>
          </a:p>
        </p:txBody>
      </p:sp>
      <p:sp>
        <p:nvSpPr>
          <p:cNvPr id="1037" name="Rectangle 14"/>
          <p:cNvSpPr>
            <a:spLocks noChangeArrowheads="1"/>
          </p:cNvSpPr>
          <p:nvPr/>
        </p:nvSpPr>
        <p:spPr bwMode="auto">
          <a:xfrm>
            <a:off x="9144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defRPr/>
            </a:pPr>
            <a:endParaRPr lang="en-US" altLang="en-US" sz="1400" smtClean="0">
              <a:solidFill>
                <a:srgbClr val="000000"/>
              </a:solidFill>
            </a:endParaRPr>
          </a:p>
        </p:txBody>
      </p:sp>
      <p:sp>
        <p:nvSpPr>
          <p:cNvPr id="1038" name="Rectangle 15"/>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39" name="Rectangle 17"/>
          <p:cNvSpPr>
            <a:spLocks noChangeArrowheads="1"/>
          </p:cNvSpPr>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defRPr/>
            </a:pPr>
            <a:endParaRPr lang="en-US" altLang="en-US" sz="1400" smtClean="0">
              <a:solidFill>
                <a:srgbClr val="000000"/>
              </a:solidFill>
            </a:endParaRPr>
          </a:p>
        </p:txBody>
      </p:sp>
      <p:sp>
        <p:nvSpPr>
          <p:cNvPr id="1040" name="Rectangle 18"/>
          <p:cNvSpPr>
            <a:spLocks noChangeArrowheads="1"/>
          </p:cNvSpPr>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fontAlgn="base" hangingPunct="1">
              <a:spcBef>
                <a:spcPct val="0"/>
              </a:spcBef>
              <a:spcAft>
                <a:spcPct val="0"/>
              </a:spcAft>
              <a:defRPr/>
            </a:pPr>
            <a:endParaRPr lang="en-US" altLang="en-US" sz="1400" smtClean="0">
              <a:solidFill>
                <a:srgbClr val="000000"/>
              </a:solidFill>
            </a:endParaRPr>
          </a:p>
        </p:txBody>
      </p:sp>
      <p:pic>
        <p:nvPicPr>
          <p:cNvPr id="1041" name="Picture 19" descr="POWERPOINT WINDOW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20"/>
          <p:cNvSpPr txBox="1">
            <a:spLocks noChangeArrowheads="1"/>
          </p:cNvSpPr>
          <p:nvPr/>
        </p:nvSpPr>
        <p:spPr bwMode="auto">
          <a:xfrm>
            <a:off x="11597218" y="6324600"/>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fontAlgn="base" hangingPunct="1">
              <a:spcBef>
                <a:spcPct val="0"/>
              </a:spcBef>
              <a:spcAft>
                <a:spcPct val="0"/>
              </a:spcAft>
              <a:defRPr/>
            </a:pPr>
            <a:fld id="{E21E9D1B-149D-4BB1-95B1-D7AA352A6E61}" type="slidenum">
              <a:rPr lang="en-US" altLang="en-US" sz="1200" smtClean="0">
                <a:solidFill>
                  <a:srgbClr val="000000"/>
                </a:solidFill>
                <a:latin typeface="Arial" panose="020B0604020202020204" pitchFamily="34" charset="0"/>
              </a:rPr>
              <a:pPr eaLnBrk="1" fontAlgn="base" hangingPunct="1">
                <a:spcBef>
                  <a:spcPct val="0"/>
                </a:spcBef>
                <a:spcAft>
                  <a:spcPct val="0"/>
                </a:spcAft>
                <a:defRPr/>
              </a:pPr>
              <a:t>‹#›</a:t>
            </a:fld>
            <a:endParaRPr lang="en-US" altLang="en-US" sz="1200" smtClean="0">
              <a:solidFill>
                <a:srgbClr val="000000"/>
              </a:solidFill>
              <a:latin typeface="Arial" panose="020B0604020202020204" pitchFamily="34" charset="0"/>
            </a:endParaRPr>
          </a:p>
        </p:txBody>
      </p:sp>
      <p:pic>
        <p:nvPicPr>
          <p:cNvPr id="1043" name="Picture 1"/>
          <p:cNvPicPr>
            <a:picLocks noChangeAspect="1"/>
          </p:cNvPicPr>
          <p:nvPr userDrawn="1"/>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2821518" y="911225"/>
            <a:ext cx="654896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05912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charset="0"/>
        </a:defRPr>
      </a:lvl6pPr>
      <a:lvl7pPr marL="914400" algn="ctr" rtl="0" eaLnBrk="1" fontAlgn="base" hangingPunct="1">
        <a:spcBef>
          <a:spcPct val="0"/>
        </a:spcBef>
        <a:spcAft>
          <a:spcPct val="0"/>
        </a:spcAft>
        <a:defRPr sz="4000">
          <a:solidFill>
            <a:schemeClr val="tx2"/>
          </a:solidFill>
          <a:latin typeface="Arial" charset="0"/>
        </a:defRPr>
      </a:lvl7pPr>
      <a:lvl8pPr marL="1371600" algn="ctr" rtl="0" eaLnBrk="1" fontAlgn="base" hangingPunct="1">
        <a:spcBef>
          <a:spcPct val="0"/>
        </a:spcBef>
        <a:spcAft>
          <a:spcPct val="0"/>
        </a:spcAft>
        <a:defRPr sz="4000">
          <a:solidFill>
            <a:schemeClr val="tx2"/>
          </a:solidFill>
          <a:latin typeface="Arial" charset="0"/>
        </a:defRPr>
      </a:lvl8pPr>
      <a:lvl9pPr marL="1828800" algn="ctr"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4.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46.xml"/><Relationship Id="rId6" Type="http://schemas.openxmlformats.org/officeDocument/2006/relationships/image" Target="../media/image23.pn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Content Placeholder 7"/>
          <p:cNvSpPr>
            <a:spLocks noGrp="1"/>
          </p:cNvSpPr>
          <p:nvPr>
            <p:ph idx="1"/>
          </p:nvPr>
        </p:nvSpPr>
        <p:spPr>
          <a:xfrm>
            <a:off x="2209800" y="1524000"/>
            <a:ext cx="7772400" cy="4114800"/>
          </a:xfrm>
        </p:spPr>
        <p:txBody>
          <a:bodyPr/>
          <a:lstStyle/>
          <a:p>
            <a:pPr algn="ctr" eaLnBrk="1" hangingPunct="1">
              <a:buFontTx/>
              <a:buNone/>
            </a:pPr>
            <a:r>
              <a:rPr lang="en-US" altLang="en-US" sz="8000" b="1">
                <a:solidFill>
                  <a:srgbClr val="FF0000"/>
                </a:solidFill>
              </a:rPr>
              <a:t>Marine Option</a:t>
            </a:r>
          </a:p>
          <a:p>
            <a:pPr algn="ctr" eaLnBrk="1" hangingPunct="1">
              <a:buFontTx/>
              <a:buNone/>
            </a:pPr>
            <a:r>
              <a:rPr lang="en-US" altLang="en-US" sz="9600"/>
              <a:t>NROTC</a:t>
            </a:r>
          </a:p>
          <a:p>
            <a:pPr algn="ctr" eaLnBrk="1" hangingPunct="1">
              <a:buFontTx/>
              <a:buNone/>
            </a:pPr>
            <a:r>
              <a:rPr lang="en-US" altLang="en-US" sz="2800"/>
              <a:t>(Naval Reserve Officer Training Corps)</a:t>
            </a:r>
          </a:p>
          <a:p>
            <a:pPr algn="ctr" eaLnBrk="1" hangingPunct="1">
              <a:buFontTx/>
              <a:buNone/>
            </a:pPr>
            <a:r>
              <a:rPr lang="en-US" altLang="en-US" sz="2800"/>
              <a:t>4 Year Scholarship Program</a:t>
            </a:r>
          </a:p>
        </p:txBody>
      </p:sp>
    </p:spTree>
    <p:extLst>
      <p:ext uri="{BB962C8B-B14F-4D97-AF65-F5344CB8AC3E}">
        <p14:creationId xmlns:p14="http://schemas.microsoft.com/office/powerpoint/2010/main" val="170445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a:t>
            </a:r>
            <a:endParaRPr lang="en-US" dirty="0"/>
          </a:p>
        </p:txBody>
      </p:sp>
      <p:sp>
        <p:nvSpPr>
          <p:cNvPr id="3" name="Content Placeholder 2"/>
          <p:cNvSpPr>
            <a:spLocks noGrp="1"/>
          </p:cNvSpPr>
          <p:nvPr>
            <p:ph idx="1"/>
          </p:nvPr>
        </p:nvSpPr>
        <p:spPr>
          <a:xfrm>
            <a:off x="914400" y="1594884"/>
            <a:ext cx="10363200" cy="4432290"/>
          </a:xfrm>
        </p:spPr>
        <p:txBody>
          <a:bodyPr/>
          <a:lstStyle/>
          <a:p>
            <a:r>
              <a:rPr lang="en-US" sz="2400" dirty="0" smtClean="0"/>
              <a:t>What is the Reserve Officer Training Corps?</a:t>
            </a:r>
          </a:p>
          <a:p>
            <a:pPr lvl="1"/>
            <a:r>
              <a:rPr lang="en-US" sz="1800" dirty="0" smtClean="0">
                <a:latin typeface="+mn-lt"/>
              </a:rPr>
              <a:t>A source to obtain a commissioning as a Marine Corps Officer (other sources are the US Naval Academy, Platoon Leaders Course, and Officer Candidates Course)</a:t>
            </a:r>
          </a:p>
          <a:p>
            <a:r>
              <a:rPr lang="en-US" sz="2400" dirty="0"/>
              <a:t>The difference between an enlisted Marine and a Marine Officer</a:t>
            </a:r>
          </a:p>
          <a:p>
            <a:pPr lvl="1"/>
            <a:r>
              <a:rPr lang="en-US" sz="1800" dirty="0">
                <a:latin typeface="+mn-lt"/>
              </a:rPr>
              <a:t>Officers are trained to be the leaders and supervisors of enlisted personnel.  They develop the orders and policies, and enlisted Marines carry it out.  It is on the Officer to properly lead and take care of those Marines in his/her charge</a:t>
            </a:r>
            <a:r>
              <a:rPr lang="en-US" sz="1800" dirty="0" smtClean="0">
                <a:latin typeface="+mn-lt"/>
              </a:rPr>
              <a:t>.</a:t>
            </a:r>
          </a:p>
          <a:p>
            <a:r>
              <a:rPr lang="en-US" sz="2400" dirty="0" smtClean="0"/>
              <a:t>Why does NAVAL ROTC have Navy AND Marine Corps?</a:t>
            </a:r>
          </a:p>
          <a:p>
            <a:pPr lvl="1"/>
            <a:r>
              <a:rPr lang="en-US" sz="1800" dirty="0" smtClean="0">
                <a:latin typeface="+mn-lt"/>
              </a:rPr>
              <a:t>The Navy and Marine Corps are separate services within the Department of the Navy.  And, just as the US Naval Academy produces both Navy and Marine Corps Officers, NROTC trains both Navy and Marine option midshipmen.  Your application and selection for NROTC “Marine option” means that your scholarship is with the Marine Corps, and that is who you will commission with upon graduating from college.</a:t>
            </a:r>
          </a:p>
        </p:txBody>
      </p:sp>
    </p:spTree>
    <p:extLst>
      <p:ext uri="{BB962C8B-B14F-4D97-AF65-F5344CB8AC3E}">
        <p14:creationId xmlns:p14="http://schemas.microsoft.com/office/powerpoint/2010/main" val="412454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0" y="1600200"/>
            <a:ext cx="9144000" cy="914400"/>
          </a:xfrm>
        </p:spPr>
        <p:txBody>
          <a:bodyPr/>
          <a:lstStyle/>
          <a:p>
            <a:pPr eaLnBrk="1" hangingPunct="1"/>
            <a:r>
              <a:rPr lang="en-US" altLang="en-US" sz="4400" b="1">
                <a:solidFill>
                  <a:schemeClr val="tx1"/>
                </a:solidFill>
              </a:rPr>
              <a:t>NROTC Mission</a:t>
            </a:r>
          </a:p>
        </p:txBody>
      </p:sp>
      <p:sp>
        <p:nvSpPr>
          <p:cNvPr id="4099" name="Rectangle 3"/>
          <p:cNvSpPr>
            <a:spLocks noGrp="1" noChangeArrowheads="1"/>
          </p:cNvSpPr>
          <p:nvPr>
            <p:ph idx="1"/>
          </p:nvPr>
        </p:nvSpPr>
        <p:spPr>
          <a:xfrm>
            <a:off x="2209800" y="2438400"/>
            <a:ext cx="7772400" cy="4114800"/>
          </a:xfrm>
        </p:spPr>
        <p:txBody>
          <a:bodyPr/>
          <a:lstStyle/>
          <a:p>
            <a:pPr algn="ctr" eaLnBrk="1" hangingPunct="1">
              <a:buFont typeface="Wingdings" panose="05000000000000000000" pitchFamily="2" charset="2"/>
              <a:buNone/>
            </a:pPr>
            <a:r>
              <a:rPr lang="en-US" altLang="en-US" b="1" smtClean="0"/>
              <a:t>To educate and train highly qualified</a:t>
            </a:r>
          </a:p>
          <a:p>
            <a:pPr algn="ctr" eaLnBrk="1" hangingPunct="1">
              <a:buFont typeface="Wingdings" panose="05000000000000000000" pitchFamily="2" charset="2"/>
              <a:buNone/>
            </a:pPr>
            <a:r>
              <a:rPr lang="en-US" altLang="en-US" b="1" smtClean="0"/>
              <a:t>young men and women for careers </a:t>
            </a:r>
          </a:p>
          <a:p>
            <a:pPr algn="ctr" eaLnBrk="1" hangingPunct="1">
              <a:buFont typeface="Wingdings" panose="05000000000000000000" pitchFamily="2" charset="2"/>
              <a:buNone/>
            </a:pPr>
            <a:r>
              <a:rPr lang="en-US" altLang="en-US" b="1" smtClean="0"/>
              <a:t>as commissioned officers in the</a:t>
            </a:r>
          </a:p>
          <a:p>
            <a:pPr algn="ctr" eaLnBrk="1" hangingPunct="1">
              <a:buFont typeface="Wingdings" panose="05000000000000000000" pitchFamily="2" charset="2"/>
              <a:buNone/>
            </a:pPr>
            <a:r>
              <a:rPr lang="en-US" altLang="en-US" b="1" smtClean="0"/>
              <a:t>United States Marine Corps.</a:t>
            </a:r>
          </a:p>
        </p:txBody>
      </p:sp>
    </p:spTree>
    <p:extLst>
      <p:ext uri="{BB962C8B-B14F-4D97-AF65-F5344CB8AC3E}">
        <p14:creationId xmlns:p14="http://schemas.microsoft.com/office/powerpoint/2010/main" val="860289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b="1" smtClean="0">
                <a:solidFill>
                  <a:schemeClr val="tx1"/>
                </a:solidFill>
              </a:rPr>
              <a:t>The Benefits</a:t>
            </a:r>
          </a:p>
        </p:txBody>
      </p:sp>
      <p:sp>
        <p:nvSpPr>
          <p:cNvPr id="9219" name="Rectangle 3"/>
          <p:cNvSpPr>
            <a:spLocks noGrp="1" noChangeArrowheads="1"/>
          </p:cNvSpPr>
          <p:nvPr>
            <p:ph idx="1"/>
          </p:nvPr>
        </p:nvSpPr>
        <p:spPr>
          <a:xfrm>
            <a:off x="2209800" y="1524000"/>
            <a:ext cx="7772400" cy="4572000"/>
          </a:xfrm>
        </p:spPr>
        <p:txBody>
          <a:bodyPr>
            <a:normAutofit fontScale="92500"/>
          </a:bodyPr>
          <a:lstStyle/>
          <a:p>
            <a:pPr eaLnBrk="1" hangingPunct="1">
              <a:lnSpc>
                <a:spcPct val="80000"/>
              </a:lnSpc>
              <a:defRPr/>
            </a:pPr>
            <a:r>
              <a:rPr lang="en-US" sz="2800" dirty="0"/>
              <a:t>Pays </a:t>
            </a:r>
            <a:r>
              <a:rPr lang="en-US" sz="2800" b="1" dirty="0"/>
              <a:t>full tuition</a:t>
            </a:r>
            <a:r>
              <a:rPr lang="en-US" sz="2800" dirty="0"/>
              <a:t>, lab fees, books, and uniforms!</a:t>
            </a:r>
          </a:p>
          <a:p>
            <a:pPr eaLnBrk="1" hangingPunct="1">
              <a:lnSpc>
                <a:spcPct val="80000"/>
              </a:lnSpc>
              <a:defRPr/>
            </a:pPr>
            <a:endParaRPr lang="en-US" sz="2800" dirty="0"/>
          </a:p>
          <a:p>
            <a:pPr eaLnBrk="1" hangingPunct="1">
              <a:lnSpc>
                <a:spcPct val="80000"/>
              </a:lnSpc>
              <a:defRPr/>
            </a:pPr>
            <a:r>
              <a:rPr lang="en-US" sz="2800" dirty="0"/>
              <a:t>Provides leadership opportunities</a:t>
            </a:r>
          </a:p>
          <a:p>
            <a:pPr eaLnBrk="1" hangingPunct="1">
              <a:lnSpc>
                <a:spcPct val="80000"/>
              </a:lnSpc>
              <a:defRPr/>
            </a:pPr>
            <a:endParaRPr lang="en-US" sz="2800" dirty="0"/>
          </a:p>
          <a:p>
            <a:pPr eaLnBrk="1" hangingPunct="1">
              <a:lnSpc>
                <a:spcPct val="80000"/>
              </a:lnSpc>
              <a:defRPr/>
            </a:pPr>
            <a:r>
              <a:rPr lang="en-US" sz="2800" dirty="0"/>
              <a:t>Structured academic environment</a:t>
            </a:r>
          </a:p>
          <a:p>
            <a:pPr eaLnBrk="1" hangingPunct="1">
              <a:lnSpc>
                <a:spcPct val="80000"/>
              </a:lnSpc>
              <a:buFont typeface="Wingdings" pitchFamily="2" charset="2"/>
              <a:buNone/>
              <a:defRPr/>
            </a:pPr>
            <a:endParaRPr lang="en-US" sz="2800" dirty="0"/>
          </a:p>
          <a:p>
            <a:pPr eaLnBrk="1" hangingPunct="1">
              <a:lnSpc>
                <a:spcPct val="80000"/>
              </a:lnSpc>
              <a:defRPr/>
            </a:pPr>
            <a:r>
              <a:rPr lang="en-US" sz="2800" dirty="0"/>
              <a:t>Provides a monthly stipend ($250-$400)</a:t>
            </a:r>
          </a:p>
          <a:p>
            <a:pPr eaLnBrk="1" hangingPunct="1">
              <a:lnSpc>
                <a:spcPct val="80000"/>
              </a:lnSpc>
              <a:defRPr/>
            </a:pPr>
            <a:endParaRPr lang="en-US" sz="2800" dirty="0"/>
          </a:p>
          <a:p>
            <a:pPr eaLnBrk="1" hangingPunct="1">
              <a:lnSpc>
                <a:spcPct val="80000"/>
              </a:lnSpc>
              <a:defRPr/>
            </a:pPr>
            <a:r>
              <a:rPr lang="en-US" sz="2800" dirty="0"/>
              <a:t>Some universities will help with room and board</a:t>
            </a:r>
          </a:p>
          <a:p>
            <a:pPr eaLnBrk="1" hangingPunct="1">
              <a:lnSpc>
                <a:spcPct val="80000"/>
              </a:lnSpc>
              <a:defRPr/>
            </a:pPr>
            <a:endParaRPr lang="en-US" sz="2800" dirty="0"/>
          </a:p>
          <a:p>
            <a:pPr eaLnBrk="1" hangingPunct="1">
              <a:lnSpc>
                <a:spcPct val="80000"/>
              </a:lnSpc>
              <a:defRPr/>
            </a:pPr>
            <a:r>
              <a:rPr lang="en-US" sz="2800" dirty="0"/>
              <a:t>Up to $180,000</a:t>
            </a:r>
          </a:p>
          <a:p>
            <a:pPr eaLnBrk="1" hangingPunct="1">
              <a:lnSpc>
                <a:spcPct val="80000"/>
              </a:lnSpc>
              <a:defRPr/>
            </a:pPr>
            <a:endParaRPr lang="en-US" sz="2800" b="1" dirty="0"/>
          </a:p>
        </p:txBody>
      </p:sp>
    </p:spTree>
    <p:extLst>
      <p:ext uri="{BB962C8B-B14F-4D97-AF65-F5344CB8AC3E}">
        <p14:creationId xmlns:p14="http://schemas.microsoft.com/office/powerpoint/2010/main" val="1825807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219">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21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2941" y="1534801"/>
            <a:ext cx="11625336" cy="4616648"/>
          </a:xfrm>
          <a:prstGeom prst="rect">
            <a:avLst/>
          </a:prstGeom>
          <a:noFill/>
        </p:spPr>
        <p:txBody>
          <a:bodyPr wrap="square" rtlCol="0">
            <a:spAutoFit/>
          </a:bodyPr>
          <a:lstStyle/>
          <a:p>
            <a:pPr marL="342900" indent="-342900">
              <a:buAutoNum type="arabicPeriod"/>
            </a:pPr>
            <a:r>
              <a:rPr lang="en-US" sz="1600" dirty="0" smtClean="0"/>
              <a:t>All Midshipmen do some training together, but there is separate training and separate classes for Navy and Marine option midshipmen.</a:t>
            </a:r>
            <a:endParaRPr lang="en-US" sz="1600" dirty="0"/>
          </a:p>
          <a:p>
            <a:pPr marL="342900" indent="-342900">
              <a:buAutoNum type="arabicPeriod"/>
            </a:pPr>
            <a:r>
              <a:rPr lang="en-US" sz="1600" dirty="0" smtClean="0"/>
              <a:t>Upper-class Midshipmen hold the billets of Battalion Commander, Company Commanders, First Sergeants, Battalion Staff, Platoon Commanders</a:t>
            </a:r>
          </a:p>
          <a:p>
            <a:pPr marL="342900" indent="-342900">
              <a:buAutoNum type="arabicPeriod"/>
            </a:pPr>
            <a:r>
              <a:rPr lang="en-US" sz="1600" dirty="0" smtClean="0"/>
              <a:t>Underclass Midshipmen hold the billets of squad leader, fire team leader, general population</a:t>
            </a:r>
          </a:p>
          <a:p>
            <a:pPr marL="342900" indent="-342900">
              <a:buAutoNum type="arabicPeriod"/>
            </a:pPr>
            <a:r>
              <a:rPr lang="en-US" sz="1600" dirty="0" smtClean="0"/>
              <a:t>Typical Weekly Schedule:</a:t>
            </a:r>
          </a:p>
          <a:p>
            <a:pPr marL="800100" lvl="1" indent="-342900">
              <a:buFont typeface="Arial" panose="020B0604020202020204" pitchFamily="34" charset="0"/>
              <a:buChar char="•"/>
            </a:pPr>
            <a:r>
              <a:rPr lang="en-US" sz="1400" dirty="0"/>
              <a:t>Four college courses per semester</a:t>
            </a:r>
          </a:p>
          <a:p>
            <a:pPr marL="1257300" lvl="2" indent="-342900">
              <a:buFont typeface="Wingdings" panose="05000000000000000000" pitchFamily="2" charset="2"/>
              <a:buChar char="§"/>
            </a:pPr>
            <a:r>
              <a:rPr lang="en-US" sz="1400" dirty="0"/>
              <a:t>One NROTC class (</a:t>
            </a:r>
            <a:r>
              <a:rPr lang="en-US" sz="1400" dirty="0" smtClean="0"/>
              <a:t>1.25 </a:t>
            </a:r>
            <a:r>
              <a:rPr lang="en-US" sz="1400" dirty="0"/>
              <a:t>hours) twice per week on top of normal college courses</a:t>
            </a:r>
          </a:p>
          <a:p>
            <a:pPr marL="800100" lvl="1" indent="-342900">
              <a:buFont typeface="Arial" panose="020B0604020202020204" pitchFamily="34" charset="0"/>
              <a:buChar char="•"/>
            </a:pPr>
            <a:r>
              <a:rPr lang="en-US" sz="1400" dirty="0"/>
              <a:t>NROTC lab twice per week (2 hours per lab)</a:t>
            </a:r>
          </a:p>
          <a:p>
            <a:pPr marL="1257300" lvl="2" indent="-342900">
              <a:buFont typeface="Wingdings" panose="05000000000000000000" pitchFamily="2" charset="2"/>
              <a:buChar char="§"/>
            </a:pPr>
            <a:r>
              <a:rPr lang="en-US" sz="1400" dirty="0"/>
              <a:t>Drill, </a:t>
            </a:r>
            <a:r>
              <a:rPr lang="en-US" sz="1400" dirty="0" smtClean="0"/>
              <a:t>annual training, </a:t>
            </a:r>
            <a:r>
              <a:rPr lang="en-US" sz="1400" dirty="0"/>
              <a:t>student Company Commander time</a:t>
            </a:r>
          </a:p>
          <a:p>
            <a:pPr marL="800100" lvl="1" indent="-342900">
              <a:buFont typeface="Arial" panose="020B0604020202020204" pitchFamily="34" charset="0"/>
              <a:buChar char="•"/>
            </a:pPr>
            <a:r>
              <a:rPr lang="en-US" sz="1400" dirty="0"/>
              <a:t>Physical training twice per week</a:t>
            </a:r>
          </a:p>
          <a:p>
            <a:pPr marL="800100" lvl="1" indent="-342900">
              <a:buFont typeface="Arial" panose="020B0604020202020204" pitchFamily="34" charset="0"/>
              <a:buChar char="•"/>
            </a:pPr>
            <a:r>
              <a:rPr lang="en-US" sz="1400" dirty="0"/>
              <a:t>Wear uniform on Thursdays </a:t>
            </a:r>
          </a:p>
          <a:p>
            <a:pPr marL="800100" lvl="1" indent="-342900">
              <a:buFont typeface="Arial" panose="020B0604020202020204" pitchFamily="34" charset="0"/>
              <a:buChar char="•"/>
            </a:pPr>
            <a:r>
              <a:rPr lang="en-US" sz="1400" dirty="0"/>
              <a:t>Weekend events occur two or three times per </a:t>
            </a:r>
            <a:r>
              <a:rPr lang="en-US" sz="1400" dirty="0" smtClean="0"/>
              <a:t>semester</a:t>
            </a:r>
            <a:endParaRPr lang="en-US" sz="1600" dirty="0" smtClean="0"/>
          </a:p>
          <a:p>
            <a:pPr marL="342900" indent="-342900">
              <a:buAutoNum type="arabicPeriod"/>
            </a:pPr>
            <a:r>
              <a:rPr lang="en-US" sz="1600" dirty="0" smtClean="0"/>
              <a:t>NROTC </a:t>
            </a:r>
            <a:r>
              <a:rPr lang="en-US" sz="1600" dirty="0"/>
              <a:t>classes include: </a:t>
            </a:r>
          </a:p>
          <a:p>
            <a:pPr marL="800100" lvl="1" indent="-342900">
              <a:buFont typeface="Arial" panose="020B0604020202020204" pitchFamily="34" charset="0"/>
              <a:buChar char="•"/>
            </a:pPr>
            <a:r>
              <a:rPr lang="en-US" sz="1400" dirty="0" smtClean="0"/>
              <a:t>Basic </a:t>
            </a:r>
            <a:r>
              <a:rPr lang="en-US" sz="1400" dirty="0"/>
              <a:t>military knowledge</a:t>
            </a:r>
          </a:p>
          <a:p>
            <a:pPr marL="800100" lvl="1" indent="-342900">
              <a:buFont typeface="Arial" panose="020B0604020202020204" pitchFamily="34" charset="0"/>
              <a:buChar char="•"/>
            </a:pPr>
            <a:r>
              <a:rPr lang="en-US" sz="1400" dirty="0"/>
              <a:t>Drill</a:t>
            </a:r>
          </a:p>
          <a:p>
            <a:pPr marL="800100" lvl="1" indent="-342900">
              <a:buFont typeface="Arial" panose="020B0604020202020204" pitchFamily="34" charset="0"/>
              <a:buChar char="•"/>
            </a:pPr>
            <a:r>
              <a:rPr lang="en-US" sz="1400" dirty="0" smtClean="0"/>
              <a:t>Battle </a:t>
            </a:r>
            <a:r>
              <a:rPr lang="en-US" sz="1400" dirty="0"/>
              <a:t>studies</a:t>
            </a:r>
          </a:p>
          <a:p>
            <a:pPr marL="800100" lvl="1" indent="-342900">
              <a:buFont typeface="Arial" panose="020B0604020202020204" pitchFamily="34" charset="0"/>
              <a:buChar char="•"/>
            </a:pPr>
            <a:r>
              <a:rPr lang="en-US" sz="1400" dirty="0"/>
              <a:t>Leadership</a:t>
            </a:r>
          </a:p>
          <a:p>
            <a:pPr marL="800100" lvl="1" indent="-342900">
              <a:buFont typeface="Arial" panose="020B0604020202020204" pitchFamily="34" charset="0"/>
              <a:buChar char="•"/>
            </a:pPr>
            <a:r>
              <a:rPr lang="en-US" sz="1400" dirty="0"/>
              <a:t>H</a:t>
            </a:r>
            <a:r>
              <a:rPr lang="en-US" sz="1400" dirty="0" smtClean="0"/>
              <a:t>istory </a:t>
            </a:r>
            <a:r>
              <a:rPr lang="en-US" sz="1400" dirty="0"/>
              <a:t>of war</a:t>
            </a:r>
          </a:p>
          <a:p>
            <a:pPr marL="800100" lvl="1" indent="-342900">
              <a:buFont typeface="Arial" panose="020B0604020202020204" pitchFamily="34" charset="0"/>
              <a:buChar char="•"/>
            </a:pPr>
            <a:r>
              <a:rPr lang="en-US" sz="1400" dirty="0"/>
              <a:t>OCS </a:t>
            </a:r>
            <a:r>
              <a:rPr lang="en-US" sz="1400" dirty="0" smtClean="0"/>
              <a:t>preparation</a:t>
            </a:r>
          </a:p>
        </p:txBody>
      </p:sp>
      <p:sp>
        <p:nvSpPr>
          <p:cNvPr id="6" name="TextBox 5"/>
          <p:cNvSpPr txBox="1"/>
          <p:nvPr/>
        </p:nvSpPr>
        <p:spPr>
          <a:xfrm>
            <a:off x="2789948" y="814935"/>
            <a:ext cx="5942162" cy="523220"/>
          </a:xfrm>
          <a:prstGeom prst="rect">
            <a:avLst/>
          </a:prstGeom>
          <a:noFill/>
        </p:spPr>
        <p:txBody>
          <a:bodyPr wrap="square" rtlCol="0">
            <a:spAutoFit/>
          </a:bodyPr>
          <a:lstStyle/>
          <a:p>
            <a:pPr algn="ctr"/>
            <a:r>
              <a:rPr lang="en-US" sz="2800" b="1" dirty="0" smtClean="0"/>
              <a:t>LIFE AS A MIDSHIPMAN</a:t>
            </a:r>
            <a:endParaRPr lang="en-US" sz="28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5535" y="3587629"/>
            <a:ext cx="4512742" cy="3083707"/>
          </a:xfrm>
          <a:prstGeom prst="rect">
            <a:avLst/>
          </a:prstGeom>
        </p:spPr>
      </p:pic>
    </p:spTree>
    <p:extLst>
      <p:ext uri="{BB962C8B-B14F-4D97-AF65-F5344CB8AC3E}">
        <p14:creationId xmlns:p14="http://schemas.microsoft.com/office/powerpoint/2010/main" val="3461519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0087" y="4409542"/>
            <a:ext cx="3244081" cy="2433062"/>
          </a:xfrm>
          <a:prstGeom prst="rect">
            <a:avLst/>
          </a:prstGeom>
        </p:spPr>
      </p:pic>
      <p:sp>
        <p:nvSpPr>
          <p:cNvPr id="6" name="TextBox 5"/>
          <p:cNvSpPr txBox="1"/>
          <p:nvPr/>
        </p:nvSpPr>
        <p:spPr>
          <a:xfrm>
            <a:off x="3045587" y="814935"/>
            <a:ext cx="5942162" cy="523220"/>
          </a:xfrm>
          <a:prstGeom prst="rect">
            <a:avLst/>
          </a:prstGeom>
          <a:noFill/>
        </p:spPr>
        <p:txBody>
          <a:bodyPr wrap="square" rtlCol="0">
            <a:spAutoFit/>
          </a:bodyPr>
          <a:lstStyle/>
          <a:p>
            <a:pPr algn="ctr"/>
            <a:r>
              <a:rPr lang="en-US" sz="2800" b="1" dirty="0" smtClean="0"/>
              <a:t>LIFE AS A MIDSHIPMAN</a:t>
            </a:r>
            <a:endParaRPr lang="en-US" sz="2800" b="1" dirty="0"/>
          </a:p>
        </p:txBody>
      </p:sp>
      <p:sp>
        <p:nvSpPr>
          <p:cNvPr id="12" name="TextBox 11"/>
          <p:cNvSpPr txBox="1"/>
          <p:nvPr/>
        </p:nvSpPr>
        <p:spPr>
          <a:xfrm>
            <a:off x="492031" y="1291479"/>
            <a:ext cx="5198701" cy="3293209"/>
          </a:xfrm>
          <a:prstGeom prst="rect">
            <a:avLst/>
          </a:prstGeom>
          <a:noFill/>
        </p:spPr>
        <p:txBody>
          <a:bodyPr wrap="square" rtlCol="0">
            <a:spAutoFit/>
          </a:bodyPr>
          <a:lstStyle/>
          <a:p>
            <a:pPr marL="457200" indent="-457200">
              <a:buAutoNum type="arabicPeriod" startAt="3"/>
            </a:pPr>
            <a:r>
              <a:rPr lang="en-US" sz="1600" b="1" dirty="0" smtClean="0"/>
              <a:t>Other annual events:</a:t>
            </a:r>
          </a:p>
          <a:p>
            <a:pPr marL="742950" lvl="1" indent="-285750">
              <a:buFont typeface="Arial" panose="020B0604020202020204" pitchFamily="34" charset="0"/>
              <a:buChar char="•"/>
            </a:pPr>
            <a:r>
              <a:rPr lang="en-US" sz="1600" dirty="0" smtClean="0"/>
              <a:t>Field Exercises (one weekend per semester)- These are for Marine option Midshipmen, and Navy option Midshipmen who would like to go, to execute what they have been learning in the classroom</a:t>
            </a:r>
          </a:p>
          <a:p>
            <a:pPr marL="742950" lvl="1" indent="-285750">
              <a:buFont typeface="Arial" panose="020B0604020202020204" pitchFamily="34" charset="0"/>
              <a:buChar char="•"/>
            </a:pPr>
            <a:r>
              <a:rPr lang="en-US" sz="1600" dirty="0" smtClean="0"/>
              <a:t>Birthday Ball</a:t>
            </a:r>
          </a:p>
          <a:p>
            <a:pPr marL="742950" lvl="1" indent="-285750">
              <a:buFont typeface="Arial" panose="020B0604020202020204" pitchFamily="34" charset="0"/>
              <a:buChar char="•"/>
            </a:pPr>
            <a:r>
              <a:rPr lang="en-US" sz="1600" dirty="0"/>
              <a:t>Military Excellence </a:t>
            </a:r>
            <a:r>
              <a:rPr lang="en-US" sz="1600" dirty="0" smtClean="0"/>
              <a:t>Competitions- competing against other NROTC units in drill, color guard, PT events</a:t>
            </a:r>
            <a:endParaRPr lang="en-US" sz="1600" dirty="0"/>
          </a:p>
          <a:p>
            <a:pPr marL="742950" lvl="1" indent="-285750">
              <a:buFont typeface="Arial" panose="020B0604020202020204" pitchFamily="34" charset="0"/>
              <a:buChar char="•"/>
            </a:pPr>
            <a:r>
              <a:rPr lang="en-US" sz="1600" dirty="0"/>
              <a:t>Camaraderie </a:t>
            </a:r>
            <a:r>
              <a:rPr lang="en-US" sz="1600" dirty="0" smtClean="0"/>
              <a:t>events</a:t>
            </a:r>
          </a:p>
          <a:p>
            <a:pPr marL="742950" lvl="1" indent="-285750">
              <a:buFont typeface="Arial" panose="020B0604020202020204" pitchFamily="34" charset="0"/>
              <a:buChar char="•"/>
            </a:pPr>
            <a:r>
              <a:rPr lang="en-US" sz="1600" dirty="0" smtClean="0"/>
              <a:t>Color Guard events- football games, parades, etc.</a:t>
            </a:r>
            <a:endParaRPr lang="en-US" sz="1600" dirty="0"/>
          </a:p>
        </p:txBody>
      </p:sp>
      <p:sp>
        <p:nvSpPr>
          <p:cNvPr id="10" name="Content Placeholder 2"/>
          <p:cNvSpPr txBox="1">
            <a:spLocks/>
          </p:cNvSpPr>
          <p:nvPr/>
        </p:nvSpPr>
        <p:spPr bwMode="auto">
          <a:xfrm>
            <a:off x="5820697" y="1338155"/>
            <a:ext cx="6371303" cy="255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Times New Roman" pitchFamily="18" charset="0"/>
              </a:defRPr>
            </a:lvl2pPr>
            <a:lvl3pPr marL="914400" indent="0" algn="ctr" rtl="0" eaLnBrk="0" fontAlgn="base" hangingPunct="0">
              <a:spcBef>
                <a:spcPct val="20000"/>
              </a:spcBef>
              <a:spcAft>
                <a:spcPct val="0"/>
              </a:spcAft>
              <a:buNone/>
              <a:defRPr sz="2400">
                <a:solidFill>
                  <a:schemeClr val="tx1"/>
                </a:solidFill>
                <a:latin typeface="Times New Roman" pitchFamily="18" charset="0"/>
              </a:defRPr>
            </a:lvl3pPr>
            <a:lvl4pPr marL="1371600" indent="0" algn="ctr" rtl="0" eaLnBrk="0" fontAlgn="base" hangingPunct="0">
              <a:spcBef>
                <a:spcPct val="20000"/>
              </a:spcBef>
              <a:spcAft>
                <a:spcPct val="0"/>
              </a:spcAft>
              <a:buNone/>
              <a:defRPr sz="2000">
                <a:solidFill>
                  <a:schemeClr val="tx1"/>
                </a:solidFill>
                <a:latin typeface="Times New Roman" pitchFamily="18" charset="0"/>
              </a:defRPr>
            </a:lvl4pPr>
            <a:lvl5pPr marL="1828800" indent="0" algn="ctr" rtl="0" eaLnBrk="0" fontAlgn="base" hangingPunct="0">
              <a:spcBef>
                <a:spcPct val="20000"/>
              </a:spcBef>
              <a:spcAft>
                <a:spcPct val="0"/>
              </a:spcAft>
              <a:buNone/>
              <a:defRPr sz="2000">
                <a:solidFill>
                  <a:schemeClr val="tx1"/>
                </a:solidFill>
                <a:latin typeface="Times New Roman" pitchFamily="18" charset="0"/>
              </a:defRPr>
            </a:lvl5pPr>
            <a:lvl6pPr marL="2286000" indent="0" algn="ctr" rtl="0" eaLnBrk="1" fontAlgn="base" hangingPunct="1">
              <a:spcBef>
                <a:spcPct val="20000"/>
              </a:spcBef>
              <a:spcAft>
                <a:spcPct val="0"/>
              </a:spcAft>
              <a:buNone/>
              <a:defRPr sz="2000">
                <a:solidFill>
                  <a:schemeClr val="tx1"/>
                </a:solidFill>
                <a:latin typeface="Times New Roman" pitchFamily="18" charset="0"/>
              </a:defRPr>
            </a:lvl6pPr>
            <a:lvl7pPr marL="2743200" indent="0" algn="ctr" rtl="0" eaLnBrk="1" fontAlgn="base" hangingPunct="1">
              <a:spcBef>
                <a:spcPct val="20000"/>
              </a:spcBef>
              <a:spcAft>
                <a:spcPct val="0"/>
              </a:spcAft>
              <a:buNone/>
              <a:defRPr sz="2000">
                <a:solidFill>
                  <a:schemeClr val="tx1"/>
                </a:solidFill>
                <a:latin typeface="Times New Roman" pitchFamily="18" charset="0"/>
              </a:defRPr>
            </a:lvl7pPr>
            <a:lvl8pPr marL="3200400" indent="0" algn="ctr" rtl="0" eaLnBrk="1" fontAlgn="base" hangingPunct="1">
              <a:spcBef>
                <a:spcPct val="20000"/>
              </a:spcBef>
              <a:spcAft>
                <a:spcPct val="0"/>
              </a:spcAft>
              <a:buNone/>
              <a:defRPr sz="2000">
                <a:solidFill>
                  <a:schemeClr val="tx1"/>
                </a:solidFill>
                <a:latin typeface="Times New Roman" pitchFamily="18" charset="0"/>
              </a:defRPr>
            </a:lvl8pPr>
            <a:lvl9pPr marL="3657600" indent="0" algn="ctr" rtl="0" eaLnBrk="1" fontAlgn="base" hangingPunct="1">
              <a:spcBef>
                <a:spcPct val="20000"/>
              </a:spcBef>
              <a:spcAft>
                <a:spcPct val="0"/>
              </a:spcAft>
              <a:buNone/>
              <a:defRPr sz="2000">
                <a:solidFill>
                  <a:schemeClr val="tx1"/>
                </a:solidFill>
                <a:latin typeface="Times New Roman" pitchFamily="18" charset="0"/>
              </a:defRPr>
            </a:lvl9pPr>
          </a:lstStyle>
          <a:p>
            <a:pPr algn="l"/>
            <a:r>
              <a:rPr lang="en-US" sz="1600" b="1" kern="0" dirty="0" smtClean="0"/>
              <a:t>4.  The “typical” college life</a:t>
            </a:r>
          </a:p>
          <a:p>
            <a:pPr marL="285750" indent="-285750" algn="l">
              <a:buFont typeface="Arial" panose="020B0604020202020204" pitchFamily="34" charset="0"/>
              <a:buChar char="•"/>
            </a:pPr>
            <a:r>
              <a:rPr lang="en-US" sz="1600" kern="0" dirty="0" smtClean="0"/>
              <a:t>Students can pick any major</a:t>
            </a:r>
          </a:p>
          <a:p>
            <a:pPr marL="285750" indent="-285750" algn="l">
              <a:buFont typeface="Arial" panose="020B0604020202020204" pitchFamily="34" charset="0"/>
              <a:buChar char="•"/>
            </a:pPr>
            <a:r>
              <a:rPr lang="en-US" sz="1600" kern="0" dirty="0" smtClean="0"/>
              <a:t>Students can participate in varsity sports while they are in the program, and it is actually encouraged</a:t>
            </a:r>
          </a:p>
          <a:p>
            <a:pPr marL="285750" indent="-285750" algn="l">
              <a:buFont typeface="Arial" panose="020B0604020202020204" pitchFamily="34" charset="0"/>
              <a:buChar char="•"/>
            </a:pPr>
            <a:r>
              <a:rPr lang="en-US" sz="1600" kern="0" dirty="0" smtClean="0"/>
              <a:t>Students can live on or off campus (NROTC cannot direct that)</a:t>
            </a:r>
          </a:p>
          <a:p>
            <a:pPr marL="285750" indent="-285750" algn="l">
              <a:buFont typeface="Arial" panose="020B0604020202020204" pitchFamily="34" charset="0"/>
              <a:buChar char="•"/>
            </a:pPr>
            <a:r>
              <a:rPr lang="en-US" sz="1600" kern="0" dirty="0" smtClean="0"/>
              <a:t>Even if a student gets college credit from classes in high school, they need to be taking enough credits each semester in college to be a full-time student</a:t>
            </a:r>
          </a:p>
          <a:p>
            <a:pPr marL="285750" indent="-285750" algn="l">
              <a:buFont typeface="Arial" panose="020B0604020202020204" pitchFamily="34" charset="0"/>
              <a:buChar char="•"/>
            </a:pPr>
            <a:r>
              <a:rPr lang="en-US" sz="1600" kern="0" dirty="0" smtClean="0"/>
              <a:t>Maintain a 2.0 GPA</a:t>
            </a:r>
            <a:endParaRPr lang="en-US" sz="1600" kern="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0114" y="4409542"/>
            <a:ext cx="3261885" cy="2446414"/>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4538012"/>
            <a:ext cx="3091383" cy="2319988"/>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4384" y="4538012"/>
            <a:ext cx="3072790" cy="2304592"/>
          </a:xfrm>
          <a:prstGeom prst="rect">
            <a:avLst/>
          </a:prstGeom>
        </p:spPr>
      </p:pic>
    </p:spTree>
    <p:extLst>
      <p:ext uri="{BB962C8B-B14F-4D97-AF65-F5344CB8AC3E}">
        <p14:creationId xmlns:p14="http://schemas.microsoft.com/office/powerpoint/2010/main" val="3534034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3015445" y="690495"/>
            <a:ext cx="6237401" cy="523220"/>
          </a:xfrm>
          <a:prstGeom prst="rect">
            <a:avLst/>
          </a:prstGeom>
          <a:noFill/>
        </p:spPr>
        <p:txBody>
          <a:bodyPr wrap="square" rtlCol="0">
            <a:spAutoFit/>
          </a:bodyPr>
          <a:lstStyle/>
          <a:p>
            <a:pPr algn="ctr"/>
            <a:r>
              <a:rPr lang="en-US" sz="2800" b="1" dirty="0" smtClean="0"/>
              <a:t>SUMMER TRAINING</a:t>
            </a:r>
            <a:endParaRPr lang="en-US" sz="2800" b="1" dirty="0"/>
          </a:p>
        </p:txBody>
      </p:sp>
      <p:sp>
        <p:nvSpPr>
          <p:cNvPr id="25" name="TextBox 24"/>
          <p:cNvSpPr txBox="1"/>
          <p:nvPr/>
        </p:nvSpPr>
        <p:spPr>
          <a:xfrm>
            <a:off x="1489587" y="1213715"/>
            <a:ext cx="10574594" cy="3046988"/>
          </a:xfrm>
          <a:prstGeom prst="rect">
            <a:avLst/>
          </a:prstGeom>
          <a:noFill/>
        </p:spPr>
        <p:txBody>
          <a:bodyPr wrap="square" rtlCol="0">
            <a:spAutoFit/>
          </a:bodyPr>
          <a:lstStyle/>
          <a:p>
            <a:r>
              <a:rPr lang="en-US" sz="1600" b="1" dirty="0" smtClean="0"/>
              <a:t>1.  NROTC Indoctrination Program</a:t>
            </a:r>
            <a:r>
              <a:rPr lang="en-US" sz="1600" dirty="0" smtClean="0"/>
              <a:t>: Summer before freshman year, in Great Lakes, IL; 3 weeks long</a:t>
            </a:r>
          </a:p>
          <a:p>
            <a:r>
              <a:rPr lang="en-US" sz="1600" b="1" dirty="0" smtClean="0"/>
              <a:t>2.  Career Orientation and Training for Midshipmen (CORTRAMID): </a:t>
            </a:r>
            <a:r>
              <a:rPr lang="en-US" sz="1600" dirty="0" smtClean="0"/>
              <a:t>Summer after freshman year; 4 weeks long</a:t>
            </a:r>
          </a:p>
          <a:p>
            <a:pPr marL="742950" lvl="1" indent="-285750">
              <a:buFont typeface="Arial" panose="020B0604020202020204" pitchFamily="34" charset="0"/>
              <a:buChar char="•"/>
            </a:pPr>
            <a:r>
              <a:rPr lang="en-US" sz="1600" dirty="0" smtClean="0"/>
              <a:t>To provide a broad-scoped view of the Navy and Marine Corps</a:t>
            </a:r>
          </a:p>
          <a:p>
            <a:pPr marL="742950" lvl="1" indent="-285750">
              <a:buFont typeface="Arial" panose="020B0604020202020204" pitchFamily="34" charset="0"/>
              <a:buChar char="•"/>
            </a:pPr>
            <a:r>
              <a:rPr lang="en-US" sz="1600" dirty="0"/>
              <a:t>All training is conducted with other NROTC students in your grade from around the </a:t>
            </a:r>
            <a:r>
              <a:rPr lang="en-US" sz="1600" dirty="0" smtClean="0"/>
              <a:t>country</a:t>
            </a:r>
          </a:p>
          <a:p>
            <a:pPr marL="742950" lvl="1" indent="-285750">
              <a:buFont typeface="Arial" panose="020B0604020202020204" pitchFamily="34" charset="0"/>
              <a:buChar char="•"/>
            </a:pPr>
            <a:r>
              <a:rPr lang="en-US" sz="1600" dirty="0" smtClean="0"/>
              <a:t>Aviation Week (get to fly), Surface Warfare Week (including underway on a ship), Submarine Week (including underway on a submarine)</a:t>
            </a:r>
          </a:p>
          <a:p>
            <a:pPr marL="742950" lvl="1" indent="-285750">
              <a:buFont typeface="Arial" panose="020B0604020202020204" pitchFamily="34" charset="0"/>
              <a:buChar char="•"/>
            </a:pPr>
            <a:r>
              <a:rPr lang="en-US" sz="1600" dirty="0" smtClean="0"/>
              <a:t>Marine Week</a:t>
            </a:r>
          </a:p>
          <a:p>
            <a:pPr marL="1200150" lvl="2" indent="-285750">
              <a:buFont typeface="Wingdings" panose="05000000000000000000" pitchFamily="2" charset="2"/>
              <a:buChar char="§"/>
            </a:pPr>
            <a:r>
              <a:rPr lang="en-US" sz="1600" dirty="0" smtClean="0"/>
              <a:t>Weapons live-fire training</a:t>
            </a:r>
          </a:p>
          <a:p>
            <a:pPr marL="1200150" lvl="2" indent="-285750">
              <a:buFont typeface="Wingdings" panose="05000000000000000000" pitchFamily="2" charset="2"/>
              <a:buChar char="§"/>
            </a:pPr>
            <a:r>
              <a:rPr lang="en-US" sz="1600" dirty="0" smtClean="0"/>
              <a:t>O-Course, Rappel tower</a:t>
            </a:r>
          </a:p>
          <a:p>
            <a:pPr marL="1200150" lvl="2" indent="-285750">
              <a:buFont typeface="Wingdings" panose="05000000000000000000" pitchFamily="2" charset="2"/>
              <a:buChar char="§"/>
            </a:pPr>
            <a:r>
              <a:rPr lang="en-US" sz="1600" dirty="0" smtClean="0"/>
              <a:t>Urban warfare</a:t>
            </a:r>
          </a:p>
          <a:p>
            <a:pPr marL="1200150" lvl="2" indent="-285750">
              <a:buFont typeface="Wingdings" panose="05000000000000000000" pitchFamily="2" charset="2"/>
              <a:buChar char="§"/>
            </a:pPr>
            <a:r>
              <a:rPr lang="en-US" sz="1600" dirty="0" smtClean="0"/>
              <a:t>Road marches</a:t>
            </a:r>
          </a:p>
          <a:p>
            <a:pPr marL="1200150" lvl="2" indent="-285750">
              <a:buFont typeface="Wingdings" panose="05000000000000000000" pitchFamily="2" charset="2"/>
              <a:buChar char="§"/>
            </a:pPr>
            <a:r>
              <a:rPr lang="en-US" sz="1600" dirty="0" smtClean="0"/>
              <a:t>Small-unit tactics, patrols, ambushes, etc.</a:t>
            </a:r>
          </a:p>
        </p:txBody>
      </p:sp>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106" y="4247535"/>
            <a:ext cx="3303630" cy="2477723"/>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83785"/>
            <a:ext cx="2281106" cy="3041473"/>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4737" y="4247535"/>
            <a:ext cx="3303632" cy="2477723"/>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8367" y="4247535"/>
            <a:ext cx="3303631" cy="2477723"/>
          </a:xfrm>
          <a:prstGeom prst="rect">
            <a:avLst/>
          </a:prstGeom>
        </p:spPr>
      </p:pic>
    </p:spTree>
    <p:extLst>
      <p:ext uri="{BB962C8B-B14F-4D97-AF65-F5344CB8AC3E}">
        <p14:creationId xmlns:p14="http://schemas.microsoft.com/office/powerpoint/2010/main" val="1558434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1022" y="4335366"/>
            <a:ext cx="3305754" cy="2479316"/>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85006" y="4462314"/>
            <a:ext cx="3136490" cy="2352368"/>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6777" y="4483509"/>
            <a:ext cx="3108229" cy="2331173"/>
          </a:xfrm>
          <a:prstGeom prst="rect">
            <a:avLst/>
          </a:prstGeom>
        </p:spPr>
      </p:pic>
      <p:sp>
        <p:nvSpPr>
          <p:cNvPr id="24" name="TextBox 23"/>
          <p:cNvSpPr txBox="1"/>
          <p:nvPr/>
        </p:nvSpPr>
        <p:spPr>
          <a:xfrm>
            <a:off x="3015445" y="690495"/>
            <a:ext cx="6237401" cy="523220"/>
          </a:xfrm>
          <a:prstGeom prst="rect">
            <a:avLst/>
          </a:prstGeom>
          <a:noFill/>
        </p:spPr>
        <p:txBody>
          <a:bodyPr wrap="square" rtlCol="0">
            <a:spAutoFit/>
          </a:bodyPr>
          <a:lstStyle/>
          <a:p>
            <a:pPr algn="ctr"/>
            <a:r>
              <a:rPr lang="en-US" sz="2800" b="1" dirty="0" smtClean="0"/>
              <a:t>SUMMER TRAINING</a:t>
            </a:r>
            <a:endParaRPr lang="en-US" sz="2800" b="1" dirty="0"/>
          </a:p>
        </p:txBody>
      </p:sp>
      <p:sp>
        <p:nvSpPr>
          <p:cNvPr id="25" name="TextBox 24"/>
          <p:cNvSpPr txBox="1"/>
          <p:nvPr/>
        </p:nvSpPr>
        <p:spPr>
          <a:xfrm>
            <a:off x="524842" y="1234910"/>
            <a:ext cx="11218606" cy="2554545"/>
          </a:xfrm>
          <a:prstGeom prst="rect">
            <a:avLst/>
          </a:prstGeom>
          <a:noFill/>
        </p:spPr>
        <p:txBody>
          <a:bodyPr wrap="square" rtlCol="0">
            <a:spAutoFit/>
          </a:bodyPr>
          <a:lstStyle/>
          <a:p>
            <a:pPr marL="342900" indent="-342900">
              <a:buAutoNum type="arabicPeriod" startAt="3"/>
            </a:pPr>
            <a:r>
              <a:rPr lang="en-US" sz="1600" b="1" dirty="0" smtClean="0"/>
              <a:t>Mountain Warfare Training Camp</a:t>
            </a:r>
            <a:r>
              <a:rPr lang="en-US" sz="1600" dirty="0" smtClean="0"/>
              <a:t>: Summer after sophomore year; 10 days at Marine Corps Mountain Warfare Training Center, Bridgeport, CA</a:t>
            </a:r>
          </a:p>
          <a:p>
            <a:pPr marL="800100" lvl="1" indent="-342900">
              <a:buFont typeface="Arial" panose="020B0604020202020204" pitchFamily="34" charset="0"/>
              <a:buChar char="•"/>
            </a:pPr>
            <a:r>
              <a:rPr lang="en-US" sz="1600" dirty="0" smtClean="0"/>
              <a:t>Marine-specific training</a:t>
            </a:r>
          </a:p>
          <a:p>
            <a:pPr marL="800100" lvl="1" indent="-342900">
              <a:buFont typeface="Arial" panose="020B0604020202020204" pitchFamily="34" charset="0"/>
              <a:buChar char="•"/>
            </a:pPr>
            <a:r>
              <a:rPr lang="en-US" sz="1600" dirty="0" smtClean="0"/>
              <a:t>Mountain </a:t>
            </a:r>
            <a:r>
              <a:rPr lang="en-US" sz="1600" dirty="0"/>
              <a:t>survival skills and field </a:t>
            </a:r>
            <a:r>
              <a:rPr lang="en-US" sz="1600" dirty="0" smtClean="0"/>
              <a:t>craft</a:t>
            </a:r>
          </a:p>
          <a:p>
            <a:pPr marL="800100" lvl="1" indent="-342900">
              <a:buFont typeface="Arial" panose="020B0604020202020204" pitchFamily="34" charset="0"/>
              <a:buChar char="•"/>
            </a:pPr>
            <a:r>
              <a:rPr lang="en-US" sz="1600" dirty="0" smtClean="0"/>
              <a:t>Small-unit </a:t>
            </a:r>
            <a:r>
              <a:rPr lang="en-US" sz="1600" dirty="0"/>
              <a:t>tactics and movement through mountainous terrain between 6k and 12k feet </a:t>
            </a:r>
            <a:r>
              <a:rPr lang="en-US" sz="1600" dirty="0" smtClean="0"/>
              <a:t>elev.</a:t>
            </a:r>
          </a:p>
          <a:p>
            <a:pPr marL="800100" lvl="1" indent="-342900">
              <a:buFont typeface="Arial" panose="020B0604020202020204" pitchFamily="34" charset="0"/>
              <a:buChar char="•"/>
            </a:pPr>
            <a:r>
              <a:rPr lang="en-US" sz="1600" dirty="0" smtClean="0"/>
              <a:t>Demonstration </a:t>
            </a:r>
            <a:r>
              <a:rPr lang="en-US" sz="1600" dirty="0"/>
              <a:t>of learned skills through tactical leadership situations</a:t>
            </a:r>
            <a:r>
              <a:rPr lang="en-US" sz="1600" b="1" dirty="0"/>
              <a:t>    </a:t>
            </a:r>
            <a:endParaRPr lang="en-US" sz="1600" dirty="0" smtClean="0"/>
          </a:p>
          <a:p>
            <a:pPr marL="342900" indent="-342900">
              <a:buAutoNum type="arabicPeriod" startAt="4"/>
            </a:pPr>
            <a:r>
              <a:rPr lang="en-US" sz="1600" b="1" dirty="0" smtClean="0"/>
              <a:t>Officer Candidates School (OCS): </a:t>
            </a:r>
            <a:r>
              <a:rPr lang="en-US" sz="1600" dirty="0" smtClean="0"/>
              <a:t>Summer after junior year; 6 weeks long in Quantico, VA</a:t>
            </a:r>
          </a:p>
          <a:p>
            <a:pPr marL="800100" lvl="1" indent="-342900">
              <a:buFont typeface="Arial" panose="020B0604020202020204" pitchFamily="34" charset="0"/>
              <a:buChar char="•"/>
            </a:pPr>
            <a:r>
              <a:rPr lang="en-US" sz="1600" dirty="0"/>
              <a:t>you must pass this in order to get your commission </a:t>
            </a:r>
            <a:endParaRPr lang="en-US" sz="1600" dirty="0" smtClean="0"/>
          </a:p>
          <a:p>
            <a:pPr marL="800100" lvl="1" indent="-342900">
              <a:buFont typeface="Arial" panose="020B0604020202020204" pitchFamily="34" charset="0"/>
              <a:buChar char="•"/>
            </a:pPr>
            <a:r>
              <a:rPr lang="en-US" sz="1600" dirty="0" smtClean="0"/>
              <a:t>Marine Corps is the only branch that requires ALL of its officers to go through OCS (except USNA midshipmen)</a:t>
            </a:r>
          </a:p>
          <a:p>
            <a:pPr marL="800100" lvl="1" indent="-342900">
              <a:buFont typeface="Arial" panose="020B0604020202020204" pitchFamily="34" charset="0"/>
              <a:buChar char="•"/>
            </a:pPr>
            <a:r>
              <a:rPr lang="en-US" sz="1600" dirty="0" smtClean="0"/>
              <a:t>Evaluated on Academics, Physical Fitness, and Leadership</a:t>
            </a: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83509"/>
            <a:ext cx="3124424" cy="2343319"/>
          </a:xfrm>
          <a:prstGeom prst="rect">
            <a:avLst/>
          </a:prstGeom>
        </p:spPr>
      </p:pic>
    </p:spTree>
    <p:extLst>
      <p:ext uri="{BB962C8B-B14F-4D97-AF65-F5344CB8AC3E}">
        <p14:creationId xmlns:p14="http://schemas.microsoft.com/office/powerpoint/2010/main" val="31628653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7389" y="664561"/>
            <a:ext cx="4262768" cy="898768"/>
          </a:xfrm>
        </p:spPr>
        <p:txBody>
          <a:bodyPr>
            <a:normAutofit/>
          </a:bodyPr>
          <a:lstStyle/>
          <a:p>
            <a:r>
              <a:rPr lang="en-US" sz="3200" b="1" dirty="0" smtClean="0">
                <a:latin typeface="+mn-lt"/>
              </a:rPr>
              <a:t>COMMISSIONING</a:t>
            </a:r>
            <a:endParaRPr lang="en-US" sz="3100" b="1"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3291" y="3650980"/>
            <a:ext cx="4122711" cy="309203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50980"/>
            <a:ext cx="3962400" cy="297104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1" y="3657892"/>
            <a:ext cx="4050890" cy="3038168"/>
          </a:xfrm>
          <a:prstGeom prst="rect">
            <a:avLst/>
          </a:prstGeom>
        </p:spPr>
      </p:pic>
      <p:sp>
        <p:nvSpPr>
          <p:cNvPr id="6" name="TextBox 5"/>
          <p:cNvSpPr txBox="1"/>
          <p:nvPr/>
        </p:nvSpPr>
        <p:spPr>
          <a:xfrm>
            <a:off x="564171" y="1394052"/>
            <a:ext cx="11218606" cy="1446550"/>
          </a:xfrm>
          <a:prstGeom prst="rect">
            <a:avLst/>
          </a:prstGeom>
          <a:noFill/>
        </p:spPr>
        <p:txBody>
          <a:bodyPr wrap="square" rtlCol="0">
            <a:spAutoFit/>
          </a:bodyPr>
          <a:lstStyle/>
          <a:p>
            <a:pPr marL="342900" indent="-342900">
              <a:buAutoNum type="arabicPeriod"/>
            </a:pPr>
            <a:r>
              <a:rPr lang="en-US" sz="1600" dirty="0" smtClean="0"/>
              <a:t>This happens on the same day that you graduate.</a:t>
            </a:r>
          </a:p>
          <a:p>
            <a:pPr marL="342900" indent="-342900">
              <a:buAutoNum type="arabicPeriod"/>
            </a:pPr>
            <a:r>
              <a:rPr lang="en-US" sz="1600" dirty="0" smtClean="0"/>
              <a:t>Afterwards, you’ll receive your report date to The Basic School in Quantico, VA.</a:t>
            </a:r>
          </a:p>
          <a:p>
            <a:pPr marL="342900" indent="-342900">
              <a:buAutoNum type="arabicPeriod"/>
            </a:pPr>
            <a:endParaRPr lang="en-US" sz="1600" dirty="0"/>
          </a:p>
          <a:p>
            <a:pPr marL="342900" indent="-342900">
              <a:buAutoNum type="arabicPeriod"/>
            </a:pPr>
            <a:endParaRPr lang="en-US" sz="1600" dirty="0" smtClean="0"/>
          </a:p>
          <a:p>
            <a:pPr marL="342900" indent="-342900">
              <a:buAutoNum type="arabicPeriod"/>
            </a:pPr>
            <a:r>
              <a:rPr lang="en-US" sz="2400" dirty="0" smtClean="0"/>
              <a:t>THE MOST REWARDING PART: LEADING MARINES</a:t>
            </a:r>
          </a:p>
        </p:txBody>
      </p:sp>
    </p:spTree>
    <p:extLst>
      <p:ext uri="{BB962C8B-B14F-4D97-AF65-F5344CB8AC3E}">
        <p14:creationId xmlns:p14="http://schemas.microsoft.com/office/powerpoint/2010/main" val="2230548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b="1" smtClean="0">
                <a:solidFill>
                  <a:schemeClr val="tx1"/>
                </a:solidFill>
              </a:rPr>
              <a:t>Eligibility Requirements</a:t>
            </a:r>
          </a:p>
        </p:txBody>
      </p:sp>
      <p:sp>
        <p:nvSpPr>
          <p:cNvPr id="6147" name="Rectangle 3"/>
          <p:cNvSpPr>
            <a:spLocks noGrp="1" noChangeArrowheads="1"/>
          </p:cNvSpPr>
          <p:nvPr>
            <p:ph idx="1"/>
          </p:nvPr>
        </p:nvSpPr>
        <p:spPr/>
        <p:txBody>
          <a:bodyPr/>
          <a:lstStyle/>
          <a:p>
            <a:pPr eaLnBrk="1" hangingPunct="1"/>
            <a:r>
              <a:rPr lang="en-US" altLang="en-US" sz="2800" dirty="0"/>
              <a:t>U. S. Citizen </a:t>
            </a:r>
          </a:p>
          <a:p>
            <a:pPr eaLnBrk="1" hangingPunct="1"/>
            <a:r>
              <a:rPr lang="en-US" altLang="en-US" sz="2800" dirty="0"/>
              <a:t>17-23 years of </a:t>
            </a:r>
            <a:r>
              <a:rPr lang="en-US" altLang="en-US" sz="2800" dirty="0" smtClean="0"/>
              <a:t>age</a:t>
            </a:r>
            <a:endParaRPr lang="en-US" altLang="en-US" sz="2800" dirty="0"/>
          </a:p>
          <a:p>
            <a:pPr eaLnBrk="1" hangingPunct="1"/>
            <a:r>
              <a:rPr lang="en-US" altLang="en-US" sz="2800" dirty="0"/>
              <a:t>Be physically qualified by USMC </a:t>
            </a:r>
            <a:r>
              <a:rPr lang="en-US" altLang="en-US" sz="2800" dirty="0" smtClean="0"/>
              <a:t>standards</a:t>
            </a:r>
          </a:p>
          <a:p>
            <a:pPr lvl="0" eaLnBrk="1" hangingPunct="1">
              <a:lnSpc>
                <a:spcPct val="90000"/>
              </a:lnSpc>
            </a:pPr>
            <a:r>
              <a:rPr lang="en-US" altLang="en-US" sz="2800" dirty="0">
                <a:solidFill>
                  <a:srgbClr val="000000"/>
                </a:solidFill>
              </a:rPr>
              <a:t>Must graduate High School</a:t>
            </a:r>
            <a:r>
              <a:rPr lang="en-US" altLang="en-US" sz="2800" dirty="0" smtClean="0">
                <a:solidFill>
                  <a:srgbClr val="000000"/>
                </a:solidFill>
              </a:rPr>
              <a:t>.</a:t>
            </a:r>
            <a:endParaRPr lang="en-US" altLang="en-US" sz="2800" dirty="0">
              <a:solidFill>
                <a:srgbClr val="000000"/>
              </a:solidFill>
            </a:endParaRPr>
          </a:p>
          <a:p>
            <a:pPr lvl="0" eaLnBrk="1" hangingPunct="1">
              <a:lnSpc>
                <a:spcPct val="90000"/>
              </a:lnSpc>
            </a:pPr>
            <a:r>
              <a:rPr lang="en-US" altLang="en-US" sz="2800" dirty="0">
                <a:solidFill>
                  <a:srgbClr val="000000"/>
                </a:solidFill>
              </a:rPr>
              <a:t>Minimum of </a:t>
            </a:r>
            <a:r>
              <a:rPr lang="en-US" altLang="en-US" sz="2800" dirty="0">
                <a:solidFill>
                  <a:srgbClr val="00B050"/>
                </a:solidFill>
              </a:rPr>
              <a:t>1000 SAT </a:t>
            </a:r>
            <a:r>
              <a:rPr lang="en-US" altLang="en-US" sz="2800" dirty="0">
                <a:solidFill>
                  <a:srgbClr val="000000"/>
                </a:solidFill>
              </a:rPr>
              <a:t>(</a:t>
            </a:r>
            <a:r>
              <a:rPr lang="en-US" altLang="en-US" sz="2800" u="sng" dirty="0">
                <a:solidFill>
                  <a:srgbClr val="000000"/>
                </a:solidFill>
              </a:rPr>
              <a:t>critical reading and math combined</a:t>
            </a:r>
            <a:r>
              <a:rPr lang="en-US" altLang="en-US" sz="2800" dirty="0">
                <a:solidFill>
                  <a:srgbClr val="000000"/>
                </a:solidFill>
              </a:rPr>
              <a:t>) or </a:t>
            </a:r>
            <a:r>
              <a:rPr lang="en-US" altLang="en-US" sz="2800" dirty="0">
                <a:solidFill>
                  <a:srgbClr val="00B050"/>
                </a:solidFill>
              </a:rPr>
              <a:t>22 ACT </a:t>
            </a:r>
            <a:r>
              <a:rPr lang="en-US" altLang="en-US" sz="2800" dirty="0">
                <a:solidFill>
                  <a:srgbClr val="000000"/>
                </a:solidFill>
              </a:rPr>
              <a:t>(composite), or a minimum of </a:t>
            </a:r>
            <a:r>
              <a:rPr lang="en-US" altLang="en-US" sz="2800" dirty="0">
                <a:solidFill>
                  <a:srgbClr val="00B050"/>
                </a:solidFill>
              </a:rPr>
              <a:t>74</a:t>
            </a:r>
            <a:r>
              <a:rPr lang="en-US" altLang="en-US" sz="2800" dirty="0">
                <a:solidFill>
                  <a:srgbClr val="000000"/>
                </a:solidFill>
              </a:rPr>
              <a:t> on the Armed Services Aptitude Battery Test (ASVAB). </a:t>
            </a:r>
            <a:r>
              <a:rPr lang="en-US" altLang="en-US" sz="1300" dirty="0">
                <a:solidFill>
                  <a:srgbClr val="000000"/>
                </a:solidFill>
              </a:rPr>
              <a:t>*SAT scores must be from the same </a:t>
            </a:r>
            <a:r>
              <a:rPr lang="en-US" altLang="en-US" sz="1300" dirty="0" smtClean="0">
                <a:solidFill>
                  <a:srgbClr val="000000"/>
                </a:solidFill>
              </a:rPr>
              <a:t>test</a:t>
            </a:r>
            <a:endParaRPr lang="en-US" altLang="en-US" sz="2800" dirty="0">
              <a:solidFill>
                <a:srgbClr val="000000"/>
              </a:solidFill>
            </a:endParaRPr>
          </a:p>
          <a:p>
            <a:pPr lvl="0" eaLnBrk="1" hangingPunct="1">
              <a:lnSpc>
                <a:spcPct val="90000"/>
              </a:lnSpc>
            </a:pPr>
            <a:r>
              <a:rPr lang="en-US" altLang="en-US" sz="2800" u="sng" dirty="0">
                <a:solidFill>
                  <a:srgbClr val="000000"/>
                </a:solidFill>
              </a:rPr>
              <a:t>Pursuing </a:t>
            </a:r>
            <a:r>
              <a:rPr lang="en-US" altLang="en-US" sz="2800" u="sng" dirty="0" smtClean="0">
                <a:solidFill>
                  <a:srgbClr val="000000"/>
                </a:solidFill>
              </a:rPr>
              <a:t>enrollment </a:t>
            </a:r>
            <a:r>
              <a:rPr lang="en-US" altLang="en-US" sz="2800" dirty="0">
                <a:solidFill>
                  <a:srgbClr val="000000"/>
                </a:solidFill>
              </a:rPr>
              <a:t>at participating NROTC college or university.* </a:t>
            </a:r>
            <a:r>
              <a:rPr lang="en-US" altLang="en-US" sz="1300" dirty="0">
                <a:solidFill>
                  <a:srgbClr val="000000"/>
                </a:solidFill>
              </a:rPr>
              <a:t>we know that the students may not have acceptance </a:t>
            </a:r>
            <a:r>
              <a:rPr lang="en-US" altLang="en-US" sz="1300" dirty="0" smtClean="0">
                <a:solidFill>
                  <a:srgbClr val="000000"/>
                </a:solidFill>
              </a:rPr>
              <a:t>letters </a:t>
            </a:r>
            <a:r>
              <a:rPr lang="en-US" altLang="en-US" sz="1300" dirty="0">
                <a:solidFill>
                  <a:srgbClr val="000000"/>
                </a:solidFill>
              </a:rPr>
              <a:t>by the application due dates</a:t>
            </a:r>
          </a:p>
          <a:p>
            <a:pPr eaLnBrk="1" hangingPunct="1"/>
            <a:endParaRPr lang="en-US" altLang="en-US" sz="2800" dirty="0"/>
          </a:p>
          <a:p>
            <a:pPr eaLnBrk="1" hangingPunct="1"/>
            <a:endParaRPr lang="en-US" altLang="en-US" sz="2800" dirty="0"/>
          </a:p>
        </p:txBody>
      </p:sp>
    </p:spTree>
    <p:extLst>
      <p:ext uri="{BB962C8B-B14F-4D97-AF65-F5344CB8AC3E}">
        <p14:creationId xmlns:p14="http://schemas.microsoft.com/office/powerpoint/2010/main" val="105852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PFT Scores</a:t>
            </a:r>
            <a:endParaRPr lang="en-US" dirty="0"/>
          </a:p>
        </p:txBody>
      </p:sp>
      <p:sp>
        <p:nvSpPr>
          <p:cNvPr id="3" name="Content Placeholder 2"/>
          <p:cNvSpPr>
            <a:spLocks noGrp="1"/>
          </p:cNvSpPr>
          <p:nvPr>
            <p:ph idx="1"/>
          </p:nvPr>
        </p:nvSpPr>
        <p:spPr>
          <a:xfrm>
            <a:off x="206478" y="1752600"/>
            <a:ext cx="7039896" cy="2386781"/>
          </a:xfrm>
        </p:spPr>
        <p:txBody>
          <a:bodyPr/>
          <a:lstStyle/>
          <a:p>
            <a:r>
              <a:rPr lang="en-US" dirty="0" smtClean="0"/>
              <a:t>Must receive a score of at least 200</a:t>
            </a:r>
          </a:p>
          <a:p>
            <a:r>
              <a:rPr lang="en-US" dirty="0" smtClean="0"/>
              <a:t>Max set of crunches in two minutes </a:t>
            </a:r>
          </a:p>
          <a:p>
            <a:r>
              <a:rPr lang="en-US" dirty="0" smtClean="0"/>
              <a:t>Max set of pull-ups </a:t>
            </a:r>
          </a:p>
          <a:p>
            <a:r>
              <a:rPr lang="en-US" dirty="0" smtClean="0"/>
              <a:t>3-mile run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26333771"/>
              </p:ext>
            </p:extLst>
          </p:nvPr>
        </p:nvGraphicFramePr>
        <p:xfrm>
          <a:off x="4857136" y="3748549"/>
          <a:ext cx="6066503" cy="1855838"/>
        </p:xfrm>
        <a:graphic>
          <a:graphicData uri="http://schemas.openxmlformats.org/drawingml/2006/table">
            <a:tbl>
              <a:tblPr/>
              <a:tblGrid>
                <a:gridCol w="1161909">
                  <a:extLst>
                    <a:ext uri="{9D8B030D-6E8A-4147-A177-3AD203B41FA5}">
                      <a16:colId xmlns:a16="http://schemas.microsoft.com/office/drawing/2014/main" val="20000"/>
                    </a:ext>
                  </a:extLst>
                </a:gridCol>
                <a:gridCol w="1122806">
                  <a:extLst>
                    <a:ext uri="{9D8B030D-6E8A-4147-A177-3AD203B41FA5}">
                      <a16:colId xmlns:a16="http://schemas.microsoft.com/office/drawing/2014/main" val="20001"/>
                    </a:ext>
                  </a:extLst>
                </a:gridCol>
                <a:gridCol w="1161909">
                  <a:extLst>
                    <a:ext uri="{9D8B030D-6E8A-4147-A177-3AD203B41FA5}">
                      <a16:colId xmlns:a16="http://schemas.microsoft.com/office/drawing/2014/main" val="20002"/>
                    </a:ext>
                  </a:extLst>
                </a:gridCol>
                <a:gridCol w="1363008">
                  <a:extLst>
                    <a:ext uri="{9D8B030D-6E8A-4147-A177-3AD203B41FA5}">
                      <a16:colId xmlns:a16="http://schemas.microsoft.com/office/drawing/2014/main" val="20003"/>
                    </a:ext>
                  </a:extLst>
                </a:gridCol>
                <a:gridCol w="1256871">
                  <a:extLst>
                    <a:ext uri="{9D8B030D-6E8A-4147-A177-3AD203B41FA5}">
                      <a16:colId xmlns:a16="http://schemas.microsoft.com/office/drawing/2014/main" val="20004"/>
                    </a:ext>
                  </a:extLst>
                </a:gridCol>
              </a:tblGrid>
              <a:tr h="559696">
                <a:tc>
                  <a:txBody>
                    <a:bodyPr/>
                    <a:lstStyle/>
                    <a:p>
                      <a:pPr algn="ctr" fontAlgn="b"/>
                      <a:r>
                        <a:rPr lang="en-US" sz="1800" b="1" i="0" u="none" strike="noStrike" dirty="0">
                          <a:solidFill>
                            <a:srgbClr val="000000"/>
                          </a:solidFill>
                          <a:effectLst/>
                          <a:latin typeface="Calibri" panose="020F0502020204030204" pitchFamily="34" charset="0"/>
                        </a:rPr>
                        <a:t>Event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800" b="1" i="0" u="none" strike="noStrike" dirty="0">
                          <a:solidFill>
                            <a:srgbClr val="000000"/>
                          </a:solidFill>
                          <a:effectLst/>
                          <a:latin typeface="Calibri" panose="020F0502020204030204" pitchFamily="34" charset="0"/>
                        </a:rPr>
                        <a:t>Male Min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1" i="0" u="none" strike="noStrike" dirty="0">
                          <a:solidFill>
                            <a:srgbClr val="000000"/>
                          </a:solidFill>
                          <a:effectLst/>
                          <a:latin typeface="Calibri" panose="020F0502020204030204" pitchFamily="34" charset="0"/>
                        </a:rPr>
                        <a:t>Male Max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1" i="0" u="none" strike="noStrike">
                          <a:solidFill>
                            <a:srgbClr val="000000"/>
                          </a:solidFill>
                          <a:effectLst/>
                          <a:latin typeface="Calibri" panose="020F0502020204030204" pitchFamily="34" charset="0"/>
                        </a:rPr>
                        <a:t>Female Min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1" i="0" u="none" strike="noStrike" dirty="0" smtClean="0">
                          <a:solidFill>
                            <a:srgbClr val="000000"/>
                          </a:solidFill>
                          <a:effectLst/>
                          <a:latin typeface="Calibri" panose="020F0502020204030204" pitchFamily="34" charset="0"/>
                        </a:rPr>
                        <a:t>Female </a:t>
                      </a:r>
                      <a:r>
                        <a:rPr lang="en-US" sz="1800" b="1" i="0" u="none" strike="noStrike" dirty="0">
                          <a:solidFill>
                            <a:srgbClr val="000000"/>
                          </a:solidFill>
                          <a:effectLst/>
                          <a:latin typeface="Calibri" panose="020F0502020204030204" pitchFamily="34" charset="0"/>
                        </a:rPr>
                        <a:t>Max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r h="458232">
                <a:tc>
                  <a:txBody>
                    <a:bodyPr/>
                    <a:lstStyle/>
                    <a:p>
                      <a:pPr algn="ctr" fontAlgn="b"/>
                      <a:r>
                        <a:rPr lang="en-US" sz="1800" b="1" i="0" u="none" strike="noStrike" dirty="0" smtClean="0">
                          <a:solidFill>
                            <a:srgbClr val="000000"/>
                          </a:solidFill>
                          <a:effectLst/>
                          <a:latin typeface="Calibri" panose="020F0502020204030204" pitchFamily="34" charset="0"/>
                        </a:rPr>
                        <a:t>Pull-ups</a:t>
                      </a:r>
                      <a:endParaRPr lang="en-US" sz="18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10001"/>
                  </a:ext>
                </a:extLst>
              </a:tr>
              <a:tr h="445140">
                <a:tc>
                  <a:txBody>
                    <a:bodyPr/>
                    <a:lstStyle/>
                    <a:p>
                      <a:pPr algn="ctr" fontAlgn="b"/>
                      <a:r>
                        <a:rPr lang="en-US" sz="1800" b="1" i="0" u="none" strike="noStrike" dirty="0" smtClean="0">
                          <a:solidFill>
                            <a:srgbClr val="000000"/>
                          </a:solidFill>
                          <a:effectLst/>
                          <a:latin typeface="Calibri" panose="020F0502020204030204" pitchFamily="34" charset="0"/>
                        </a:rPr>
                        <a:t>Crunches</a:t>
                      </a:r>
                      <a:endParaRPr lang="en-US" sz="18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a:solidFill>
                            <a:srgbClr val="000000"/>
                          </a:solidFill>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10002"/>
                  </a:ext>
                </a:extLst>
              </a:tr>
              <a:tr h="392770">
                <a:tc>
                  <a:txBody>
                    <a:bodyPr/>
                    <a:lstStyle/>
                    <a:p>
                      <a:pPr algn="ctr" fontAlgn="b"/>
                      <a:r>
                        <a:rPr lang="en-US" sz="1800" b="1" i="0" u="none" strike="noStrike" dirty="0">
                          <a:solidFill>
                            <a:srgbClr val="000000"/>
                          </a:solidFill>
                          <a:effectLst/>
                          <a:latin typeface="Calibri" panose="020F0502020204030204" pitchFamily="34" charset="0"/>
                        </a:rPr>
                        <a:t>3 mile run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27:40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18:00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30:50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tc>
                  <a:txBody>
                    <a:bodyPr/>
                    <a:lstStyle/>
                    <a:p>
                      <a:pPr algn="ctr" fontAlgn="b"/>
                      <a:r>
                        <a:rPr lang="en-US" sz="1800" b="0" i="0" u="none" strike="noStrike" dirty="0">
                          <a:solidFill>
                            <a:srgbClr val="000000"/>
                          </a:solidFill>
                          <a:effectLst/>
                          <a:latin typeface="Calibri" panose="020F0502020204030204" pitchFamily="34" charset="0"/>
                        </a:rPr>
                        <a:t>21:00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70925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524000" y="609600"/>
            <a:ext cx="9144000" cy="1143000"/>
          </a:xfrm>
        </p:spPr>
        <p:txBody>
          <a:bodyPr/>
          <a:lstStyle/>
          <a:p>
            <a:pPr eaLnBrk="1" hangingPunct="1"/>
            <a:r>
              <a:rPr lang="en-US" altLang="en-US" b="1" smtClean="0">
                <a:solidFill>
                  <a:schemeClr val="tx1"/>
                </a:solidFill>
              </a:rPr>
              <a:t>Well Known Participating Schools</a:t>
            </a:r>
          </a:p>
        </p:txBody>
      </p:sp>
      <p:sp>
        <p:nvSpPr>
          <p:cNvPr id="13315" name="Rectangle 3"/>
          <p:cNvSpPr>
            <a:spLocks noGrp="1" noChangeArrowheads="1"/>
          </p:cNvSpPr>
          <p:nvPr>
            <p:ph idx="1"/>
          </p:nvPr>
        </p:nvSpPr>
        <p:spPr>
          <a:xfrm>
            <a:off x="2438400" y="1697038"/>
            <a:ext cx="3657600" cy="4551362"/>
          </a:xfrm>
        </p:spPr>
        <p:txBody>
          <a:bodyPr/>
          <a:lstStyle/>
          <a:p>
            <a:pPr marL="800100" lvl="1" indent="-342900" eaLnBrk="1" hangingPunct="1">
              <a:lnSpc>
                <a:spcPct val="80000"/>
              </a:lnSpc>
              <a:spcBef>
                <a:spcPct val="0"/>
              </a:spcBef>
              <a:buFontTx/>
              <a:buChar char="-"/>
              <a:defRPr/>
            </a:pPr>
            <a:r>
              <a:rPr lang="en-US" sz="2400" kern="1200" dirty="0">
                <a:ea typeface="+mn-ea"/>
                <a:cs typeface="+mn-cs"/>
              </a:rPr>
              <a:t>UC Berkeley</a:t>
            </a:r>
          </a:p>
          <a:p>
            <a:pPr marL="800100" lvl="1" indent="-342900" eaLnBrk="1" hangingPunct="1">
              <a:lnSpc>
                <a:spcPct val="80000"/>
              </a:lnSpc>
              <a:spcBef>
                <a:spcPct val="0"/>
              </a:spcBef>
              <a:buFontTx/>
              <a:buChar char="-"/>
              <a:defRPr/>
            </a:pPr>
            <a:r>
              <a:rPr lang="en-US" sz="2400" kern="1200" dirty="0">
                <a:ea typeface="+mn-ea"/>
                <a:cs typeface="+mn-cs"/>
              </a:rPr>
              <a:t>Stanford</a:t>
            </a:r>
          </a:p>
          <a:p>
            <a:pPr marL="800100" lvl="1" indent="-342900" eaLnBrk="1" hangingPunct="1">
              <a:lnSpc>
                <a:spcPct val="80000"/>
              </a:lnSpc>
              <a:spcBef>
                <a:spcPct val="0"/>
              </a:spcBef>
              <a:buFontTx/>
              <a:buChar char="-"/>
              <a:defRPr/>
            </a:pPr>
            <a:r>
              <a:rPr lang="en-US" sz="2400" kern="1200" dirty="0">
                <a:ea typeface="+mn-ea"/>
                <a:cs typeface="+mn-cs"/>
              </a:rPr>
              <a:t>U of San Diego</a:t>
            </a:r>
          </a:p>
          <a:p>
            <a:pPr marL="800100" lvl="1" indent="-342900" eaLnBrk="1" hangingPunct="1">
              <a:lnSpc>
                <a:spcPct val="80000"/>
              </a:lnSpc>
              <a:spcBef>
                <a:spcPct val="0"/>
              </a:spcBef>
              <a:buFontTx/>
              <a:buChar char="-"/>
              <a:defRPr/>
            </a:pPr>
            <a:r>
              <a:rPr lang="en-US" sz="2400" kern="1200" dirty="0">
                <a:ea typeface="+mn-ea"/>
                <a:cs typeface="+mn-cs"/>
              </a:rPr>
              <a:t>UC Davis</a:t>
            </a:r>
          </a:p>
          <a:p>
            <a:pPr marL="800100" lvl="1" indent="-342900" eaLnBrk="1" hangingPunct="1">
              <a:lnSpc>
                <a:spcPct val="80000"/>
              </a:lnSpc>
              <a:spcBef>
                <a:spcPct val="0"/>
              </a:spcBef>
              <a:buFontTx/>
              <a:buChar char="-"/>
              <a:defRPr/>
            </a:pPr>
            <a:r>
              <a:rPr lang="en-US" sz="2400" kern="1200" dirty="0">
                <a:ea typeface="+mn-ea"/>
                <a:cs typeface="+mn-cs"/>
              </a:rPr>
              <a:t>MIT</a:t>
            </a:r>
          </a:p>
          <a:p>
            <a:pPr marL="800100" lvl="1" indent="-342900" eaLnBrk="1" hangingPunct="1">
              <a:lnSpc>
                <a:spcPct val="80000"/>
              </a:lnSpc>
              <a:spcBef>
                <a:spcPct val="0"/>
              </a:spcBef>
              <a:buFontTx/>
              <a:buChar char="-"/>
              <a:defRPr/>
            </a:pPr>
            <a:r>
              <a:rPr lang="en-US" sz="2400" kern="1200" dirty="0">
                <a:ea typeface="+mn-ea"/>
                <a:cs typeface="+mn-cs"/>
              </a:rPr>
              <a:t>UCLA</a:t>
            </a:r>
          </a:p>
          <a:p>
            <a:pPr marL="800100" lvl="1" indent="-342900" eaLnBrk="1" hangingPunct="1">
              <a:lnSpc>
                <a:spcPct val="80000"/>
              </a:lnSpc>
              <a:spcBef>
                <a:spcPct val="0"/>
              </a:spcBef>
              <a:buFontTx/>
              <a:buChar char="-"/>
              <a:defRPr/>
            </a:pPr>
            <a:r>
              <a:rPr lang="en-US" sz="2400" kern="1200" dirty="0">
                <a:ea typeface="+mn-ea"/>
                <a:cs typeface="+mn-cs"/>
              </a:rPr>
              <a:t>Florida State</a:t>
            </a:r>
          </a:p>
          <a:p>
            <a:pPr marL="800100" lvl="1" indent="-342900" eaLnBrk="1" hangingPunct="1">
              <a:lnSpc>
                <a:spcPct val="80000"/>
              </a:lnSpc>
              <a:spcBef>
                <a:spcPct val="0"/>
              </a:spcBef>
              <a:buFontTx/>
              <a:buChar char="-"/>
              <a:defRPr/>
            </a:pPr>
            <a:r>
              <a:rPr lang="en-US" sz="2400" kern="1200" dirty="0">
                <a:ea typeface="+mn-ea"/>
                <a:cs typeface="+mn-cs"/>
              </a:rPr>
              <a:t>USC</a:t>
            </a:r>
          </a:p>
          <a:p>
            <a:pPr marL="800100" lvl="1" indent="-342900" eaLnBrk="1" hangingPunct="1">
              <a:lnSpc>
                <a:spcPct val="80000"/>
              </a:lnSpc>
              <a:spcBef>
                <a:spcPct val="0"/>
              </a:spcBef>
              <a:buFontTx/>
              <a:buChar char="-"/>
              <a:defRPr/>
            </a:pPr>
            <a:r>
              <a:rPr lang="en-US" sz="2400" kern="1200" dirty="0">
                <a:ea typeface="+mn-ea"/>
                <a:cs typeface="+mn-cs"/>
              </a:rPr>
              <a:t>Pennsylvania</a:t>
            </a:r>
          </a:p>
          <a:p>
            <a:pPr marL="800100" lvl="1" indent="-342900" eaLnBrk="1" hangingPunct="1">
              <a:lnSpc>
                <a:spcPct val="80000"/>
              </a:lnSpc>
              <a:spcBef>
                <a:spcPct val="0"/>
              </a:spcBef>
              <a:buFontTx/>
              <a:buChar char="-"/>
              <a:defRPr/>
            </a:pPr>
            <a:r>
              <a:rPr lang="en-US" sz="2400" kern="1200" dirty="0"/>
              <a:t>Virginia</a:t>
            </a:r>
          </a:p>
          <a:p>
            <a:pPr marL="457200" lvl="1" indent="0" eaLnBrk="1" hangingPunct="1">
              <a:lnSpc>
                <a:spcPct val="80000"/>
              </a:lnSpc>
              <a:spcBef>
                <a:spcPct val="0"/>
              </a:spcBef>
              <a:buNone/>
              <a:defRPr/>
            </a:pPr>
            <a:endParaRPr lang="en-US" sz="2400" kern="1200" dirty="0">
              <a:ea typeface="+mn-ea"/>
              <a:cs typeface="+mn-cs"/>
            </a:endParaRPr>
          </a:p>
        </p:txBody>
      </p:sp>
      <p:sp>
        <p:nvSpPr>
          <p:cNvPr id="9220" name="TextBox 1"/>
          <p:cNvSpPr txBox="1">
            <a:spLocks noChangeArrowheads="1"/>
          </p:cNvSpPr>
          <p:nvPr/>
        </p:nvSpPr>
        <p:spPr bwMode="auto">
          <a:xfrm>
            <a:off x="6096000" y="1752600"/>
            <a:ext cx="4267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fontAlgn="base">
              <a:lnSpc>
                <a:spcPct val="80000"/>
              </a:lnSpc>
              <a:spcBef>
                <a:spcPct val="0"/>
              </a:spcBef>
              <a:spcAft>
                <a:spcPct val="0"/>
              </a:spcAft>
              <a:buFontTx/>
              <a:buChar char="-"/>
            </a:pPr>
            <a:r>
              <a:rPr lang="en-US" altLang="en-US" sz="2400">
                <a:solidFill>
                  <a:srgbClr val="000000"/>
                </a:solidFill>
              </a:rPr>
              <a:t>Notre Dame       </a:t>
            </a:r>
          </a:p>
          <a:p>
            <a:pPr lvl="1" fontAlgn="base">
              <a:lnSpc>
                <a:spcPct val="80000"/>
              </a:lnSpc>
              <a:spcBef>
                <a:spcPct val="0"/>
              </a:spcBef>
              <a:spcAft>
                <a:spcPct val="0"/>
              </a:spcAft>
              <a:buFontTx/>
              <a:buChar char="-"/>
            </a:pPr>
            <a:r>
              <a:rPr lang="en-US" altLang="en-US" sz="2400">
                <a:solidFill>
                  <a:srgbClr val="000000"/>
                </a:solidFill>
              </a:rPr>
              <a:t>Texas</a:t>
            </a:r>
          </a:p>
          <a:p>
            <a:pPr lvl="1" fontAlgn="base">
              <a:lnSpc>
                <a:spcPct val="80000"/>
              </a:lnSpc>
              <a:spcBef>
                <a:spcPct val="0"/>
              </a:spcBef>
              <a:spcAft>
                <a:spcPct val="0"/>
              </a:spcAft>
              <a:buFontTx/>
              <a:buChar char="-"/>
            </a:pPr>
            <a:r>
              <a:rPr lang="en-US" altLang="en-US" sz="2400">
                <a:solidFill>
                  <a:srgbClr val="000000"/>
                </a:solidFill>
              </a:rPr>
              <a:t>Florida</a:t>
            </a:r>
          </a:p>
          <a:p>
            <a:pPr lvl="1" fontAlgn="base">
              <a:lnSpc>
                <a:spcPct val="80000"/>
              </a:lnSpc>
              <a:spcBef>
                <a:spcPct val="0"/>
              </a:spcBef>
              <a:spcAft>
                <a:spcPct val="0"/>
              </a:spcAft>
              <a:buFontTx/>
              <a:buChar char="-"/>
            </a:pPr>
            <a:r>
              <a:rPr lang="en-US" altLang="en-US" sz="2400">
                <a:solidFill>
                  <a:srgbClr val="000000"/>
                </a:solidFill>
              </a:rPr>
              <a:t>Harvard</a:t>
            </a:r>
          </a:p>
          <a:p>
            <a:pPr lvl="1" fontAlgn="base">
              <a:lnSpc>
                <a:spcPct val="80000"/>
              </a:lnSpc>
              <a:spcBef>
                <a:spcPct val="0"/>
              </a:spcBef>
              <a:spcAft>
                <a:spcPct val="0"/>
              </a:spcAft>
              <a:buFontTx/>
              <a:buChar char="-"/>
            </a:pPr>
            <a:r>
              <a:rPr lang="en-US" altLang="en-US" sz="2400">
                <a:solidFill>
                  <a:srgbClr val="000000"/>
                </a:solidFill>
              </a:rPr>
              <a:t>Oregon St</a:t>
            </a:r>
          </a:p>
          <a:p>
            <a:pPr lvl="1" fontAlgn="base">
              <a:lnSpc>
                <a:spcPct val="80000"/>
              </a:lnSpc>
              <a:spcBef>
                <a:spcPct val="0"/>
              </a:spcBef>
              <a:spcAft>
                <a:spcPct val="0"/>
              </a:spcAft>
              <a:buFontTx/>
              <a:buChar char="-"/>
            </a:pPr>
            <a:r>
              <a:rPr lang="en-US" altLang="en-US" sz="2400">
                <a:solidFill>
                  <a:srgbClr val="000000"/>
                </a:solidFill>
              </a:rPr>
              <a:t>Colorado</a:t>
            </a:r>
          </a:p>
          <a:p>
            <a:pPr lvl="1" fontAlgn="base">
              <a:lnSpc>
                <a:spcPct val="80000"/>
              </a:lnSpc>
              <a:spcBef>
                <a:spcPct val="0"/>
              </a:spcBef>
              <a:spcAft>
                <a:spcPct val="0"/>
              </a:spcAft>
              <a:buFontTx/>
              <a:buChar char="-"/>
            </a:pPr>
            <a:r>
              <a:rPr lang="en-US" altLang="en-US" sz="2400">
                <a:solidFill>
                  <a:srgbClr val="000000"/>
                </a:solidFill>
              </a:rPr>
              <a:t>Washington</a:t>
            </a:r>
          </a:p>
          <a:p>
            <a:pPr lvl="1" fontAlgn="base">
              <a:lnSpc>
                <a:spcPct val="80000"/>
              </a:lnSpc>
              <a:spcBef>
                <a:spcPct val="0"/>
              </a:spcBef>
              <a:spcAft>
                <a:spcPct val="0"/>
              </a:spcAft>
              <a:buFontTx/>
              <a:buChar char="-"/>
            </a:pPr>
            <a:r>
              <a:rPr lang="en-US" altLang="en-US" sz="2400">
                <a:solidFill>
                  <a:srgbClr val="000000"/>
                </a:solidFill>
              </a:rPr>
              <a:t>Cornell</a:t>
            </a:r>
          </a:p>
          <a:p>
            <a:pPr lvl="1" fontAlgn="base">
              <a:lnSpc>
                <a:spcPct val="80000"/>
              </a:lnSpc>
              <a:spcBef>
                <a:spcPct val="0"/>
              </a:spcBef>
              <a:spcAft>
                <a:spcPct val="0"/>
              </a:spcAft>
              <a:buFontTx/>
              <a:buChar char="-"/>
            </a:pPr>
            <a:r>
              <a:rPr lang="en-US" altLang="en-US" sz="2400">
                <a:solidFill>
                  <a:srgbClr val="000000"/>
                </a:solidFill>
              </a:rPr>
              <a:t>Penn State</a:t>
            </a:r>
          </a:p>
          <a:p>
            <a:pPr lvl="1" fontAlgn="base">
              <a:lnSpc>
                <a:spcPct val="80000"/>
              </a:lnSpc>
              <a:spcBef>
                <a:spcPct val="0"/>
              </a:spcBef>
              <a:spcAft>
                <a:spcPct val="0"/>
              </a:spcAft>
              <a:buFontTx/>
              <a:buChar char="-"/>
            </a:pPr>
            <a:r>
              <a:rPr lang="en-US" altLang="en-US" sz="2400">
                <a:solidFill>
                  <a:srgbClr val="000000"/>
                </a:solidFill>
              </a:rPr>
              <a:t>Duke</a:t>
            </a:r>
          </a:p>
          <a:p>
            <a:pPr fontAlgn="base">
              <a:spcBef>
                <a:spcPct val="0"/>
              </a:spcBef>
              <a:spcAft>
                <a:spcPct val="0"/>
              </a:spcAft>
              <a:buFontTx/>
              <a:buNone/>
            </a:pPr>
            <a:endParaRPr lang="en-US" altLang="en-US" sz="2400">
              <a:solidFill>
                <a:srgbClr val="000000"/>
              </a:solidFill>
              <a:latin typeface="Times New Roman" panose="02020603050405020304" pitchFamily="18" charset="0"/>
            </a:endParaRPr>
          </a:p>
        </p:txBody>
      </p:sp>
      <p:sp>
        <p:nvSpPr>
          <p:cNvPr id="9221" name="TextBox 2"/>
          <p:cNvSpPr txBox="1">
            <a:spLocks noChangeArrowheads="1"/>
          </p:cNvSpPr>
          <p:nvPr/>
        </p:nvSpPr>
        <p:spPr bwMode="auto">
          <a:xfrm>
            <a:off x="1524000" y="6151563"/>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lvl="1" fontAlgn="base">
              <a:spcBef>
                <a:spcPct val="0"/>
              </a:spcBef>
              <a:spcAft>
                <a:spcPct val="0"/>
              </a:spcAft>
              <a:buNone/>
            </a:pPr>
            <a:r>
              <a:rPr lang="en-US" altLang="en-US" sz="1600">
                <a:solidFill>
                  <a:srgbClr val="000000"/>
                </a:solidFill>
              </a:rPr>
              <a:t>*One of the top three schools choices must include a school where you would qualify for in-state tuition unless you live in Texas, Alaska, Montana, Hawaii, Guam or overseas. </a:t>
            </a:r>
          </a:p>
        </p:txBody>
      </p:sp>
      <p:pic>
        <p:nvPicPr>
          <p:cNvPr id="922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1674813"/>
            <a:ext cx="6667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27201" y="3436939"/>
            <a:ext cx="1209675"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24025" y="4432300"/>
            <a:ext cx="125730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60539" y="2800350"/>
            <a:ext cx="11842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834438" y="145415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63001" y="2520950"/>
            <a:ext cx="12858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763000" y="3490913"/>
            <a:ext cx="12954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1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850313" y="4662488"/>
            <a:ext cx="111125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1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797800" y="5159375"/>
            <a:ext cx="8636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12"/>
          <p:cNvPicPr>
            <a:picLocks noChangeAspect="1"/>
          </p:cNvPicPr>
          <p:nvPr/>
        </p:nvPicPr>
        <p:blipFill>
          <a:blip r:embed="rId11">
            <a:extLst>
              <a:ext uri="{28A0092B-C50C-407E-A947-70E740481C1C}">
                <a14:useLocalDpi xmlns:a14="http://schemas.microsoft.com/office/drawing/2010/main" val="0"/>
              </a:ext>
            </a:extLst>
          </a:blip>
          <a:srcRect l="17999" r="18001"/>
          <a:stretch>
            <a:fillRect/>
          </a:stretch>
        </p:blipFill>
        <p:spPr bwMode="auto">
          <a:xfrm>
            <a:off x="3235325" y="4851401"/>
            <a:ext cx="831850"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
          <p:cNvSpPr txBox="1">
            <a:spLocks noChangeArrowheads="1"/>
          </p:cNvSpPr>
          <p:nvPr/>
        </p:nvSpPr>
        <p:spPr bwMode="auto">
          <a:xfrm>
            <a:off x="4158395" y="5430837"/>
            <a:ext cx="3450492" cy="47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Times New Roman" pitchFamily="18" charset="0"/>
              </a:defRPr>
            </a:lvl6pPr>
            <a:lvl7pPr marL="2971800" indent="-228600" algn="l" rtl="0" eaLnBrk="1" fontAlgn="base" hangingPunct="1">
              <a:spcBef>
                <a:spcPct val="20000"/>
              </a:spcBef>
              <a:spcAft>
                <a:spcPct val="0"/>
              </a:spcAft>
              <a:buChar char="»"/>
              <a:defRPr sz="2000">
                <a:solidFill>
                  <a:schemeClr val="tx1"/>
                </a:solidFill>
                <a:latin typeface="Times New Roman" pitchFamily="18" charset="0"/>
              </a:defRPr>
            </a:lvl7pPr>
            <a:lvl8pPr marL="3429000" indent="-228600" algn="l" rtl="0" eaLnBrk="1" fontAlgn="base" hangingPunct="1">
              <a:spcBef>
                <a:spcPct val="20000"/>
              </a:spcBef>
              <a:spcAft>
                <a:spcPct val="0"/>
              </a:spcAft>
              <a:buChar char="»"/>
              <a:defRPr sz="2000">
                <a:solidFill>
                  <a:schemeClr val="tx1"/>
                </a:solidFill>
                <a:latin typeface="Times New Roman" pitchFamily="18" charset="0"/>
              </a:defRPr>
            </a:lvl8pPr>
            <a:lvl9pPr marL="3886200" indent="-228600" algn="l" rtl="0" eaLnBrk="1" fontAlgn="base" hangingPunct="1">
              <a:spcBef>
                <a:spcPct val="20000"/>
              </a:spcBef>
              <a:spcAft>
                <a:spcPct val="0"/>
              </a:spcAft>
              <a:buChar char="»"/>
              <a:defRPr sz="2000">
                <a:solidFill>
                  <a:schemeClr val="tx1"/>
                </a:solidFill>
                <a:latin typeface="Times New Roman" pitchFamily="18" charset="0"/>
              </a:defRPr>
            </a:lvl9pPr>
          </a:lstStyle>
          <a:p>
            <a:pPr algn="ctr" eaLnBrk="1" hangingPunct="1">
              <a:lnSpc>
                <a:spcPct val="90000"/>
              </a:lnSpc>
              <a:defRPr/>
            </a:pPr>
            <a:r>
              <a:rPr lang="en-US" altLang="en-US" sz="1400" kern="0" dirty="0" smtClean="0"/>
              <a:t>70 + colleges and universities in total that host an NROTC program</a:t>
            </a:r>
          </a:p>
          <a:p>
            <a:pPr algn="ctr" eaLnBrk="1" hangingPunct="1">
              <a:lnSpc>
                <a:spcPct val="90000"/>
              </a:lnSpc>
              <a:buFont typeface="Wingdings" pitchFamily="2" charset="2"/>
              <a:buNone/>
              <a:defRPr/>
            </a:pPr>
            <a:endParaRPr lang="en-US" altLang="en-US" sz="2000" kern="0" dirty="0" smtClean="0"/>
          </a:p>
        </p:txBody>
      </p:sp>
    </p:spTree>
    <p:extLst>
      <p:ext uri="{BB962C8B-B14F-4D97-AF65-F5344CB8AC3E}">
        <p14:creationId xmlns:p14="http://schemas.microsoft.com/office/powerpoint/2010/main" val="28092045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b="1">
                <a:solidFill>
                  <a:schemeClr val="tx1"/>
                </a:solidFill>
                <a:effectLst>
                  <a:outerShdw blurRad="38100" dist="38100" dir="2700000" algn="tl">
                    <a:srgbClr val="FFFFFF"/>
                  </a:outerShdw>
                </a:effectLst>
              </a:rPr>
              <a:t>Obligation</a:t>
            </a:r>
          </a:p>
        </p:txBody>
      </p:sp>
      <p:sp>
        <p:nvSpPr>
          <p:cNvPr id="10243" name="Rectangle 3"/>
          <p:cNvSpPr>
            <a:spLocks noGrp="1" noChangeArrowheads="1"/>
          </p:cNvSpPr>
          <p:nvPr>
            <p:ph idx="1"/>
          </p:nvPr>
        </p:nvSpPr>
        <p:spPr>
          <a:xfrm>
            <a:off x="1606843" y="1653177"/>
            <a:ext cx="9226620" cy="4114800"/>
          </a:xfrm>
        </p:spPr>
        <p:txBody>
          <a:bodyPr/>
          <a:lstStyle/>
          <a:p>
            <a:pPr marL="0" indent="0" eaLnBrk="1" hangingPunct="1"/>
            <a:r>
              <a:rPr lang="en-US" altLang="en-US" sz="2800" dirty="0"/>
              <a:t> </a:t>
            </a:r>
            <a:r>
              <a:rPr lang="en-US" altLang="en-US" sz="2400" dirty="0"/>
              <a:t>Upon graduation you will be commissioned as a second lieutenant in the USMC.</a:t>
            </a:r>
          </a:p>
          <a:p>
            <a:pPr marL="0" indent="0" eaLnBrk="1" hangingPunct="1"/>
            <a:endParaRPr lang="en-US" altLang="en-US" sz="2400" dirty="0"/>
          </a:p>
          <a:p>
            <a:pPr marL="0" indent="0" eaLnBrk="1" hangingPunct="1"/>
            <a:r>
              <a:rPr lang="en-US" altLang="en-US" sz="2400" dirty="0"/>
              <a:t> You will be required to fulfill four years of active duty service in the USMC upon graduation.</a:t>
            </a:r>
          </a:p>
          <a:p>
            <a:pPr marL="0" indent="0" eaLnBrk="1" hangingPunct="1"/>
            <a:endParaRPr lang="en-US" altLang="en-US" sz="2400" dirty="0"/>
          </a:p>
          <a:p>
            <a:pPr marL="0" indent="0" eaLnBrk="1" hangingPunct="1"/>
            <a:r>
              <a:rPr lang="en-US" altLang="en-US" sz="2400" dirty="0"/>
              <a:t> Flight training guarantees require additional active duty obligated time.</a:t>
            </a:r>
          </a:p>
        </p:txBody>
      </p:sp>
    </p:spTree>
    <p:extLst>
      <p:ext uri="{BB962C8B-B14F-4D97-AF65-F5344CB8AC3E}">
        <p14:creationId xmlns:p14="http://schemas.microsoft.com/office/powerpoint/2010/main" val="1307575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b="1" smtClean="0">
                <a:solidFill>
                  <a:schemeClr val="tx1"/>
                </a:solidFill>
              </a:rPr>
              <a:t>How To Apply</a:t>
            </a:r>
          </a:p>
        </p:txBody>
      </p:sp>
      <p:sp>
        <p:nvSpPr>
          <p:cNvPr id="16387" name="Rectangle 3"/>
          <p:cNvSpPr>
            <a:spLocks noGrp="1" noChangeArrowheads="1"/>
          </p:cNvSpPr>
          <p:nvPr>
            <p:ph idx="1"/>
          </p:nvPr>
        </p:nvSpPr>
        <p:spPr>
          <a:xfrm>
            <a:off x="1375954" y="1828800"/>
            <a:ext cx="9448800" cy="4114800"/>
          </a:xfrm>
        </p:spPr>
        <p:txBody>
          <a:bodyPr/>
          <a:lstStyle/>
          <a:p>
            <a:pPr eaLnBrk="1" hangingPunct="1">
              <a:lnSpc>
                <a:spcPct val="90000"/>
              </a:lnSpc>
            </a:pPr>
            <a:r>
              <a:rPr lang="en-US" altLang="en-US" sz="2400" dirty="0"/>
              <a:t>Go to </a:t>
            </a:r>
            <a:r>
              <a:rPr lang="en-US" altLang="en-US" sz="2400" dirty="0">
                <a:solidFill>
                  <a:schemeClr val="accent2"/>
                </a:solidFill>
              </a:rPr>
              <a:t>https://www.nrotc.navy.mil </a:t>
            </a:r>
            <a:r>
              <a:rPr lang="en-US" altLang="en-US" sz="2400" dirty="0"/>
              <a:t>and complete the online application. Once fully complete, ensure you click “submit.”  </a:t>
            </a:r>
          </a:p>
          <a:p>
            <a:pPr eaLnBrk="1" hangingPunct="1">
              <a:lnSpc>
                <a:spcPct val="90000"/>
              </a:lnSpc>
              <a:buFont typeface="Wingdings" panose="05000000000000000000" pitchFamily="2" charset="2"/>
              <a:buNone/>
            </a:pPr>
            <a:endParaRPr lang="en-US" altLang="en-US" sz="2400" dirty="0"/>
          </a:p>
          <a:p>
            <a:pPr eaLnBrk="1" hangingPunct="1">
              <a:lnSpc>
                <a:spcPct val="90000"/>
              </a:lnSpc>
            </a:pPr>
            <a:r>
              <a:rPr lang="en-US" altLang="en-US" sz="2400" dirty="0"/>
              <a:t>Take the SAT or </a:t>
            </a:r>
            <a:r>
              <a:rPr lang="en-US" altLang="en-US" sz="2400" dirty="0" smtClean="0"/>
              <a:t>ACT</a:t>
            </a:r>
            <a:endParaRPr lang="en-US" altLang="en-US" sz="2400" dirty="0"/>
          </a:p>
          <a:p>
            <a:pPr marL="0" indent="0" eaLnBrk="1" hangingPunct="1">
              <a:lnSpc>
                <a:spcPct val="90000"/>
              </a:lnSpc>
              <a:buNone/>
            </a:pPr>
            <a:endParaRPr lang="en-US" altLang="en-US" sz="2400" u="sng" dirty="0"/>
          </a:p>
          <a:p>
            <a:pPr eaLnBrk="1" hangingPunct="1">
              <a:lnSpc>
                <a:spcPct val="90000"/>
              </a:lnSpc>
            </a:pPr>
            <a:r>
              <a:rPr lang="en-US" altLang="en-US" sz="2400" dirty="0"/>
              <a:t>Apply to any of the eligible NROTC colleges or universities. To look at  which schools offer NROTC programs go to https://www.nrotc.navy.mil/colleges.cfm</a:t>
            </a:r>
          </a:p>
          <a:p>
            <a:pPr eaLnBrk="1" hangingPunct="1">
              <a:lnSpc>
                <a:spcPct val="90000"/>
              </a:lnSpc>
              <a:buFont typeface="Wingdings" panose="05000000000000000000" pitchFamily="2" charset="2"/>
              <a:buNone/>
            </a:pPr>
            <a:endParaRPr lang="en-US" altLang="en-US" sz="2800" b="1" dirty="0"/>
          </a:p>
        </p:txBody>
      </p:sp>
    </p:spTree>
    <p:extLst>
      <p:ext uri="{BB962C8B-B14F-4D97-AF65-F5344CB8AC3E}">
        <p14:creationId xmlns:p14="http://schemas.microsoft.com/office/powerpoint/2010/main" val="1037154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b="1" smtClean="0">
                <a:solidFill>
                  <a:schemeClr val="tx1"/>
                </a:solidFill>
              </a:rPr>
              <a:t>Application Package</a:t>
            </a:r>
          </a:p>
        </p:txBody>
      </p:sp>
      <p:sp>
        <p:nvSpPr>
          <p:cNvPr id="29699" name="Rectangle 3"/>
          <p:cNvSpPr>
            <a:spLocks noGrp="1" noChangeArrowheads="1"/>
          </p:cNvSpPr>
          <p:nvPr>
            <p:ph idx="1"/>
          </p:nvPr>
        </p:nvSpPr>
        <p:spPr/>
        <p:txBody>
          <a:bodyPr/>
          <a:lstStyle/>
          <a:p>
            <a:pPr eaLnBrk="1" hangingPunct="1">
              <a:defRPr/>
            </a:pPr>
            <a:r>
              <a:rPr lang="en-US" sz="2800" dirty="0">
                <a:latin typeface="+mj-lt"/>
              </a:rPr>
              <a:t>Complete the Application Package</a:t>
            </a:r>
          </a:p>
          <a:p>
            <a:pPr lvl="1" eaLnBrk="1" hangingPunct="1">
              <a:defRPr/>
            </a:pPr>
            <a:r>
              <a:rPr lang="en-US" dirty="0">
                <a:latin typeface="+mj-lt"/>
              </a:rPr>
              <a:t>Transcripts</a:t>
            </a:r>
          </a:p>
          <a:p>
            <a:pPr lvl="1" eaLnBrk="1" hangingPunct="1">
              <a:defRPr/>
            </a:pPr>
            <a:r>
              <a:rPr lang="en-US" dirty="0">
                <a:solidFill>
                  <a:srgbClr val="00B050"/>
                </a:solidFill>
                <a:latin typeface="+mj-lt"/>
              </a:rPr>
              <a:t>Three teacher evaluations (Counselor, English and Coach/Other)</a:t>
            </a:r>
          </a:p>
          <a:p>
            <a:pPr lvl="1" eaLnBrk="1" hangingPunct="1">
              <a:defRPr/>
            </a:pPr>
            <a:r>
              <a:rPr lang="en-US" dirty="0">
                <a:latin typeface="+mj-lt"/>
              </a:rPr>
              <a:t>Two Marine officer interviews</a:t>
            </a:r>
          </a:p>
          <a:p>
            <a:pPr lvl="1" eaLnBrk="1" hangingPunct="1">
              <a:defRPr/>
            </a:pPr>
            <a:r>
              <a:rPr lang="en-US" dirty="0">
                <a:latin typeface="+mj-lt"/>
              </a:rPr>
              <a:t>Physical Fitness Test results</a:t>
            </a:r>
          </a:p>
          <a:p>
            <a:pPr lvl="1" eaLnBrk="1" hangingPunct="1">
              <a:defRPr/>
            </a:pPr>
            <a:r>
              <a:rPr lang="en-US" dirty="0" smtClean="0">
                <a:solidFill>
                  <a:srgbClr val="00B050"/>
                </a:solidFill>
                <a:latin typeface="+mj-lt"/>
              </a:rPr>
              <a:t>SAT/ACT/ASVAB scores</a:t>
            </a:r>
          </a:p>
          <a:p>
            <a:pPr lvl="1" eaLnBrk="1" hangingPunct="1">
              <a:defRPr/>
            </a:pPr>
            <a:r>
              <a:rPr lang="en-US" dirty="0">
                <a:latin typeface="+mn-lt"/>
              </a:rPr>
              <a:t>Students interested in aviation will pursue that through their NROTC unit (we cannot direct that)</a:t>
            </a:r>
          </a:p>
          <a:p>
            <a:pPr lvl="1" eaLnBrk="1" hangingPunct="1">
              <a:defRPr/>
            </a:pPr>
            <a:endParaRPr lang="en-US" dirty="0" smtClean="0">
              <a:solidFill>
                <a:srgbClr val="00B050"/>
              </a:solidFill>
              <a:latin typeface="+mj-lt"/>
            </a:endParaRPr>
          </a:p>
          <a:p>
            <a:pPr lvl="1" eaLnBrk="1" hangingPunct="1">
              <a:defRPr/>
            </a:pPr>
            <a:endParaRPr lang="en-US" dirty="0" smtClean="0">
              <a:solidFill>
                <a:srgbClr val="00B050"/>
              </a:solidFill>
              <a:latin typeface="+mj-lt"/>
            </a:endParaRPr>
          </a:p>
          <a:p>
            <a:pPr lvl="1" eaLnBrk="1" hangingPunct="1">
              <a:defRPr/>
            </a:pPr>
            <a:endParaRPr lang="en-US" sz="3200" b="1" dirty="0"/>
          </a:p>
        </p:txBody>
      </p:sp>
    </p:spTree>
    <p:extLst>
      <p:ext uri="{BB962C8B-B14F-4D97-AF65-F5344CB8AC3E}">
        <p14:creationId xmlns:p14="http://schemas.microsoft.com/office/powerpoint/2010/main" val="2841760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b="1" dirty="0" smtClean="0">
                <a:solidFill>
                  <a:schemeClr val="tx1"/>
                </a:solidFill>
              </a:rPr>
              <a:t>Selection Boards</a:t>
            </a:r>
          </a:p>
        </p:txBody>
      </p:sp>
      <p:sp>
        <p:nvSpPr>
          <p:cNvPr id="19459" name="Rectangle 3"/>
          <p:cNvSpPr>
            <a:spLocks noGrp="1" noChangeArrowheads="1"/>
          </p:cNvSpPr>
          <p:nvPr>
            <p:ph idx="1"/>
          </p:nvPr>
        </p:nvSpPr>
        <p:spPr/>
        <p:txBody>
          <a:bodyPr/>
          <a:lstStyle/>
          <a:p>
            <a:pPr eaLnBrk="1" hangingPunct="1">
              <a:buFont typeface="Wingdings" pitchFamily="2" charset="2"/>
              <a:buNone/>
              <a:defRPr/>
            </a:pPr>
            <a:r>
              <a:rPr lang="en-US" altLang="en-US" sz="2800" u="sng" dirty="0"/>
              <a:t>Two Marine Option NROTC Boards:</a:t>
            </a:r>
          </a:p>
          <a:p>
            <a:pPr eaLnBrk="1" hangingPunct="1">
              <a:buFont typeface="Wingdings" pitchFamily="2" charset="2"/>
              <a:buNone/>
              <a:defRPr/>
            </a:pPr>
            <a:endParaRPr lang="en-US" altLang="en-US" sz="2800" u="sng" dirty="0"/>
          </a:p>
          <a:p>
            <a:pPr eaLnBrk="1" hangingPunct="1">
              <a:defRPr/>
            </a:pPr>
            <a:r>
              <a:rPr lang="en-US" altLang="en-US" sz="2800" dirty="0"/>
              <a:t>Early Board: </a:t>
            </a:r>
            <a:r>
              <a:rPr lang="en-US" altLang="en-US" sz="2800" dirty="0" smtClean="0"/>
              <a:t>17-21 </a:t>
            </a:r>
            <a:r>
              <a:rPr lang="en-US" altLang="en-US" sz="2800" dirty="0"/>
              <a:t>October </a:t>
            </a:r>
            <a:r>
              <a:rPr lang="en-US" altLang="en-US" sz="2800" dirty="0" smtClean="0"/>
              <a:t>2022</a:t>
            </a:r>
            <a:endParaRPr lang="en-US" altLang="en-US" sz="2800" dirty="0"/>
          </a:p>
          <a:p>
            <a:pPr lvl="1" eaLnBrk="1" hangingPunct="1">
              <a:defRPr/>
            </a:pPr>
            <a:r>
              <a:rPr lang="en-US" altLang="en-US" sz="2400" dirty="0">
                <a:latin typeface="+mn-lt"/>
              </a:rPr>
              <a:t>Packages due to the </a:t>
            </a:r>
            <a:r>
              <a:rPr lang="en-US" altLang="en-US" sz="2400" dirty="0" smtClean="0">
                <a:latin typeface="+mn-lt"/>
              </a:rPr>
              <a:t>Executive Officer </a:t>
            </a:r>
            <a:r>
              <a:rPr lang="en-US" altLang="en-US" sz="2400" dirty="0">
                <a:latin typeface="+mn-lt"/>
              </a:rPr>
              <a:t>NLT </a:t>
            </a:r>
            <a:r>
              <a:rPr lang="en-US" altLang="en-US" sz="2400" b="1" dirty="0" smtClean="0">
                <a:solidFill>
                  <a:srgbClr val="FF0000"/>
                </a:solidFill>
                <a:latin typeface="+mn-lt"/>
              </a:rPr>
              <a:t>23 September </a:t>
            </a:r>
            <a:r>
              <a:rPr lang="en-US" altLang="en-US" sz="2400" b="1" dirty="0" smtClean="0">
                <a:solidFill>
                  <a:srgbClr val="FF0000"/>
                </a:solidFill>
                <a:latin typeface="+mn-lt"/>
              </a:rPr>
              <a:t>2022</a:t>
            </a:r>
            <a:endParaRPr lang="en-US" altLang="en-US" sz="2400" b="1" dirty="0">
              <a:solidFill>
                <a:srgbClr val="FF0000"/>
              </a:solidFill>
              <a:latin typeface="+mn-lt"/>
            </a:endParaRPr>
          </a:p>
          <a:p>
            <a:pPr marL="0" indent="0" eaLnBrk="1" hangingPunct="1">
              <a:buNone/>
              <a:defRPr/>
            </a:pPr>
            <a:endParaRPr lang="en-US" altLang="en-US" sz="2800" dirty="0"/>
          </a:p>
          <a:p>
            <a:pPr eaLnBrk="1" hangingPunct="1">
              <a:defRPr/>
            </a:pPr>
            <a:r>
              <a:rPr lang="en-US" altLang="en-US" sz="2800" dirty="0"/>
              <a:t>Regular Board: </a:t>
            </a:r>
            <a:r>
              <a:rPr lang="en-US" altLang="en-US" sz="2800" dirty="0" smtClean="0"/>
              <a:t>23-27 January 2023</a:t>
            </a:r>
            <a:endParaRPr lang="en-US" altLang="en-US" sz="2800" dirty="0"/>
          </a:p>
          <a:p>
            <a:pPr lvl="1" eaLnBrk="1" hangingPunct="1">
              <a:defRPr/>
            </a:pPr>
            <a:r>
              <a:rPr lang="en-US" altLang="en-US" sz="2400" dirty="0">
                <a:latin typeface="+mn-lt"/>
              </a:rPr>
              <a:t>Packages due to the </a:t>
            </a:r>
            <a:r>
              <a:rPr lang="en-US" altLang="en-US" sz="2400" dirty="0" smtClean="0">
                <a:latin typeface="+mn-lt"/>
              </a:rPr>
              <a:t>Executive Officer NLT </a:t>
            </a:r>
            <a:r>
              <a:rPr lang="en-US" altLang="en-US" sz="2400" b="1" dirty="0" smtClean="0">
                <a:solidFill>
                  <a:srgbClr val="FF0000"/>
                </a:solidFill>
                <a:latin typeface="+mn-lt"/>
              </a:rPr>
              <a:t>15</a:t>
            </a:r>
            <a:r>
              <a:rPr lang="en-US" altLang="en-US" sz="2400" b="1" dirty="0" smtClean="0">
                <a:solidFill>
                  <a:srgbClr val="FF0000"/>
                </a:solidFill>
                <a:latin typeface="+mn-lt"/>
              </a:rPr>
              <a:t> </a:t>
            </a:r>
            <a:r>
              <a:rPr lang="en-US" altLang="en-US" sz="2400" b="1" dirty="0" smtClean="0">
                <a:solidFill>
                  <a:srgbClr val="FF0000"/>
                </a:solidFill>
                <a:latin typeface="+mn-lt"/>
              </a:rPr>
              <a:t>January </a:t>
            </a:r>
            <a:r>
              <a:rPr lang="en-US" altLang="en-US" sz="2400" b="1" dirty="0" smtClean="0">
                <a:solidFill>
                  <a:srgbClr val="FF0000"/>
                </a:solidFill>
                <a:latin typeface="+mn-lt"/>
              </a:rPr>
              <a:t>2023</a:t>
            </a:r>
            <a:endParaRPr lang="en-US" altLang="en-US" sz="2400" b="1" dirty="0">
              <a:solidFill>
                <a:srgbClr val="FF0000"/>
              </a:solidFill>
              <a:latin typeface="+mn-lt"/>
            </a:endParaRPr>
          </a:p>
        </p:txBody>
      </p:sp>
    </p:spTree>
    <p:extLst>
      <p:ext uri="{BB962C8B-B14F-4D97-AF65-F5344CB8AC3E}">
        <p14:creationId xmlns:p14="http://schemas.microsoft.com/office/powerpoint/2010/main" val="1440687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b="1" smtClean="0">
                <a:solidFill>
                  <a:schemeClr val="tx1"/>
                </a:solidFill>
              </a:rPr>
              <a:t>Selection Criteria</a:t>
            </a:r>
          </a:p>
        </p:txBody>
      </p:sp>
      <p:sp>
        <p:nvSpPr>
          <p:cNvPr id="17411" name="Rectangle 3"/>
          <p:cNvSpPr>
            <a:spLocks noGrp="1" noChangeArrowheads="1"/>
          </p:cNvSpPr>
          <p:nvPr>
            <p:ph idx="1"/>
          </p:nvPr>
        </p:nvSpPr>
        <p:spPr/>
        <p:txBody>
          <a:bodyPr/>
          <a:lstStyle/>
          <a:p>
            <a:pPr eaLnBrk="1" hangingPunct="1">
              <a:lnSpc>
                <a:spcPct val="90000"/>
              </a:lnSpc>
            </a:pPr>
            <a:r>
              <a:rPr lang="en-US" altLang="en-US" sz="2800" b="1" dirty="0" smtClean="0"/>
              <a:t>SAT/ACT/ASVAB </a:t>
            </a:r>
            <a:r>
              <a:rPr lang="en-US" altLang="en-US" sz="2800" b="1" dirty="0"/>
              <a:t>Scores</a:t>
            </a:r>
          </a:p>
          <a:p>
            <a:pPr eaLnBrk="1" hangingPunct="1">
              <a:lnSpc>
                <a:spcPct val="90000"/>
              </a:lnSpc>
            </a:pPr>
            <a:r>
              <a:rPr lang="en-US" altLang="en-US" sz="2800" b="1" dirty="0"/>
              <a:t>Class Standing</a:t>
            </a:r>
          </a:p>
          <a:p>
            <a:pPr eaLnBrk="1" hangingPunct="1">
              <a:lnSpc>
                <a:spcPct val="90000"/>
              </a:lnSpc>
            </a:pPr>
            <a:r>
              <a:rPr lang="en-US" altLang="en-US" sz="2800" b="1" dirty="0"/>
              <a:t>Cumulative GPA</a:t>
            </a:r>
          </a:p>
          <a:p>
            <a:pPr eaLnBrk="1" hangingPunct="1">
              <a:lnSpc>
                <a:spcPct val="90000"/>
              </a:lnSpc>
            </a:pPr>
            <a:r>
              <a:rPr lang="en-US" altLang="en-US" sz="2800" b="1" dirty="0"/>
              <a:t>Athletics and extracurricular activities</a:t>
            </a:r>
          </a:p>
          <a:p>
            <a:pPr eaLnBrk="1" hangingPunct="1">
              <a:lnSpc>
                <a:spcPct val="90000"/>
              </a:lnSpc>
            </a:pPr>
            <a:r>
              <a:rPr lang="en-US" altLang="en-US" sz="2800" b="1" dirty="0"/>
              <a:t>Student Government/Leadership</a:t>
            </a:r>
          </a:p>
          <a:p>
            <a:pPr eaLnBrk="1" hangingPunct="1">
              <a:lnSpc>
                <a:spcPct val="90000"/>
              </a:lnSpc>
            </a:pPr>
            <a:r>
              <a:rPr lang="en-US" altLang="en-US" sz="2800" b="1" dirty="0"/>
              <a:t>Community service/employment</a:t>
            </a:r>
          </a:p>
          <a:p>
            <a:pPr eaLnBrk="1" hangingPunct="1">
              <a:lnSpc>
                <a:spcPct val="90000"/>
              </a:lnSpc>
            </a:pPr>
            <a:r>
              <a:rPr lang="en-US" altLang="en-US" sz="2800" b="1" dirty="0"/>
              <a:t>Two Marine officer interview results</a:t>
            </a:r>
          </a:p>
          <a:p>
            <a:pPr eaLnBrk="1" hangingPunct="1">
              <a:lnSpc>
                <a:spcPct val="90000"/>
              </a:lnSpc>
            </a:pPr>
            <a:r>
              <a:rPr lang="en-US" altLang="en-US" sz="2800" b="1" dirty="0"/>
              <a:t>Three teacher evaluations’ comments</a:t>
            </a:r>
          </a:p>
          <a:p>
            <a:pPr eaLnBrk="1" hangingPunct="1">
              <a:lnSpc>
                <a:spcPct val="90000"/>
              </a:lnSpc>
            </a:pPr>
            <a:r>
              <a:rPr lang="en-US" altLang="en-US" sz="2800" b="1" dirty="0"/>
              <a:t>Two essay questions</a:t>
            </a:r>
          </a:p>
          <a:p>
            <a:pPr eaLnBrk="1" hangingPunct="1">
              <a:lnSpc>
                <a:spcPct val="90000"/>
              </a:lnSpc>
              <a:buFont typeface="Wingdings" panose="05000000000000000000" pitchFamily="2" charset="2"/>
              <a:buNone/>
            </a:pPr>
            <a:endParaRPr lang="en-US" altLang="en-US" sz="2800" b="1" dirty="0"/>
          </a:p>
        </p:txBody>
      </p:sp>
    </p:spTree>
    <p:extLst>
      <p:ext uri="{BB962C8B-B14F-4D97-AF65-F5344CB8AC3E}">
        <p14:creationId xmlns:p14="http://schemas.microsoft.com/office/powerpoint/2010/main" val="30475053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b="1" smtClean="0"/>
              <a:t>Last Year’s Winners</a:t>
            </a:r>
          </a:p>
        </p:txBody>
      </p:sp>
      <p:sp>
        <p:nvSpPr>
          <p:cNvPr id="22531" name="Content Placeholder 2"/>
          <p:cNvSpPr>
            <a:spLocks noGrp="1"/>
          </p:cNvSpPr>
          <p:nvPr>
            <p:ph idx="1"/>
          </p:nvPr>
        </p:nvSpPr>
        <p:spPr>
          <a:xfrm>
            <a:off x="2209800" y="1676400"/>
            <a:ext cx="7772400" cy="4419600"/>
          </a:xfrm>
        </p:spPr>
        <p:txBody>
          <a:bodyPr/>
          <a:lstStyle/>
          <a:p>
            <a:pPr marL="0" indent="0" algn="ctr">
              <a:buNone/>
            </a:pPr>
            <a:r>
              <a:rPr lang="en-US" altLang="en-US" b="1" smtClean="0"/>
              <a:t>Recruiting Station Sacramento</a:t>
            </a:r>
          </a:p>
          <a:p>
            <a:pPr marL="0" indent="0">
              <a:buNone/>
            </a:pPr>
            <a:endParaRPr lang="en-US" altLang="en-US" smtClean="0"/>
          </a:p>
          <a:p>
            <a:pPr marL="0" indent="0">
              <a:buNone/>
            </a:pPr>
            <a:endParaRPr lang="en-US" altLang="en-US" smtClean="0"/>
          </a:p>
          <a:p>
            <a:pPr marL="0" indent="0">
              <a:buNone/>
            </a:pPr>
            <a:endParaRPr lang="en-US" altLang="en-US" smtClean="0"/>
          </a:p>
          <a:p>
            <a:pPr marL="0" indent="0">
              <a:buNone/>
            </a:pPr>
            <a:endParaRPr lang="en-US" altLang="en-US" smtClean="0"/>
          </a:p>
          <a:p>
            <a:pPr marL="0" indent="0">
              <a:buNone/>
            </a:pPr>
            <a:endParaRPr lang="en-US" altLang="en-US" smtClean="0"/>
          </a:p>
        </p:txBody>
      </p:sp>
      <p:sp>
        <p:nvSpPr>
          <p:cNvPr id="2" name="Rectangle 1"/>
          <p:cNvSpPr/>
          <p:nvPr/>
        </p:nvSpPr>
        <p:spPr>
          <a:xfrm>
            <a:off x="1148862" y="2514600"/>
            <a:ext cx="4870938" cy="358140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en-US" dirty="0"/>
              <a:t>Statistics</a:t>
            </a:r>
          </a:p>
          <a:p>
            <a:pPr algn="ctr" eaLnBrk="1" hangingPunct="1">
              <a:defRPr/>
            </a:pPr>
            <a:endParaRPr lang="en-US" dirty="0"/>
          </a:p>
          <a:p>
            <a:pPr marL="285750" indent="-285750">
              <a:buFont typeface="Arial" panose="020B0604020202020204" pitchFamily="34" charset="0"/>
              <a:buChar char="•"/>
              <a:defRPr/>
            </a:pPr>
            <a:r>
              <a:rPr lang="en-US" sz="1700" dirty="0" smtClean="0"/>
              <a:t>14 </a:t>
            </a:r>
            <a:r>
              <a:rPr lang="en-US" sz="1700" dirty="0"/>
              <a:t>recipients </a:t>
            </a:r>
            <a:r>
              <a:rPr lang="en-US" sz="1700" dirty="0" smtClean="0"/>
              <a:t>within the last two years</a:t>
            </a:r>
            <a:endParaRPr lang="en-US" sz="1700" dirty="0"/>
          </a:p>
          <a:p>
            <a:pPr marL="285750" indent="-285750">
              <a:buFont typeface="Arial" panose="020B0604020202020204" pitchFamily="34" charset="0"/>
              <a:buChar char="•"/>
              <a:defRPr/>
            </a:pPr>
            <a:r>
              <a:rPr lang="en-US" sz="1700" dirty="0"/>
              <a:t>SAT (Math/Reading): </a:t>
            </a:r>
            <a:r>
              <a:rPr lang="en-US" sz="1700" dirty="0" smtClean="0"/>
              <a:t>1238</a:t>
            </a:r>
            <a:endParaRPr lang="en-US" sz="1700" dirty="0"/>
          </a:p>
          <a:p>
            <a:pPr marL="285750" indent="-285750">
              <a:buFont typeface="Arial" panose="020B0604020202020204" pitchFamily="34" charset="0"/>
              <a:buChar char="•"/>
              <a:defRPr/>
            </a:pPr>
            <a:r>
              <a:rPr lang="en-US" sz="1700" dirty="0"/>
              <a:t>Un-weighted GPA: </a:t>
            </a:r>
            <a:r>
              <a:rPr lang="en-US" sz="1700" dirty="0" smtClean="0"/>
              <a:t>3.76</a:t>
            </a:r>
            <a:endParaRPr lang="en-US" sz="1700" dirty="0"/>
          </a:p>
          <a:p>
            <a:pPr marL="285750" indent="-285750">
              <a:buFont typeface="Arial" panose="020B0604020202020204" pitchFamily="34" charset="0"/>
              <a:buChar char="•"/>
              <a:defRPr/>
            </a:pPr>
            <a:r>
              <a:rPr lang="en-US" sz="1700" dirty="0"/>
              <a:t>PFT: </a:t>
            </a:r>
            <a:r>
              <a:rPr lang="en-US" sz="1700" dirty="0" smtClean="0"/>
              <a:t>255</a:t>
            </a:r>
            <a:endParaRPr lang="en-US" sz="1700" dirty="0"/>
          </a:p>
          <a:p>
            <a:pPr marL="285750" indent="-285750">
              <a:buFont typeface="Arial" panose="020B0604020202020204" pitchFamily="34" charset="0"/>
              <a:buChar char="•"/>
              <a:defRPr/>
            </a:pPr>
            <a:r>
              <a:rPr lang="en-US" sz="1700" dirty="0"/>
              <a:t>Community Service hours: </a:t>
            </a:r>
            <a:r>
              <a:rPr lang="en-US" sz="1700" dirty="0" smtClean="0"/>
              <a:t>278</a:t>
            </a:r>
            <a:endParaRPr lang="en-US" sz="1700" dirty="0"/>
          </a:p>
          <a:p>
            <a:pPr marL="285750" indent="-285750">
              <a:buFont typeface="Arial" panose="020B0604020202020204" pitchFamily="34" charset="0"/>
              <a:buChar char="•"/>
              <a:defRPr/>
            </a:pPr>
            <a:r>
              <a:rPr lang="en-US" sz="1700" dirty="0"/>
              <a:t>Standing in class: </a:t>
            </a:r>
            <a:r>
              <a:rPr lang="en-US" sz="1700" dirty="0" smtClean="0"/>
              <a:t>Within </a:t>
            </a:r>
            <a:r>
              <a:rPr lang="en-US" sz="1700" dirty="0"/>
              <a:t>top </a:t>
            </a:r>
            <a:r>
              <a:rPr lang="en-US" sz="1700" dirty="0" smtClean="0"/>
              <a:t>30%</a:t>
            </a:r>
          </a:p>
          <a:p>
            <a:pPr marL="285750" indent="-285750">
              <a:buFont typeface="Arial" panose="020B0604020202020204" pitchFamily="34" charset="0"/>
              <a:buChar char="•"/>
              <a:defRPr/>
            </a:pPr>
            <a:r>
              <a:rPr lang="en-US" sz="1700" dirty="0" smtClean="0"/>
              <a:t>2 Eagle Scouts</a:t>
            </a:r>
            <a:endParaRPr lang="en-US" sz="1700" dirty="0"/>
          </a:p>
          <a:p>
            <a:pPr algn="ctr" eaLnBrk="1" hangingPunct="1">
              <a:defRPr/>
            </a:pPr>
            <a:endParaRPr lang="en-US" dirty="0"/>
          </a:p>
          <a:p>
            <a:pPr algn="ctr" eaLnBrk="1" hangingPunct="1">
              <a:defRPr/>
            </a:pPr>
            <a:endParaRPr lang="en-US" dirty="0"/>
          </a:p>
          <a:p>
            <a:pPr algn="ctr" eaLnBrk="1" hangingPunct="1">
              <a:defRPr/>
            </a:pPr>
            <a:endParaRPr lang="en-US" dirty="0"/>
          </a:p>
        </p:txBody>
      </p:sp>
      <p:sp>
        <p:nvSpPr>
          <p:cNvPr id="8" name="Rectangle 7"/>
          <p:cNvSpPr/>
          <p:nvPr/>
        </p:nvSpPr>
        <p:spPr>
          <a:xfrm>
            <a:off x="6172199" y="2514600"/>
            <a:ext cx="4816231" cy="3581400"/>
          </a:xfrm>
          <a:prstGeom prst="rect">
            <a:avLst/>
          </a:prstGeom>
        </p:spPr>
        <p:style>
          <a:lnRef idx="2">
            <a:schemeClr val="accent6"/>
          </a:lnRef>
          <a:fillRef idx="1">
            <a:schemeClr val="lt1"/>
          </a:fillRef>
          <a:effectRef idx="0">
            <a:schemeClr val="accent6"/>
          </a:effectRef>
          <a:fontRef idx="minor">
            <a:schemeClr val="dk1"/>
          </a:fontRef>
        </p:style>
        <p:txBody>
          <a:bodyPr/>
          <a:lstStyle/>
          <a:p>
            <a:pPr algn="ctr" eaLnBrk="1" hangingPunct="1">
              <a:defRPr/>
            </a:pPr>
            <a:r>
              <a:rPr lang="en-US" dirty="0"/>
              <a:t>Colleges/Universities</a:t>
            </a:r>
          </a:p>
          <a:p>
            <a:pPr algn="ctr" eaLnBrk="1" hangingPunct="1">
              <a:defRPr/>
            </a:pPr>
            <a:endParaRPr lang="en-US" dirty="0"/>
          </a:p>
          <a:p>
            <a:pPr marL="342900" indent="-342900">
              <a:buFont typeface="Arial" panose="020B0604020202020204" pitchFamily="34" charset="0"/>
              <a:buChar char="•"/>
              <a:defRPr/>
            </a:pPr>
            <a:r>
              <a:rPr lang="en-US" sz="1700" dirty="0" smtClean="0"/>
              <a:t>University of San Diego (2)</a:t>
            </a:r>
            <a:endParaRPr lang="en-US" sz="1700" dirty="0"/>
          </a:p>
          <a:p>
            <a:pPr marL="342900" indent="-342900">
              <a:buFont typeface="Arial" panose="020B0604020202020204" pitchFamily="34" charset="0"/>
              <a:buChar char="•"/>
              <a:defRPr/>
            </a:pPr>
            <a:r>
              <a:rPr lang="en-US" sz="1700" dirty="0" smtClean="0"/>
              <a:t>Oregon State University</a:t>
            </a:r>
            <a:endParaRPr lang="en-US" sz="1700" dirty="0"/>
          </a:p>
          <a:p>
            <a:pPr marL="342900" indent="-342900">
              <a:buFont typeface="Arial" panose="020B0604020202020204" pitchFamily="34" charset="0"/>
              <a:buChar char="•"/>
              <a:defRPr/>
            </a:pPr>
            <a:r>
              <a:rPr lang="en-US" sz="1700" dirty="0" smtClean="0"/>
              <a:t>University </a:t>
            </a:r>
            <a:r>
              <a:rPr lang="en-US" sz="1700" dirty="0"/>
              <a:t>of </a:t>
            </a:r>
            <a:r>
              <a:rPr lang="en-US" sz="1700" dirty="0" smtClean="0"/>
              <a:t>California, </a:t>
            </a:r>
            <a:r>
              <a:rPr lang="en-US" sz="1700" dirty="0"/>
              <a:t>Berkeley</a:t>
            </a:r>
          </a:p>
          <a:p>
            <a:pPr marL="342900" indent="-342900">
              <a:buFont typeface="Arial" panose="020B0604020202020204" pitchFamily="34" charset="0"/>
              <a:buChar char="•"/>
              <a:defRPr/>
            </a:pPr>
            <a:r>
              <a:rPr lang="en-US" sz="1700" dirty="0" smtClean="0"/>
              <a:t>University of California at Los Angeles (2)</a:t>
            </a:r>
          </a:p>
          <a:p>
            <a:pPr marL="342900" indent="-342900">
              <a:buFont typeface="Arial" panose="020B0604020202020204" pitchFamily="34" charset="0"/>
              <a:buChar char="•"/>
              <a:defRPr/>
            </a:pPr>
            <a:r>
              <a:rPr lang="en-US" sz="1700" dirty="0" smtClean="0"/>
              <a:t>University of San Diego (3)</a:t>
            </a:r>
          </a:p>
          <a:p>
            <a:pPr marL="342900" indent="-342900">
              <a:buFont typeface="Arial" panose="020B0604020202020204" pitchFamily="34" charset="0"/>
              <a:buChar char="•"/>
              <a:defRPr/>
            </a:pPr>
            <a:r>
              <a:rPr lang="en-US" sz="1700" dirty="0" smtClean="0"/>
              <a:t>Embry-Riddle Aeronautical University (2)</a:t>
            </a:r>
          </a:p>
          <a:p>
            <a:pPr marL="342900" indent="-342900">
              <a:buFont typeface="Arial" panose="020B0604020202020204" pitchFamily="34" charset="0"/>
              <a:buChar char="•"/>
              <a:defRPr/>
            </a:pPr>
            <a:r>
              <a:rPr lang="en-US" sz="1700" dirty="0" smtClean="0"/>
              <a:t>Virginia Military Institute</a:t>
            </a:r>
          </a:p>
          <a:p>
            <a:pPr marL="342900" indent="-342900">
              <a:buFont typeface="Arial" panose="020B0604020202020204" pitchFamily="34" charset="0"/>
              <a:buChar char="•"/>
              <a:defRPr/>
            </a:pPr>
            <a:r>
              <a:rPr lang="en-US" sz="1700" dirty="0" smtClean="0"/>
              <a:t>San Diego State University</a:t>
            </a:r>
          </a:p>
          <a:p>
            <a:pPr marL="342900" indent="-342900">
              <a:buFont typeface="Arial" panose="020B0604020202020204" pitchFamily="34" charset="0"/>
              <a:buChar char="•"/>
              <a:defRPr/>
            </a:pPr>
            <a:r>
              <a:rPr lang="en-US" sz="1700" dirty="0" smtClean="0"/>
              <a:t>University of California, Davis</a:t>
            </a:r>
            <a:endParaRPr lang="en-US" sz="1700" dirty="0"/>
          </a:p>
          <a:p>
            <a:pPr marL="342900" indent="-342900" algn="ctr">
              <a:buFont typeface="Arial" panose="020B0604020202020204" pitchFamily="34" charset="0"/>
              <a:buChar char="•"/>
              <a:defRPr/>
            </a:pPr>
            <a:endParaRPr lang="en-US" dirty="0"/>
          </a:p>
          <a:p>
            <a:pPr algn="ctr" eaLnBrk="1" hangingPunct="1">
              <a:defRPr/>
            </a:pPr>
            <a:endParaRPr lang="en-US" dirty="0"/>
          </a:p>
          <a:p>
            <a:pPr algn="ctr" eaLnBrk="1" hangingPunct="1">
              <a:defRPr/>
            </a:pPr>
            <a:endParaRPr lang="en-US" dirty="0"/>
          </a:p>
        </p:txBody>
      </p:sp>
    </p:spTree>
    <p:extLst>
      <p:ext uri="{BB962C8B-B14F-4D97-AF65-F5344CB8AC3E}">
        <p14:creationId xmlns:p14="http://schemas.microsoft.com/office/powerpoint/2010/main" val="8683365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idx="1"/>
          </p:nvPr>
        </p:nvSpPr>
        <p:spPr>
          <a:xfrm>
            <a:off x="1828800" y="1066800"/>
            <a:ext cx="8534400" cy="5029200"/>
          </a:xfrm>
        </p:spPr>
        <p:txBody>
          <a:bodyPr/>
          <a:lstStyle/>
          <a:p>
            <a:pPr lvl="1" algn="ctr" eaLnBrk="1" hangingPunct="1">
              <a:buFontTx/>
              <a:buNone/>
              <a:defRPr/>
            </a:pPr>
            <a:r>
              <a:rPr lang="en-US" sz="2500" b="1" dirty="0">
                <a:latin typeface="+mj-lt"/>
              </a:rPr>
              <a:t>Capt </a:t>
            </a:r>
            <a:r>
              <a:rPr lang="en-US" sz="2500" b="1" dirty="0" smtClean="0">
                <a:latin typeface="+mj-lt"/>
              </a:rPr>
              <a:t>Rachel C. </a:t>
            </a:r>
            <a:r>
              <a:rPr lang="en-US" sz="2500" b="1" dirty="0">
                <a:latin typeface="+mj-lt"/>
              </a:rPr>
              <a:t>Baker</a:t>
            </a:r>
          </a:p>
          <a:p>
            <a:pPr lvl="1" algn="ctr" eaLnBrk="1" hangingPunct="1">
              <a:buFontTx/>
              <a:buNone/>
              <a:defRPr/>
            </a:pPr>
            <a:r>
              <a:rPr lang="en-US" sz="2500" dirty="0">
                <a:latin typeface="+mn-lt"/>
              </a:rPr>
              <a:t>Executive Officer</a:t>
            </a:r>
          </a:p>
          <a:p>
            <a:pPr lvl="1" algn="ctr" eaLnBrk="1" hangingPunct="1">
              <a:buFontTx/>
              <a:buNone/>
              <a:defRPr/>
            </a:pPr>
            <a:r>
              <a:rPr lang="en-US" sz="2500" dirty="0">
                <a:latin typeface="+mj-lt"/>
              </a:rPr>
              <a:t>Office: (916) 928-2602 / Cell: </a:t>
            </a:r>
            <a:r>
              <a:rPr lang="en-US" sz="2500" dirty="0" smtClean="0">
                <a:latin typeface="+mj-lt"/>
              </a:rPr>
              <a:t>916-204-2790</a:t>
            </a:r>
            <a:endParaRPr lang="en-US" sz="2500" dirty="0">
              <a:latin typeface="+mj-lt"/>
            </a:endParaRPr>
          </a:p>
          <a:p>
            <a:pPr lvl="1" algn="ctr" eaLnBrk="1" hangingPunct="1">
              <a:buFontTx/>
              <a:buNone/>
              <a:defRPr/>
            </a:pPr>
            <a:r>
              <a:rPr lang="en-US" sz="2500" dirty="0">
                <a:latin typeface="+mj-lt"/>
              </a:rPr>
              <a:t>Rachel.baker@marines.usmc.mil</a:t>
            </a:r>
          </a:p>
          <a:p>
            <a:pPr algn="ctr" eaLnBrk="1" hangingPunct="1">
              <a:lnSpc>
                <a:spcPct val="90000"/>
              </a:lnSpc>
              <a:buFont typeface="Wingdings" pitchFamily="2" charset="2"/>
              <a:buNone/>
              <a:defRPr/>
            </a:pPr>
            <a:endParaRPr lang="en-US" sz="2500" dirty="0" smtClean="0"/>
          </a:p>
          <a:p>
            <a:pPr algn="ctr" eaLnBrk="1" hangingPunct="1">
              <a:lnSpc>
                <a:spcPct val="90000"/>
              </a:lnSpc>
              <a:buFont typeface="Wingdings" pitchFamily="2" charset="2"/>
              <a:buNone/>
              <a:defRPr/>
            </a:pPr>
            <a:r>
              <a:rPr lang="en-US" sz="2500" dirty="0" smtClean="0"/>
              <a:t>Staff Sergeant Boyd</a:t>
            </a:r>
          </a:p>
          <a:p>
            <a:pPr algn="ctr" eaLnBrk="1" hangingPunct="1">
              <a:lnSpc>
                <a:spcPct val="90000"/>
              </a:lnSpc>
              <a:buFont typeface="Wingdings" pitchFamily="2" charset="2"/>
              <a:buNone/>
              <a:defRPr/>
            </a:pPr>
            <a:r>
              <a:rPr lang="en-US" sz="2500" b="1" dirty="0" smtClean="0"/>
              <a:t>(916) 390-7496</a:t>
            </a:r>
          </a:p>
          <a:p>
            <a:pPr algn="ctr" eaLnBrk="1" hangingPunct="1">
              <a:lnSpc>
                <a:spcPct val="90000"/>
              </a:lnSpc>
              <a:buFont typeface="Wingdings" pitchFamily="2" charset="2"/>
              <a:buNone/>
              <a:defRPr/>
            </a:pPr>
            <a:r>
              <a:rPr lang="en-US" sz="2500" b="1" dirty="0" smtClean="0"/>
              <a:t>Cody.boyd@marines.usmc.mil</a:t>
            </a:r>
            <a:endParaRPr lang="en-US" sz="2500" b="1" dirty="0"/>
          </a:p>
          <a:p>
            <a:pPr algn="ctr" eaLnBrk="1" hangingPunct="1">
              <a:lnSpc>
                <a:spcPct val="90000"/>
              </a:lnSpc>
              <a:buFont typeface="Wingdings" pitchFamily="2" charset="2"/>
              <a:buNone/>
              <a:defRPr/>
            </a:pPr>
            <a:endParaRPr lang="en-US" sz="2500" dirty="0"/>
          </a:p>
          <a:p>
            <a:pPr algn="ctr" eaLnBrk="1" hangingPunct="1">
              <a:lnSpc>
                <a:spcPct val="90000"/>
              </a:lnSpc>
              <a:buFont typeface="Wingdings" pitchFamily="2" charset="2"/>
              <a:buNone/>
              <a:defRPr/>
            </a:pPr>
            <a:r>
              <a:rPr lang="en-US" sz="2500" b="1" dirty="0"/>
              <a:t>More information can be found at:</a:t>
            </a:r>
          </a:p>
          <a:p>
            <a:pPr algn="ctr" eaLnBrk="1" hangingPunct="1">
              <a:lnSpc>
                <a:spcPct val="90000"/>
              </a:lnSpc>
              <a:buFont typeface="Wingdings" pitchFamily="2" charset="2"/>
              <a:buNone/>
              <a:defRPr/>
            </a:pPr>
            <a:r>
              <a:rPr lang="en-US" sz="2500" b="1" dirty="0"/>
              <a:t>https://www.nrotc.navy.mil   </a:t>
            </a:r>
            <a:endParaRPr lang="en-US" sz="3600" b="1" dirty="0"/>
          </a:p>
          <a:p>
            <a:pPr eaLnBrk="1" hangingPunct="1">
              <a:lnSpc>
                <a:spcPct val="90000"/>
              </a:lnSpc>
              <a:defRPr/>
            </a:pPr>
            <a:endParaRPr lang="en-US" sz="2400" dirty="0"/>
          </a:p>
        </p:txBody>
      </p:sp>
    </p:spTree>
    <p:extLst>
      <p:ext uri="{BB962C8B-B14F-4D97-AF65-F5344CB8AC3E}">
        <p14:creationId xmlns:p14="http://schemas.microsoft.com/office/powerpoint/2010/main" val="41365147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064" y="786581"/>
            <a:ext cx="10363200" cy="1143000"/>
          </a:xfrm>
        </p:spPr>
        <p:txBody>
          <a:bodyPr/>
          <a:lstStyle/>
          <a:p>
            <a:r>
              <a:rPr lang="en-US" b="1" dirty="0" smtClean="0"/>
              <a:t>Questions?</a:t>
            </a:r>
            <a:endParaRPr lang="en-US" b="1" dirty="0"/>
          </a:p>
        </p:txBody>
      </p:sp>
    </p:spTree>
    <p:extLst>
      <p:ext uri="{BB962C8B-B14F-4D97-AF65-F5344CB8AC3E}">
        <p14:creationId xmlns:p14="http://schemas.microsoft.com/office/powerpoint/2010/main" val="110680943"/>
      </p:ext>
    </p:extLst>
  </p:cSld>
  <p:clrMapOvr>
    <a:masterClrMapping/>
  </p:clrMapOvr>
</p:sld>
</file>

<file path=ppt/theme/theme1.xml><?xml version="1.0" encoding="utf-8"?>
<a:theme xmlns:a="http://schemas.openxmlformats.org/drawingml/2006/main" name="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USMC">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TotalTime>
  <Words>1601</Words>
  <Application>Microsoft Office PowerPoint</Application>
  <PresentationFormat>Widescreen</PresentationFormat>
  <Paragraphs>242</Paragraphs>
  <Slides>20</Slides>
  <Notes>9</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20</vt:i4>
      </vt:variant>
    </vt:vector>
  </HeadingPairs>
  <TitlesOfParts>
    <vt:vector size="34" baseType="lpstr">
      <vt:lpstr>Arial</vt:lpstr>
      <vt:lpstr>Calibri</vt:lpstr>
      <vt:lpstr>Times New Roman</vt:lpstr>
      <vt:lpstr>Wingdings</vt:lpstr>
      <vt:lpstr>USMC</vt:lpstr>
      <vt:lpstr>1_USMC</vt:lpstr>
      <vt:lpstr>2_USMC</vt:lpstr>
      <vt:lpstr>3_USMC</vt:lpstr>
      <vt:lpstr>4_USMC</vt:lpstr>
      <vt:lpstr>5_USMC</vt:lpstr>
      <vt:lpstr>6_USMC</vt:lpstr>
      <vt:lpstr>7_USMC</vt:lpstr>
      <vt:lpstr>8_USMC</vt:lpstr>
      <vt:lpstr>9_USMC</vt:lpstr>
      <vt:lpstr>PowerPoint Presentation</vt:lpstr>
      <vt:lpstr>INTRO</vt:lpstr>
      <vt:lpstr>NROTC Mission</vt:lpstr>
      <vt:lpstr>The Benefits</vt:lpstr>
      <vt:lpstr>PowerPoint Presentation</vt:lpstr>
      <vt:lpstr>PowerPoint Presentation</vt:lpstr>
      <vt:lpstr>PowerPoint Presentation</vt:lpstr>
      <vt:lpstr>PowerPoint Presentation</vt:lpstr>
      <vt:lpstr>COMMISSIONING</vt:lpstr>
      <vt:lpstr>Eligibility Requirements</vt:lpstr>
      <vt:lpstr>PFT Scores</vt:lpstr>
      <vt:lpstr>Well Known Participating Schools</vt:lpstr>
      <vt:lpstr>Obligation</vt:lpstr>
      <vt:lpstr>How To Apply</vt:lpstr>
      <vt:lpstr>Application Package</vt:lpstr>
      <vt:lpstr>Selection Boards</vt:lpstr>
      <vt:lpstr>Selection Criteria</vt:lpstr>
      <vt:lpstr>Last Year’s Winners</vt:lpstr>
      <vt:lpstr>PowerPoint Presentation</vt:lpstr>
      <vt:lpstr>Questions?</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Elgarrista MGySgt Pablo R</dc:creator>
  <cp:lastModifiedBy>Boyd SSgt Cody C</cp:lastModifiedBy>
  <cp:revision>115</cp:revision>
  <cp:lastPrinted>2018-09-17T14:34:41Z</cp:lastPrinted>
  <dcterms:created xsi:type="dcterms:W3CDTF">2018-09-16T18:51:42Z</dcterms:created>
  <dcterms:modified xsi:type="dcterms:W3CDTF">2022-11-29T18:35:26Z</dcterms:modified>
</cp:coreProperties>
</file>