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60" r:id="rId3"/>
    <p:sldId id="272" r:id="rId4"/>
    <p:sldId id="275" r:id="rId5"/>
    <p:sldId id="278" r:id="rId6"/>
    <p:sldId id="281" r:id="rId7"/>
    <p:sldId id="284" r:id="rId8"/>
    <p:sldId id="287" r:id="rId9"/>
    <p:sldId id="290" r:id="rId10"/>
    <p:sldId id="293" r:id="rId11"/>
    <p:sldId id="296" r:id="rId12"/>
    <p:sldId id="299" r:id="rId13"/>
    <p:sldId id="302" r:id="rId14"/>
    <p:sldId id="305" r:id="rId15"/>
    <p:sldId id="308" r:id="rId16"/>
    <p:sldId id="311" r:id="rId17"/>
    <p:sldId id="314" r:id="rId18"/>
    <p:sldId id="317" r:id="rId19"/>
    <p:sldId id="320" r:id="rId20"/>
    <p:sldId id="323" r:id="rId21"/>
    <p:sldId id="326" r:id="rId22"/>
    <p:sldId id="329" r:id="rId23"/>
    <p:sldId id="332" r:id="rId24"/>
    <p:sldId id="335" r:id="rId25"/>
    <p:sldId id="338" r:id="rId26"/>
    <p:sldId id="341" r:id="rId27"/>
    <p:sldId id="344" r:id="rId28"/>
    <p:sldId id="347" r:id="rId29"/>
    <p:sldId id="350" r:id="rId30"/>
    <p:sldId id="353" r:id="rId31"/>
    <p:sldId id="356" r:id="rId32"/>
    <p:sldId id="359" r:id="rId33"/>
    <p:sldId id="362" r:id="rId34"/>
    <p:sldId id="365" r:id="rId35"/>
    <p:sldId id="368" r:id="rId36"/>
    <p:sldId id="371" r:id="rId37"/>
    <p:sldId id="374" r:id="rId38"/>
    <p:sldId id="377" r:id="rId39"/>
    <p:sldId id="380" r:id="rId40"/>
    <p:sldId id="383" r:id="rId41"/>
    <p:sldId id="386" r:id="rId42"/>
    <p:sldId id="389" r:id="rId43"/>
    <p:sldId id="395" r:id="rId44"/>
    <p:sldId id="398" r:id="rId45"/>
    <p:sldId id="401" r:id="rId46"/>
    <p:sldId id="404" r:id="rId47"/>
    <p:sldId id="407" r:id="rId48"/>
    <p:sldId id="410" r:id="rId49"/>
    <p:sldId id="416" r:id="rId50"/>
  </p:sldIdLst>
  <p:sldSz cx="12192000" cy="6858000"/>
  <p:notesSz cx="6858000" cy="9144000"/>
  <p:custDataLst>
    <p:tags r:id="rId51"/>
  </p:custDataLst>
  <p:defaultTextStyle>
    <a:defPPr>
      <a:defRPr lang="en-US">
        <a:effectLst/>
      </a:defRPr>
    </a:defPPr>
    <a:lvl1pPr marL="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49" d="100"/>
          <a:sy n="49" d="100"/>
        </p:scale>
        <p:origin x="79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33F9-4E31-9797-FF4D310FA7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33F9-4E31-9797-FF4D310FA70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F9-4E31-9797-FF4D310FA70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F9-4E31-9797-FF4D310FA7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 (N=50)</c:v>
                </c:pt>
                <c:pt idx="1">
                  <c:v>Students are being taught the skills they need to be successful in life outside of school. (N=50)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0.62</c:v>
                </c:pt>
                <c:pt idx="1">
                  <c:v>0.48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33F9-4E31-9797-FF4D310FA7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33F9-4E31-9797-FF4D310FA7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33F9-4E31-9797-FF4D310FA70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F9-4E31-9797-FF4D310FA70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F9-4E31-9797-FF4D310FA7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 (N=50)</c:v>
                </c:pt>
                <c:pt idx="1">
                  <c:v>Students are being taught the skills they need to be successful in life outside of school. (N=50)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0.36</c:v>
                </c:pt>
                <c:pt idx="1">
                  <c:v>0.44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33F9-4E31-9797-FF4D310FA7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33F9-4E31-9797-FF4D310FA7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33F9-4E31-9797-FF4D310FA70F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F9-4E31-9797-FF4D310FA7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 (N=50)</c:v>
                </c:pt>
                <c:pt idx="1">
                  <c:v>Students are being taught the skills they need to be successful in life outside of school. (N=50)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</c:v>
                </c:pt>
                <c:pt idx="1">
                  <c:v>0.06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33F9-4E31-9797-FF4D310FA7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33F9-4E31-9797-FF4D310FA7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33F9-4E31-9797-FF4D310FA70F}"/>
              </c:ext>
            </c:extLst>
          </c:dPt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 (N=50)</c:v>
                </c:pt>
                <c:pt idx="1">
                  <c:v>Students are being taught the skills they need to be successful in life outside of school. (N=50)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33F9-4E31-9797-FF4D310FA7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33F9-4E31-9797-FF4D310FA7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33F9-4E31-9797-FF4D310FA70F}"/>
              </c:ext>
            </c:extLst>
          </c:dPt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 (N=50)</c:v>
                </c:pt>
                <c:pt idx="1">
                  <c:v>Students are being taught the skills they need to be successful in life outside of school. (N=50)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0.02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33F9-4E31-9797-FF4D310FA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2A55-4467-8A6F-5638CCD439B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A55-4467-8A6F-5638CCD439B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55-4467-8A6F-5638CCD439B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55-4467-8A6F-5638CCD439B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</c:v>
                </c:pt>
                <c:pt idx="1">
                  <c:v>Students are being taught the skills they need to be successful in life outside of school.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0.98</c:v>
                </c:pt>
                <c:pt idx="1">
                  <c:v>0.92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2A55-4467-8A6F-5638CCD439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A55-4467-8A6F-5638CCD439B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2A55-4467-8A6F-5638CCD439B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55-4467-8A6F-5638CCD439B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A55-4467-8A6F-5638CCD439B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Students are being prepared to do well in the next grade or after high school graduation.</c:v>
                </c:pt>
                <c:pt idx="1">
                  <c:v>Students are being taught the skills they need to be successful in life outside of school.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0.98</c:v>
                </c:pt>
                <c:pt idx="1">
                  <c:v>0.91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2A55-4467-8A6F-5638CCD43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E3C2-4ABD-BC89-3DAC85BFF1F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E3C2-4ABD-BC89-3DAC85BFF1F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E3C2-4ABD-BC89-3DAC85BFF1F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E3C2-4ABD-BC89-3DAC85BFF1F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E3C2-4ABD-BC89-3DAC85BFF1F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C2-4ABD-BC89-3DAC85BFF1F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C2-4ABD-BC89-3DAC85BFF1F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3C2-4ABD-BC89-3DAC85BFF1F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C2-4ABD-BC89-3DAC85BFF1F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C2-4ABD-BC89-3DAC85BFF1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Students are provided helpful academic resources. (N=50)</c:v>
                </c:pt>
                <c:pt idx="1">
                  <c:v>Students have equal access to a rigorous academic curriculum. (N=50)</c:v>
                </c:pt>
                <c:pt idx="2">
                  <c:v>Students are provided with quality services. (N=50)</c:v>
                </c:pt>
                <c:pt idx="3">
                  <c:v>Students receive individualized academic support. (N=50)</c:v>
                </c:pt>
                <c:pt idx="4">
                  <c:v>High standards are set for all students. (N=50)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0.88</c:v>
                </c:pt>
                <c:pt idx="1">
                  <c:v>0.74</c:v>
                </c:pt>
                <c:pt idx="2">
                  <c:v>0.82</c:v>
                </c:pt>
                <c:pt idx="3">
                  <c:v>0.66</c:v>
                </c:pt>
                <c:pt idx="4">
                  <c:v>0.6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E3C2-4ABD-BC89-3DAC85BFF1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E3C2-4ABD-BC89-3DAC85BFF1F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E3C2-4ABD-BC89-3DAC85BFF1F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E3C2-4ABD-BC89-3DAC85BFF1F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E3C2-4ABD-BC89-3DAC85BFF1F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E3C2-4ABD-BC89-3DAC85BFF1F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3C2-4ABD-BC89-3DAC85BFF1F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C2-4ABD-BC89-3DAC85BFF1F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C2-4ABD-BC89-3DAC85BFF1F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C2-4ABD-BC89-3DAC85BFF1F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3C2-4ABD-BC89-3DAC85BFF1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Students are provided helpful academic resources. (N=50)</c:v>
                </c:pt>
                <c:pt idx="1">
                  <c:v>Students have equal access to a rigorous academic curriculum. (N=50)</c:v>
                </c:pt>
                <c:pt idx="2">
                  <c:v>Students are provided with quality services. (N=50)</c:v>
                </c:pt>
                <c:pt idx="3">
                  <c:v>Students receive individualized academic support. (N=50)</c:v>
                </c:pt>
                <c:pt idx="4">
                  <c:v>High standards are set for all students. (N=50)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0.12</c:v>
                </c:pt>
                <c:pt idx="1">
                  <c:v>0.24</c:v>
                </c:pt>
                <c:pt idx="2">
                  <c:v>0.18</c:v>
                </c:pt>
                <c:pt idx="3">
                  <c:v>0.32</c:v>
                </c:pt>
                <c:pt idx="4">
                  <c:v>0.38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E3C2-4ABD-BC89-3DAC85BFF1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E3C2-4ABD-BC89-3DAC85BFF1F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E3C2-4ABD-BC89-3DAC85BFF1F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E3C2-4ABD-BC89-3DAC85BFF1F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E3C2-4ABD-BC89-3DAC85BFF1F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E3C2-4ABD-BC89-3DAC85BFF1F9}"/>
              </c:ext>
            </c:extLst>
          </c:dPt>
          <c:cat>
            <c:strRef>
              <c:f>Sheet1!$A$2:$A$6</c:f>
              <c:strCache>
                <c:ptCount val="5"/>
                <c:pt idx="0">
                  <c:v>Students are provided helpful academic resources. (N=50)</c:v>
                </c:pt>
                <c:pt idx="1">
                  <c:v>Students have equal access to a rigorous academic curriculum. (N=50)</c:v>
                </c:pt>
                <c:pt idx="2">
                  <c:v>Students are provided with quality services. (N=50)</c:v>
                </c:pt>
                <c:pt idx="3">
                  <c:v>Students receive individualized academic support. (N=50)</c:v>
                </c:pt>
                <c:pt idx="4">
                  <c:v>High standards are set for all students. (N=50)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0.02</c:v>
                </c:pt>
                <c:pt idx="4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1-E3C2-4ABD-BC89-3DAC85BFF1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E3C2-4ABD-BC89-3DAC85BFF1F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3-E3C2-4ABD-BC89-3DAC85BFF1F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E3C2-4ABD-BC89-3DAC85BFF1F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E3C2-4ABD-BC89-3DAC85BFF1F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E3C2-4ABD-BC89-3DAC85BFF1F9}"/>
              </c:ext>
            </c:extLst>
          </c:dPt>
          <c:cat>
            <c:strRef>
              <c:f>Sheet1!$A$2:$A$6</c:f>
              <c:strCache>
                <c:ptCount val="5"/>
                <c:pt idx="0">
                  <c:v>Students are provided helpful academic resources. (N=50)</c:v>
                </c:pt>
                <c:pt idx="1">
                  <c:v>Students have equal access to a rigorous academic curriculum. (N=50)</c:v>
                </c:pt>
                <c:pt idx="2">
                  <c:v>Students are provided with quality services. (N=50)</c:v>
                </c:pt>
                <c:pt idx="3">
                  <c:v>Students receive individualized academic support. (N=50)</c:v>
                </c:pt>
                <c:pt idx="4">
                  <c:v>High standards are set for all students. (N=50)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7-E3C2-4ABD-BC89-3DAC85BFF1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8-E3C2-4ABD-BC89-3DAC85BFF1F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9-E3C2-4ABD-BC89-3DAC85BFF1F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A-E3C2-4ABD-BC89-3DAC85BFF1F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B-E3C2-4ABD-BC89-3DAC85BFF1F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C-E3C2-4ABD-BC89-3DAC85BFF1F9}"/>
              </c:ext>
            </c:extLst>
          </c:dPt>
          <c:cat>
            <c:strRef>
              <c:f>Sheet1!$A$2:$A$6</c:f>
              <c:strCache>
                <c:ptCount val="5"/>
                <c:pt idx="0">
                  <c:v>Students are provided helpful academic resources. (N=50)</c:v>
                </c:pt>
                <c:pt idx="1">
                  <c:v>Students have equal access to a rigorous academic curriculum. (N=50)</c:v>
                </c:pt>
                <c:pt idx="2">
                  <c:v>Students are provided with quality services. (N=50)</c:v>
                </c:pt>
                <c:pt idx="3">
                  <c:v>Students receive individualized academic support. (N=50)</c:v>
                </c:pt>
                <c:pt idx="4">
                  <c:v>High standards are set for all students. (N=50)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</c:v>
                </c:pt>
                <c:pt idx="1">
                  <c:v>0.02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D-E3C2-4ABD-BC89-3DAC85BFF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1518-4CE2-BB46-F5B679C5B93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1518-4CE2-BB46-F5B679C5B93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1518-4CE2-BB46-F5B679C5B93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1518-4CE2-BB46-F5B679C5B930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1518-4CE2-BB46-F5B679C5B93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518-4CE2-BB46-F5B679C5B93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18-4CE2-BB46-F5B679C5B93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18-4CE2-BB46-F5B679C5B93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18-4CE2-BB46-F5B679C5B930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18-4CE2-BB46-F5B679C5B93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Students are provided helpful academic resources.</c:v>
                </c:pt>
                <c:pt idx="1">
                  <c:v>Students have equal access to a rigorous academic curriculum.</c:v>
                </c:pt>
                <c:pt idx="2">
                  <c:v>Students are provided with quality services.</c:v>
                </c:pt>
                <c:pt idx="3">
                  <c:v>Students receive individualized academic support.</c:v>
                </c:pt>
                <c:pt idx="4">
                  <c:v>High standards are set for all students.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</c:v>
                </c:pt>
                <c:pt idx="1">
                  <c:v>0.98</c:v>
                </c:pt>
                <c:pt idx="2">
                  <c:v>1</c:v>
                </c:pt>
                <c:pt idx="3">
                  <c:v>0.98</c:v>
                </c:pt>
                <c:pt idx="4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1518-4CE2-BB46-F5B679C5B9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(N=44)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1518-4CE2-BB46-F5B679C5B93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1518-4CE2-BB46-F5B679C5B93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1518-4CE2-BB46-F5B679C5B93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1518-4CE2-BB46-F5B679C5B930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1518-4CE2-BB46-F5B679C5B93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518-4CE2-BB46-F5B679C5B93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518-4CE2-BB46-F5B679C5B93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518-4CE2-BB46-F5B679C5B93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518-4CE2-BB46-F5B679C5B930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518-4CE2-BB46-F5B679C5B93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Students are provided helpful academic resources.</c:v>
                </c:pt>
                <c:pt idx="1">
                  <c:v>Students have equal access to a rigorous academic curriculum.</c:v>
                </c:pt>
                <c:pt idx="2">
                  <c:v>Students are provided with quality services.</c:v>
                </c:pt>
                <c:pt idx="3">
                  <c:v>Students receive individualized academic support.</c:v>
                </c:pt>
                <c:pt idx="4">
                  <c:v>High standards are set for all students.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0.98</c:v>
                </c:pt>
                <c:pt idx="1">
                  <c:v>0.98</c:v>
                </c:pt>
                <c:pt idx="2">
                  <c:v>0.98</c:v>
                </c:pt>
                <c:pt idx="3">
                  <c:v>0.93</c:v>
                </c:pt>
                <c:pt idx="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1518-4CE2-BB46-F5B679C5B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114188"/>
              </a:solidFill>
              <a:ln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9D6-42B7-B762-B44A00EF169F}"/>
              </c:ext>
            </c:extLst>
          </c:dPt>
          <c:dPt>
            <c:idx val="1"/>
            <c:invertIfNegative val="1"/>
            <c:bubble3D val="0"/>
            <c:spPr>
              <a:solidFill>
                <a:srgbClr val="114188"/>
              </a:solidFill>
              <a:ln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9D6-42B7-B762-B44A00EF169F}"/>
              </c:ext>
            </c:extLst>
          </c:dPt>
          <c:dPt>
            <c:idx val="2"/>
            <c:invertIfNegative val="1"/>
            <c:bubble3D val="0"/>
            <c:spPr>
              <a:solidFill>
                <a:srgbClr val="114188"/>
              </a:solidFill>
              <a:ln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9D6-42B7-B762-B44A00EF169F}"/>
              </c:ext>
            </c:extLst>
          </c:dPt>
          <c:dPt>
            <c:idx val="3"/>
            <c:invertIfNegative val="1"/>
            <c:bubble3D val="0"/>
            <c:spPr>
              <a:solidFill>
                <a:srgbClr val="114188"/>
              </a:solidFill>
              <a:ln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9D6-42B7-B762-B44A00EF169F}"/>
              </c:ext>
            </c:extLst>
          </c:dPt>
          <c:dPt>
            <c:idx val="4"/>
            <c:invertIfNegative val="1"/>
            <c:bubble3D val="0"/>
            <c:spPr>
              <a:solidFill>
                <a:srgbClr val="114188"/>
              </a:solidFill>
              <a:ln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9D6-42B7-B762-B44A00EF169F}"/>
              </c:ext>
            </c:extLst>
          </c:dPt>
          <c:dPt>
            <c:idx val="5"/>
            <c:invertIfNegative val="1"/>
            <c:bubble3D val="0"/>
            <c:spPr>
              <a:solidFill>
                <a:srgbClr val="114188"/>
              </a:solidFill>
              <a:ln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9D6-42B7-B762-B44A00EF169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D6-42B7-B762-B44A00EF169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D6-42B7-B762-B44A00EF169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D6-42B7-B762-B44A00EF169F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D6-42B7-B762-B44A00EF169F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9D6-42B7-B762-B44A00EF169F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9D6-42B7-B762-B44A00EF16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Less than 30 minutes</c:v>
                </c:pt>
                <c:pt idx="1">
                  <c:v>30 minutes</c:v>
                </c:pt>
                <c:pt idx="2">
                  <c:v>31 to 59 minutes</c:v>
                </c:pt>
                <c:pt idx="3">
                  <c:v>1-2 hours</c:v>
                </c:pt>
                <c:pt idx="4">
                  <c:v>3-4 hours</c:v>
                </c:pt>
                <c:pt idx="5">
                  <c:v>More than 4 hours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0.06</c:v>
                </c:pt>
                <c:pt idx="1">
                  <c:v>0.12</c:v>
                </c:pt>
                <c:pt idx="2">
                  <c:v>0.4</c:v>
                </c:pt>
                <c:pt idx="3">
                  <c:v>0.4</c:v>
                </c:pt>
                <c:pt idx="4">
                  <c:v>0.02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9D6-42B7-B762-B44A00EF1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8CC-485A-B232-F25B7733CFD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88CC-485A-B232-F25B7733CFD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CC-485A-B232-F25B7733CFD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CC-485A-B232-F25B7733CF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At school, there is a teacher, counselor, or other staff member students can go to for help with a school problem. (N=50)</c:v>
                </c:pt>
                <c:pt idx="1">
                  <c:v>During distance/online learning, there is a teacher, counselor, or other staff member students can go to for help with a school problem. (N=50)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0.78</c:v>
                </c:pt>
                <c:pt idx="1">
                  <c:v>0.54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88CC-485A-B232-F25B7733C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88CC-485A-B232-F25B7733CFD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88CC-485A-B232-F25B7733CFD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CC-485A-B232-F25B7733CFD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8CC-485A-B232-F25B7733CF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At school, there is a teacher, counselor, or other staff member students can go to for help with a school problem. (N=50)</c:v>
                </c:pt>
                <c:pt idx="1">
                  <c:v>During distance/online learning, there is a teacher, counselor, or other staff member students can go to for help with a school problem. (N=50)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0.22</c:v>
                </c:pt>
                <c:pt idx="1">
                  <c:v>0.36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88CC-485A-B232-F25B7733C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88CC-485A-B232-F25B7733CFD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88CC-485A-B232-F25B7733CFD0}"/>
              </c:ext>
            </c:extLst>
          </c:dPt>
          <c:cat>
            <c:strRef>
              <c:f>Sheet1!$A$2:$A$3</c:f>
              <c:strCache>
                <c:ptCount val="2"/>
                <c:pt idx="0">
                  <c:v>At school, there is a teacher, counselor, or other staff member students can go to for help with a school problem. (N=50)</c:v>
                </c:pt>
                <c:pt idx="1">
                  <c:v>During distance/online learning, there is a teacher, counselor, or other staff member students can go to for help with a school problem. (N=50)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88CC-485A-B232-F25B7733C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88CC-485A-B232-F25B7733CFD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88CC-485A-B232-F25B7733CFD0}"/>
              </c:ext>
            </c:extLst>
          </c:dPt>
          <c:cat>
            <c:strRef>
              <c:f>Sheet1!$A$2:$A$3</c:f>
              <c:strCache>
                <c:ptCount val="2"/>
                <c:pt idx="0">
                  <c:v>At school, there is a teacher, counselor, or other staff member students can go to for help with a school problem. (N=50)</c:v>
                </c:pt>
                <c:pt idx="1">
                  <c:v>During distance/online learning, there is a teacher, counselor, or other staff member students can go to for help with a school problem. (N=50)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88CC-485A-B232-F25B7733C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88CC-485A-B232-F25B7733CFD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88CC-485A-B232-F25B7733CFD0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8CC-485A-B232-F25B7733CF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At school, there is a teacher, counselor, or other staff member students can go to for help with a school problem. (N=50)</c:v>
                </c:pt>
                <c:pt idx="1">
                  <c:v>During distance/online learning, there is a teacher, counselor, or other staff member students can go to for help with a school problem. (N=50)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</c:v>
                </c:pt>
                <c:pt idx="1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88CC-485A-B232-F25B7733C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F351-41D6-8B01-9B28AD67C8D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F351-41D6-8B01-9B28AD67C8D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51-41D6-8B01-9B28AD67C8D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51-41D6-8B01-9B28AD67C8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Sheet1!$A$4:$A$5</c:f>
              <c:strCache>
                <c:ptCount val="2"/>
                <c:pt idx="0">
                  <c:v>At school, there is a teacher, counselor, or other staff member students can go to for help with a personal problem. (N=50)</c:v>
                </c:pt>
                <c:pt idx="1">
                  <c:v>During distance/online learning, there is a teacher, counselor, or other staff member students can go to for help with a personal problem. (N=50)</c:v>
                </c:pt>
              </c:strCache>
            </c:strRef>
          </c:cat>
          <c:val>
            <c:numRef>
              <c:f>Sheet1!$B$4:$B$5</c:f>
              <c:numCache>
                <c:formatCode>0%</c:formatCode>
                <c:ptCount val="2"/>
                <c:pt idx="0">
                  <c:v>0.74</c:v>
                </c:pt>
                <c:pt idx="1">
                  <c:v>0.54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F351-41D6-8B01-9B28AD67C8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F351-41D6-8B01-9B28AD67C8D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F351-41D6-8B01-9B28AD67C8D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51-41D6-8B01-9B28AD67C8D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51-41D6-8B01-9B28AD67C8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Sheet1!$A$4:$A$5</c:f>
              <c:strCache>
                <c:ptCount val="2"/>
                <c:pt idx="0">
                  <c:v>At school, there is a teacher, counselor, or other staff member students can go to for help with a personal problem. (N=50)</c:v>
                </c:pt>
                <c:pt idx="1">
                  <c:v>During distance/online learning, there is a teacher, counselor, or other staff member students can go to for help with a personal problem. (N=50)</c:v>
                </c:pt>
              </c:strCache>
            </c:strRef>
          </c:cat>
          <c:val>
            <c:numRef>
              <c:f>Sheet1!$C$4:$C$5</c:f>
              <c:numCache>
                <c:formatCode>0%</c:formatCode>
                <c:ptCount val="2"/>
                <c:pt idx="0">
                  <c:v>0.26</c:v>
                </c:pt>
                <c:pt idx="1">
                  <c:v>0.36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F351-41D6-8B01-9B28AD67C8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F351-41D6-8B01-9B28AD67C8D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F351-41D6-8B01-9B28AD67C8DB}"/>
              </c:ext>
            </c:extLst>
          </c:dPt>
          <c:cat>
            <c:strRef>
              <c:f>Sheet1!$A$4:$A$5</c:f>
              <c:strCache>
                <c:ptCount val="2"/>
                <c:pt idx="0">
                  <c:v>At school, there is a teacher, counselor, or other staff member students can go to for help with a personal problem. (N=50)</c:v>
                </c:pt>
                <c:pt idx="1">
                  <c:v>During distance/online learning, there is a teacher, counselor, or other staff member students can go to for help with a personal problem. (N=50)</c:v>
                </c:pt>
              </c:strCache>
            </c:strRef>
          </c:cat>
          <c:val>
            <c:numRef>
              <c:f>Sheet1!$D$4:$D$5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F351-41D6-8B01-9B28AD67C8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F351-41D6-8B01-9B28AD67C8D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F351-41D6-8B01-9B28AD67C8DB}"/>
              </c:ext>
            </c:extLst>
          </c:dPt>
          <c:cat>
            <c:strRef>
              <c:f>Sheet1!$A$4:$A$5</c:f>
              <c:strCache>
                <c:ptCount val="2"/>
                <c:pt idx="0">
                  <c:v>At school, there is a teacher, counselor, or other staff member students can go to for help with a personal problem. (N=50)</c:v>
                </c:pt>
                <c:pt idx="1">
                  <c:v>During distance/online learning, there is a teacher, counselor, or other staff member students can go to for help with a personal problem. (N=50)</c:v>
                </c:pt>
              </c:strCache>
            </c:strRef>
          </c:cat>
          <c:val>
            <c:numRef>
              <c:f>Sheet1!$E$4:$E$5</c:f>
              <c:numCache>
                <c:formatCode>0%</c:formatCode>
                <c:ptCount val="2"/>
                <c:pt idx="0">
                  <c:v>0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F351-41D6-8B01-9B28AD67C8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F351-41D6-8B01-9B28AD67C8D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F351-41D6-8B01-9B28AD67C8DB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351-41D6-8B01-9B28AD67C8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Sheet1!$A$4:$A$5</c:f>
              <c:strCache>
                <c:ptCount val="2"/>
                <c:pt idx="0">
                  <c:v>At school, there is a teacher, counselor, or other staff member students can go to for help with a personal problem. (N=50)</c:v>
                </c:pt>
                <c:pt idx="1">
                  <c:v>During distance/online learning, there is a teacher, counselor, or other staff member students can go to for help with a personal problem. (N=50)</c:v>
                </c:pt>
              </c:strCache>
            </c:strRef>
          </c:cat>
          <c:val>
            <c:numRef>
              <c:f>Sheet1!$F$4:$F$5</c:f>
              <c:numCache>
                <c:formatCode>0%</c:formatCode>
                <c:ptCount val="2"/>
                <c:pt idx="0">
                  <c:v>0</c:v>
                </c:pt>
                <c:pt idx="1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F351-41D6-8B01-9B28AD67C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1943-4616-B93F-79DF1F5555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1943-4616-B93F-79DF1F5555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1943-4616-B93F-79DF1F55559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43-4616-B93F-79DF1F55559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43-4616-B93F-79DF1F55559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43-4616-B93F-79DF1F5555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receive the support they need with online/distance learning. (N=50)</c:v>
                </c:pt>
                <c:pt idx="1">
                  <c:v>At school, students receive support that addresses their individual needs. (N=50)</c:v>
                </c:pt>
                <c:pt idx="2">
                  <c:v>During distance/online learning, students receive support that addresses their individual needs. (N=50)</c:v>
                </c:pt>
              </c:strCache>
            </c:strRef>
          </c:cat>
          <c:val>
            <c:numRef>
              <c:f>Sheet1!$B$6:$B$8</c:f>
              <c:numCache>
                <c:formatCode>0%</c:formatCode>
                <c:ptCount val="3"/>
                <c:pt idx="0">
                  <c:v>0.46</c:v>
                </c:pt>
                <c:pt idx="1">
                  <c:v>0.56000000000000005</c:v>
                </c:pt>
                <c:pt idx="2">
                  <c:v>0.42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1943-4616-B93F-79DF1F5555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1943-4616-B93F-79DF1F5555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1943-4616-B93F-79DF1F5555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1943-4616-B93F-79DF1F55559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43-4616-B93F-79DF1F55559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43-4616-B93F-79DF1F55559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43-4616-B93F-79DF1F5555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receive the support they need with online/distance learning. (N=50)</c:v>
                </c:pt>
                <c:pt idx="1">
                  <c:v>At school, students receive support that addresses their individual needs. (N=50)</c:v>
                </c:pt>
                <c:pt idx="2">
                  <c:v>During distance/online learning, students receive support that addresses their individual needs. (N=50)</c:v>
                </c:pt>
              </c:strCache>
            </c:strRef>
          </c:cat>
          <c:val>
            <c:numRef>
              <c:f>Sheet1!$C$6:$C$8</c:f>
              <c:numCache>
                <c:formatCode>0%</c:formatCode>
                <c:ptCount val="3"/>
                <c:pt idx="0">
                  <c:v>0.46</c:v>
                </c:pt>
                <c:pt idx="1">
                  <c:v>0.44</c:v>
                </c:pt>
                <c:pt idx="2">
                  <c:v>0.48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1943-4616-B93F-79DF1F5555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1943-4616-B93F-79DF1F5555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1943-4616-B93F-79DF1F5555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1943-4616-B93F-79DF1F55559F}"/>
              </c:ext>
            </c:extLst>
          </c:dPt>
          <c:cat>
            <c:strRef>
              <c:f>Sheet1!$A$6:$A$8</c:f>
              <c:strCache>
                <c:ptCount val="3"/>
                <c:pt idx="0">
                  <c:v>Students receive the support they need with online/distance learning. (N=50)</c:v>
                </c:pt>
                <c:pt idx="1">
                  <c:v>At school, students receive support that addresses their individual needs. (N=50)</c:v>
                </c:pt>
                <c:pt idx="2">
                  <c:v>During distance/online learning, students receive support that addresses their individual needs. (N=50)</c:v>
                </c:pt>
              </c:strCache>
            </c:strRef>
          </c:cat>
          <c:val>
            <c:numRef>
              <c:f>Sheet1!$D$6:$D$8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1943-4616-B93F-79DF1F5555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1943-4616-B93F-79DF1F5555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1943-4616-B93F-79DF1F5555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1943-4616-B93F-79DF1F55559F}"/>
              </c:ext>
            </c:extLst>
          </c:dPt>
          <c:cat>
            <c:strRef>
              <c:f>Sheet1!$A$6:$A$8</c:f>
              <c:strCache>
                <c:ptCount val="3"/>
                <c:pt idx="0">
                  <c:v>Students receive the support they need with online/distance learning. (N=50)</c:v>
                </c:pt>
                <c:pt idx="1">
                  <c:v>At school, students receive support that addresses their individual needs. (N=50)</c:v>
                </c:pt>
                <c:pt idx="2">
                  <c:v>During distance/online learning, students receive support that addresses their individual needs. (N=50)</c:v>
                </c:pt>
              </c:strCache>
            </c:strRef>
          </c:cat>
          <c:val>
            <c:numRef>
              <c:f>Sheet1!$E$6:$E$8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1943-4616-B93F-79DF1F5555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1943-4616-B93F-79DF1F5555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1943-4616-B93F-79DF1F5555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1943-4616-B93F-79DF1F55559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943-4616-B93F-79DF1F55559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943-4616-B93F-79DF1F5555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receive the support they need with online/distance learning. (N=50)</c:v>
                </c:pt>
                <c:pt idx="1">
                  <c:v>At school, students receive support that addresses their individual needs. (N=50)</c:v>
                </c:pt>
                <c:pt idx="2">
                  <c:v>During distance/online learning, students receive support that addresses their individual needs. (N=50)</c:v>
                </c:pt>
              </c:strCache>
            </c:strRef>
          </c:cat>
          <c:val>
            <c:numRef>
              <c:f>Sheet1!$F$6:$F$8</c:f>
              <c:numCache>
                <c:formatCode>0%</c:formatCode>
                <c:ptCount val="3"/>
                <c:pt idx="0">
                  <c:v>0.08</c:v>
                </c:pt>
                <c:pt idx="1">
                  <c:v>0</c:v>
                </c:pt>
                <c:pt idx="2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1943-4616-B93F-79DF1F555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558A-43D1-B29B-1CBB22840E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558A-43D1-B29B-1CBB22840E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558A-43D1-B29B-1CBB22840E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558A-43D1-B29B-1CBB22840E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558A-43D1-B29B-1CBB22840E1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8A-43D1-B29B-1CBB22840E1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8A-43D1-B29B-1CBB22840E1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8A-43D1-B29B-1CBB22840E1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8A-43D1-B29B-1CBB22840E1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8A-43D1-B29B-1CBB22840E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This school supports students' social and emotional learning. (N=50)</c:v>
                </c:pt>
                <c:pt idx="1">
                  <c:v>This school encourages students to be responsible for how they act. (N=50)</c:v>
                </c:pt>
                <c:pt idx="2">
                  <c:v>Students are often rewarded for being good. (N=50)</c:v>
                </c:pt>
                <c:pt idx="3">
                  <c:v>Students are taught that they control their own behavior. (N=50)</c:v>
                </c:pt>
                <c:pt idx="4">
                  <c:v>This school encourages students to understand how others think and feel. (N=50)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0.54</c:v>
                </c:pt>
                <c:pt idx="1">
                  <c:v>0.44</c:v>
                </c:pt>
                <c:pt idx="2">
                  <c:v>0.22</c:v>
                </c:pt>
                <c:pt idx="3">
                  <c:v>0.32</c:v>
                </c:pt>
                <c:pt idx="4">
                  <c:v>0.38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558A-43D1-B29B-1CBB22840E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558A-43D1-B29B-1CBB22840E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558A-43D1-B29B-1CBB22840E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558A-43D1-B29B-1CBB22840E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558A-43D1-B29B-1CBB22840E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558A-43D1-B29B-1CBB22840E1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58A-43D1-B29B-1CBB22840E1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8A-43D1-B29B-1CBB22840E1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58A-43D1-B29B-1CBB22840E1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8A-43D1-B29B-1CBB22840E1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58A-43D1-B29B-1CBB22840E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This school supports students' social and emotional learning. (N=50)</c:v>
                </c:pt>
                <c:pt idx="1">
                  <c:v>This school encourages students to be responsible for how they act. (N=50)</c:v>
                </c:pt>
                <c:pt idx="2">
                  <c:v>Students are often rewarded for being good. (N=50)</c:v>
                </c:pt>
                <c:pt idx="3">
                  <c:v>Students are taught that they control their own behavior. (N=50)</c:v>
                </c:pt>
                <c:pt idx="4">
                  <c:v>This school encourages students to understand how others think and feel. (N=50)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0.44</c:v>
                </c:pt>
                <c:pt idx="1">
                  <c:v>0.5</c:v>
                </c:pt>
                <c:pt idx="2">
                  <c:v>0.56000000000000005</c:v>
                </c:pt>
                <c:pt idx="3">
                  <c:v>0.57999999999999996</c:v>
                </c:pt>
                <c:pt idx="4">
                  <c:v>0.57999999999999996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558A-43D1-B29B-1CBB22840E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558A-43D1-B29B-1CBB22840E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558A-43D1-B29B-1CBB22840E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558A-43D1-B29B-1CBB22840E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558A-43D1-B29B-1CBB22840E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558A-43D1-B29B-1CBB22840E19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58A-43D1-B29B-1CBB22840E1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58A-43D1-B29B-1CBB22840E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This school supports students' social and emotional learning. (N=50)</c:v>
                </c:pt>
                <c:pt idx="1">
                  <c:v>This school encourages students to be responsible for how they act. (N=50)</c:v>
                </c:pt>
                <c:pt idx="2">
                  <c:v>Students are often rewarded for being good. (N=50)</c:v>
                </c:pt>
                <c:pt idx="3">
                  <c:v>Students are taught that they control their own behavior. (N=50)</c:v>
                </c:pt>
                <c:pt idx="4">
                  <c:v>This school encourages students to understand how others think and feel. (N=50)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</c:v>
                </c:pt>
                <c:pt idx="1">
                  <c:v>0.04</c:v>
                </c:pt>
                <c:pt idx="2">
                  <c:v>0.1</c:v>
                </c:pt>
                <c:pt idx="3">
                  <c:v>0.06</c:v>
                </c:pt>
                <c:pt idx="4">
                  <c:v>0.04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1-558A-43D1-B29B-1CBB22840E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558A-43D1-B29B-1CBB22840E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3-558A-43D1-B29B-1CBB22840E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558A-43D1-B29B-1CBB22840E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558A-43D1-B29B-1CBB22840E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558A-43D1-B29B-1CBB22840E19}"/>
              </c:ext>
            </c:extLst>
          </c:dPt>
          <c:cat>
            <c:strRef>
              <c:f>Sheet1!$A$2:$A$6</c:f>
              <c:strCache>
                <c:ptCount val="5"/>
                <c:pt idx="0">
                  <c:v>This school supports students' social and emotional learning. (N=50)</c:v>
                </c:pt>
                <c:pt idx="1">
                  <c:v>This school encourages students to be responsible for how they act. (N=50)</c:v>
                </c:pt>
                <c:pt idx="2">
                  <c:v>Students are often rewarded for being good. (N=50)</c:v>
                </c:pt>
                <c:pt idx="3">
                  <c:v>Students are taught that they control their own behavior. (N=50)</c:v>
                </c:pt>
                <c:pt idx="4">
                  <c:v>This school encourages students to understand how others think and feel. (N=50)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</c:v>
                </c:pt>
                <c:pt idx="1">
                  <c:v>0.02</c:v>
                </c:pt>
                <c:pt idx="2">
                  <c:v>0</c:v>
                </c:pt>
                <c:pt idx="3">
                  <c:v>0.02</c:v>
                </c:pt>
                <c:pt idx="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7-558A-43D1-B29B-1CBB22840E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8-558A-43D1-B29B-1CBB22840E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9-558A-43D1-B29B-1CBB22840E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A-558A-43D1-B29B-1CBB22840E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B-558A-43D1-B29B-1CBB22840E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C-558A-43D1-B29B-1CBB22840E19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58A-43D1-B29B-1CBB22840E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This school supports students' social and emotional learning. (N=50)</c:v>
                </c:pt>
                <c:pt idx="1">
                  <c:v>This school encourages students to be responsible for how they act. (N=50)</c:v>
                </c:pt>
                <c:pt idx="2">
                  <c:v>Students are often rewarded for being good. (N=50)</c:v>
                </c:pt>
                <c:pt idx="3">
                  <c:v>Students are taught that they control their own behavior. (N=50)</c:v>
                </c:pt>
                <c:pt idx="4">
                  <c:v>This school encourages students to understand how others think and feel. (N=50)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0.02</c:v>
                </c:pt>
                <c:pt idx="1">
                  <c:v>0</c:v>
                </c:pt>
                <c:pt idx="2">
                  <c:v>0.12</c:v>
                </c:pt>
                <c:pt idx="3">
                  <c:v>0.02</c:v>
                </c:pt>
                <c:pt idx="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D-558A-43D1-B29B-1CBB22840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39F3-4811-B647-73A2A5456E2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39F3-4811-B647-73A2A5456E2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39F3-4811-B647-73A2A5456E2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39F3-4811-B647-73A2A5456E2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F3-4811-B647-73A2A5456E2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F3-4811-B647-73A2A5456E2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F3-4811-B647-73A2A5456E2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F3-4811-B647-73A2A5456E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Sheet1!$A$7:$A$10</c:f>
              <c:strCache>
                <c:ptCount val="4"/>
                <c:pt idx="0">
                  <c:v>Teachers make it clear to students that bullying is not tolerated. (N=50)</c:v>
                </c:pt>
                <c:pt idx="1">
                  <c:v>If a student in my class was being bullied, she or he would tell me. (N=50)</c:v>
                </c:pt>
                <c:pt idx="2">
                  <c:v>Students tell teachers when other students are being bullied. (N=50)</c:v>
                </c:pt>
                <c:pt idx="3">
                  <c:v>This school helps students solve conflicts with one another. (N=50)</c:v>
                </c:pt>
              </c:strCache>
            </c:strRef>
          </c:cat>
          <c:val>
            <c:numRef>
              <c:f>Sheet1!$B$7:$B$10</c:f>
              <c:numCache>
                <c:formatCode>0%</c:formatCode>
                <c:ptCount val="4"/>
                <c:pt idx="0">
                  <c:v>0.64</c:v>
                </c:pt>
                <c:pt idx="1">
                  <c:v>0.42</c:v>
                </c:pt>
                <c:pt idx="2">
                  <c:v>0.2</c:v>
                </c:pt>
                <c:pt idx="3">
                  <c:v>0.4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39F3-4811-B647-73A2A5456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39F3-4811-B647-73A2A5456E2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39F3-4811-B647-73A2A5456E2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39F3-4811-B647-73A2A5456E2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39F3-4811-B647-73A2A5456E2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F3-4811-B647-73A2A5456E2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F3-4811-B647-73A2A5456E2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F3-4811-B647-73A2A5456E2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9F3-4811-B647-73A2A5456E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Sheet1!$A$7:$A$10</c:f>
              <c:strCache>
                <c:ptCount val="4"/>
                <c:pt idx="0">
                  <c:v>Teachers make it clear to students that bullying is not tolerated. (N=50)</c:v>
                </c:pt>
                <c:pt idx="1">
                  <c:v>If a student in my class was being bullied, she or he would tell me. (N=50)</c:v>
                </c:pt>
                <c:pt idx="2">
                  <c:v>Students tell teachers when other students are being bullied. (N=50)</c:v>
                </c:pt>
                <c:pt idx="3">
                  <c:v>This school helps students solve conflicts with one another. (N=50)</c:v>
                </c:pt>
              </c:strCache>
            </c:strRef>
          </c:cat>
          <c:val>
            <c:numRef>
              <c:f>Sheet1!$C$7:$C$10</c:f>
              <c:numCache>
                <c:formatCode>0%</c:formatCode>
                <c:ptCount val="4"/>
                <c:pt idx="0">
                  <c:v>0.36</c:v>
                </c:pt>
                <c:pt idx="1">
                  <c:v>0.46</c:v>
                </c:pt>
                <c:pt idx="2">
                  <c:v>0.64</c:v>
                </c:pt>
                <c:pt idx="3">
                  <c:v>0.54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39F3-4811-B647-73A2A5456E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39F3-4811-B647-73A2A5456E2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39F3-4811-B647-73A2A5456E2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39F3-4811-B647-73A2A5456E2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39F3-4811-B647-73A2A5456E2C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9F3-4811-B647-73A2A5456E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Sheet1!$A$7:$A$10</c:f>
              <c:strCache>
                <c:ptCount val="4"/>
                <c:pt idx="0">
                  <c:v>Teachers make it clear to students that bullying is not tolerated. (N=50)</c:v>
                </c:pt>
                <c:pt idx="1">
                  <c:v>If a student in my class was being bullied, she or he would tell me. (N=50)</c:v>
                </c:pt>
                <c:pt idx="2">
                  <c:v>Students tell teachers when other students are being bullied. (N=50)</c:v>
                </c:pt>
                <c:pt idx="3">
                  <c:v>This school helps students solve conflicts with one another. (N=50)</c:v>
                </c:pt>
              </c:strCache>
            </c:strRef>
          </c:cat>
          <c:val>
            <c:numRef>
              <c:f>Sheet1!$D$7:$D$10</c:f>
              <c:numCache>
                <c:formatCode>0%</c:formatCode>
                <c:ptCount val="4"/>
                <c:pt idx="0">
                  <c:v>0</c:v>
                </c:pt>
                <c:pt idx="1">
                  <c:v>0.02</c:v>
                </c:pt>
                <c:pt idx="2">
                  <c:v>0.1</c:v>
                </c:pt>
                <c:pt idx="3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39F3-4811-B647-73A2A5456E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39F3-4811-B647-73A2A5456E2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39F3-4811-B647-73A2A5456E2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39F3-4811-B647-73A2A5456E2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39F3-4811-B647-73A2A5456E2C}"/>
              </c:ext>
            </c:extLst>
          </c:dPt>
          <c:cat>
            <c:strRef>
              <c:f>Sheet1!$A$7:$A$10</c:f>
              <c:strCache>
                <c:ptCount val="4"/>
                <c:pt idx="0">
                  <c:v>Teachers make it clear to students that bullying is not tolerated. (N=50)</c:v>
                </c:pt>
                <c:pt idx="1">
                  <c:v>If a student in my class was being bullied, she or he would tell me. (N=50)</c:v>
                </c:pt>
                <c:pt idx="2">
                  <c:v>Students tell teachers when other students are being bullied. (N=50)</c:v>
                </c:pt>
                <c:pt idx="3">
                  <c:v>This school helps students solve conflicts with one another. (N=50)</c:v>
                </c:pt>
              </c:strCache>
            </c:strRef>
          </c:cat>
          <c:val>
            <c:numRef>
              <c:f>Sheet1!$E$7:$E$10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39F3-4811-B647-73A2A5456E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39F3-4811-B647-73A2A5456E2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39F3-4811-B647-73A2A5456E2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39F3-4811-B647-73A2A5456E2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39F3-4811-B647-73A2A5456E2C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9F3-4811-B647-73A2A5456E2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9F3-4811-B647-73A2A5456E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Sheet1!$A$7:$A$10</c:f>
              <c:strCache>
                <c:ptCount val="4"/>
                <c:pt idx="0">
                  <c:v>Teachers make it clear to students that bullying is not tolerated. (N=50)</c:v>
                </c:pt>
                <c:pt idx="1">
                  <c:v>If a student in my class was being bullied, she or he would tell me. (N=50)</c:v>
                </c:pt>
                <c:pt idx="2">
                  <c:v>Students tell teachers when other students are being bullied. (N=50)</c:v>
                </c:pt>
                <c:pt idx="3">
                  <c:v>This school helps students solve conflicts with one another. (N=50)</c:v>
                </c:pt>
              </c:strCache>
            </c:strRef>
          </c:cat>
          <c:val>
            <c:numRef>
              <c:f>Sheet1!$F$7:$F$10</c:f>
              <c:numCache>
                <c:formatCode>0%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0.06</c:v>
                </c:pt>
                <c:pt idx="3">
                  <c:v>0.04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8-39F3-4811-B647-73A2A5456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19C8-430C-BA19-1E222094239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19C8-430C-BA19-1E222094239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19C8-430C-BA19-1E222094239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C8-430C-BA19-1E222094239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C8-430C-BA19-1E222094239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C8-430C-BA19-1E222094239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 (N=50)</c:v>
                </c:pt>
                <c:pt idx="1">
                  <c:v>This school provides professional development on social and emotional learning. (N=50)</c:v>
                </c:pt>
                <c:pt idx="2">
                  <c:v>This school prepares me to meet the social and emotional needs of my students. (N=49)</c:v>
                </c:pt>
              </c:strCache>
            </c:strRef>
          </c:cat>
          <c:val>
            <c:numRef>
              <c:f>Sheet1!$B$11:$B$13</c:f>
              <c:numCache>
                <c:formatCode>0%</c:formatCode>
                <c:ptCount val="3"/>
                <c:pt idx="0">
                  <c:v>0.34</c:v>
                </c:pt>
                <c:pt idx="1">
                  <c:v>0.38</c:v>
                </c:pt>
                <c:pt idx="2">
                  <c:v>0.35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19C8-430C-BA19-1E22209423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19C8-430C-BA19-1E222094239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19C8-430C-BA19-1E222094239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19C8-430C-BA19-1E222094239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C8-430C-BA19-1E222094239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C8-430C-BA19-1E222094239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C8-430C-BA19-1E222094239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 (N=50)</c:v>
                </c:pt>
                <c:pt idx="1">
                  <c:v>This school provides professional development on social and emotional learning. (N=50)</c:v>
                </c:pt>
                <c:pt idx="2">
                  <c:v>This school prepares me to meet the social and emotional needs of my students. (N=49)</c:v>
                </c:pt>
              </c:strCache>
            </c:strRef>
          </c:cat>
          <c:val>
            <c:numRef>
              <c:f>Sheet1!$C$11:$C$13</c:f>
              <c:numCache>
                <c:formatCode>0%</c:formatCode>
                <c:ptCount val="3"/>
                <c:pt idx="0">
                  <c:v>0.56000000000000005</c:v>
                </c:pt>
                <c:pt idx="1">
                  <c:v>0.5</c:v>
                </c:pt>
                <c:pt idx="2">
                  <c:v>0.56999999999999995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19C8-430C-BA19-1E22209423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19C8-430C-BA19-1E222094239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19C8-430C-BA19-1E222094239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19C8-430C-BA19-1E2220942391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C8-430C-BA19-1E222094239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 (N=50)</c:v>
                </c:pt>
                <c:pt idx="1">
                  <c:v>This school provides professional development on social and emotional learning. (N=50)</c:v>
                </c:pt>
                <c:pt idx="2">
                  <c:v>This school prepares me to meet the social and emotional needs of my students. (N=49)</c:v>
                </c:pt>
              </c:strCache>
            </c:strRef>
          </c:cat>
          <c:val>
            <c:numRef>
              <c:f>Sheet1!$D$11:$D$13</c:f>
              <c:numCache>
                <c:formatCode>0%</c:formatCode>
                <c:ptCount val="3"/>
                <c:pt idx="0">
                  <c:v>0.04</c:v>
                </c:pt>
                <c:pt idx="1">
                  <c:v>0.06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19C8-430C-BA19-1E22209423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19C8-430C-BA19-1E222094239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19C8-430C-BA19-1E222094239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19C8-430C-BA19-1E2220942391}"/>
              </c:ext>
            </c:extLst>
          </c:dPt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 (N=50)</c:v>
                </c:pt>
                <c:pt idx="1">
                  <c:v>This school provides professional development on social and emotional learning. (N=50)</c:v>
                </c:pt>
                <c:pt idx="2">
                  <c:v>This school prepares me to meet the social and emotional needs of my students. (N=49)</c:v>
                </c:pt>
              </c:strCache>
            </c:strRef>
          </c:cat>
          <c:val>
            <c:numRef>
              <c:f>Sheet1!$E$11:$E$13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19C8-430C-BA19-1E22209423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19C8-430C-BA19-1E222094239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19C8-430C-BA19-1E222094239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19C8-430C-BA19-1E222094239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9C8-430C-BA19-1E222094239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9C8-430C-BA19-1E222094239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9C8-430C-BA19-1E222094239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 (N=50)</c:v>
                </c:pt>
                <c:pt idx="1">
                  <c:v>This school provides professional development on social and emotional learning. (N=50)</c:v>
                </c:pt>
                <c:pt idx="2">
                  <c:v>This school prepares me to meet the social and emotional needs of my students. (N=49)</c:v>
                </c:pt>
              </c:strCache>
            </c:strRef>
          </c:cat>
          <c:val>
            <c:numRef>
              <c:f>Sheet1!$F$11:$F$13</c:f>
              <c:numCache>
                <c:formatCode>0%</c:formatCode>
                <c:ptCount val="3"/>
                <c:pt idx="0">
                  <c:v>0.06</c:v>
                </c:pt>
                <c:pt idx="1">
                  <c:v>0.06</c:v>
                </c:pt>
                <c:pt idx="2">
                  <c:v>0.06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19C8-430C-BA19-1E2220942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661-47A7-89DC-5D69D283774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8661-47A7-89DC-5D69D283774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8661-47A7-89DC-5D69D283774E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8661-47A7-89DC-5D69D283774E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8661-47A7-89DC-5D69D283774E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8661-47A7-89DC-5D69D283774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61-47A7-89DC-5D69D283774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61-47A7-89DC-5D69D283774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61-47A7-89DC-5D69D283774E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61-47A7-89DC-5D69D283774E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61-47A7-89DC-5D69D283774E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61-47A7-89DC-5D69D28377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This school supports students' social and emotional learning.</c:v>
                </c:pt>
                <c:pt idx="1">
                  <c:v>This school encourages students to be responsible for how they act.</c:v>
                </c:pt>
                <c:pt idx="2">
                  <c:v>Students are often rewarded for being good.</c:v>
                </c:pt>
                <c:pt idx="3">
                  <c:v>Students are taught that they control their own behavior.</c:v>
                </c:pt>
                <c:pt idx="4">
                  <c:v>This school encourages students to understand how others think and feel.</c:v>
                </c:pt>
                <c:pt idx="5">
                  <c:v>Teachers make it clear to students that bullying is not tolerated.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0.98</c:v>
                </c:pt>
                <c:pt idx="1">
                  <c:v>0.94</c:v>
                </c:pt>
                <c:pt idx="2">
                  <c:v>0.78</c:v>
                </c:pt>
                <c:pt idx="3">
                  <c:v>0.9</c:v>
                </c:pt>
                <c:pt idx="4">
                  <c:v>0.96</c:v>
                </c:pt>
                <c:pt idx="5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6-8661-47A7-89DC-5D69D28377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8661-47A7-89DC-5D69D283774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8661-47A7-89DC-5D69D283774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8661-47A7-89DC-5D69D283774E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8661-47A7-89DC-5D69D283774E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8661-47A7-89DC-5D69D283774E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8661-47A7-89DC-5D69D283774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61-47A7-89DC-5D69D283774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61-47A7-89DC-5D69D283774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61-47A7-89DC-5D69D283774E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61-47A7-89DC-5D69D283774E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61-47A7-89DC-5D69D283774E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61-47A7-89DC-5D69D283774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This school supports students' social and emotional learning.</c:v>
                </c:pt>
                <c:pt idx="1">
                  <c:v>This school encourages students to be responsible for how they act.</c:v>
                </c:pt>
                <c:pt idx="2">
                  <c:v>Students are often rewarded for being good.</c:v>
                </c:pt>
                <c:pt idx="3">
                  <c:v>Students are taught that they control their own behavior.</c:v>
                </c:pt>
                <c:pt idx="4">
                  <c:v>This school encourages students to understand how others think and feel.</c:v>
                </c:pt>
                <c:pt idx="5">
                  <c:v>Teachers make it clear to students that bullying is not tolerated.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0.93</c:v>
                </c:pt>
                <c:pt idx="1">
                  <c:v>0.93</c:v>
                </c:pt>
                <c:pt idx="2">
                  <c:v>0.86</c:v>
                </c:pt>
                <c:pt idx="3">
                  <c:v>0.91</c:v>
                </c:pt>
                <c:pt idx="4">
                  <c:v>0.96</c:v>
                </c:pt>
                <c:pt idx="5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D-8661-47A7-89DC-5D69D2837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5FC9-4EE7-A268-F288067065D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5FC9-4EE7-A268-F288067065D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5FC9-4EE7-A268-F288067065D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C9-4EE7-A268-F288067065D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C9-4EE7-A268-F288067065D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C9-4EE7-A268-F288067065D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Sheet1!$A$8:$A$10</c:f>
              <c:strCache>
                <c:ptCount val="3"/>
                <c:pt idx="0">
                  <c:v>If a student in my class was being bullied, she or he would tell me.</c:v>
                </c:pt>
                <c:pt idx="1">
                  <c:v>Students tell teachers when other students are being bullied.</c:v>
                </c:pt>
                <c:pt idx="2">
                  <c:v>This school helps students solve conflicts with one another.</c:v>
                </c:pt>
              </c:strCache>
            </c:strRef>
          </c:cat>
          <c:val>
            <c:numRef>
              <c:f>Sheet1!$B$8:$B$10</c:f>
              <c:numCache>
                <c:formatCode>0%</c:formatCode>
                <c:ptCount val="3"/>
                <c:pt idx="0">
                  <c:v>0.88</c:v>
                </c:pt>
                <c:pt idx="1">
                  <c:v>0.84</c:v>
                </c:pt>
                <c:pt idx="2">
                  <c:v>0.94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5FC9-4EE7-A268-F288067065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5FC9-4EE7-A268-F288067065D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5FC9-4EE7-A268-F288067065D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5FC9-4EE7-A268-F288067065D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C9-4EE7-A268-F288067065D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C9-4EE7-A268-F288067065D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C9-4EE7-A268-F288067065D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Sheet1!$A$8:$A$10</c:f>
              <c:strCache>
                <c:ptCount val="3"/>
                <c:pt idx="0">
                  <c:v>If a student in my class was being bullied, she or he would tell me.</c:v>
                </c:pt>
                <c:pt idx="1">
                  <c:v>Students tell teachers when other students are being bullied.</c:v>
                </c:pt>
                <c:pt idx="2">
                  <c:v>This school helps students solve conflicts with one another.</c:v>
                </c:pt>
              </c:strCache>
            </c:strRef>
          </c:cat>
          <c:val>
            <c:numRef>
              <c:f>Sheet1!$C$8:$C$10</c:f>
              <c:numCache>
                <c:formatCode>0%</c:formatCode>
                <c:ptCount val="3"/>
                <c:pt idx="0">
                  <c:v>0.96</c:v>
                </c:pt>
                <c:pt idx="1">
                  <c:v>0.8</c:v>
                </c:pt>
                <c:pt idx="2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5FC9-4EE7-A268-F28806706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AA4C-49FC-851F-E7E2F39DD6F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AA4C-49FC-851F-E7E2F39DD6FB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AA4C-49FC-851F-E7E2F39DD6F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4C-49FC-851F-E7E2F39DD6F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4C-49FC-851F-E7E2F39DD6FB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4C-49FC-851F-E7E2F39DD6F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</c:v>
                </c:pt>
                <c:pt idx="1">
                  <c:v>This school provides professional development on social and emotional learning.</c:v>
                </c:pt>
                <c:pt idx="2">
                  <c:v>This school prepares me to meet the social and emotional needs of my students.</c:v>
                </c:pt>
              </c:strCache>
            </c:strRef>
          </c:cat>
          <c:val>
            <c:numRef>
              <c:f>Sheet1!$B$11:$B$13</c:f>
              <c:numCache>
                <c:formatCode>0%</c:formatCode>
                <c:ptCount val="3"/>
                <c:pt idx="0">
                  <c:v>0.9</c:v>
                </c:pt>
                <c:pt idx="1">
                  <c:v>0.88</c:v>
                </c:pt>
                <c:pt idx="2">
                  <c:v>0.92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AA4C-49FC-851F-E7E2F39DD6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AA4C-49FC-851F-E7E2F39DD6F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AA4C-49FC-851F-E7E2F39DD6FB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AA4C-49FC-851F-E7E2F39DD6F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A4C-49FC-851F-E7E2F39DD6F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4C-49FC-851F-E7E2F39DD6FB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A4C-49FC-851F-E7E2F39DD6F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Sheet1!$A$11:$A$13</c:f>
              <c:strCache>
                <c:ptCount val="3"/>
                <c:pt idx="0">
                  <c:v>This school offers programs that help students learn how to manage their feelings.</c:v>
                </c:pt>
                <c:pt idx="1">
                  <c:v>This school provides professional development on social and emotional learning.</c:v>
                </c:pt>
                <c:pt idx="2">
                  <c:v>This school prepares me to meet the social and emotional needs of my students.</c:v>
                </c:pt>
              </c:strCache>
            </c:strRef>
          </c:cat>
          <c:val>
            <c:numRef>
              <c:f>Sheet1!$C$11:$C$13</c:f>
              <c:numCache>
                <c:formatCode>0%</c:formatCode>
                <c:ptCount val="3"/>
                <c:pt idx="0">
                  <c:v>0.82</c:v>
                </c:pt>
                <c:pt idx="1">
                  <c:v>0.91</c:v>
                </c:pt>
                <c:pt idx="2">
                  <c:v>0.89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AA4C-49FC-851F-E7E2F39DD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6BD3-4E54-9A38-215F62D8525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6BD3-4E54-9A38-215F62D8525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D3-4E54-9A38-215F62D8525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D3-4E54-9A38-215F62D8525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At school, I am provided resources to meet the social and emotional needs of my students. (N=50)</c:v>
                </c:pt>
                <c:pt idx="1">
                  <c:v>During online/distance learning, I am provided resources to meet the social and emotional needs of my students. (N=50)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0.44</c:v>
                </c:pt>
                <c:pt idx="1">
                  <c:v>0.3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6BD3-4E54-9A38-215F62D852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6BD3-4E54-9A38-215F62D8525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6BD3-4E54-9A38-215F62D8525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D3-4E54-9A38-215F62D8525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BD3-4E54-9A38-215F62D8525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At school, I am provided resources to meet the social and emotional needs of my students. (N=50)</c:v>
                </c:pt>
                <c:pt idx="1">
                  <c:v>During online/distance learning, I am provided resources to meet the social and emotional needs of my students. (N=50)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0.46</c:v>
                </c:pt>
                <c:pt idx="1">
                  <c:v>0.56000000000000005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6BD3-4E54-9A38-215F62D852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6BD3-4E54-9A38-215F62D8525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6BD3-4E54-9A38-215F62D8525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BD3-4E54-9A38-215F62D8525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D3-4E54-9A38-215F62D8525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At school, I am provided resources to meet the social and emotional needs of my students. (N=50)</c:v>
                </c:pt>
                <c:pt idx="1">
                  <c:v>During online/distance learning, I am provided resources to meet the social and emotional needs of my students. (N=50)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0.06</c:v>
                </c:pt>
                <c:pt idx="1">
                  <c:v>0.12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6BD3-4E54-9A38-215F62D852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6BD3-4E54-9A38-215F62D8525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6BD3-4E54-9A38-215F62D85251}"/>
              </c:ext>
            </c:extLst>
          </c:dPt>
          <c:cat>
            <c:strRef>
              <c:f>Sheet1!$A$2:$A$3</c:f>
              <c:strCache>
                <c:ptCount val="2"/>
                <c:pt idx="0">
                  <c:v>At school, I am provided resources to meet the social and emotional needs of my students. (N=50)</c:v>
                </c:pt>
                <c:pt idx="1">
                  <c:v>During online/distance learning, I am provided resources to meet the social and emotional needs of my students. (N=50)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6BD3-4E54-9A38-215F62D852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6BD3-4E54-9A38-215F62D8525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6BD3-4E54-9A38-215F62D85251}"/>
              </c:ext>
            </c:extLst>
          </c:dPt>
          <c:cat>
            <c:strRef>
              <c:f>Sheet1!$A$2:$A$3</c:f>
              <c:strCache>
                <c:ptCount val="2"/>
                <c:pt idx="0">
                  <c:v>At school, I am provided resources to meet the social and emotional needs of my students. (N=50)</c:v>
                </c:pt>
                <c:pt idx="1">
                  <c:v>During online/distance learning, I am provided resources to meet the social and emotional needs of my students. (N=50)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0.04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6BD3-4E54-9A38-215F62D85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D833-4158-9823-E1154FF490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D833-4158-9823-E1154FF490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D833-4158-9823-E1154FF4900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33-4158-9823-E1154FF4900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33-4158-9823-E1154FF4900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33-4158-9823-E1154FF490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received proper training to become a teacher in my specialty area. (N=50)</c:v>
                </c:pt>
                <c:pt idx="1">
                  <c:v>I have access to the materials I need to teach my lessons properly. (N=50)</c:v>
                </c:pt>
                <c:pt idx="2">
                  <c:v>My subject is consistently implemented across the District. (N=49)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0.86</c:v>
                </c:pt>
                <c:pt idx="1">
                  <c:v>0.82</c:v>
                </c:pt>
                <c:pt idx="2">
                  <c:v>0.53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D833-4158-9823-E1154FF490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D833-4158-9823-E1154FF490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D833-4158-9823-E1154FF490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D833-4158-9823-E1154FF4900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33-4158-9823-E1154FF4900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33-4158-9823-E1154FF4900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33-4158-9823-E1154FF490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received proper training to become a teacher in my specialty area. (N=50)</c:v>
                </c:pt>
                <c:pt idx="1">
                  <c:v>I have access to the materials I need to teach my lessons properly. (N=50)</c:v>
                </c:pt>
                <c:pt idx="2">
                  <c:v>My subject is consistently implemented across the District. (N=49)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0.14000000000000001</c:v>
                </c:pt>
                <c:pt idx="1">
                  <c:v>0.18</c:v>
                </c:pt>
                <c:pt idx="2">
                  <c:v>0.28999999999999998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D833-4158-9823-E1154FF490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D833-4158-9823-E1154FF490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D833-4158-9823-E1154FF490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D833-4158-9823-E1154FF4900C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33-4158-9823-E1154FF490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received proper training to become a teacher in my specialty area. (N=50)</c:v>
                </c:pt>
                <c:pt idx="1">
                  <c:v>I have access to the materials I need to teach my lessons properly. (N=50)</c:v>
                </c:pt>
                <c:pt idx="2">
                  <c:v>My subject is consistently implemented across the District. (N=49)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D833-4158-9823-E1154FF490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D833-4158-9823-E1154FF490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D833-4158-9823-E1154FF490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D833-4158-9823-E1154FF4900C}"/>
              </c:ext>
            </c:extLst>
          </c:dPt>
          <c:cat>
            <c:strRef>
              <c:f>Sheet1!$A$2:$A$4</c:f>
              <c:strCache>
                <c:ptCount val="3"/>
                <c:pt idx="0">
                  <c:v>I received proper training to become a teacher in my specialty area. (N=50)</c:v>
                </c:pt>
                <c:pt idx="1">
                  <c:v>I have access to the materials I need to teach my lessons properly. (N=50)</c:v>
                </c:pt>
                <c:pt idx="2">
                  <c:v>My subject is consistently implemented across the District. (N=49)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D833-4158-9823-E1154FF490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D833-4158-9823-E1154FF490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D833-4158-9823-E1154FF490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D833-4158-9823-E1154FF4900C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833-4158-9823-E1154FF490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received proper training to become a teacher in my specialty area. (N=50)</c:v>
                </c:pt>
                <c:pt idx="1">
                  <c:v>I have access to the materials I need to teach my lessons properly. (N=50)</c:v>
                </c:pt>
                <c:pt idx="2">
                  <c:v>My subject is consistently implemented across the District. (N=49)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D833-4158-9823-E1154FF49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BF5E-4BD6-8F0C-7B6BE03E63F2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BF5E-4BD6-8F0C-7B6BE03E63F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5E-4BD6-8F0C-7B6BE03E63F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5E-4BD6-8F0C-7B6BE03E63F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Sheet1!$A$5:$A$6</c:f>
              <c:strCache>
                <c:ptCount val="2"/>
                <c:pt idx="0">
                  <c:v>Teachers and staff work collaboratively across the District. (N=50)</c:v>
                </c:pt>
                <c:pt idx="1">
                  <c:v>I am provided the professional development and continuing education I need to be able to properly teach my curriculum. (N=50)</c:v>
                </c:pt>
              </c:strCache>
            </c:strRef>
          </c:cat>
          <c:val>
            <c:numRef>
              <c:f>Sheet1!$B$5:$B$6</c:f>
              <c:numCache>
                <c:formatCode>0%</c:formatCode>
                <c:ptCount val="2"/>
                <c:pt idx="0">
                  <c:v>0.4</c:v>
                </c:pt>
                <c:pt idx="1">
                  <c:v>0.78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BF5E-4BD6-8F0C-7B6BE03E6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BF5E-4BD6-8F0C-7B6BE03E63F2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BF5E-4BD6-8F0C-7B6BE03E63F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5E-4BD6-8F0C-7B6BE03E63F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5E-4BD6-8F0C-7B6BE03E63F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Sheet1!$A$5:$A$6</c:f>
              <c:strCache>
                <c:ptCount val="2"/>
                <c:pt idx="0">
                  <c:v>Teachers and staff work collaboratively across the District. (N=50)</c:v>
                </c:pt>
                <c:pt idx="1">
                  <c:v>I am provided the professional development and continuing education I need to be able to properly teach my curriculum. (N=50)</c:v>
                </c:pt>
              </c:strCache>
            </c:strRef>
          </c:cat>
          <c:val>
            <c:numRef>
              <c:f>Sheet1!$C$5:$C$6</c:f>
              <c:numCache>
                <c:formatCode>0%</c:formatCode>
                <c:ptCount val="2"/>
                <c:pt idx="0">
                  <c:v>0.42</c:v>
                </c:pt>
                <c:pt idx="1">
                  <c:v>0.22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BF5E-4BD6-8F0C-7B6BE03E63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BF5E-4BD6-8F0C-7B6BE03E63F2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BF5E-4BD6-8F0C-7B6BE03E63F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5E-4BD6-8F0C-7B6BE03E63F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Sheet1!$A$5:$A$6</c:f>
              <c:strCache>
                <c:ptCount val="2"/>
                <c:pt idx="0">
                  <c:v>Teachers and staff work collaboratively across the District. (N=50)</c:v>
                </c:pt>
                <c:pt idx="1">
                  <c:v>I am provided the professional development and continuing education I need to be able to properly teach my curriculum. (N=50)</c:v>
                </c:pt>
              </c:strCache>
            </c:strRef>
          </c:cat>
          <c:val>
            <c:numRef>
              <c:f>Sheet1!$D$5:$D$6</c:f>
              <c:numCache>
                <c:formatCode>0%</c:formatCode>
                <c:ptCount val="2"/>
                <c:pt idx="0">
                  <c:v>0.12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BF5E-4BD6-8F0C-7B6BE03E63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BF5E-4BD6-8F0C-7B6BE03E63F2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BF5E-4BD6-8F0C-7B6BE03E63F2}"/>
              </c:ext>
            </c:extLst>
          </c:dPt>
          <c:cat>
            <c:strRef>
              <c:f>Sheet1!$A$5:$A$6</c:f>
              <c:strCache>
                <c:ptCount val="2"/>
                <c:pt idx="0">
                  <c:v>Teachers and staff work collaboratively across the District. (N=50)</c:v>
                </c:pt>
                <c:pt idx="1">
                  <c:v>I am provided the professional development and continuing education I need to be able to properly teach my curriculum. (N=50)</c:v>
                </c:pt>
              </c:strCache>
            </c:strRef>
          </c:cat>
          <c:val>
            <c:numRef>
              <c:f>Sheet1!$E$5:$E$6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BF5E-4BD6-8F0C-7B6BE03E63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BF5E-4BD6-8F0C-7B6BE03E63F2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BF5E-4BD6-8F0C-7B6BE03E63F2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5E-4BD6-8F0C-7B6BE03E63F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Sheet1!$A$5:$A$6</c:f>
              <c:strCache>
                <c:ptCount val="2"/>
                <c:pt idx="0">
                  <c:v>Teachers and staff work collaboratively across the District. (N=50)</c:v>
                </c:pt>
                <c:pt idx="1">
                  <c:v>I am provided the professional development and continuing education I need to be able to properly teach my curriculum. (N=50)</c:v>
                </c:pt>
              </c:strCache>
            </c:strRef>
          </c:cat>
          <c:val>
            <c:numRef>
              <c:f>Sheet1!$F$5:$F$6</c:f>
              <c:numCache>
                <c:formatCode>0%</c:formatCode>
                <c:ptCount val="2"/>
                <c:pt idx="0">
                  <c:v>0.06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BF5E-4BD6-8F0C-7B6BE03E6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BE7F-4BFC-92E6-53DD561AF3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BE7F-4BFC-92E6-53DD561AF3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BE7F-4BFC-92E6-53DD561AF33E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BE7F-4BFC-92E6-53DD561AF33E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BE7F-4BFC-92E6-53DD561AF33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7F-4BFC-92E6-53DD561AF33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7F-4BFC-92E6-53DD561AF33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7F-4BFC-92E6-53DD561AF33E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7F-4BFC-92E6-53DD561AF33E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7F-4BFC-92E6-53DD561AF33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I received proper training to become a teacher in my specialty area.</c:v>
                </c:pt>
                <c:pt idx="1">
                  <c:v>I have access to the materials I need to teach my lessons properly.</c:v>
                </c:pt>
                <c:pt idx="2">
                  <c:v>My subject is consistently implemented across the District.</c:v>
                </c:pt>
                <c:pt idx="3">
                  <c:v>Teachers and staff work collaboratively across the District.</c:v>
                </c:pt>
                <c:pt idx="4">
                  <c:v>I am provided the professional development and continuing education I need to be able to properly teach my curriculum.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0.82</c:v>
                </c:pt>
                <c:pt idx="3">
                  <c:v>0.82</c:v>
                </c:pt>
                <c:pt idx="4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BE7F-4BFC-92E6-53DD561AF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BE7F-4BFC-92E6-53DD561AF3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BE7F-4BFC-92E6-53DD561AF3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BE7F-4BFC-92E6-53DD561AF33E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BE7F-4BFC-92E6-53DD561AF33E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BE7F-4BFC-92E6-53DD561AF33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7F-4BFC-92E6-53DD561AF33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7F-4BFC-92E6-53DD561AF33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E7F-4BFC-92E6-53DD561AF33E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E7F-4BFC-92E6-53DD561AF33E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E7F-4BFC-92E6-53DD561AF33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I received proper training to become a teacher in my specialty area.</c:v>
                </c:pt>
                <c:pt idx="1">
                  <c:v>I have access to the materials I need to teach my lessons properly.</c:v>
                </c:pt>
                <c:pt idx="2">
                  <c:v>My subject is consistently implemented across the District.</c:v>
                </c:pt>
                <c:pt idx="3">
                  <c:v>Teachers and staff work collaboratively across the District.</c:v>
                </c:pt>
                <c:pt idx="4">
                  <c:v>I am provided the professional development and continuing education I need to be able to properly teach my curriculum.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0.96</c:v>
                </c:pt>
                <c:pt idx="1">
                  <c:v>0.96</c:v>
                </c:pt>
                <c:pt idx="2">
                  <c:v>0.78</c:v>
                </c:pt>
                <c:pt idx="3">
                  <c:v>0.82</c:v>
                </c:pt>
                <c:pt idx="4">
                  <c:v>0.96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BE7F-4BFC-92E6-53DD561AF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5FA-4E01-9B40-66F51F5F4658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85FA-4E01-9B40-66F51F5F4658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85FA-4E01-9B40-66F51F5F4658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5FA-4E01-9B40-66F51F5F4658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FA-4E01-9B40-66F51F5F4658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5FA-4E01-9B40-66F51F5F46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have access to digital resources when needed. (N=50)</c:v>
                </c:pt>
                <c:pt idx="1">
                  <c:v>My students have access to digital resources when needed. (N=50)</c:v>
                </c:pt>
                <c:pt idx="2">
                  <c:v>Teachers in my school effectively use digital resources from various sources to personalize learning for their students. (N=50)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0.72</c:v>
                </c:pt>
                <c:pt idx="1">
                  <c:v>0.68</c:v>
                </c:pt>
                <c:pt idx="2">
                  <c:v>0.74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85FA-4E01-9B40-66F51F5F46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85FA-4E01-9B40-66F51F5F4658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85FA-4E01-9B40-66F51F5F4658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85FA-4E01-9B40-66F51F5F4658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5FA-4E01-9B40-66F51F5F4658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5FA-4E01-9B40-66F51F5F4658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5FA-4E01-9B40-66F51F5F46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have access to digital resources when needed. (N=50)</c:v>
                </c:pt>
                <c:pt idx="1">
                  <c:v>My students have access to digital resources when needed. (N=50)</c:v>
                </c:pt>
                <c:pt idx="2">
                  <c:v>Teachers in my school effectively use digital resources from various sources to personalize learning for their students. (N=50)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0.26</c:v>
                </c:pt>
                <c:pt idx="1">
                  <c:v>0.24</c:v>
                </c:pt>
                <c:pt idx="2">
                  <c:v>0.22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85FA-4E01-9B40-66F51F5F46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85FA-4E01-9B40-66F51F5F4658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85FA-4E01-9B40-66F51F5F4658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85FA-4E01-9B40-66F51F5F4658}"/>
              </c:ext>
            </c:extLst>
          </c:dPt>
          <c:cat>
            <c:strRef>
              <c:f>Sheet1!$A$2:$A$4</c:f>
              <c:strCache>
                <c:ptCount val="3"/>
                <c:pt idx="0">
                  <c:v>I have access to digital resources when needed. (N=50)</c:v>
                </c:pt>
                <c:pt idx="1">
                  <c:v>My students have access to digital resources when needed. (N=50)</c:v>
                </c:pt>
                <c:pt idx="2">
                  <c:v>Teachers in my school effectively use digital resources from various sources to personalize learning for their students. (N=50)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85FA-4E01-9B40-66F51F5F46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85FA-4E01-9B40-66F51F5F4658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85FA-4E01-9B40-66F51F5F4658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85FA-4E01-9B40-66F51F5F4658}"/>
              </c:ext>
            </c:extLst>
          </c:dPt>
          <c:cat>
            <c:strRef>
              <c:f>Sheet1!$A$2:$A$4</c:f>
              <c:strCache>
                <c:ptCount val="3"/>
                <c:pt idx="0">
                  <c:v>I have access to digital resources when needed. (N=50)</c:v>
                </c:pt>
                <c:pt idx="1">
                  <c:v>My students have access to digital resources when needed. (N=50)</c:v>
                </c:pt>
                <c:pt idx="2">
                  <c:v>Teachers in my school effectively use digital resources from various sources to personalize learning for their students. (N=50)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85FA-4E01-9B40-66F51F5F46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85FA-4E01-9B40-66F51F5F4658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85FA-4E01-9B40-66F51F5F4658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85FA-4E01-9B40-66F51F5F4658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5FA-4E01-9B40-66F51F5F46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have access to digital resources when needed. (N=50)</c:v>
                </c:pt>
                <c:pt idx="1">
                  <c:v>My students have access to digital resources when needed. (N=50)</c:v>
                </c:pt>
                <c:pt idx="2">
                  <c:v>Teachers in my school effectively use digital resources from various sources to personalize learning for their students. (N=50)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</c:v>
                </c:pt>
                <c:pt idx="1">
                  <c:v>0.06</c:v>
                </c:pt>
                <c:pt idx="2">
                  <c:v>0.04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85FA-4E01-9B40-66F51F5F4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E7D8-4BEE-80ED-C6F932D7C48A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E7D8-4BEE-80ED-C6F932D7C48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D8-4BEE-80ED-C6F932D7C48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D8-4BEE-80ED-C6F932D7C4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Sheet1!$A$5:$A$6</c:f>
              <c:strCache>
                <c:ptCount val="2"/>
                <c:pt idx="0">
                  <c:v>Teachers in my school effectively provide their students opportunities to apply technology to gain knowledge and develop skills. (N=50)</c:v>
                </c:pt>
                <c:pt idx="1">
                  <c:v>Students in my school have access to technological tools that expand learning opportunities that meet their individual needs and preferences. (N=50)</c:v>
                </c:pt>
              </c:strCache>
            </c:strRef>
          </c:cat>
          <c:val>
            <c:numRef>
              <c:f>Sheet1!$B$5:$B$6</c:f>
              <c:numCache>
                <c:formatCode>0%</c:formatCode>
                <c:ptCount val="2"/>
                <c:pt idx="0">
                  <c:v>0.74</c:v>
                </c:pt>
                <c:pt idx="1">
                  <c:v>0.72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E7D8-4BEE-80ED-C6F932D7C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E7D8-4BEE-80ED-C6F932D7C48A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E7D8-4BEE-80ED-C6F932D7C48A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D8-4BEE-80ED-C6F932D7C48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7D8-4BEE-80ED-C6F932D7C4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Sheet1!$A$5:$A$6</c:f>
              <c:strCache>
                <c:ptCount val="2"/>
                <c:pt idx="0">
                  <c:v>Teachers in my school effectively provide their students opportunities to apply technology to gain knowledge and develop skills. (N=50)</c:v>
                </c:pt>
                <c:pt idx="1">
                  <c:v>Students in my school have access to technological tools that expand learning opportunities that meet their individual needs and preferences. (N=50)</c:v>
                </c:pt>
              </c:strCache>
            </c:strRef>
          </c:cat>
          <c:val>
            <c:numRef>
              <c:f>Sheet1!$C$5:$C$6</c:f>
              <c:numCache>
                <c:formatCode>0%</c:formatCode>
                <c:ptCount val="2"/>
                <c:pt idx="0">
                  <c:v>0.26</c:v>
                </c:pt>
                <c:pt idx="1">
                  <c:v>0.26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E7D8-4BEE-80ED-C6F932D7C4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E7D8-4BEE-80ED-C6F932D7C48A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E7D8-4BEE-80ED-C6F932D7C48A}"/>
              </c:ext>
            </c:extLst>
          </c:dPt>
          <c:cat>
            <c:strRef>
              <c:f>Sheet1!$A$5:$A$6</c:f>
              <c:strCache>
                <c:ptCount val="2"/>
                <c:pt idx="0">
                  <c:v>Teachers in my school effectively provide their students opportunities to apply technology to gain knowledge and develop skills. (N=50)</c:v>
                </c:pt>
                <c:pt idx="1">
                  <c:v>Students in my school have access to technological tools that expand learning opportunities that meet their individual needs and preferences. (N=50)</c:v>
                </c:pt>
              </c:strCache>
            </c:strRef>
          </c:cat>
          <c:val>
            <c:numRef>
              <c:f>Sheet1!$D$5:$D$6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E7D8-4BEE-80ED-C6F932D7C4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E7D8-4BEE-80ED-C6F932D7C48A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E7D8-4BEE-80ED-C6F932D7C48A}"/>
              </c:ext>
            </c:extLst>
          </c:dPt>
          <c:cat>
            <c:strRef>
              <c:f>Sheet1!$A$5:$A$6</c:f>
              <c:strCache>
                <c:ptCount val="2"/>
                <c:pt idx="0">
                  <c:v>Teachers in my school effectively provide their students opportunities to apply technology to gain knowledge and develop skills. (N=50)</c:v>
                </c:pt>
                <c:pt idx="1">
                  <c:v>Students in my school have access to technological tools that expand learning opportunities that meet their individual needs and preferences. (N=50)</c:v>
                </c:pt>
              </c:strCache>
            </c:strRef>
          </c:cat>
          <c:val>
            <c:numRef>
              <c:f>Sheet1!$E$5:$E$6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E7D8-4BEE-80ED-C6F932D7C4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E7D8-4BEE-80ED-C6F932D7C48A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E7D8-4BEE-80ED-C6F932D7C48A}"/>
              </c:ext>
            </c:extLst>
          </c:dPt>
          <c:cat>
            <c:strRef>
              <c:f>Sheet1!$A$5:$A$6</c:f>
              <c:strCache>
                <c:ptCount val="2"/>
                <c:pt idx="0">
                  <c:v>Teachers in my school effectively provide their students opportunities to apply technology to gain knowledge and develop skills. (N=50)</c:v>
                </c:pt>
                <c:pt idx="1">
                  <c:v>Students in my school have access to technological tools that expand learning opportunities that meet their individual needs and preferences. (N=50)</c:v>
                </c:pt>
              </c:strCache>
            </c:strRef>
          </c:cat>
          <c:val>
            <c:numRef>
              <c:f>Sheet1!$F$5:$F$6</c:f>
              <c:numCache>
                <c:formatCode>0%</c:formatCode>
                <c:ptCount val="2"/>
                <c:pt idx="0">
                  <c:v>0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E7D8-4BEE-80ED-C6F932D7C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3DAE-42E3-9776-A4187C3B433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3DAE-42E3-9776-A4187C3B433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AE-42E3-9776-A4187C3B433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AE-42E3-9776-A4187C3B43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Sheet1!$A$7:$A$8</c:f>
              <c:strCache>
                <c:ptCount val="2"/>
                <c:pt idx="0">
                  <c:v>My school provides students access to technology resources that encourages creativity, collaboration, and problem solving. (N=50)</c:v>
                </c:pt>
                <c:pt idx="1">
                  <c:v>This District has successfully implemented its technology initiative, resulting in expanded learning opportunities for all students. (N=50)</c:v>
                </c:pt>
              </c:strCache>
            </c:strRef>
          </c:cat>
          <c:val>
            <c:numRef>
              <c:f>Sheet1!$B$7:$B$8</c:f>
              <c:numCache>
                <c:formatCode>0%</c:formatCode>
                <c:ptCount val="2"/>
                <c:pt idx="0">
                  <c:v>0.68</c:v>
                </c:pt>
                <c:pt idx="1">
                  <c:v>0.72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3DAE-42E3-9776-A4187C3B43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3DAE-42E3-9776-A4187C3B433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3DAE-42E3-9776-A4187C3B433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AE-42E3-9776-A4187C3B433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AE-42E3-9776-A4187C3B43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Sheet1!$A$7:$A$8</c:f>
              <c:strCache>
                <c:ptCount val="2"/>
                <c:pt idx="0">
                  <c:v>My school provides students access to technology resources that encourages creativity, collaboration, and problem solving. (N=50)</c:v>
                </c:pt>
                <c:pt idx="1">
                  <c:v>This District has successfully implemented its technology initiative, resulting in expanded learning opportunities for all students. (N=50)</c:v>
                </c:pt>
              </c:strCache>
            </c:strRef>
          </c:cat>
          <c:val>
            <c:numRef>
              <c:f>Sheet1!$C$7:$C$8</c:f>
              <c:numCache>
                <c:formatCode>0%</c:formatCode>
                <c:ptCount val="2"/>
                <c:pt idx="0">
                  <c:v>0.28000000000000003</c:v>
                </c:pt>
                <c:pt idx="1">
                  <c:v>0.22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3DAE-42E3-9776-A4187C3B43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3DAE-42E3-9776-A4187C3B433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3DAE-42E3-9776-A4187C3B4336}"/>
              </c:ext>
            </c:extLst>
          </c:dPt>
          <c:cat>
            <c:strRef>
              <c:f>Sheet1!$A$7:$A$8</c:f>
              <c:strCache>
                <c:ptCount val="2"/>
                <c:pt idx="0">
                  <c:v>My school provides students access to technology resources that encourages creativity, collaboration, and problem solving. (N=50)</c:v>
                </c:pt>
                <c:pt idx="1">
                  <c:v>This District has successfully implemented its technology initiative, resulting in expanded learning opportunities for all students. (N=50)</c:v>
                </c:pt>
              </c:strCache>
            </c:strRef>
          </c:cat>
          <c:val>
            <c:numRef>
              <c:f>Sheet1!$D$7:$D$8</c:f>
              <c:numCache>
                <c:formatCode>0%</c:formatCode>
                <c:ptCount val="2"/>
                <c:pt idx="0">
                  <c:v>0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3DAE-42E3-9776-A4187C3B43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3DAE-42E3-9776-A4187C3B433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3DAE-42E3-9776-A4187C3B4336}"/>
              </c:ext>
            </c:extLst>
          </c:dPt>
          <c:cat>
            <c:strRef>
              <c:f>Sheet1!$A$7:$A$8</c:f>
              <c:strCache>
                <c:ptCount val="2"/>
                <c:pt idx="0">
                  <c:v>My school provides students access to technology resources that encourages creativity, collaboration, and problem solving. (N=50)</c:v>
                </c:pt>
                <c:pt idx="1">
                  <c:v>This District has successfully implemented its technology initiative, resulting in expanded learning opportunities for all students. (N=50)</c:v>
                </c:pt>
              </c:strCache>
            </c:strRef>
          </c:cat>
          <c:val>
            <c:numRef>
              <c:f>Sheet1!$E$7:$E$8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3DAE-42E3-9776-A4187C3B43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3DAE-42E3-9776-A4187C3B433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3DAE-42E3-9776-A4187C3B4336}"/>
              </c:ext>
            </c:extLst>
          </c:dPt>
          <c:cat>
            <c:strRef>
              <c:f>Sheet1!$A$7:$A$8</c:f>
              <c:strCache>
                <c:ptCount val="2"/>
                <c:pt idx="0">
                  <c:v>My school provides students access to technology resources that encourages creativity, collaboration, and problem solving. (N=50)</c:v>
                </c:pt>
                <c:pt idx="1">
                  <c:v>This District has successfully implemented its technology initiative, resulting in expanded learning opportunities for all students. (N=50)</c:v>
                </c:pt>
              </c:strCache>
            </c:strRef>
          </c:cat>
          <c:val>
            <c:numRef>
              <c:f>Sheet1!$F$7:$F$8</c:f>
              <c:numCache>
                <c:formatCode>0%</c:formatCode>
                <c:ptCount val="2"/>
                <c:pt idx="0">
                  <c:v>0.04</c:v>
                </c:pt>
                <c:pt idx="1">
                  <c:v>0.04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3DAE-42E3-9776-A4187C3B4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073-4EBF-B03C-63F13BD6C43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8073-4EBF-B03C-63F13BD6C43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73-4EBF-B03C-63F13BD6C43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73-4EBF-B03C-63F13BD6C43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Sheet1!$A$9:$A$10</c:f>
              <c:strCache>
                <c:ptCount val="2"/>
                <c:pt idx="0">
                  <c:v>The technology department is available to help when needed. (N=50)</c:v>
                </c:pt>
                <c:pt idx="1">
                  <c:v>This District provides access to new and emerging technologies to most effectively meet the needs of all students. (N=50)</c:v>
                </c:pt>
              </c:strCache>
            </c:strRef>
          </c:cat>
          <c:val>
            <c:numRef>
              <c:f>Sheet1!$B$9:$B$10</c:f>
              <c:numCache>
                <c:formatCode>0%</c:formatCode>
                <c:ptCount val="2"/>
                <c:pt idx="0">
                  <c:v>0.76</c:v>
                </c:pt>
                <c:pt idx="1">
                  <c:v>0.72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8073-4EBF-B03C-63F13BD6C4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8073-4EBF-B03C-63F13BD6C43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8073-4EBF-B03C-63F13BD6C43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73-4EBF-B03C-63F13BD6C43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73-4EBF-B03C-63F13BD6C43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Sheet1!$A$9:$A$10</c:f>
              <c:strCache>
                <c:ptCount val="2"/>
                <c:pt idx="0">
                  <c:v>The technology department is available to help when needed. (N=50)</c:v>
                </c:pt>
                <c:pt idx="1">
                  <c:v>This District provides access to new and emerging technologies to most effectively meet the needs of all students. (N=50)</c:v>
                </c:pt>
              </c:strCache>
            </c:strRef>
          </c:cat>
          <c:val>
            <c:numRef>
              <c:f>Sheet1!$C$9:$C$10</c:f>
              <c:numCache>
                <c:formatCode>0%</c:formatCode>
                <c:ptCount val="2"/>
                <c:pt idx="0">
                  <c:v>0.22</c:v>
                </c:pt>
                <c:pt idx="1">
                  <c:v>0.26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8073-4EBF-B03C-63F13BD6C4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8073-4EBF-B03C-63F13BD6C43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8073-4EBF-B03C-63F13BD6C43F}"/>
              </c:ext>
            </c:extLst>
          </c:dPt>
          <c:cat>
            <c:strRef>
              <c:f>Sheet1!$A$9:$A$10</c:f>
              <c:strCache>
                <c:ptCount val="2"/>
                <c:pt idx="0">
                  <c:v>The technology department is available to help when needed. (N=50)</c:v>
                </c:pt>
                <c:pt idx="1">
                  <c:v>This District provides access to new and emerging technologies to most effectively meet the needs of all students. (N=50)</c:v>
                </c:pt>
              </c:strCache>
            </c:strRef>
          </c:cat>
          <c:val>
            <c:numRef>
              <c:f>Sheet1!$D$9:$D$10</c:f>
              <c:numCache>
                <c:formatCode>0%</c:formatCode>
                <c:ptCount val="2"/>
                <c:pt idx="0">
                  <c:v>0.02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8-8073-4EBF-B03C-63F13BD6C4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8073-4EBF-B03C-63F13BD6C43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8073-4EBF-B03C-63F13BD6C43F}"/>
              </c:ext>
            </c:extLst>
          </c:dPt>
          <c:cat>
            <c:strRef>
              <c:f>Sheet1!$A$9:$A$10</c:f>
              <c:strCache>
                <c:ptCount val="2"/>
                <c:pt idx="0">
                  <c:v>The technology department is available to help when needed. (N=50)</c:v>
                </c:pt>
                <c:pt idx="1">
                  <c:v>This District provides access to new and emerging technologies to most effectively meet the needs of all students. (N=50)</c:v>
                </c:pt>
              </c:strCache>
            </c:strRef>
          </c:cat>
          <c:val>
            <c:numRef>
              <c:f>Sheet1!$E$9:$E$10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8073-4EBF-B03C-63F13BD6C4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8073-4EBF-B03C-63F13BD6C43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8073-4EBF-B03C-63F13BD6C43F}"/>
              </c:ext>
            </c:extLst>
          </c:dPt>
          <c:cat>
            <c:strRef>
              <c:f>Sheet1!$A$9:$A$10</c:f>
              <c:strCache>
                <c:ptCount val="2"/>
                <c:pt idx="0">
                  <c:v>The technology department is available to help when needed. (N=50)</c:v>
                </c:pt>
                <c:pt idx="1">
                  <c:v>This District provides access to new and emerging technologies to most effectively meet the needs of all students. (N=50)</c:v>
                </c:pt>
              </c:strCache>
            </c:strRef>
          </c:cat>
          <c:val>
            <c:numRef>
              <c:f>Sheet1!$F$9:$F$10</c:f>
              <c:numCache>
                <c:formatCode>0%</c:formatCode>
                <c:ptCount val="2"/>
                <c:pt idx="0">
                  <c:v>0</c:v>
                </c:pt>
                <c:pt idx="1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8073-4EBF-B03C-63F13BD6C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2CA9-46E9-B126-C3EAEAA3BD4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CA9-46E9-B126-C3EAEAA3BD4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2CA9-46E9-B126-C3EAEAA3BD4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CA9-46E9-B126-C3EAEAA3BD4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A9-46E9-B126-C3EAEAA3BD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A9-46E9-B126-C3EAEAA3BD4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A9-46E9-B126-C3EAEAA3BD4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A9-46E9-B126-C3EAEAA3BD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I have access to digital resources when needed.</c:v>
                </c:pt>
                <c:pt idx="1">
                  <c:v>My students have access to digital resources when needed.</c:v>
                </c:pt>
                <c:pt idx="2">
                  <c:v>Teachers in my school effectively use digital resources from various sources to personalize learning for their students.</c:v>
                </c:pt>
                <c:pt idx="3">
                  <c:v>Teachers in my school effectively provide their students opportunities to apply technology to gain knowledge and develop skills.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0.98</c:v>
                </c:pt>
                <c:pt idx="1">
                  <c:v>0.92</c:v>
                </c:pt>
                <c:pt idx="2">
                  <c:v>0.96</c:v>
                </c:pt>
                <c:pt idx="3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2CA9-46E9-B126-C3EAEAA3BD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CA9-46E9-B126-C3EAEAA3BD4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2CA9-46E9-B126-C3EAEAA3BD4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2CA9-46E9-B126-C3EAEAA3BD4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2CA9-46E9-B126-C3EAEAA3BD4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A9-46E9-B126-C3EAEAA3BD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A9-46E9-B126-C3EAEAA3BD4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A9-46E9-B126-C3EAEAA3BD4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A9-46E9-B126-C3EAEAA3BD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I have access to digital resources when needed.</c:v>
                </c:pt>
                <c:pt idx="1">
                  <c:v>My students have access to digital resources when needed.</c:v>
                </c:pt>
                <c:pt idx="2">
                  <c:v>Teachers in my school effectively use digital resources from various sources to personalize learning for their students.</c:v>
                </c:pt>
                <c:pt idx="3">
                  <c:v>Teachers in my school effectively provide their students opportunities to apply technology to gain knowledge and develop skills.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0.98</c:v>
                </c:pt>
                <c:pt idx="1">
                  <c:v>0.95</c:v>
                </c:pt>
                <c:pt idx="2">
                  <c:v>0.91</c:v>
                </c:pt>
                <c:pt idx="3">
                  <c:v>0.91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2CA9-46E9-B126-C3EAEAA3B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8DAE-4647-A3C6-E77DDBC6EF3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8DAE-4647-A3C6-E77DDBC6EF3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AE-4647-A3C6-E77DDBC6EF3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AE-4647-A3C6-E77DDBC6EF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Sheet1!$A$6:$A$7</c:f>
              <c:strCache>
                <c:ptCount val="2"/>
                <c:pt idx="0">
                  <c:v>Students in my school have access to technological tools that expand learning opportunities that meet their individual needs and preferences.</c:v>
                </c:pt>
                <c:pt idx="1">
                  <c:v>My school provides students access to technology resources that encourages creativity, collaboration, and problem solving.</c:v>
                </c:pt>
              </c:strCache>
            </c:strRef>
          </c:cat>
          <c:val>
            <c:numRef>
              <c:f>Sheet1!$B$6:$B$7</c:f>
              <c:numCache>
                <c:formatCode>0%</c:formatCode>
                <c:ptCount val="2"/>
                <c:pt idx="0">
                  <c:v>0.98</c:v>
                </c:pt>
                <c:pt idx="1">
                  <c:v>0.96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8DAE-4647-A3C6-E77DDBC6EF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8DAE-4647-A3C6-E77DDBC6EF3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8DAE-4647-A3C6-E77DDBC6EF3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AE-4647-A3C6-E77DDBC6EF3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AE-4647-A3C6-E77DDBC6EF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Sheet1!$A$6:$A$7</c:f>
              <c:strCache>
                <c:ptCount val="2"/>
                <c:pt idx="0">
                  <c:v>Students in my school have access to technological tools that expand learning opportunities that meet their individual needs and preferences.</c:v>
                </c:pt>
                <c:pt idx="1">
                  <c:v>My school provides students access to technology resources that encourages creativity, collaboration, and problem solving.</c:v>
                </c:pt>
              </c:strCache>
            </c:strRef>
          </c:cat>
          <c:val>
            <c:numRef>
              <c:f>Sheet1!$C$6:$C$7</c:f>
              <c:numCache>
                <c:formatCode>0%</c:formatCode>
                <c:ptCount val="2"/>
                <c:pt idx="0">
                  <c:v>0.87</c:v>
                </c:pt>
                <c:pt idx="1">
                  <c:v>0.93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5-8DAE-4647-A3C6-E77DDBC6E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20FB-4320-B7AE-2060AEA2100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0FB-4320-B7AE-2060AEA2100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20FB-4320-B7AE-2060AEA2100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FB-4320-B7AE-2060AEA2100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FB-4320-B7AE-2060AEA2100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FB-4320-B7AE-2060AEA2100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Sheet1!$A$8:$A$10</c:f>
              <c:strCache>
                <c:ptCount val="3"/>
                <c:pt idx="0">
                  <c:v>This District has successfully implemented its technology initiative, resulting in expanded learning opportunities for all students.</c:v>
                </c:pt>
                <c:pt idx="1">
                  <c:v>The technology department is available to help when needed.</c:v>
                </c:pt>
                <c:pt idx="2">
                  <c:v>This District provides access to new and emerging technologies to most effectively meet the needs of all students.</c:v>
                </c:pt>
              </c:strCache>
            </c:strRef>
          </c:cat>
          <c:val>
            <c:numRef>
              <c:f>Sheet1!$B$8:$B$10</c:f>
              <c:numCache>
                <c:formatCode>0%</c:formatCode>
                <c:ptCount val="3"/>
                <c:pt idx="0">
                  <c:v>0.94</c:v>
                </c:pt>
                <c:pt idx="1">
                  <c:v>0.98</c:v>
                </c:pt>
                <c:pt idx="2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20FB-4320-B7AE-2060AEA210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20FB-4320-B7AE-2060AEA21001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0FB-4320-B7AE-2060AEA21001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20FB-4320-B7AE-2060AEA21001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FB-4320-B7AE-2060AEA21001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FB-4320-B7AE-2060AEA21001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FB-4320-B7AE-2060AEA2100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Sheet1!$A$8:$A$10</c:f>
              <c:strCache>
                <c:ptCount val="3"/>
                <c:pt idx="0">
                  <c:v>This District has successfully implemented its technology initiative, resulting in expanded learning opportunities for all students.</c:v>
                </c:pt>
                <c:pt idx="1">
                  <c:v>The technology department is available to help when needed.</c:v>
                </c:pt>
                <c:pt idx="2">
                  <c:v>This District provides access to new and emerging technologies to most effectively meet the needs of all students.</c:v>
                </c:pt>
              </c:strCache>
            </c:strRef>
          </c:cat>
          <c:val>
            <c:numRef>
              <c:f>Sheet1!$C$8:$C$10</c:f>
              <c:numCache>
                <c:formatCode>0%</c:formatCode>
                <c:ptCount val="3"/>
                <c:pt idx="0">
                  <c:v>0.82</c:v>
                </c:pt>
                <c:pt idx="1">
                  <c:v>0.89</c:v>
                </c:pt>
                <c:pt idx="2">
                  <c:v>0.89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20FB-4320-B7AE-2060AEA21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AC09-40BA-A0FB-80C724DEAD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AC09-40BA-A0FB-80C724DEAD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AC09-40BA-A0FB-80C724DEAD3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09-40BA-A0FB-80C724DEAD3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09-40BA-A0FB-80C724DEAD3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09-40BA-A0FB-80C724DEAD3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am comfortable with using performance-based assessments. (N=50)</c:v>
                </c:pt>
                <c:pt idx="1">
                  <c:v>I understand the performance-based assessments system. (N=50)</c:v>
                </c:pt>
                <c:pt idx="2">
                  <c:v>I understand my grade-level outcomes. (N=50)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0.52</c:v>
                </c:pt>
                <c:pt idx="1">
                  <c:v>0.54</c:v>
                </c:pt>
                <c:pt idx="2">
                  <c:v>0.68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AC09-40BA-A0FB-80C724DEAD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AC09-40BA-A0FB-80C724DEAD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AC09-40BA-A0FB-80C724DEAD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AC09-40BA-A0FB-80C724DEAD3E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C09-40BA-A0FB-80C724DEAD3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C09-40BA-A0FB-80C724DEAD3E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C09-40BA-A0FB-80C724DEAD3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am comfortable with using performance-based assessments. (N=50)</c:v>
                </c:pt>
                <c:pt idx="1">
                  <c:v>I understand the performance-based assessments system. (N=50)</c:v>
                </c:pt>
                <c:pt idx="2">
                  <c:v>I understand my grade-level outcomes. (N=50)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0.44</c:v>
                </c:pt>
                <c:pt idx="1">
                  <c:v>0.42</c:v>
                </c:pt>
                <c:pt idx="2">
                  <c:v>0.28000000000000003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AC09-40BA-A0FB-80C724DEAD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AC09-40BA-A0FB-80C724DEAD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AC09-40BA-A0FB-80C724DEAD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AC09-40BA-A0FB-80C724DEAD3E}"/>
              </c:ext>
            </c:extLst>
          </c:dPt>
          <c:cat>
            <c:strRef>
              <c:f>Sheet1!$A$2:$A$4</c:f>
              <c:strCache>
                <c:ptCount val="3"/>
                <c:pt idx="0">
                  <c:v>I am comfortable with using performance-based assessments. (N=50)</c:v>
                </c:pt>
                <c:pt idx="1">
                  <c:v>I understand the performance-based assessments system. (N=50)</c:v>
                </c:pt>
                <c:pt idx="2">
                  <c:v>I understand my grade-level outcomes. (N=50)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0.04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AC09-40BA-A0FB-80C724DEAD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AC09-40BA-A0FB-80C724DEAD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AC09-40BA-A0FB-80C724DEAD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AC09-40BA-A0FB-80C724DEAD3E}"/>
              </c:ext>
            </c:extLst>
          </c:dPt>
          <c:cat>
            <c:strRef>
              <c:f>Sheet1!$A$2:$A$4</c:f>
              <c:strCache>
                <c:ptCount val="3"/>
                <c:pt idx="0">
                  <c:v>I am comfortable with using performance-based assessments. (N=50)</c:v>
                </c:pt>
                <c:pt idx="1">
                  <c:v>I understand the performance-based assessments system. (N=50)</c:v>
                </c:pt>
                <c:pt idx="2">
                  <c:v>I understand my grade-level outcomes. (N=50)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AC09-40BA-A0FB-80C724DEAD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AC09-40BA-A0FB-80C724DEAD3E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AC09-40BA-A0FB-80C724DEAD3E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AC09-40BA-A0FB-80C724DEAD3E}"/>
              </c:ext>
            </c:extLst>
          </c:dPt>
          <c:cat>
            <c:strRef>
              <c:f>Sheet1!$A$2:$A$4</c:f>
              <c:strCache>
                <c:ptCount val="3"/>
                <c:pt idx="0">
                  <c:v>I am comfortable with using performance-based assessments. (N=50)</c:v>
                </c:pt>
                <c:pt idx="1">
                  <c:v>I understand the performance-based assessments system. (N=50)</c:v>
                </c:pt>
                <c:pt idx="2">
                  <c:v>I understand my grade-level outcomes. (N=50)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AC09-40BA-A0FB-80C724DEA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BB33-46C0-A4D5-8E0F8A6488F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BB33-46C0-A4D5-8E0F8A6488F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BB33-46C0-A4D5-8E0F8A6488F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33-46C0-A4D5-8E0F8A6488F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33-46C0-A4D5-8E0F8A6488F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33-46C0-A4D5-8E0F8A6488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I understand how to adjust my instruction to target those outcomes. (N=49)</c:v>
                </c:pt>
                <c:pt idx="1">
                  <c:v>I understand how to assess student learning to determine the extent to which a student has met the outcomes. (N=50)</c:v>
                </c:pt>
                <c:pt idx="2">
                  <c:v>I understand how to communicate a student’s progress toward meeting these outcomes. (N=50)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0.63</c:v>
                </c:pt>
                <c:pt idx="1">
                  <c:v>0.66</c:v>
                </c:pt>
                <c:pt idx="2">
                  <c:v>0.68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BB33-46C0-A4D5-8E0F8A6488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BB33-46C0-A4D5-8E0F8A6488F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BB33-46C0-A4D5-8E0F8A6488F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BB33-46C0-A4D5-8E0F8A6488F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33-46C0-A4D5-8E0F8A6488F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33-46C0-A4D5-8E0F8A6488F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33-46C0-A4D5-8E0F8A6488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I understand how to adjust my instruction to target those outcomes. (N=49)</c:v>
                </c:pt>
                <c:pt idx="1">
                  <c:v>I understand how to assess student learning to determine the extent to which a student has met the outcomes. (N=50)</c:v>
                </c:pt>
                <c:pt idx="2">
                  <c:v>I understand how to communicate a student’s progress toward meeting these outcomes. (N=50)</c:v>
                </c:pt>
              </c:strCache>
            </c:strRef>
          </c:cat>
          <c:val>
            <c:numRef>
              <c:f>Sheet1!$C$5:$C$7</c:f>
              <c:numCache>
                <c:formatCode>0%</c:formatCode>
                <c:ptCount val="3"/>
                <c:pt idx="0">
                  <c:v>0.33</c:v>
                </c:pt>
                <c:pt idx="1">
                  <c:v>0.28000000000000003</c:v>
                </c:pt>
                <c:pt idx="2">
                  <c:v>0.28000000000000003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BB33-46C0-A4D5-8E0F8A6488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BB33-46C0-A4D5-8E0F8A6488F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BB33-46C0-A4D5-8E0F8A6488F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BB33-46C0-A4D5-8E0F8A6488F0}"/>
              </c:ext>
            </c:extLst>
          </c:dPt>
          <c:cat>
            <c:strRef>
              <c:f>Sheet1!$A$5:$A$7</c:f>
              <c:strCache>
                <c:ptCount val="3"/>
                <c:pt idx="0">
                  <c:v>I understand how to adjust my instruction to target those outcomes. (N=49)</c:v>
                </c:pt>
                <c:pt idx="1">
                  <c:v>I understand how to assess student learning to determine the extent to which a student has met the outcomes. (N=50)</c:v>
                </c:pt>
                <c:pt idx="2">
                  <c:v>I understand how to communicate a student’s progress toward meeting these outcomes. (N=50)</c:v>
                </c:pt>
              </c:strCache>
            </c:strRef>
          </c:cat>
          <c:val>
            <c:numRef>
              <c:f>Sheet1!$D$5:$D$7</c:f>
              <c:numCache>
                <c:formatCode>0%</c:formatCode>
                <c:ptCount val="3"/>
                <c:pt idx="0">
                  <c:v>0.04</c:v>
                </c:pt>
                <c:pt idx="1">
                  <c:v>0.04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BB33-46C0-A4D5-8E0F8A6488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BB33-46C0-A4D5-8E0F8A6488F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BB33-46C0-A4D5-8E0F8A6488F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BB33-46C0-A4D5-8E0F8A6488F0}"/>
              </c:ext>
            </c:extLst>
          </c:dPt>
          <c:cat>
            <c:strRef>
              <c:f>Sheet1!$A$5:$A$7</c:f>
              <c:strCache>
                <c:ptCount val="3"/>
                <c:pt idx="0">
                  <c:v>I understand how to adjust my instruction to target those outcomes. (N=49)</c:v>
                </c:pt>
                <c:pt idx="1">
                  <c:v>I understand how to assess student learning to determine the extent to which a student has met the outcomes. (N=50)</c:v>
                </c:pt>
                <c:pt idx="2">
                  <c:v>I understand how to communicate a student’s progress toward meeting these outcomes. (N=50)</c:v>
                </c:pt>
              </c:strCache>
            </c:strRef>
          </c:cat>
          <c:val>
            <c:numRef>
              <c:f>Sheet1!$E$5:$E$7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BB33-46C0-A4D5-8E0F8A6488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BB33-46C0-A4D5-8E0F8A6488F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BB33-46C0-A4D5-8E0F8A6488F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BB33-46C0-A4D5-8E0F8A6488F0}"/>
              </c:ext>
            </c:extLst>
          </c:dPt>
          <c:cat>
            <c:strRef>
              <c:f>Sheet1!$A$5:$A$7</c:f>
              <c:strCache>
                <c:ptCount val="3"/>
                <c:pt idx="0">
                  <c:v>I understand how to adjust my instruction to target those outcomes. (N=49)</c:v>
                </c:pt>
                <c:pt idx="1">
                  <c:v>I understand how to assess student learning to determine the extent to which a student has met the outcomes. (N=50)</c:v>
                </c:pt>
                <c:pt idx="2">
                  <c:v>I understand how to communicate a student’s progress toward meeting these outcomes. (N=50)</c:v>
                </c:pt>
              </c:strCache>
            </c:strRef>
          </c:cat>
          <c:val>
            <c:numRef>
              <c:f>Sheet1!$F$5:$F$7</c:f>
              <c:numCache>
                <c:formatCode>0%</c:formatCode>
                <c:ptCount val="3"/>
                <c:pt idx="0">
                  <c:v>0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BB33-46C0-A4D5-8E0F8A648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E155-4FBF-959A-43FA2E1C109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E155-4FBF-959A-43FA2E1C109B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E155-4FBF-959A-43FA2E1C109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55-4FBF-959A-43FA2E1C109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55-4FBF-959A-43FA2E1C109B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55-4FBF-959A-43FA2E1C10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am comfortable with using performance-based assessments.</c:v>
                </c:pt>
                <c:pt idx="1">
                  <c:v>I understand the performance-based assessments system.</c:v>
                </c:pt>
                <c:pt idx="2">
                  <c:v>I understand my grade-level outcomes.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0.96</c:v>
                </c:pt>
                <c:pt idx="1">
                  <c:v>0.96</c:v>
                </c:pt>
                <c:pt idx="2">
                  <c:v>0.96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E155-4FBF-959A-43FA2E1C10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(N=44)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E155-4FBF-959A-43FA2E1C109B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E155-4FBF-959A-43FA2E1C109B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E155-4FBF-959A-43FA2E1C109B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55-4FBF-959A-43FA2E1C109B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55-4FBF-959A-43FA2E1C109B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55-4FBF-959A-43FA2E1C10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I am comfortable with using performance-based assessments.</c:v>
                </c:pt>
                <c:pt idx="1">
                  <c:v>I understand the performance-based assessments system.</c:v>
                </c:pt>
                <c:pt idx="2">
                  <c:v>I understand my grade-level outcomes.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0.93</c:v>
                </c:pt>
                <c:pt idx="1">
                  <c:v>0.95</c:v>
                </c:pt>
                <c:pt idx="2">
                  <c:v>0.95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E155-4FBF-959A-43FA2E1C1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BBB3-4476-A65E-3DCDF2FAC5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BBB3-4476-A65E-3DCDF2FAC5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BBB3-4476-A65E-3DCDF2FAC5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B3-4476-A65E-3DCDF2FAC5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B3-4476-A65E-3DCDF2FAC5C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B3-4476-A65E-3DCDF2FAC5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I understand how to adjust my instruction to target those outcomes.</c:v>
                </c:pt>
                <c:pt idx="1">
                  <c:v>I understand how to assess student learning to determine the extent to which a student has met the outcomes.</c:v>
                </c:pt>
                <c:pt idx="2">
                  <c:v>I understand how to communicate a student’s progress toward meeting these outcomes.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0.96</c:v>
                </c:pt>
                <c:pt idx="1">
                  <c:v>0.94</c:v>
                </c:pt>
                <c:pt idx="2">
                  <c:v>0.96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BBB3-4476-A65E-3DCDF2FAC5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(N=44)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BBB3-4476-A65E-3DCDF2FAC5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BBB3-4476-A65E-3DCDF2FAC5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BBB3-4476-A65E-3DCDF2FAC5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B3-4476-A65E-3DCDF2FAC5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B3-4476-A65E-3DCDF2FAC5C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BB3-4476-A65E-3DCDF2FAC5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I understand how to adjust my instruction to target those outcomes.</c:v>
                </c:pt>
                <c:pt idx="1">
                  <c:v>I understand how to assess student learning to determine the extent to which a student has met the outcomes.</c:v>
                </c:pt>
                <c:pt idx="2">
                  <c:v>I understand how to communicate a student’s progress toward meeting these outcomes.</c:v>
                </c:pt>
              </c:strCache>
            </c:strRef>
          </c:cat>
          <c:val>
            <c:numRef>
              <c:f>Sheet1!$C$5:$C$7</c:f>
              <c:numCache>
                <c:formatCode>0%</c:formatCode>
                <c:ptCount val="3"/>
                <c:pt idx="0">
                  <c:v>0.95</c:v>
                </c:pt>
                <c:pt idx="1">
                  <c:v>0.98</c:v>
                </c:pt>
                <c:pt idx="2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BBB3-4476-A65E-3DCDF2FAC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965F-4D89-A66C-D67636428FA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965F-4D89-A66C-D67636428FA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965F-4D89-A66C-D67636428FA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5F-4D89-A66C-D67636428FA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5F-4D89-A66C-D67636428FA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5F-4D89-A66C-D67636428FA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have been useful for improving my instruction. (N=49)</c:v>
                </c:pt>
                <c:pt idx="1">
                  <c:v>have helped me implement project-based learning in the classroom. (N=49)</c:v>
                </c:pt>
                <c:pt idx="2">
                  <c:v>have helped me understand performance-based assessments. (N=48)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0.41</c:v>
                </c:pt>
                <c:pt idx="1">
                  <c:v>0.24</c:v>
                </c:pt>
                <c:pt idx="2">
                  <c:v>0.28999999999999998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965F-4D89-A66C-D67636428F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965F-4D89-A66C-D67636428FA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965F-4D89-A66C-D67636428FA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965F-4D89-A66C-D67636428FA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5F-4D89-A66C-D67636428FA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5F-4D89-A66C-D67636428FA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5F-4D89-A66C-D67636428FA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have been useful for improving my instruction. (N=49)</c:v>
                </c:pt>
                <c:pt idx="1">
                  <c:v>have helped me implement project-based learning in the classroom. (N=49)</c:v>
                </c:pt>
                <c:pt idx="2">
                  <c:v>have helped me understand performance-based assessments. (N=48)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0.49</c:v>
                </c:pt>
                <c:pt idx="1">
                  <c:v>0.49</c:v>
                </c:pt>
                <c:pt idx="2">
                  <c:v>0.48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965F-4D89-A66C-D67636428F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965F-4D89-A66C-D67636428FA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965F-4D89-A66C-D67636428FA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965F-4D89-A66C-D67636428FA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65F-4D89-A66C-D67636428FA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5F-4D89-A66C-D67636428FA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65F-4D89-A66C-D67636428FA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have been useful for improving my instruction. (N=49)</c:v>
                </c:pt>
                <c:pt idx="1">
                  <c:v>have helped me implement project-based learning in the classroom. (N=49)</c:v>
                </c:pt>
                <c:pt idx="2">
                  <c:v>have helped me understand performance-based assessments. (N=48)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0.08</c:v>
                </c:pt>
                <c:pt idx="1">
                  <c:v>0.22</c:v>
                </c:pt>
                <c:pt idx="2">
                  <c:v>0.15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965F-4D89-A66C-D67636428F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965F-4D89-A66C-D67636428FA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965F-4D89-A66C-D67636428FA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965F-4D89-A66C-D67636428FA6}"/>
              </c:ext>
            </c:extLst>
          </c:dPt>
          <c:cat>
            <c:strRef>
              <c:f>Sheet1!$A$2:$A$4</c:f>
              <c:strCache>
                <c:ptCount val="3"/>
                <c:pt idx="0">
                  <c:v>have been useful for improving my instruction. (N=49)</c:v>
                </c:pt>
                <c:pt idx="1">
                  <c:v>have helped me implement project-based learning in the classroom. (N=49)</c:v>
                </c:pt>
                <c:pt idx="2">
                  <c:v>have helped me understand performance-based assessments. (N=48)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965F-4D89-A66C-D67636428F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965F-4D89-A66C-D67636428FA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965F-4D89-A66C-D67636428FA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965F-4D89-A66C-D67636428FA6}"/>
              </c:ext>
            </c:extLst>
          </c:dPt>
          <c:cat>
            <c:strRef>
              <c:f>Sheet1!$A$2:$A$4</c:f>
              <c:strCache>
                <c:ptCount val="3"/>
                <c:pt idx="0">
                  <c:v>have been useful for improving my instruction. (N=49)</c:v>
                </c:pt>
                <c:pt idx="1">
                  <c:v>have helped me implement project-based learning in the classroom. (N=49)</c:v>
                </c:pt>
                <c:pt idx="2">
                  <c:v>have helped me understand performance-based assessments. (N=48)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965F-4D89-A66C-D67636428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02FC-43A5-8A9A-DED65DF68007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02FC-43A5-8A9A-DED65DF68007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02FC-43A5-8A9A-DED65DF68007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FC-43A5-8A9A-DED65DF68007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FC-43A5-8A9A-DED65DF68007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FC-43A5-8A9A-DED65DF680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have helped me implement technology in the classroom. (N=49)</c:v>
                </c:pt>
                <c:pt idx="1">
                  <c:v>have helped me stay current on best practices for effective instructional practices. (N=49)</c:v>
                </c:pt>
                <c:pt idx="2">
                  <c:v>have helped me understand how to personalize goals for individual students. (N=49)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0.56999999999999995</c:v>
                </c:pt>
                <c:pt idx="1">
                  <c:v>0.45</c:v>
                </c:pt>
                <c:pt idx="2">
                  <c:v>0.37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02FC-43A5-8A9A-DED65DF680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02FC-43A5-8A9A-DED65DF68007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02FC-43A5-8A9A-DED65DF68007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02FC-43A5-8A9A-DED65DF68007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FC-43A5-8A9A-DED65DF68007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FC-43A5-8A9A-DED65DF68007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2FC-43A5-8A9A-DED65DF680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have helped me implement technology in the classroom. (N=49)</c:v>
                </c:pt>
                <c:pt idx="1">
                  <c:v>have helped me stay current on best practices for effective instructional practices. (N=49)</c:v>
                </c:pt>
                <c:pt idx="2">
                  <c:v>have helped me understand how to personalize goals for individual students. (N=49)</c:v>
                </c:pt>
              </c:strCache>
            </c:strRef>
          </c:cat>
          <c:val>
            <c:numRef>
              <c:f>Sheet1!$C$5:$C$7</c:f>
              <c:numCache>
                <c:formatCode>0%</c:formatCode>
                <c:ptCount val="3"/>
                <c:pt idx="0">
                  <c:v>0.39</c:v>
                </c:pt>
                <c:pt idx="1">
                  <c:v>0.49</c:v>
                </c:pt>
                <c:pt idx="2">
                  <c:v>0.47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02FC-43A5-8A9A-DED65DF680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02FC-43A5-8A9A-DED65DF68007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02FC-43A5-8A9A-DED65DF68007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02FC-43A5-8A9A-DED65DF68007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FC-43A5-8A9A-DED65DF680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Sheet1!$A$5:$A$7</c:f>
              <c:strCache>
                <c:ptCount val="3"/>
                <c:pt idx="0">
                  <c:v>have helped me implement technology in the classroom. (N=49)</c:v>
                </c:pt>
                <c:pt idx="1">
                  <c:v>have helped me stay current on best practices for effective instructional practices. (N=49)</c:v>
                </c:pt>
                <c:pt idx="2">
                  <c:v>have helped me understand how to personalize goals for individual students. (N=49)</c:v>
                </c:pt>
              </c:strCache>
            </c:strRef>
          </c:cat>
          <c:val>
            <c:numRef>
              <c:f>Sheet1!$D$5:$D$7</c:f>
              <c:numCache>
                <c:formatCode>0%</c:formatCode>
                <c:ptCount val="3"/>
                <c:pt idx="0">
                  <c:v>0.04</c:v>
                </c:pt>
                <c:pt idx="1">
                  <c:v>0.04</c:v>
                </c:pt>
                <c:pt idx="2">
                  <c:v>0.12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02FC-43A5-8A9A-DED65DF680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02FC-43A5-8A9A-DED65DF68007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02FC-43A5-8A9A-DED65DF68007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02FC-43A5-8A9A-DED65DF68007}"/>
              </c:ext>
            </c:extLst>
          </c:dPt>
          <c:cat>
            <c:strRef>
              <c:f>Sheet1!$A$5:$A$7</c:f>
              <c:strCache>
                <c:ptCount val="3"/>
                <c:pt idx="0">
                  <c:v>have helped me implement technology in the classroom. (N=49)</c:v>
                </c:pt>
                <c:pt idx="1">
                  <c:v>have helped me stay current on best practices for effective instructional practices. (N=49)</c:v>
                </c:pt>
                <c:pt idx="2">
                  <c:v>have helped me understand how to personalize goals for individual students. (N=49)</c:v>
                </c:pt>
              </c:strCache>
            </c:strRef>
          </c:cat>
          <c:val>
            <c:numRef>
              <c:f>Sheet1!$E$5:$E$7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02FC-43A5-8A9A-DED65DF680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02FC-43A5-8A9A-DED65DF68007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02FC-43A5-8A9A-DED65DF68007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02FC-43A5-8A9A-DED65DF68007}"/>
              </c:ext>
            </c:extLst>
          </c:dPt>
          <c:cat>
            <c:strRef>
              <c:f>Sheet1!$A$5:$A$7</c:f>
              <c:strCache>
                <c:ptCount val="3"/>
                <c:pt idx="0">
                  <c:v>have helped me implement technology in the classroom. (N=49)</c:v>
                </c:pt>
                <c:pt idx="1">
                  <c:v>have helped me stay current on best practices for effective instructional practices. (N=49)</c:v>
                </c:pt>
                <c:pt idx="2">
                  <c:v>have helped me understand how to personalize goals for individual students. (N=49)</c:v>
                </c:pt>
              </c:strCache>
            </c:strRef>
          </c:cat>
          <c:val>
            <c:numRef>
              <c:f>Sheet1!$F$5:$F$7</c:f>
              <c:numCache>
                <c:formatCode>0%</c:formatCode>
                <c:ptCount val="3"/>
                <c:pt idx="0">
                  <c:v>0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02FC-43A5-8A9A-DED65DF68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(N=49)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6E65-4A73-825D-82CBA50C9F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6E65-4A73-825D-82CBA50C9F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6E65-4A73-825D-82CBA50C9F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6E65-4A73-825D-82CBA50C9F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6E65-4A73-825D-82CBA50C9F19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6E65-4A73-825D-82CBA50C9F1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65-4A73-825D-82CBA50C9F1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65-4A73-825D-82CBA50C9F1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E65-4A73-825D-82CBA50C9F1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65-4A73-825D-82CBA50C9F1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65-4A73-825D-82CBA50C9F19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65-4A73-825D-82CBA50C9F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have been useful for improving my instruction.</c:v>
                </c:pt>
                <c:pt idx="1">
                  <c:v>have helped me implement project-based learning in the classroom.</c:v>
                </c:pt>
                <c:pt idx="2">
                  <c:v>have helped me understand performance-based assessments.</c:v>
                </c:pt>
                <c:pt idx="3">
                  <c:v>have helped me implement technology in the classroom.</c:v>
                </c:pt>
                <c:pt idx="4">
                  <c:v>have helped me stay current on best practices for effective instructional practices.</c:v>
                </c:pt>
                <c:pt idx="5">
                  <c:v>have helped me understand how to personalize goals for individual students.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0.9</c:v>
                </c:pt>
                <c:pt idx="1">
                  <c:v>0.73</c:v>
                </c:pt>
                <c:pt idx="2">
                  <c:v>0.77</c:v>
                </c:pt>
                <c:pt idx="3">
                  <c:v>0.96</c:v>
                </c:pt>
                <c:pt idx="4">
                  <c:v>0.94</c:v>
                </c:pt>
                <c:pt idx="5">
                  <c:v>0.84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6-6E65-4A73-825D-82CBA50C9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6E65-4A73-825D-82CBA50C9F19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6E65-4A73-825D-82CBA50C9F19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6E65-4A73-825D-82CBA50C9F19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6E65-4A73-825D-82CBA50C9F19}"/>
              </c:ext>
            </c:extLst>
          </c:dPt>
          <c:dPt>
            <c:idx val="4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6E65-4A73-825D-82CBA50C9F19}"/>
              </c:ext>
            </c:extLst>
          </c:dPt>
          <c:dPt>
            <c:idx val="5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6E65-4A73-825D-82CBA50C9F1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E65-4A73-825D-82CBA50C9F1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E65-4A73-825D-82CBA50C9F1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E65-4A73-825D-82CBA50C9F1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E65-4A73-825D-82CBA50C9F1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E65-4A73-825D-82CBA50C9F19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E65-4A73-825D-82CBA50C9F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have been useful for improving my instruction.</c:v>
                </c:pt>
                <c:pt idx="1">
                  <c:v>have helped me implement project-based learning in the classroom.</c:v>
                </c:pt>
                <c:pt idx="2">
                  <c:v>have helped me understand performance-based assessments.</c:v>
                </c:pt>
                <c:pt idx="3">
                  <c:v>have helped me implement technology in the classroom.</c:v>
                </c:pt>
                <c:pt idx="4">
                  <c:v>have helped me stay current on best practices for effective instructional practices.</c:v>
                </c:pt>
                <c:pt idx="5">
                  <c:v>have helped me understand how to personalize goals for individual students.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0.91</c:v>
                </c:pt>
                <c:pt idx="1">
                  <c:v>0.82</c:v>
                </c:pt>
                <c:pt idx="2">
                  <c:v>0.77</c:v>
                </c:pt>
                <c:pt idx="3">
                  <c:v>0.82</c:v>
                </c:pt>
                <c:pt idx="4">
                  <c:v>0.93</c:v>
                </c:pt>
                <c:pt idx="5">
                  <c:v>0.82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D-6E65-4A73-825D-82CBA50C9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FC3C-4916-895C-8B554A9365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FC3C-4916-895C-8B554A9365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FC3C-4916-895C-8B554A93650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FC3C-4916-895C-8B554A93650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3C-4916-895C-8B554A93650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3C-4916-895C-8B554A93650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C3C-4916-895C-8B554A93650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3C-4916-895C-8B554A9365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 (N=50)</c:v>
                </c:pt>
                <c:pt idx="1">
                  <c:v>Students in my school believe that the harder they work at something, the better they'll be at it. (N=50)</c:v>
                </c:pt>
                <c:pt idx="2">
                  <c:v>Students in my school use grading and feedback to improve. (N=50)</c:v>
                </c:pt>
                <c:pt idx="3">
                  <c:v>Students in my school stick with tasks even when they are hard. (N=50)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0.42</c:v>
                </c:pt>
                <c:pt idx="1">
                  <c:v>0.18</c:v>
                </c:pt>
                <c:pt idx="2">
                  <c:v>0.26</c:v>
                </c:pt>
                <c:pt idx="3">
                  <c:v>0.16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FC3C-4916-895C-8B554A936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FC3C-4916-895C-8B554A9365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FC3C-4916-895C-8B554A9365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FC3C-4916-895C-8B554A93650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FC3C-4916-895C-8B554A93650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3C-4916-895C-8B554A93650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C3C-4916-895C-8B554A93650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C3C-4916-895C-8B554A93650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C3C-4916-895C-8B554A9365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 (N=50)</c:v>
                </c:pt>
                <c:pt idx="1">
                  <c:v>Students in my school believe that the harder they work at something, the better they'll be at it. (N=50)</c:v>
                </c:pt>
                <c:pt idx="2">
                  <c:v>Students in my school use grading and feedback to improve. (N=50)</c:v>
                </c:pt>
                <c:pt idx="3">
                  <c:v>Students in my school stick with tasks even when they are hard. (N=50)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0.48</c:v>
                </c:pt>
                <c:pt idx="1">
                  <c:v>0.6</c:v>
                </c:pt>
                <c:pt idx="2">
                  <c:v>0.56000000000000005</c:v>
                </c:pt>
                <c:pt idx="3">
                  <c:v>0.56000000000000005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FC3C-4916-895C-8B554A936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FC3C-4916-895C-8B554A9365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FC3C-4916-895C-8B554A9365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FC3C-4916-895C-8B554A93650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FC3C-4916-895C-8B554A93650C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C3C-4916-895C-8B554A93650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C3C-4916-895C-8B554A93650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C3C-4916-895C-8B554A9365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 (N=50)</c:v>
                </c:pt>
                <c:pt idx="1">
                  <c:v>Students in my school believe that the harder they work at something, the better they'll be at it. (N=50)</c:v>
                </c:pt>
                <c:pt idx="2">
                  <c:v>Students in my school use grading and feedback to improve. (N=50)</c:v>
                </c:pt>
                <c:pt idx="3">
                  <c:v>Students in my school stick with tasks even when they are hard. (N=50)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0.04</c:v>
                </c:pt>
                <c:pt idx="1">
                  <c:v>0.12</c:v>
                </c:pt>
                <c:pt idx="2">
                  <c:v>0.14000000000000001</c:v>
                </c:pt>
                <c:pt idx="3">
                  <c:v>0.16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FC3C-4916-895C-8B554A9365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FC3C-4916-895C-8B554A9365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FC3C-4916-895C-8B554A9365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FC3C-4916-895C-8B554A93650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FC3C-4916-895C-8B554A93650C}"/>
              </c:ext>
            </c:extLst>
          </c:dPt>
          <c:dLbls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C3C-4916-895C-8B554A9365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 (N=50)</c:v>
                </c:pt>
                <c:pt idx="1">
                  <c:v>Students in my school believe that the harder they work at something, the better they'll be at it. (N=50)</c:v>
                </c:pt>
                <c:pt idx="2">
                  <c:v>Students in my school use grading and feedback to improve. (N=50)</c:v>
                </c:pt>
                <c:pt idx="3">
                  <c:v>Students in my school stick with tasks even when they are hard. (N=50)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</c:v>
                </c:pt>
                <c:pt idx="1">
                  <c:v>0.02</c:v>
                </c:pt>
                <c:pt idx="2">
                  <c:v>0.02</c:v>
                </c:pt>
                <c:pt idx="3">
                  <c:v>0.06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FC3C-4916-895C-8B554A9365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FC3C-4916-895C-8B554A93650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FC3C-4916-895C-8B554A93650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FC3C-4916-895C-8B554A93650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FC3C-4916-895C-8B554A93650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C3C-4916-895C-8B554A93650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C3C-4916-895C-8B554A93650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C3C-4916-895C-8B554A9365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 (N=50)</c:v>
                </c:pt>
                <c:pt idx="1">
                  <c:v>Students in my school believe that the harder they work at something, the better they'll be at it. (N=50)</c:v>
                </c:pt>
                <c:pt idx="2">
                  <c:v>Students in my school use grading and feedback to improve. (N=50)</c:v>
                </c:pt>
                <c:pt idx="3">
                  <c:v>Students in my school stick with tasks even when they are hard. (N=50)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0.06</c:v>
                </c:pt>
                <c:pt idx="1">
                  <c:v>0.08</c:v>
                </c:pt>
                <c:pt idx="2">
                  <c:v>0.02</c:v>
                </c:pt>
                <c:pt idx="3">
                  <c:v>0.06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8-FC3C-4916-895C-8B554A936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9390-42E8-B64A-CB0E992E41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9390-42E8-B64A-CB0E992E410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9390-42E8-B64A-CB0E992E410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90-42E8-B64A-CB0E992E410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90-42E8-B64A-CB0E992E410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90-42E8-B64A-CB0E992E41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in my school are willing to try new things. (N=50)</c:v>
                </c:pt>
                <c:pt idx="1">
                  <c:v>Teachers in my school encourage students to not give up. (N=50)</c:v>
                </c:pt>
                <c:pt idx="2">
                  <c:v>Teachers in my school teach students the importance of accepting others with differing opinions. (N=49)</c:v>
                </c:pt>
              </c:strCache>
            </c:strRef>
          </c:cat>
          <c:val>
            <c:numRef>
              <c:f>Sheet1!$B$6:$B$8</c:f>
              <c:numCache>
                <c:formatCode>0%</c:formatCode>
                <c:ptCount val="3"/>
                <c:pt idx="0">
                  <c:v>0.28000000000000003</c:v>
                </c:pt>
                <c:pt idx="1">
                  <c:v>0.66</c:v>
                </c:pt>
                <c:pt idx="2">
                  <c:v>0.63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9390-42E8-B64A-CB0E992E41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9390-42E8-B64A-CB0E992E41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9390-42E8-B64A-CB0E992E410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9390-42E8-B64A-CB0E992E410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390-42E8-B64A-CB0E992E410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90-42E8-B64A-CB0E992E410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90-42E8-B64A-CB0E992E41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in my school are willing to try new things. (N=50)</c:v>
                </c:pt>
                <c:pt idx="1">
                  <c:v>Teachers in my school encourage students to not give up. (N=50)</c:v>
                </c:pt>
                <c:pt idx="2">
                  <c:v>Teachers in my school teach students the importance of accepting others with differing opinions. (N=49)</c:v>
                </c:pt>
              </c:strCache>
            </c:strRef>
          </c:cat>
          <c:val>
            <c:numRef>
              <c:f>Sheet1!$C$6:$C$8</c:f>
              <c:numCache>
                <c:formatCode>0%</c:formatCode>
                <c:ptCount val="3"/>
                <c:pt idx="0">
                  <c:v>0.6</c:v>
                </c:pt>
                <c:pt idx="1">
                  <c:v>0.3</c:v>
                </c:pt>
                <c:pt idx="2">
                  <c:v>0.28999999999999998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9390-42E8-B64A-CB0E992E41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9390-42E8-B64A-CB0E992E41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9-9390-42E8-B64A-CB0E992E410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9390-42E8-B64A-CB0E992E410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390-42E8-B64A-CB0E992E41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in my school are willing to try new things. (N=50)</c:v>
                </c:pt>
                <c:pt idx="1">
                  <c:v>Teachers in my school encourage students to not give up. (N=50)</c:v>
                </c:pt>
                <c:pt idx="2">
                  <c:v>Teachers in my school teach students the importance of accepting others with differing opinions. (N=49)</c:v>
                </c:pt>
              </c:strCache>
            </c:strRef>
          </c:cat>
          <c:val>
            <c:numRef>
              <c:f>Sheet1!$D$6:$D$8</c:f>
              <c:numCache>
                <c:formatCode>0%</c:formatCode>
                <c:ptCount val="3"/>
                <c:pt idx="0">
                  <c:v>0.1</c:v>
                </c:pt>
                <c:pt idx="1">
                  <c:v>0.02</c:v>
                </c:pt>
                <c:pt idx="2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B-9390-42E8-B64A-CB0E992E41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9390-42E8-B64A-CB0E992E41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9390-42E8-B64A-CB0E992E410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E-9390-42E8-B64A-CB0E992E410F}"/>
              </c:ext>
            </c:extLst>
          </c:dPt>
          <c:cat>
            <c:strRef>
              <c:f>Sheet1!$A$6:$A$8</c:f>
              <c:strCache>
                <c:ptCount val="3"/>
                <c:pt idx="0">
                  <c:v>Students in my school are willing to try new things. (N=50)</c:v>
                </c:pt>
                <c:pt idx="1">
                  <c:v>Teachers in my school encourage students to not give up. (N=50)</c:v>
                </c:pt>
                <c:pt idx="2">
                  <c:v>Teachers in my school teach students the importance of accepting others with differing opinions. (N=49)</c:v>
                </c:pt>
              </c:strCache>
            </c:strRef>
          </c:cat>
          <c:val>
            <c:numRef>
              <c:f>Sheet1!$E$6:$E$8</c:f>
              <c:numCache>
                <c:formatCode>0%</c:formatCode>
                <c:ptCount val="3"/>
                <c:pt idx="0">
                  <c:v>0.02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F-9390-42E8-B64A-CB0E992E41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9390-42E8-B64A-CB0E992E410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9390-42E8-B64A-CB0E992E410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9390-42E8-B64A-CB0E992E410F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390-42E8-B64A-CB0E992E41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in my school are willing to try new things. (N=50)</c:v>
                </c:pt>
                <c:pt idx="1">
                  <c:v>Teachers in my school encourage students to not give up. (N=50)</c:v>
                </c:pt>
                <c:pt idx="2">
                  <c:v>Teachers in my school teach students the importance of accepting others with differing opinions. (N=49)</c:v>
                </c:pt>
              </c:strCache>
            </c:strRef>
          </c:cat>
          <c:val>
            <c:numRef>
              <c:f>Sheet1!$F$6:$F$8</c:f>
              <c:numCache>
                <c:formatCode>0%</c:formatCode>
                <c:ptCount val="3"/>
                <c:pt idx="0">
                  <c:v>0</c:v>
                </c:pt>
                <c:pt idx="1">
                  <c:v>0.02</c:v>
                </c:pt>
                <c:pt idx="2">
                  <c:v>0.06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9390-42E8-B64A-CB0E992E4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5CE6-4425-81EC-0774E1032B7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5CE6-4425-81EC-0774E1032B7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5CE6-4425-81EC-0774E1032B7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5CE6-4425-81EC-0774E1032B7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E6-4425-81EC-0774E1032B7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E6-4425-81EC-0774E1032B7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E6-4425-81EC-0774E1032B7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E6-4425-81EC-0774E1032B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</c:v>
                </c:pt>
                <c:pt idx="1">
                  <c:v>Students in my school believe that the harder they work at something, the better they'll be at it.</c:v>
                </c:pt>
                <c:pt idx="2">
                  <c:v>Students in my school use grading and feedback to improve.</c:v>
                </c:pt>
                <c:pt idx="3">
                  <c:v>Students in my school stick with tasks even when they are hard.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</c:v>
                </c:pt>
                <c:pt idx="1">
                  <c:v>0.78</c:v>
                </c:pt>
                <c:pt idx="2">
                  <c:v>0.82</c:v>
                </c:pt>
                <c:pt idx="3">
                  <c:v>0.72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5CE6-4425-81EC-0774E1032B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(N=44)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5CE6-4425-81EC-0774E1032B7C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5CE6-4425-81EC-0774E1032B7C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5CE6-4425-81EC-0774E1032B7C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5CE6-4425-81EC-0774E1032B7C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E6-4425-81EC-0774E1032B7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CE6-4425-81EC-0774E1032B7C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CE6-4425-81EC-0774E1032B7C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CE6-4425-81EC-0774E1032B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Teachers in my school model a growth mindset for students.</c:v>
                </c:pt>
                <c:pt idx="1">
                  <c:v>Students in my school believe that the harder they work at something, the better they'll be at it.</c:v>
                </c:pt>
                <c:pt idx="2">
                  <c:v>Students in my school use grading and feedback to improve.</c:v>
                </c:pt>
                <c:pt idx="3">
                  <c:v>Students in my school stick with tasks even when they are hard.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0.95</c:v>
                </c:pt>
                <c:pt idx="1">
                  <c:v>0.89</c:v>
                </c:pt>
                <c:pt idx="2">
                  <c:v>0.91</c:v>
                </c:pt>
                <c:pt idx="3">
                  <c:v>0.75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5CE6-4425-81EC-0774E1032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E8C9-4479-87EC-73A69EF488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E8C9-4479-87EC-73A69EF488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E8C9-4479-87EC-73A69EF4889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C9-4479-87EC-73A69EF4889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C9-4479-87EC-73A69EF4889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C9-4479-87EC-73A69EF488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in my school are willing to try new things.</c:v>
                </c:pt>
                <c:pt idx="1">
                  <c:v>Teachers in my school encourage students to not give up.</c:v>
                </c:pt>
                <c:pt idx="2">
                  <c:v>Teachers in my school teach students the importance of accepting others with differing opinions.</c:v>
                </c:pt>
              </c:strCache>
            </c:strRef>
          </c:cat>
          <c:val>
            <c:numRef>
              <c:f>Sheet1!$B$6:$B$8</c:f>
              <c:numCache>
                <c:formatCode>0%</c:formatCode>
                <c:ptCount val="3"/>
                <c:pt idx="0">
                  <c:v>0.88</c:v>
                </c:pt>
                <c:pt idx="1">
                  <c:v>0.96</c:v>
                </c:pt>
                <c:pt idx="2">
                  <c:v>0.92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3-E8C9-4479-87EC-73A69EF488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(N=44)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4-E8C9-4479-87EC-73A69EF4889F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E8C9-4479-87EC-73A69EF4889F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E8C9-4479-87EC-73A69EF4889F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8C9-4479-87EC-73A69EF4889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C9-4479-87EC-73A69EF4889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8C9-4479-87EC-73A69EF488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Sheet1!$A$6:$A$8</c:f>
              <c:strCache>
                <c:ptCount val="3"/>
                <c:pt idx="0">
                  <c:v>Students in my school are willing to try new things.</c:v>
                </c:pt>
                <c:pt idx="1">
                  <c:v>Teachers in my school encourage students to not give up.</c:v>
                </c:pt>
                <c:pt idx="2">
                  <c:v>Teachers in my school teach students the importance of accepting others with differing opinions.</c:v>
                </c:pt>
              </c:strCache>
            </c:strRef>
          </c:cat>
          <c:val>
            <c:numRef>
              <c:f>Sheet1!$C$6:$C$8</c:f>
              <c:numCache>
                <c:formatCode>0%</c:formatCode>
                <c:ptCount val="3"/>
                <c:pt idx="0">
                  <c:v>0.89</c:v>
                </c:pt>
                <c:pt idx="1">
                  <c:v>0.98</c:v>
                </c:pt>
                <c:pt idx="2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7-E8C9-4479-87EC-73A69EF48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2225-4178-AA44-0AF5183E7563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2225-4178-AA44-0AF5183E7563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2225-4178-AA44-0AF5183E7563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2225-4178-AA44-0AF5183E7563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25-4178-AA44-0AF5183E756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 (N=50)</c:v>
                </c:pt>
                <c:pt idx="1">
                  <c:v>Students in my school can solve complex problems. (N=50)</c:v>
                </c:pt>
                <c:pt idx="2">
                  <c:v>Students in my school are generally prepared for tests and projects. (N=49)</c:v>
                </c:pt>
                <c:pt idx="3">
                  <c:v>Students in my school focus during class time. (N=50)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0.02</c:v>
                </c:pt>
                <c:pt idx="1">
                  <c:v>0.04</c:v>
                </c:pt>
                <c:pt idx="2">
                  <c:v>0.2</c:v>
                </c:pt>
                <c:pt idx="3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2225-4178-AA44-0AF5183E7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225-4178-AA44-0AF5183E7563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2225-4178-AA44-0AF5183E7563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2225-4178-AA44-0AF5183E7563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2225-4178-AA44-0AF5183E7563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25-4178-AA44-0AF5183E7563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225-4178-AA44-0AF5183E7563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25-4178-AA44-0AF5183E7563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225-4178-AA44-0AF5183E756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 (N=50)</c:v>
                </c:pt>
                <c:pt idx="1">
                  <c:v>Students in my school can solve complex problems. (N=50)</c:v>
                </c:pt>
                <c:pt idx="2">
                  <c:v>Students in my school are generally prepared for tests and projects. (N=49)</c:v>
                </c:pt>
                <c:pt idx="3">
                  <c:v>Students in my school focus during class time. (N=50)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0.6</c:v>
                </c:pt>
                <c:pt idx="1">
                  <c:v>0.57999999999999996</c:v>
                </c:pt>
                <c:pt idx="2">
                  <c:v>0.73</c:v>
                </c:pt>
                <c:pt idx="3">
                  <c:v>0.76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2225-4178-AA44-0AF5183E75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2225-4178-AA44-0AF5183E7563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2225-4178-AA44-0AF5183E7563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2225-4178-AA44-0AF5183E7563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2225-4178-AA44-0AF5183E7563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225-4178-AA44-0AF5183E7563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225-4178-AA44-0AF5183E7563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25-4178-AA44-0AF5183E756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 (N=50)</c:v>
                </c:pt>
                <c:pt idx="1">
                  <c:v>Students in my school can solve complex problems. (N=50)</c:v>
                </c:pt>
                <c:pt idx="2">
                  <c:v>Students in my school are generally prepared for tests and projects. (N=49)</c:v>
                </c:pt>
                <c:pt idx="3">
                  <c:v>Students in my school focus during class time. (N=50)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0.22</c:v>
                </c:pt>
                <c:pt idx="1">
                  <c:v>0.22</c:v>
                </c:pt>
                <c:pt idx="2">
                  <c:v>0.04</c:v>
                </c:pt>
                <c:pt idx="3">
                  <c:v>0.18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2225-4178-AA44-0AF5183E75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2225-4178-AA44-0AF5183E7563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2225-4178-AA44-0AF5183E7563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2225-4178-AA44-0AF5183E7563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2225-4178-AA44-0AF5183E7563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225-4178-AA44-0AF5183E756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 (N=50)</c:v>
                </c:pt>
                <c:pt idx="1">
                  <c:v>Students in my school can solve complex problems. (N=50)</c:v>
                </c:pt>
                <c:pt idx="2">
                  <c:v>Students in my school are generally prepared for tests and projects. (N=49)</c:v>
                </c:pt>
                <c:pt idx="3">
                  <c:v>Students in my school focus during class time. (N=50)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0.06</c:v>
                </c:pt>
                <c:pt idx="1">
                  <c:v>0.02</c:v>
                </c:pt>
                <c:pt idx="2">
                  <c:v>0</c:v>
                </c:pt>
                <c:pt idx="3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2225-4178-AA44-0AF5183E75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2225-4178-AA44-0AF5183E7563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2225-4178-AA44-0AF5183E7563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2225-4178-AA44-0AF5183E7563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2225-4178-AA44-0AF5183E7563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225-4178-AA44-0AF5183E7563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225-4178-AA44-0AF5183E756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 (N=50)</c:v>
                </c:pt>
                <c:pt idx="1">
                  <c:v>Students in my school can solve complex problems. (N=50)</c:v>
                </c:pt>
                <c:pt idx="2">
                  <c:v>Students in my school are generally prepared for tests and projects. (N=49)</c:v>
                </c:pt>
                <c:pt idx="3">
                  <c:v>Students in my school focus during class time. (N=50)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0.1</c:v>
                </c:pt>
                <c:pt idx="1">
                  <c:v>0.14000000000000001</c:v>
                </c:pt>
                <c:pt idx="2">
                  <c:v>0.02</c:v>
                </c:pt>
                <c:pt idx="3">
                  <c:v>0.02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8-2225-4178-AA44-0AF5183E7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61AC4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1EBB-4344-A34A-7DF247B4CF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1EBB-4344-A34A-7DF247B4CF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1EBB-4344-A34A-7DF247B4CFC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1EBB-4344-A34A-7DF247B4CFC0}"/>
              </c:ext>
            </c:extLst>
          </c:dPt>
          <c:dLbls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BB-4344-A34A-7DF247B4CFC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BB-4344-A34A-7DF247B4C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 (N=50)</c:v>
                </c:pt>
                <c:pt idx="1">
                  <c:v>Students in my school can appropriately manage their time. (N=50)</c:v>
                </c:pt>
                <c:pt idx="2">
                  <c:v>Students in my school work well independently. (N=50)</c:v>
                </c:pt>
                <c:pt idx="3">
                  <c:v>Teachers in my school work on time management with students. (N=50)</c:v>
                </c:pt>
              </c:strCache>
            </c:strRef>
          </c:cat>
          <c:val>
            <c:numRef>
              <c:f>Sheet1!$B$6:$B$9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0.08</c:v>
                </c:pt>
                <c:pt idx="3">
                  <c:v>0.32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1EBB-4344-A34A-7DF247B4CF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8CC365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1EBB-4344-A34A-7DF247B4CF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1EBB-4344-A34A-7DF247B4CF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1EBB-4344-A34A-7DF247B4CFC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1EBB-4344-A34A-7DF247B4CF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BB-4344-A34A-7DF247B4CF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BB-4344-A34A-7DF247B4CFC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BB-4344-A34A-7DF247B4CFC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EBB-4344-A34A-7DF247B4C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 (N=50)</c:v>
                </c:pt>
                <c:pt idx="1">
                  <c:v>Students in my school can appropriately manage their time. (N=50)</c:v>
                </c:pt>
                <c:pt idx="2">
                  <c:v>Students in my school work well independently. (N=50)</c:v>
                </c:pt>
                <c:pt idx="3">
                  <c:v>Teachers in my school work on time management with students. (N=50)</c:v>
                </c:pt>
              </c:strCache>
            </c:strRef>
          </c:cat>
          <c:val>
            <c:numRef>
              <c:f>Sheet1!$C$6:$C$9</c:f>
              <c:numCache>
                <c:formatCode>0%</c:formatCode>
                <c:ptCount val="4"/>
                <c:pt idx="0">
                  <c:v>0.48</c:v>
                </c:pt>
                <c:pt idx="1">
                  <c:v>0.66</c:v>
                </c:pt>
                <c:pt idx="2">
                  <c:v>0.74</c:v>
                </c:pt>
                <c:pt idx="3">
                  <c:v>0.54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1EBB-4344-A34A-7DF247B4CF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7C660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A-1EBB-4344-A34A-7DF247B4CF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B-1EBB-4344-A34A-7DF247B4CF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C-1EBB-4344-A34A-7DF247B4CFC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D-1EBB-4344-A34A-7DF247B4CFC0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EBB-4344-A34A-7DF247B4CFC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EBB-4344-A34A-7DF247B4CFC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EBB-4344-A34A-7DF247B4CFC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EBB-4344-A34A-7DF247B4C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 (N=50)</c:v>
                </c:pt>
                <c:pt idx="1">
                  <c:v>Students in my school can appropriately manage their time. (N=50)</c:v>
                </c:pt>
                <c:pt idx="2">
                  <c:v>Students in my school work well independently. (N=50)</c:v>
                </c:pt>
                <c:pt idx="3">
                  <c:v>Teachers in my school work on time management with students. (N=50)</c:v>
                </c:pt>
              </c:strCache>
            </c:strRef>
          </c:cat>
          <c:val>
            <c:numRef>
              <c:f>Sheet1!$D$6:$D$9</c:f>
              <c:numCache>
                <c:formatCode>0%</c:formatCode>
                <c:ptCount val="4"/>
                <c:pt idx="0">
                  <c:v>0.44</c:v>
                </c:pt>
                <c:pt idx="1">
                  <c:v>0.2</c:v>
                </c:pt>
                <c:pt idx="2">
                  <c:v>0.12</c:v>
                </c:pt>
                <c:pt idx="3">
                  <c:v>0.06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E-1EBB-4344-A34A-7DF247B4CF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F3B71C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F-1EBB-4344-A34A-7DF247B4CF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0-1EBB-4344-A34A-7DF247B4CF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1-1EBB-4344-A34A-7DF247B4CFC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2-1EBB-4344-A34A-7DF247B4CFC0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00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EBB-4344-A34A-7DF247B4C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 (N=50)</c:v>
                </c:pt>
                <c:pt idx="1">
                  <c:v>Students in my school can appropriately manage their time. (N=50)</c:v>
                </c:pt>
                <c:pt idx="2">
                  <c:v>Students in my school work well independently. (N=50)</c:v>
                </c:pt>
                <c:pt idx="3">
                  <c:v>Teachers in my school work on time management with students. (N=50)</c:v>
                </c:pt>
              </c:strCache>
            </c:strRef>
          </c:cat>
          <c:val>
            <c:numRef>
              <c:f>Sheet1!$E$6:$E$9</c:f>
              <c:numCache>
                <c:formatCode>0%</c:formatCode>
                <c:ptCount val="4"/>
                <c:pt idx="0">
                  <c:v>0.04</c:v>
                </c:pt>
                <c:pt idx="1">
                  <c:v>0.06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3-1EBB-4344-A34A-7DF247B4CF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FFFFFF"/>
              </a:solidFill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4-1EBB-4344-A34A-7DF247B4CFC0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5-1EBB-4344-A34A-7DF247B4CFC0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6-1EBB-4344-A34A-7DF247B4CFC0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17-1EBB-4344-A34A-7DF247B4CFC0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EBB-4344-A34A-7DF247B4CFC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EBB-4344-A34A-7DF247B4CFC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EBB-4344-A34A-7DF247B4CF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 (N=50)</c:v>
                </c:pt>
                <c:pt idx="1">
                  <c:v>Students in my school can appropriately manage their time. (N=50)</c:v>
                </c:pt>
                <c:pt idx="2">
                  <c:v>Students in my school work well independently. (N=50)</c:v>
                </c:pt>
                <c:pt idx="3">
                  <c:v>Teachers in my school work on time management with students. (N=50)</c:v>
                </c:pt>
              </c:strCache>
            </c:strRef>
          </c:cat>
          <c:val>
            <c:numRef>
              <c:f>Sheet1!$F$6:$F$9</c:f>
              <c:numCache>
                <c:formatCode>0%</c:formatCode>
                <c:ptCount val="4"/>
                <c:pt idx="0">
                  <c:v>0.04</c:v>
                </c:pt>
                <c:pt idx="1">
                  <c:v>0.08</c:v>
                </c:pt>
                <c:pt idx="2">
                  <c:v>0.06</c:v>
                </c:pt>
                <c:pt idx="3">
                  <c:v>0.08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18-1EBB-4344-A34A-7DF247B4C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B673-414E-A574-A12058345EC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B673-414E-A574-A12058345EC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B673-414E-A574-A12058345EC6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B673-414E-A574-A12058345EC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73-414E-A574-A12058345EC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73-414E-A574-A12058345EC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73-414E-A574-A12058345EC6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73-414E-A574-A12058345EC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</c:v>
                </c:pt>
                <c:pt idx="1">
                  <c:v>Students in my school can solve complex problems.</c:v>
                </c:pt>
                <c:pt idx="2">
                  <c:v>Students in my school are generally prepared for tests and projects.</c:v>
                </c:pt>
                <c:pt idx="3">
                  <c:v>Students in my school focus during class time.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0.62</c:v>
                </c:pt>
                <c:pt idx="1">
                  <c:v>0.62</c:v>
                </c:pt>
                <c:pt idx="2">
                  <c:v>0.94</c:v>
                </c:pt>
                <c:pt idx="3">
                  <c:v>0.78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B673-414E-A574-A12058345E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B673-414E-A574-A12058345EC6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B673-414E-A574-A12058345EC6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B673-414E-A574-A12058345EC6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B673-414E-A574-A12058345EC6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73-414E-A574-A12058345EC6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73-414E-A574-A12058345EC6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73-414E-A574-A12058345EC6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673-414E-A574-A12058345EC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Students in my school plan ahead.</c:v>
                </c:pt>
                <c:pt idx="1">
                  <c:v>Students in my school can solve complex problems.</c:v>
                </c:pt>
                <c:pt idx="2">
                  <c:v>Students in my school are generally prepared for tests and projects.</c:v>
                </c:pt>
                <c:pt idx="3">
                  <c:v>Students in my school focus during class time.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0.62</c:v>
                </c:pt>
                <c:pt idx="1">
                  <c:v>0.7</c:v>
                </c:pt>
                <c:pt idx="2">
                  <c:v>0.95</c:v>
                </c:pt>
                <c:pt idx="3">
                  <c:v>0.91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B673-414E-A574-A12058345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  <a:effectLst/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2020-2021 (N=50)</c:v>
                </c:pt>
              </c:strCache>
            </c:strRef>
          </c:tx>
          <c:spPr>
            <a:solidFill>
              <a:srgbClr val="53A035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F82D-4D6F-91E1-AE8C14DE9CC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1-F82D-4D6F-91E1-AE8C14DE9CC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2-F82D-4D6F-91E1-AE8C14DE9CC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F82D-4D6F-91E1-AE8C14DE9CC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2D-4D6F-91E1-AE8C14DE9CCD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2D-4D6F-91E1-AE8C14DE9CCD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82D-4D6F-91E1-AE8C14DE9CCD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2D-4D6F-91E1-AE8C14DE9CC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</c:v>
                </c:pt>
                <c:pt idx="1">
                  <c:v>Students in my school can appropriately manage their time.</c:v>
                </c:pt>
                <c:pt idx="2">
                  <c:v>Students in my school work well independently.</c:v>
                </c:pt>
                <c:pt idx="3">
                  <c:v>Teachers in my school work on time management with students.</c:v>
                </c:pt>
              </c:strCache>
            </c:strRef>
          </c:cat>
          <c:val>
            <c:numRef>
              <c:f>Sheet1!$B$6:$B$9</c:f>
              <c:numCache>
                <c:formatCode>0%</c:formatCode>
                <c:ptCount val="4"/>
                <c:pt idx="0">
                  <c:v>0.48</c:v>
                </c:pt>
                <c:pt idx="1">
                  <c:v>0.66</c:v>
                </c:pt>
                <c:pt idx="2">
                  <c:v>0.82</c:v>
                </c:pt>
                <c:pt idx="3">
                  <c:v>0.86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F82D-4D6F-91E1-AE8C14DE9C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2018-2019 (N=45)</c:v>
                </c:pt>
              </c:strCache>
            </c:strRef>
          </c:tx>
          <c:spPr>
            <a:solidFill>
              <a:srgbClr val="114188"/>
            </a:solidFill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F82D-4D6F-91E1-AE8C14DE9CCD}"/>
              </c:ext>
            </c:extLst>
          </c:dPt>
          <c:dPt>
            <c:idx val="1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6-F82D-4D6F-91E1-AE8C14DE9CCD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7-F82D-4D6F-91E1-AE8C14DE9CCD}"/>
              </c:ext>
            </c:extLst>
          </c:dPt>
          <c:dPt>
            <c:idx val="3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8-F82D-4D6F-91E1-AE8C14DE9CC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2D-4D6F-91E1-AE8C14DE9CCD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2D-4D6F-91E1-AE8C14DE9CCD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82D-4D6F-91E1-AE8C14DE9CCD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FF"/>
                      </a:solidFill>
                      <a:effectLst/>
                      <a:latin typeface="Calibri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82D-4D6F-91E1-AE8C14DE9CC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Sheet1!$A$6:$A$9</c:f>
              <c:strCache>
                <c:ptCount val="4"/>
                <c:pt idx="0">
                  <c:v>Students in my school are rarely distracted by their peers.</c:v>
                </c:pt>
                <c:pt idx="1">
                  <c:v>Students in my school can appropriately manage their time.</c:v>
                </c:pt>
                <c:pt idx="2">
                  <c:v>Students in my school work well independently.</c:v>
                </c:pt>
                <c:pt idx="3">
                  <c:v>Teachers in my school work on time management with students.</c:v>
                </c:pt>
              </c:strCache>
            </c:strRef>
          </c:cat>
          <c:val>
            <c:numRef>
              <c:f>Sheet1!$C$6:$C$9</c:f>
              <c:numCache>
                <c:formatCode>0%</c:formatCode>
                <c:ptCount val="4"/>
                <c:pt idx="0">
                  <c:v>0.38</c:v>
                </c:pt>
                <c:pt idx="1">
                  <c:v>0.64</c:v>
                </c:pt>
                <c:pt idx="2">
                  <c:v>0.87</c:v>
                </c:pt>
                <c:pt idx="3">
                  <c:v>0.8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9-F82D-4D6F-91E1-AE8C14DE9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effectLst/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>
                    <a:solidFill>
                      <a:srgbClr val="000000"/>
                    </a:solidFill>
                    <a:effectLst/>
                    <a:latin typeface="Calibri"/>
                  </a:rPr>
                  <a:t>Percentage Strongly Agree or Agree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spPr>
          <a:ln>
            <a:solidFill>
              <a:srgbClr val="808080"/>
            </a:solidFill>
          </a:ln>
          <a:effectLst/>
        </c:spPr>
        <c:txPr>
          <a:bodyPr/>
          <a:lstStyle/>
          <a:p>
            <a:pPr>
              <a:defRPr sz="1400" b="0" i="0">
                <a:solidFill>
                  <a:srgbClr val="000000"/>
                </a:solidFill>
                <a:effectLst/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000000"/>
              </a:solidFill>
              <a:effectLst/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>
          <a:effectLst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repo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0167" y="1153556"/>
            <a:ext cx="10363200" cy="1339668"/>
          </a:xfrm>
          <a:effectLst/>
        </p:spPr>
        <p:txBody>
          <a:bodyPr lIns="0" tIns="0" rIns="0" bIns="0" anchor="b"/>
          <a:lstStyle>
            <a:lvl1pPr algn="l">
              <a:defRPr>
                <a:effectLst/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>
                <a:effectLst/>
              </a:rPr>
              <a:t>Survey 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18633" y="4161654"/>
            <a:ext cx="3657600" cy="1143000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18634" y="3445193"/>
            <a:ext cx="8525933" cy="260350"/>
          </a:xfrm>
          <a:effectLst/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marL="320040" indent="0">
              <a:buNone/>
            </a:lvl2pPr>
          </a:lstStyle>
          <a:p>
            <a:pPr lvl="0"/>
            <a:r>
              <a:rPr lang="en-US">
                <a:effectLst/>
              </a:rPr>
              <a:t>School District Name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18634" y="3727768"/>
            <a:ext cx="8525933" cy="260350"/>
          </a:xfrm>
          <a:effectLst/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marL="320040" indent="0">
              <a:buNone/>
            </a:lvl2pPr>
          </a:lstStyle>
          <a:p>
            <a:pPr lvl="0"/>
            <a:r>
              <a:rPr lang="en-US">
                <a:effectLst/>
              </a:rPr>
              <a:t>Open – Close 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58535"/>
            <a:ext cx="5892800" cy="461665"/>
          </a:xfrm>
          <a:prstGeom prst="rect">
            <a:avLst/>
          </a:prstGeom>
          <a:noFill/>
          <a:effectLst/>
        </p:spPr>
        <p:txBody>
          <a:bodyPr wrap="square" lIns="0" rtlCol="0">
            <a:spAutoFit/>
          </a:bodyPr>
          <a:lstStyle/>
          <a:p>
            <a:r>
              <a:rPr lang="en-US" sz="24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Results</a:t>
            </a:r>
          </a:p>
        </p:txBody>
      </p:sp>
      <p:grpSp>
        <p:nvGrpSpPr>
          <p:cNvPr id="22" name="Group 21"/>
          <p:cNvGrpSpPr/>
          <p:nvPr/>
        </p:nvGrpSpPr>
        <p:grpSpPr>
          <a:xfrm flipV="1">
            <a:off x="918633" y="5560374"/>
            <a:ext cx="10354734" cy="68069"/>
            <a:chOff x="890776" y="4850305"/>
            <a:chExt cx="9144000" cy="73152"/>
          </a:xfrm>
          <a:effectLst/>
        </p:grpSpPr>
        <p:sp>
          <p:nvSpPr>
            <p:cNvPr id="23" name="Rectangle 22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flipV="1">
            <a:off x="918633" y="5560374"/>
            <a:ext cx="10354734" cy="68069"/>
            <a:chOff x="890776" y="4850305"/>
            <a:chExt cx="9144000" cy="73152"/>
          </a:xfrm>
          <a:effectLst/>
        </p:grpSpPr>
        <p:sp>
          <p:nvSpPr>
            <p:cNvPr id="14" name="Rectangle 13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02128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Gener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0167" y="1732319"/>
            <a:ext cx="10363200" cy="1339668"/>
          </a:xfrm>
          <a:effectLst/>
        </p:spPr>
        <p:txBody>
          <a:bodyPr lIns="0" tIns="0" rIns="0" bIns="0" anchor="b"/>
          <a:lstStyle>
            <a:lvl1pPr algn="l"/>
          </a:lstStyle>
          <a:p>
            <a:r>
              <a:rPr lang="en-US">
                <a:effectLst/>
              </a:rPr>
              <a:t>PowerPoint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0167" y="3131463"/>
            <a:ext cx="8534400" cy="441736"/>
          </a:xfrm>
          <a:effectLst/>
        </p:spPr>
        <p:txBody>
          <a:bodyPr lIns="0" tIns="0" rIns="0" bIns="0">
            <a:normAutofit/>
          </a:bodyPr>
          <a:lstStyle>
            <a:lvl1pPr marL="0" indent="0" algn="l">
              <a:spcBef>
                <a:spcPct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effectLst/>
              </a:defRPr>
            </a:lvl9pPr>
          </a:lstStyle>
          <a:p>
            <a:r>
              <a:rPr lang="en-US">
                <a:effectLst/>
              </a:rPr>
              <a:t>Subtitle goes here</a:t>
            </a:r>
          </a:p>
        </p:txBody>
      </p:sp>
      <p:grpSp>
        <p:nvGrpSpPr>
          <p:cNvPr id="12" name="Group 11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3" name="Rectangle 12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7" name="Rectangle 16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136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732319"/>
            <a:ext cx="10363200" cy="1339668"/>
          </a:xfrm>
          <a:effectLst/>
        </p:spPr>
        <p:txBody>
          <a:bodyPr lIns="0" tIns="0" rIns="0" bIns="0" anchor="b"/>
          <a:lstStyle>
            <a:lvl1pPr algn="l">
              <a:defRPr baseline="0">
                <a:effectLst/>
              </a:defRPr>
            </a:lvl1pPr>
          </a:lstStyle>
          <a:p>
            <a:r>
              <a:rPr lang="en-US">
                <a:effectLst/>
              </a:rPr>
              <a:t>Sub-divider slide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911854" y="3106622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7" name="Rectangle 16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2" name="Rectangle 11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50175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3" y="720806"/>
            <a:ext cx="10354733" cy="515190"/>
          </a:xfrm>
          <a:effectLst/>
        </p:spPr>
        <p:txBody>
          <a:bodyPr bIns="45720" anchor="b" anchorCtr="0"/>
          <a:lstStyle/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/>
          <a:lstStyle>
            <a:lvl1pPr marL="0" indent="0">
              <a:buNone/>
            </a:lvl1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9" name="Rectangle 18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75642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_Title (two lines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634" y="699273"/>
            <a:ext cx="10354733" cy="1003011"/>
          </a:xfrm>
          <a:effectLst/>
        </p:spPr>
        <p:txBody>
          <a:bodyPr/>
          <a:lstStyle>
            <a:lvl1pPr>
              <a:lnSpc>
                <a:spcPct val="100000"/>
              </a:lnSpc>
              <a:defRPr baseline="0">
                <a:effectLst/>
              </a:defRPr>
            </a:lvl1pPr>
          </a:lstStyle>
          <a:p>
            <a:r>
              <a:rPr lang="en-US">
                <a:effectLst/>
              </a:rPr>
              <a:t>Click to edit Master title style that goes onto 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4" y="2033837"/>
            <a:ext cx="10354733" cy="3906588"/>
          </a:xfrm>
          <a:effectLst/>
        </p:spPr>
        <p:txBody>
          <a:bodyPr/>
          <a:lstStyle>
            <a:lvl1pPr marL="0" indent="0">
              <a:buNone/>
            </a:lvl1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05074" y="1702283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9" name="Rectangle 18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3583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34" y="699273"/>
            <a:ext cx="10354733" cy="515190"/>
          </a:xfrm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8633" y="1600200"/>
            <a:ext cx="5075767" cy="434022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effectLst/>
              </a:defRPr>
            </a:lvl1pPr>
            <a:lvl2pPr>
              <a:defRPr sz="14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400">
                <a:effectLst/>
              </a:defRPr>
            </a:lvl4pPr>
            <a:lvl5pPr>
              <a:defRPr sz="1400">
                <a:effectLst/>
              </a:defRPr>
            </a:lvl5pPr>
            <a:lvl6pPr>
              <a:defRPr sz="1800">
                <a:effectLst/>
              </a:defRPr>
            </a:lvl6pPr>
            <a:lvl7pPr>
              <a:defRPr sz="1800">
                <a:effectLst/>
              </a:defRPr>
            </a:lvl7pPr>
            <a:lvl8pPr>
              <a:defRPr sz="1800">
                <a:effectLst/>
              </a:defRPr>
            </a:lvl8pPr>
            <a:lvl9pPr>
              <a:defRPr sz="1800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075767" cy="434022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effectLst/>
              </a:defRPr>
            </a:lvl1pPr>
            <a:lvl2pPr marL="605790" indent="-285750">
              <a:buFont typeface="Wingdings" panose="05000000000000000000" pitchFamily="2" charset="2"/>
              <a:buChar char="§"/>
              <a:defRPr sz="1400">
                <a:effectLst/>
              </a:defRPr>
            </a:lvl2pPr>
            <a:lvl3pPr marL="880110" indent="-285750">
              <a:buFont typeface="Wingdings" panose="05000000000000000000" pitchFamily="2" charset="2"/>
              <a:buChar char="§"/>
              <a:defRPr sz="1400">
                <a:effectLst/>
              </a:defRPr>
            </a:lvl3pPr>
            <a:lvl4pPr marL="1154430" indent="-285750">
              <a:buFont typeface="Wingdings" panose="05000000000000000000" pitchFamily="2" charset="2"/>
              <a:buChar char="§"/>
              <a:defRPr sz="1400">
                <a:effectLst/>
              </a:defRPr>
            </a:lvl4pPr>
            <a:lvl5pPr marL="1428750" indent="-285750">
              <a:buFont typeface="Wingdings" panose="05000000000000000000" pitchFamily="2" charset="2"/>
              <a:buChar char="§"/>
              <a:defRPr sz="1400">
                <a:effectLst/>
              </a:defRPr>
            </a:lvl5pPr>
            <a:lvl6pPr>
              <a:defRPr sz="1800">
                <a:effectLst/>
              </a:defRPr>
            </a:lvl6pPr>
            <a:lvl7pPr>
              <a:defRPr sz="1800">
                <a:effectLst/>
              </a:defRPr>
            </a:lvl7pPr>
            <a:lvl8pPr>
              <a:defRPr sz="1800">
                <a:effectLst/>
              </a:defRPr>
            </a:lvl8pPr>
            <a:lvl9pPr>
              <a:defRPr sz="1800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20" name="Rectangle 19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5" name="Rectangle 14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001241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633" y="1609281"/>
            <a:ext cx="5077884" cy="757999"/>
          </a:xfrm>
          <a:effectLst/>
        </p:spPr>
        <p:txBody>
          <a:bodyPr anchor="t"/>
          <a:lstStyle>
            <a:lvl1pPr marL="0" indent="0">
              <a:buNone/>
              <a:defRPr sz="2400" b="1">
                <a:effectLst/>
              </a:defRPr>
            </a:lvl1pPr>
            <a:lvl2pPr marL="457200" indent="0">
              <a:buNone/>
              <a:defRPr sz="2000" b="1">
                <a:effectLst/>
              </a:defRPr>
            </a:lvl2pPr>
            <a:lvl3pPr marL="914400" indent="0">
              <a:buNone/>
              <a:defRPr sz="1800" b="1">
                <a:effectLst/>
              </a:defRPr>
            </a:lvl3pPr>
            <a:lvl4pPr marL="1371600" indent="0">
              <a:buNone/>
              <a:defRPr sz="1600" b="1">
                <a:effectLst/>
              </a:defRPr>
            </a:lvl4pPr>
            <a:lvl5pPr marL="1828800" indent="0">
              <a:buNone/>
              <a:defRPr sz="1600" b="1">
                <a:effectLst/>
              </a:defRPr>
            </a:lvl5pPr>
            <a:lvl6pPr marL="2286000" indent="0">
              <a:buNone/>
              <a:defRPr sz="1600" b="1">
                <a:effectLst/>
              </a:defRPr>
            </a:lvl6pPr>
            <a:lvl7pPr marL="2743200" indent="0">
              <a:buNone/>
              <a:defRPr sz="1600" b="1">
                <a:effectLst/>
              </a:defRPr>
            </a:lvl7pPr>
            <a:lvl8pPr marL="3200400" indent="0">
              <a:buNone/>
              <a:defRPr sz="1600" b="1">
                <a:effectLst/>
              </a:defRPr>
            </a:lvl8pPr>
            <a:lvl9pPr marL="3657600" indent="0">
              <a:buNone/>
              <a:defRPr sz="1600" b="1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633" y="2499360"/>
            <a:ext cx="5077884" cy="3441065"/>
          </a:xfrm>
          <a:effectLst/>
        </p:spPr>
        <p:txBody>
          <a:bodyPr>
            <a:normAutofit/>
          </a:bodyPr>
          <a:lstStyle>
            <a:lvl1pPr>
              <a:defRPr sz="1400">
                <a:effectLst/>
              </a:defRPr>
            </a:lvl1pPr>
            <a:lvl2pPr>
              <a:defRPr sz="14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400">
                <a:effectLst/>
              </a:defRPr>
            </a:lvl4pPr>
            <a:lvl5pPr>
              <a:defRPr sz="1400">
                <a:effectLst/>
              </a:defRPr>
            </a:lvl5pPr>
            <a:lvl6pPr>
              <a:defRPr sz="1600">
                <a:effectLst/>
              </a:defRPr>
            </a:lvl6pPr>
            <a:lvl7pPr>
              <a:defRPr sz="1600">
                <a:effectLst/>
              </a:defRPr>
            </a:lvl7pPr>
            <a:lvl8pPr>
              <a:defRPr sz="1600">
                <a:effectLst/>
              </a:defRPr>
            </a:lvl8pPr>
            <a:lvl9pPr>
              <a:defRPr sz="1600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09281"/>
            <a:ext cx="5080000" cy="757999"/>
          </a:xfrm>
          <a:effectLst/>
        </p:spPr>
        <p:txBody>
          <a:bodyPr anchor="t"/>
          <a:lstStyle>
            <a:lvl1pPr marL="0" indent="0">
              <a:buNone/>
              <a:defRPr sz="2400" b="1">
                <a:effectLst/>
              </a:defRPr>
            </a:lvl1pPr>
            <a:lvl2pPr marL="457200" indent="0">
              <a:buNone/>
              <a:defRPr sz="2000" b="1">
                <a:effectLst/>
              </a:defRPr>
            </a:lvl2pPr>
            <a:lvl3pPr marL="914400" indent="0">
              <a:buNone/>
              <a:defRPr sz="1800" b="1">
                <a:effectLst/>
              </a:defRPr>
            </a:lvl3pPr>
            <a:lvl4pPr marL="1371600" indent="0">
              <a:buNone/>
              <a:defRPr sz="1600" b="1">
                <a:effectLst/>
              </a:defRPr>
            </a:lvl4pPr>
            <a:lvl5pPr marL="1828800" indent="0">
              <a:buNone/>
              <a:defRPr sz="1600" b="1">
                <a:effectLst/>
              </a:defRPr>
            </a:lvl5pPr>
            <a:lvl6pPr marL="2286000" indent="0">
              <a:buNone/>
              <a:defRPr sz="1600" b="1">
                <a:effectLst/>
              </a:defRPr>
            </a:lvl6pPr>
            <a:lvl7pPr marL="2743200" indent="0">
              <a:buNone/>
              <a:defRPr sz="1600" b="1">
                <a:effectLst/>
              </a:defRPr>
            </a:lvl7pPr>
            <a:lvl8pPr marL="3200400" indent="0">
              <a:buNone/>
              <a:defRPr sz="1600" b="1">
                <a:effectLst/>
              </a:defRPr>
            </a:lvl8pPr>
            <a:lvl9pPr marL="3657600" indent="0">
              <a:buNone/>
              <a:defRPr sz="1600" b="1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99360"/>
            <a:ext cx="5080000" cy="3441065"/>
          </a:xfrm>
          <a:effectLst/>
        </p:spPr>
        <p:txBody>
          <a:bodyPr>
            <a:normAutofit/>
          </a:bodyPr>
          <a:lstStyle>
            <a:lvl1pPr>
              <a:defRPr sz="1400">
                <a:effectLst/>
              </a:defRPr>
            </a:lvl1pPr>
            <a:lvl2pPr>
              <a:defRPr sz="14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400">
                <a:effectLst/>
              </a:defRPr>
            </a:lvl4pPr>
            <a:lvl5pPr>
              <a:defRPr sz="1400">
                <a:effectLst/>
              </a:defRPr>
            </a:lvl5pPr>
            <a:lvl6pPr>
              <a:defRPr sz="1600">
                <a:effectLst/>
              </a:defRPr>
            </a:lvl6pPr>
            <a:lvl7pPr>
              <a:defRPr sz="1600">
                <a:effectLst/>
              </a:defRPr>
            </a:lvl7pPr>
            <a:lvl8pPr>
              <a:defRPr sz="1600">
                <a:effectLst/>
              </a:defRPr>
            </a:lvl8pPr>
            <a:lvl9pPr>
              <a:defRPr sz="1600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10"/>
          <p:cNvSpPr>
            <a:spLocks noGrp="1"/>
          </p:cNvSpPr>
          <p:nvPr>
            <p:ph type="ftr" sz="quarter" idx="13"/>
          </p:nvPr>
        </p:nvSpPr>
        <p:spPr>
          <a:xfrm>
            <a:off x="4165600" y="212726"/>
            <a:ext cx="3860800" cy="36512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FF0000"/>
                </a:solidFill>
                <a:effectLst/>
              </a:defRPr>
            </a:lvl1pPr>
          </a:lstStyle>
          <a:p>
            <a:r>
              <a:rPr lang="en-US">
                <a:effectLst/>
              </a:rPr>
              <a:t>DRAFT - FOR DISCUSSION ONLY</a:t>
            </a:r>
          </a:p>
        </p:txBody>
      </p:sp>
      <p:grpSp>
        <p:nvGrpSpPr>
          <p:cNvPr id="21" name="Group 20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22" name="Rectangle 21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7" name="Rectangle 16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35624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Conclusions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8633" y="1609281"/>
            <a:ext cx="5077884" cy="757999"/>
          </a:xfrm>
          <a:effectLst/>
        </p:spPr>
        <p:txBody>
          <a:bodyPr anchor="t"/>
          <a:lstStyle>
            <a:lvl1pPr marL="0" indent="0">
              <a:buNone/>
              <a:defRPr sz="2400" b="1">
                <a:effectLst/>
              </a:defRPr>
            </a:lvl1pPr>
            <a:lvl2pPr marL="457200" indent="0">
              <a:buNone/>
              <a:defRPr sz="2000" b="1">
                <a:effectLst/>
              </a:defRPr>
            </a:lvl2pPr>
            <a:lvl3pPr marL="914400" indent="0">
              <a:buNone/>
              <a:defRPr sz="1800" b="1">
                <a:effectLst/>
              </a:defRPr>
            </a:lvl3pPr>
            <a:lvl4pPr marL="1371600" indent="0">
              <a:buNone/>
              <a:defRPr sz="1600" b="1">
                <a:effectLst/>
              </a:defRPr>
            </a:lvl4pPr>
            <a:lvl5pPr marL="1828800" indent="0">
              <a:buNone/>
              <a:defRPr sz="1600" b="1">
                <a:effectLst/>
              </a:defRPr>
            </a:lvl5pPr>
            <a:lvl6pPr marL="2286000" indent="0">
              <a:buNone/>
              <a:defRPr sz="1600" b="1">
                <a:effectLst/>
              </a:defRPr>
            </a:lvl6pPr>
            <a:lvl7pPr marL="2743200" indent="0">
              <a:buNone/>
              <a:defRPr sz="1600" b="1">
                <a:effectLst/>
              </a:defRPr>
            </a:lvl7pPr>
            <a:lvl8pPr marL="3200400" indent="0">
              <a:buNone/>
              <a:defRPr sz="1600" b="1">
                <a:effectLst/>
              </a:defRPr>
            </a:lvl8pPr>
            <a:lvl9pPr marL="3657600" indent="0">
              <a:buNone/>
              <a:defRPr sz="1600" b="1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Highlights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633" y="2499360"/>
            <a:ext cx="5077884" cy="3441065"/>
          </a:xfrm>
          <a:effectLst/>
        </p:spPr>
        <p:txBody>
          <a:bodyPr>
            <a:normAutofit/>
          </a:bodyPr>
          <a:lstStyle>
            <a:lvl1pPr>
              <a:defRPr sz="1400">
                <a:effectLst/>
              </a:defRPr>
            </a:lvl1pPr>
            <a:lvl2pPr>
              <a:defRPr sz="14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400">
                <a:effectLst/>
              </a:defRPr>
            </a:lvl4pPr>
            <a:lvl5pPr>
              <a:defRPr sz="1400">
                <a:effectLst/>
              </a:defRPr>
            </a:lvl5pPr>
            <a:lvl6pPr>
              <a:defRPr sz="1600">
                <a:effectLst/>
              </a:defRPr>
            </a:lvl6pPr>
            <a:lvl7pPr>
              <a:defRPr sz="1600">
                <a:effectLst/>
              </a:defRPr>
            </a:lvl7pPr>
            <a:lvl8pPr>
              <a:defRPr sz="1600">
                <a:effectLst/>
              </a:defRPr>
            </a:lvl8pPr>
            <a:lvl9pPr>
              <a:defRPr sz="1600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609281"/>
            <a:ext cx="5080000" cy="757999"/>
          </a:xfrm>
          <a:effectLst/>
        </p:spPr>
        <p:txBody>
          <a:bodyPr anchor="t"/>
          <a:lstStyle>
            <a:lvl1pPr marL="0" indent="0">
              <a:buNone/>
              <a:defRPr sz="2400" b="1">
                <a:effectLst/>
              </a:defRPr>
            </a:lvl1pPr>
            <a:lvl2pPr marL="457200" indent="0">
              <a:buNone/>
              <a:defRPr sz="2000" b="1">
                <a:effectLst/>
              </a:defRPr>
            </a:lvl2pPr>
            <a:lvl3pPr marL="914400" indent="0">
              <a:buNone/>
              <a:defRPr sz="1800" b="1">
                <a:effectLst/>
              </a:defRPr>
            </a:lvl3pPr>
            <a:lvl4pPr marL="1371600" indent="0">
              <a:buNone/>
              <a:defRPr sz="1600" b="1">
                <a:effectLst/>
              </a:defRPr>
            </a:lvl4pPr>
            <a:lvl5pPr marL="1828800" indent="0">
              <a:buNone/>
              <a:defRPr sz="1600" b="1">
                <a:effectLst/>
              </a:defRPr>
            </a:lvl5pPr>
            <a:lvl6pPr marL="2286000" indent="0">
              <a:buNone/>
              <a:defRPr sz="1600" b="1">
                <a:effectLst/>
              </a:defRPr>
            </a:lvl6pPr>
            <a:lvl7pPr marL="2743200" indent="0">
              <a:buNone/>
              <a:defRPr sz="1600" b="1">
                <a:effectLst/>
              </a:defRPr>
            </a:lvl7pPr>
            <a:lvl8pPr marL="3200400" indent="0">
              <a:buNone/>
              <a:defRPr sz="1600" b="1">
                <a:effectLst/>
              </a:defRPr>
            </a:lvl8pPr>
            <a:lvl9pPr marL="3657600" indent="0">
              <a:buNone/>
              <a:defRPr sz="1600" b="1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Next Steps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99360"/>
            <a:ext cx="5080000" cy="3441065"/>
          </a:xfrm>
          <a:effectLst/>
        </p:spPr>
        <p:txBody>
          <a:bodyPr>
            <a:normAutofit/>
          </a:bodyPr>
          <a:lstStyle>
            <a:lvl1pPr>
              <a:defRPr sz="1400">
                <a:effectLst/>
              </a:defRPr>
            </a:lvl1pPr>
            <a:lvl2pPr>
              <a:defRPr sz="1400">
                <a:effectLst/>
              </a:defRPr>
            </a:lvl2pPr>
            <a:lvl3pPr>
              <a:defRPr sz="1400">
                <a:effectLst/>
              </a:defRPr>
            </a:lvl3pPr>
            <a:lvl4pPr>
              <a:defRPr sz="1400">
                <a:effectLst/>
              </a:defRPr>
            </a:lvl4pPr>
            <a:lvl5pPr>
              <a:defRPr sz="1400">
                <a:effectLst/>
              </a:defRPr>
            </a:lvl5pPr>
            <a:lvl6pPr>
              <a:defRPr sz="1600">
                <a:effectLst/>
              </a:defRPr>
            </a:lvl6pPr>
            <a:lvl7pPr>
              <a:defRPr sz="1600">
                <a:effectLst/>
              </a:defRPr>
            </a:lvl7pPr>
            <a:lvl8pPr>
              <a:defRPr sz="1600">
                <a:effectLst/>
              </a:defRPr>
            </a:lvl8pPr>
            <a:lvl9pPr>
              <a:defRPr sz="1600">
                <a:effectLst/>
              </a:defRPr>
            </a:lvl9pPr>
          </a:lstStyle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7" name="Rectangle 16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22" name="Rectangle 21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8939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3" name="Rectangle 12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8" name="Rectangle 17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07588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grpSp>
        <p:nvGrpSpPr>
          <p:cNvPr id="10" name="Group 9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1" name="Rectangle 10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5" name="Rectangle 14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03211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effectLst/>
            </a:endParaRPr>
          </a:p>
        </p:txBody>
      </p:sp>
      <p:pic>
        <p:nvPicPr>
          <p:cNvPr id="5" name="Picture 4" descr="k12_insight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869445" y="3359367"/>
            <a:ext cx="2658695" cy="575416"/>
          </a:xfrm>
          <a:prstGeom prst="rect">
            <a:avLst/>
          </a:prstGeom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726899" y="2512336"/>
            <a:ext cx="0" cy="2271897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925659" y="3250418"/>
            <a:ext cx="3743461" cy="793314"/>
            <a:chOff x="4685402" y="3341554"/>
            <a:chExt cx="2807596" cy="594985"/>
          </a:xfrm>
          <a:effectLst/>
        </p:grpSpPr>
        <p:sp>
          <p:nvSpPr>
            <p:cNvPr id="10" name="Rectangle 9"/>
            <p:cNvSpPr/>
            <p:nvPr/>
          </p:nvSpPr>
          <p:spPr>
            <a:xfrm>
              <a:off x="4685402" y="3651797"/>
              <a:ext cx="1763656" cy="28474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/>
              <a:r>
                <a:rPr lang="en-US" sz="1867">
                  <a:solidFill>
                    <a:schemeClr val="bg1">
                      <a:lumMod val="50000"/>
                    </a:schemeClr>
                  </a:solidFill>
                  <a:effectLst/>
                </a:rPr>
                <a:t>www.k12insight.com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85402" y="3341554"/>
              <a:ext cx="2807596" cy="28474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/>
              <a:r>
                <a:rPr lang="en-US" sz="1867">
                  <a:solidFill>
                    <a:schemeClr val="bg1">
                      <a:lumMod val="50000"/>
                    </a:schemeClr>
                  </a:solidFill>
                  <a:effectLst/>
                </a:rPr>
                <a:t>Follow us on Twitter:</a:t>
              </a:r>
              <a:r>
                <a:rPr lang="en-US" sz="1867" baseline="0">
                  <a:solidFill>
                    <a:schemeClr val="bg1">
                      <a:lumMod val="50000"/>
                    </a:schemeClr>
                  </a:solidFill>
                  <a:effectLst/>
                </a:rPr>
                <a:t> @k12insight</a:t>
              </a:r>
              <a:endParaRPr lang="en-US" sz="1867">
                <a:solidFill>
                  <a:schemeClr val="bg1">
                    <a:lumMod val="50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75626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8634" y="699273"/>
            <a:ext cx="10358967" cy="515190"/>
          </a:xfrm>
          <a:prstGeom prst="rect">
            <a:avLst/>
          </a:prstGeom>
          <a:effectLst/>
        </p:spPr>
        <p:txBody>
          <a:bodyPr vert="horz" lIns="0" tIns="0" rIns="0" bIns="0" rtlCol="0" anchor="t">
            <a:normAutofit/>
          </a:bodyPr>
          <a:lstStyle/>
          <a:p>
            <a:r>
              <a:rPr lang="en-US">
                <a:effectLst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634" y="1600200"/>
            <a:ext cx="10354733" cy="4340225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>
                <a:effectLst/>
              </a:rPr>
              <a:t>Edit Master text styles</a:t>
            </a:r>
          </a:p>
          <a:p>
            <a:pPr lvl="1"/>
            <a:r>
              <a:rPr lang="en-US">
                <a:effectLst/>
              </a:rPr>
              <a:t>Second level</a:t>
            </a:r>
          </a:p>
          <a:p>
            <a:pPr lvl="2"/>
            <a:r>
              <a:rPr lang="en-US">
                <a:effectLst/>
              </a:rPr>
              <a:t>Third level</a:t>
            </a:r>
          </a:p>
          <a:p>
            <a:pPr lvl="3"/>
            <a:r>
              <a:rPr lang="en-US">
                <a:effectLst/>
              </a:rPr>
              <a:t>Fourth level</a:t>
            </a:r>
          </a:p>
          <a:p>
            <a:pPr lvl="4"/>
            <a:r>
              <a:rPr lang="en-US">
                <a:effectLst/>
              </a:rPr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2213" y="6458404"/>
            <a:ext cx="534957" cy="188764"/>
          </a:xfrm>
          <a:prstGeom prst="rect">
            <a:avLst/>
          </a:prstGeom>
          <a:ln>
            <a:noFill/>
          </a:ln>
          <a:effectLst/>
        </p:spPr>
        <p:txBody>
          <a:bodyPr vert="horz" lIns="0" tIns="0" rIns="0" bIns="0" rtlCol="0" anchor="t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pic>
        <p:nvPicPr>
          <p:cNvPr id="8" name="Picture 7" descr="k12_insight_log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654302" y="6324420"/>
            <a:ext cx="1238130" cy="267967"/>
          </a:xfrm>
          <a:prstGeom prst="rect">
            <a:avLst/>
          </a:prstGeom>
          <a:effectLst/>
        </p:spPr>
      </p:pic>
      <p:pic>
        <p:nvPicPr>
          <p:cNvPr id="10" name="Picture 9" descr="k12_insight_log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654302" y="6324420"/>
            <a:ext cx="1238130" cy="267967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11140162" y="6539446"/>
            <a:ext cx="585653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457189"/>
            <a:r>
              <a:rPr lang="en-US" sz="800">
                <a:solidFill>
                  <a:srgbClr val="212121">
                    <a:lumMod val="75000"/>
                    <a:lumOff val="25000"/>
                  </a:srgbClr>
                </a:solidFill>
                <a:effectLst/>
              </a:rPr>
              <a:t>© 2021</a:t>
            </a:r>
          </a:p>
        </p:txBody>
      </p:sp>
    </p:spTree>
    <p:extLst>
      <p:ext uri="{BB962C8B-B14F-4D97-AF65-F5344CB8AC3E}">
        <p14:creationId xmlns:p14="http://schemas.microsoft.com/office/powerpoint/2010/main" val="27443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hf hdr="0" dt="0"/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chemeClr val="accent3"/>
          </a:solidFill>
          <a:effectLst/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457200" rtl="0" eaLnBrk="1" latinLnBrk="0" hangingPunct="1">
        <a:spcBef>
          <a:spcPct val="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Arial" panose="020B0604020202020204" pitchFamily="34" charset="0"/>
        </a:defRPr>
      </a:lvl1pPr>
      <a:lvl2pPr marL="54864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Arial" panose="020B0604020202020204" pitchFamily="34" charset="0"/>
        </a:defRPr>
      </a:lvl2pPr>
      <a:lvl3pPr marL="82296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Arial" panose="020B0604020202020204" pitchFamily="34" charset="0"/>
        </a:defRPr>
      </a:lvl3pPr>
      <a:lvl4pPr marL="109728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Arial" panose="020B0604020202020204" pitchFamily="34" charset="0"/>
        </a:defRPr>
      </a:lvl4pPr>
      <a:lvl5pPr marL="137160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>
          <a:effectLst/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ClimateHdr"/>
          <p:cNvSpPr>
            <a:spLocks noGrp="1"/>
          </p:cNvSpPr>
          <p:nvPr>
            <p:ph type="ctrTitle"/>
          </p:nvPr>
        </p:nvSpPr>
        <p:spPr>
          <a:effectLst/>
        </p:spPr>
        <p:txBody>
          <a:bodyPr>
            <a:normAutofit/>
          </a:bodyPr>
          <a:lstStyle/>
          <a:p>
            <a:r>
              <a:t>2020-2021 Curriculum &amp; Instruction Survey for Teachers: Woodmere Middle School</a:t>
            </a:r>
          </a:p>
        </p:txBody>
      </p:sp>
      <p:sp>
        <p:nvSpPr>
          <p:cNvPr id="5" name="Text Placeholder 4" descr="RTypeNSurveyDate"/>
          <p:cNvSpPr>
            <a:spLocks noGrp="1"/>
          </p:cNvSpPr>
          <p:nvPr>
            <p:ph type="body" sz="quarter" idx="14"/>
          </p:nvPr>
        </p:nvSpPr>
        <p:spPr>
          <a:effectLst/>
        </p:spPr>
        <p:txBody>
          <a:bodyPr/>
          <a:lstStyle/>
          <a:p>
            <a:r>
              <a:t>December 4, 2020 - January 10, 2021</a:t>
            </a:r>
          </a:p>
        </p:txBody>
      </p:sp>
      <p:pic>
        <p:nvPicPr>
          <p:cNvPr id="6" name="New picture"/>
          <p:cNvPicPr/>
          <p:nvPr/>
        </p:nvPicPr>
        <p:blipFill dpi="0">
          <a:blip r:embed="rId2"/>
          <a:stretch/>
        </p:blipFill>
        <p:spPr>
          <a:xfrm>
            <a:off x="825500" y="4241800"/>
            <a:ext cx="901700" cy="11811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189700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>
                <a:effectLst/>
              </a:rPr>
              <a:t>Participation</a:t>
            </a:r>
            <a:endParaRPr lang="en-IN">
              <a:effectLst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9712178"/>
              </p:ext>
            </p:extLst>
          </p:nvPr>
        </p:nvGraphicFramePr>
        <p:xfrm>
          <a:off x="3940158" y="2034670"/>
          <a:ext cx="3494314" cy="741680"/>
        </p:xfrm>
        <a:graphic>
          <a:graphicData uri="http://schemas.openxmlformats.org/drawingml/2006/table">
            <a:tbl>
              <a:tblPr firstRow="1" bandRow="1">
                <a:effectLst/>
                <a:tableStyleId>{72833802-FEF1-4C79-8D5D-14CF1EAF98D9}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Responding Group</a:t>
                      </a:r>
                      <a:endParaRPr lang="en-IN" sz="140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IN" sz="1400" b="1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Responses</a:t>
                      </a:r>
                      <a:endParaRPr lang="en-IN" sz="1400" b="1" i="0" u="none" strike="noStrike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Teachers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effectLst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9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</a:t>
            </a:fld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39855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Overall Preparation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Overall Preparation: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Academic Support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5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Academic Support: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6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Nightly Amount of Homework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On average, how much time do you think students spend doing homework each night?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7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Student Support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8</a:t>
            </a:fld>
            <a:endParaRPr lang="en-US">
              <a:effectLst/>
            </a:endParaRPr>
          </a:p>
        </p:txBody>
      </p:sp>
      <p:sp>
        <p:nvSpPr>
          <p:cNvPr id="9" name="Rectangle 8" descr="footnote"/>
          <p:cNvSpPr/>
          <p:nvPr/>
        </p:nvSpPr>
        <p:spPr>
          <a:xfrm>
            <a:off x="918000" y="6453605"/>
            <a:ext cx="9516322" cy="274594"/>
          </a:xfrm>
          <a:prstGeom prst="rect">
            <a:avLst/>
          </a:prstGeom>
          <a:effectLst/>
        </p:spPr>
        <p:txBody>
          <a:bodyPr wrap="square" anchor="b">
            <a:spAutoFit/>
          </a:bodyPr>
          <a:lstStyle/>
          <a:p>
            <a:r>
              <a:rPr sz="1200" i="1">
                <a:effectLst/>
              </a:rPr>
              <a:t>Note: There is no trending data available for these questions. These questions were not asked in the 2018-2019 survey administration. </a:t>
            </a: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Student Support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9</a:t>
            </a:fld>
            <a:endParaRPr lang="en-US">
              <a:effectLst/>
            </a:endParaRPr>
          </a:p>
        </p:txBody>
      </p:sp>
      <p:sp>
        <p:nvSpPr>
          <p:cNvPr id="9" name="Rectangle 8" descr="footnote"/>
          <p:cNvSpPr/>
          <p:nvPr/>
        </p:nvSpPr>
        <p:spPr>
          <a:xfrm>
            <a:off x="918000" y="6453605"/>
            <a:ext cx="9516322" cy="274594"/>
          </a:xfrm>
          <a:prstGeom prst="rect">
            <a:avLst/>
          </a:prstGeom>
          <a:effectLst/>
        </p:spPr>
        <p:txBody>
          <a:bodyPr wrap="square" anchor="b">
            <a:spAutoFit/>
          </a:bodyPr>
          <a:lstStyle/>
          <a:p>
            <a:r>
              <a:rPr sz="1200" i="1">
                <a:effectLst/>
              </a:rPr>
              <a:t>Note: There is no trending data available for these questions. These questions were not asked in the 2018-2019 survey administration. </a:t>
            </a: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Student Support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10</a:t>
            </a:fld>
            <a:endParaRPr lang="en-US">
              <a:effectLst/>
            </a:endParaRPr>
          </a:p>
        </p:txBody>
      </p:sp>
      <p:sp>
        <p:nvSpPr>
          <p:cNvPr id="9" name="Rectangle 8" descr="footnote"/>
          <p:cNvSpPr/>
          <p:nvPr/>
        </p:nvSpPr>
        <p:spPr>
          <a:xfrm>
            <a:off x="918000" y="6453605"/>
            <a:ext cx="9516322" cy="274594"/>
          </a:xfrm>
          <a:prstGeom prst="rect">
            <a:avLst/>
          </a:prstGeom>
          <a:effectLst/>
        </p:spPr>
        <p:txBody>
          <a:bodyPr wrap="square" anchor="b">
            <a:spAutoFit/>
          </a:bodyPr>
          <a:lstStyle/>
          <a:p>
            <a:r>
              <a:rPr sz="1200" i="1">
                <a:effectLst/>
              </a:rPr>
              <a:t>Note: There is no trending data available for these questions. These questions were not asked in the 2018-2019 survey administration. </a:t>
            </a: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Social-Emotional Learning Support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11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Social-Emotional Learning Support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12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Social-Emotional Learning Support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13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Social-Emotional Learning Support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14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Social-Emotional Learning Support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15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Social-Emotional Learning Support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16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Additional Questions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17</a:t>
            </a:fld>
            <a:endParaRPr lang="en-US">
              <a:effectLst/>
            </a:endParaRPr>
          </a:p>
        </p:txBody>
      </p:sp>
      <p:sp>
        <p:nvSpPr>
          <p:cNvPr id="9" name="Rectangle 8" descr="footnote"/>
          <p:cNvSpPr/>
          <p:nvPr/>
        </p:nvSpPr>
        <p:spPr>
          <a:xfrm>
            <a:off x="918000" y="6453605"/>
            <a:ext cx="9516322" cy="274594"/>
          </a:xfrm>
          <a:prstGeom prst="rect">
            <a:avLst/>
          </a:prstGeom>
          <a:effectLst/>
        </p:spPr>
        <p:txBody>
          <a:bodyPr wrap="square" anchor="b">
            <a:spAutoFit/>
          </a:bodyPr>
          <a:lstStyle/>
          <a:p>
            <a:r>
              <a:rPr sz="1200" i="1">
                <a:effectLst/>
              </a:rPr>
              <a:t>Note: There is no trending data available for these questions. These questions were not asked in the 2018-2019 survey administration. </a:t>
            </a: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Information and Resources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18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Information and Resources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19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Information and Resources: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20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21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22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23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24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25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Technology: Comparison Over Time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26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Technology: Comparison Over Time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27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Progress and Assessments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28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Progress and Assessments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29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Progress and Assessments: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30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Progress and Assessments: Comparison Over Time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31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Professional Development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  <a:br>
              <a:rPr b="1">
                <a:effectLst/>
              </a:rPr>
            </a:br>
            <a:r>
              <a:t> </a:t>
            </a:r>
            <a:br/>
            <a:r>
              <a:t>My professional development experiences this past year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32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Professional Development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>
            <a:noAutofit/>
          </a:bodyPr>
          <a:lstStyle/>
          <a:p>
            <a:r>
              <a:rPr b="1" dirty="0">
                <a:effectLst/>
              </a:rPr>
              <a:t>How strongly do you disagree or agree with the following statements about your school?</a:t>
            </a:r>
            <a:br>
              <a:rPr b="1" dirty="0">
                <a:effectLst/>
              </a:rPr>
            </a:br>
            <a:r>
              <a:rPr b="1" dirty="0"/>
              <a:t> </a:t>
            </a:r>
            <a:br>
              <a:rPr b="1" dirty="0"/>
            </a:br>
            <a:r>
              <a:rPr b="1" dirty="0"/>
              <a:t>My professional development experiences this past year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33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Professional Development: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3" y="1390406"/>
            <a:ext cx="10354733" cy="530352"/>
          </a:xfrm>
          <a:effectLst/>
        </p:spPr>
        <p:txBody>
          <a:bodyPr>
            <a:noAutofit/>
          </a:bodyPr>
          <a:lstStyle/>
          <a:p>
            <a:r>
              <a:rPr b="1" dirty="0">
                <a:effectLst/>
              </a:rPr>
              <a:t>How strongly do you disagree or agree with the following statements about your school?</a:t>
            </a:r>
            <a:br>
              <a:rPr b="1" dirty="0">
                <a:effectLst/>
              </a:rPr>
            </a:br>
            <a:r>
              <a:rPr b="1" dirty="0"/>
              <a:t> </a:t>
            </a:r>
            <a:br>
              <a:rPr b="1" dirty="0"/>
            </a:br>
            <a:r>
              <a:rPr b="1" dirty="0"/>
              <a:t>My professional development experiences this past year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34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>
            <p:extLst>
              <p:ext uri="{D42A27DB-BD31-4B8C-83A1-F6EECF244321}">
                <p14:modId xmlns:p14="http://schemas.microsoft.com/office/powerpoint/2010/main" val="3085027610"/>
              </p:ext>
            </p:extLst>
          </p:nvPr>
        </p:nvGraphicFramePr>
        <p:xfrm>
          <a:off x="1079499" y="2075168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Growth Mindset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3" y="1390406"/>
            <a:ext cx="10354733" cy="530352"/>
          </a:xfrm>
          <a:effectLst/>
        </p:spPr>
        <p:txBody>
          <a:bodyPr>
            <a:noAutofit/>
          </a:bodyPr>
          <a:lstStyle/>
          <a:p>
            <a:r>
              <a:rPr b="1" dirty="0">
                <a:effectLst/>
              </a:rPr>
              <a:t>How strongly do you disagree or agree with the following statements about your school?</a:t>
            </a:r>
            <a:br>
              <a:rPr b="1" dirty="0">
                <a:effectLst/>
              </a:rPr>
            </a:br>
            <a:r>
              <a:rPr b="1" dirty="0"/>
              <a:t> </a:t>
            </a:r>
            <a:br>
              <a:rPr b="1" dirty="0"/>
            </a:br>
            <a:r>
              <a:rPr b="1" dirty="0"/>
              <a:t>As you consider each statement, think about how they apply to the majority of teachers and students most of the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35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>
            <p:extLst>
              <p:ext uri="{D42A27DB-BD31-4B8C-83A1-F6EECF244321}">
                <p14:modId xmlns:p14="http://schemas.microsoft.com/office/powerpoint/2010/main" val="3883802955"/>
              </p:ext>
            </p:extLst>
          </p:nvPr>
        </p:nvGraphicFramePr>
        <p:xfrm>
          <a:off x="1079499" y="2075168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Growth Mindset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3" y="1390406"/>
            <a:ext cx="10354733" cy="530352"/>
          </a:xfrm>
          <a:effectLst/>
        </p:spPr>
        <p:txBody>
          <a:bodyPr>
            <a:noAutofit/>
          </a:bodyPr>
          <a:lstStyle/>
          <a:p>
            <a:r>
              <a:rPr b="1" dirty="0">
                <a:effectLst/>
              </a:rPr>
              <a:t>How strongly do you disagree or agree with the following statements about your school?</a:t>
            </a:r>
            <a:br>
              <a:rPr b="1" dirty="0">
                <a:effectLst/>
              </a:rPr>
            </a:br>
            <a:r>
              <a:rPr b="1" dirty="0"/>
              <a:t> </a:t>
            </a:r>
            <a:br>
              <a:rPr b="1" dirty="0"/>
            </a:br>
            <a:r>
              <a:rPr b="1" dirty="0"/>
              <a:t>As you consider each statement, think about how they apply to the majority of teachers and students most of the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36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>
            <p:extLst>
              <p:ext uri="{D42A27DB-BD31-4B8C-83A1-F6EECF244321}">
                <p14:modId xmlns:p14="http://schemas.microsoft.com/office/powerpoint/2010/main" val="68856018"/>
              </p:ext>
            </p:extLst>
          </p:nvPr>
        </p:nvGraphicFramePr>
        <p:xfrm>
          <a:off x="1066800" y="2075168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Growth Mindset: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3" y="1390406"/>
            <a:ext cx="10354733" cy="530352"/>
          </a:xfrm>
          <a:effectLst/>
        </p:spPr>
        <p:txBody>
          <a:bodyPr>
            <a:noAutofit/>
          </a:bodyPr>
          <a:lstStyle/>
          <a:p>
            <a:r>
              <a:rPr b="1" dirty="0">
                <a:effectLst/>
              </a:rPr>
              <a:t>How strongly do you disagree or agree with the following statements about your school?</a:t>
            </a:r>
            <a:br>
              <a:rPr b="1" dirty="0">
                <a:effectLst/>
              </a:rPr>
            </a:br>
            <a:r>
              <a:rPr b="1" dirty="0"/>
              <a:t> </a:t>
            </a:r>
            <a:br>
              <a:rPr b="1" dirty="0"/>
            </a:br>
            <a:r>
              <a:rPr b="1" dirty="0"/>
              <a:t>As you consider each statement, think about how they apply to the majority of teachers and students most of the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37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>
            <p:extLst>
              <p:ext uri="{D42A27DB-BD31-4B8C-83A1-F6EECF244321}">
                <p14:modId xmlns:p14="http://schemas.microsoft.com/office/powerpoint/2010/main" val="2142730672"/>
              </p:ext>
            </p:extLst>
          </p:nvPr>
        </p:nvGraphicFramePr>
        <p:xfrm>
          <a:off x="1079499" y="2075168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Growth Mindset: Comparison Over Time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3" y="1387898"/>
            <a:ext cx="10354733" cy="530352"/>
          </a:xfrm>
          <a:effectLst/>
        </p:spPr>
        <p:txBody>
          <a:bodyPr>
            <a:noAutofit/>
          </a:bodyPr>
          <a:lstStyle/>
          <a:p>
            <a:r>
              <a:rPr b="1" dirty="0">
                <a:effectLst/>
              </a:rPr>
              <a:t>How strongly do you disagree or agree with the following statements about your school?</a:t>
            </a:r>
            <a:br>
              <a:rPr b="1" dirty="0">
                <a:effectLst/>
              </a:rPr>
            </a:br>
            <a:r>
              <a:rPr b="1" dirty="0"/>
              <a:t> </a:t>
            </a:r>
            <a:br>
              <a:rPr b="1" dirty="0"/>
            </a:br>
            <a:r>
              <a:rPr b="1" dirty="0"/>
              <a:t>As you consider each statement, think about how they apply to the majority of teachers and students most of the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38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>
            <p:extLst>
              <p:ext uri="{D42A27DB-BD31-4B8C-83A1-F6EECF244321}">
                <p14:modId xmlns:p14="http://schemas.microsoft.com/office/powerpoint/2010/main" val="3225335799"/>
              </p:ext>
            </p:extLst>
          </p:nvPr>
        </p:nvGraphicFramePr>
        <p:xfrm>
          <a:off x="1079499" y="2160181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Self-Management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  <a:br>
              <a:rPr b="1">
                <a:effectLst/>
              </a:rPr>
            </a:br>
            <a:r>
              <a:t> </a:t>
            </a:r>
            <a:br/>
            <a: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39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Self-Management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  <a:br>
              <a:rPr b="1">
                <a:effectLst/>
              </a:rPr>
            </a:br>
            <a:r>
              <a:t> </a:t>
            </a:r>
            <a:br/>
            <a: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40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Self-Management: Comparison Over Time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  <a:br>
              <a:rPr b="1">
                <a:effectLst/>
              </a:rPr>
            </a:br>
            <a:r>
              <a:t> </a:t>
            </a:r>
            <a:br/>
            <a: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41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Self-Management: Comparison Over Time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How strongly do you disagree or agree with the following statements about your school?</a:t>
            </a:r>
            <a:br>
              <a:rPr b="1">
                <a:effectLst/>
              </a:rPr>
            </a:br>
            <a:r>
              <a:t> </a:t>
            </a:r>
            <a:br/>
            <a: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42</a:t>
            </a:fld>
            <a:endParaRPr lang="en-US">
              <a:effectLst/>
            </a:endParaRPr>
          </a:p>
        </p:txBody>
      </p:sp>
      <p:graphicFrame>
        <p:nvGraphicFramePr>
          <p:cNvPr id="10" name="ChartObject"/>
          <p:cNvGraphicFramePr/>
          <p:nvPr/>
        </p:nvGraphicFramePr>
        <p:xfrm>
          <a:off x="1066800" y="1905000"/>
          <a:ext cx="10058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Subject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Subject Teach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43</a:t>
            </a:fld>
            <a:endParaRPr lang="en-US">
              <a:effectLst/>
            </a:endParaRPr>
          </a:p>
        </p:txBody>
      </p:sp>
      <p:graphicFrame>
        <p:nvGraphicFramePr>
          <p:cNvPr id="10" name="New Table"/>
          <p:cNvGraphicFramePr>
            <a:graphicFrameLocks noGrp="1"/>
          </p:cNvGraphicFramePr>
          <p:nvPr/>
        </p:nvGraphicFramePr>
        <p:xfrm>
          <a:off x="1079500" y="2076450"/>
          <a:ext cx="10058400" cy="2133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Response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Count (N)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Percentage (%)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Art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Business Education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Elementary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9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18%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English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8%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English to Speakers of Other Languages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Foreign Language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Subject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Subject Teach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44</a:t>
            </a:fld>
            <a:endParaRPr lang="en-US">
              <a:effectLst/>
            </a:endParaRPr>
          </a:p>
        </p:txBody>
      </p:sp>
      <p:graphicFrame>
        <p:nvGraphicFramePr>
          <p:cNvPr id="10" name="New Table"/>
          <p:cNvGraphicFramePr>
            <a:graphicFrameLocks noGrp="1"/>
          </p:cNvGraphicFramePr>
          <p:nvPr/>
        </p:nvGraphicFramePr>
        <p:xfrm>
          <a:off x="1079500" y="2076450"/>
          <a:ext cx="10058400" cy="2133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Response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Count (N)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Percentage (%)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Health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Home &amp; Careers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Hourly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Library Media Specialist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Math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5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Music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Subject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Subject Teach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45</a:t>
            </a:fld>
            <a:endParaRPr lang="en-US">
              <a:effectLst/>
            </a:endParaRPr>
          </a:p>
        </p:txBody>
      </p:sp>
      <p:graphicFrame>
        <p:nvGraphicFramePr>
          <p:cNvPr id="10" name="New Table"/>
          <p:cNvGraphicFramePr>
            <a:graphicFrameLocks noGrp="1"/>
          </p:cNvGraphicFramePr>
          <p:nvPr/>
        </p:nvGraphicFramePr>
        <p:xfrm>
          <a:off x="1079500" y="2076450"/>
          <a:ext cx="10058400" cy="2133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Response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Count (N)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Percentage (%)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Physical Education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Reading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Reading Teacher-Term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Science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5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Social Studies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Special Education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11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22%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Subject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Subject Teach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46</a:t>
            </a:fld>
            <a:endParaRPr lang="en-US">
              <a:effectLst/>
            </a:endParaRPr>
          </a:p>
        </p:txBody>
      </p:sp>
      <p:graphicFrame>
        <p:nvGraphicFramePr>
          <p:cNvPr id="10" name="New Table"/>
          <p:cNvGraphicFramePr>
            <a:graphicFrameLocks noGrp="1"/>
          </p:cNvGraphicFramePr>
          <p:nvPr/>
        </p:nvGraphicFramePr>
        <p:xfrm>
          <a:off x="1079500" y="2076450"/>
          <a:ext cx="10058400" cy="12192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Response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Count (N)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Percentage (%)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Special Education Teacher-Leave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Speech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Technology Teacher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Department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In which department do you teach?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47</a:t>
            </a:fld>
            <a:endParaRPr lang="en-US">
              <a:effectLst/>
            </a:endParaRPr>
          </a:p>
        </p:txBody>
      </p:sp>
      <p:graphicFrame>
        <p:nvGraphicFramePr>
          <p:cNvPr id="10" name="New Table"/>
          <p:cNvGraphicFramePr>
            <a:graphicFrameLocks noGrp="1"/>
          </p:cNvGraphicFramePr>
          <p:nvPr/>
        </p:nvGraphicFramePr>
        <p:xfrm>
          <a:off x="1079500" y="2076450"/>
          <a:ext cx="10058400" cy="2133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Response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Count (N)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Percentage (%)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Art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Business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Elementary Teacher (all Pre-K-6 teachers of ELA, Math, Science, Social Studies)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4%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English Language Arts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20%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Life Skills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2%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Math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12%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IN" sz="3000">
                <a:effectLst/>
              </a:rPr>
              <a:t>Department (Continued)</a:t>
            </a:r>
          </a:p>
        </p:txBody>
      </p:sp>
      <p:sp>
        <p:nvSpPr>
          <p:cNvPr id="3" name="Content Placeholder 2" descr="QuestionSubTitle"/>
          <p:cNvSpPr>
            <a:spLocks noGrp="1"/>
          </p:cNvSpPr>
          <p:nvPr>
            <p:ph idx="1"/>
          </p:nvPr>
        </p:nvSpPr>
        <p:spPr>
          <a:xfrm>
            <a:off x="918634" y="1489364"/>
            <a:ext cx="10354733" cy="530352"/>
          </a:xfrm>
          <a:effectLst/>
        </p:spPr>
        <p:txBody>
          <a:bodyPr/>
          <a:lstStyle/>
          <a:p>
            <a:r>
              <a:rPr b="1">
                <a:effectLst/>
              </a:rPr>
              <a:t>In which department do you teach? (N=50)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effectLst/>
        </p:spPr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48</a:t>
            </a:fld>
            <a:endParaRPr lang="en-US">
              <a:effectLst/>
            </a:endParaRPr>
          </a:p>
        </p:txBody>
      </p:sp>
      <p:graphicFrame>
        <p:nvGraphicFramePr>
          <p:cNvPr id="10" name="New Table"/>
          <p:cNvGraphicFramePr>
            <a:graphicFrameLocks noGrp="1"/>
          </p:cNvGraphicFramePr>
          <p:nvPr/>
        </p:nvGraphicFramePr>
        <p:xfrm>
          <a:off x="1079500" y="2076450"/>
          <a:ext cx="10058400" cy="21336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4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Response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Count (N)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Percentage (%)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1141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141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Music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Physical Education/Health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Science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8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Social Studies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World Languages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6%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effectLst/>
                        </a:rPr>
                        <a:t>Other (Please specify)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9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effectLst/>
                        </a:rPr>
                        <a:t>18%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6F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TextBox 2"/>
          <p:cNvSpPr txBox="1"/>
          <p:nvPr/>
        </p:nvSpPr>
        <p:spPr>
          <a:xfrm>
            <a:off x="4802660" y="156519"/>
            <a:ext cx="2825579" cy="37894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/>
          <a:p>
            <a:endParaRPr lang="en-US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909453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9044"/>
  <p:tag name="AS_OS" val="Microsoft Windows NT 6.2.9200.0"/>
  <p:tag name="AS_RELEASE_DATE" val="2015.01.30"/>
  <p:tag name="AS_TITLE" val="Aspose.Slides for .NET 3.5"/>
  <p:tag name="AS_VERSION" val="15.1.0.0"/>
</p:tagLst>
</file>

<file path=ppt/theme/theme1.xml><?xml version="1.0" encoding="utf-8"?>
<a:theme xmlns:a="http://schemas.openxmlformats.org/drawingml/2006/main" name="Default Theme">
  <a:themeElements>
    <a:clrScheme name="K12 Insight">
      <a:dk1>
        <a:sysClr val="windowText" lastClr="000000"/>
      </a:dk1>
      <a:lt1>
        <a:sysClr val="window" lastClr="FFFFFF"/>
      </a:lt1>
      <a:dk2>
        <a:srgbClr val="333333"/>
      </a:dk2>
      <a:lt2>
        <a:srgbClr val="EBEBEB"/>
      </a:lt2>
      <a:accent1>
        <a:srgbClr val="0887C9"/>
      </a:accent1>
      <a:accent2>
        <a:srgbClr val="13569A"/>
      </a:accent2>
      <a:accent3>
        <a:srgbClr val="63AD44"/>
      </a:accent3>
      <a:accent4>
        <a:srgbClr val="F5B81F"/>
      </a:accent4>
      <a:accent5>
        <a:srgbClr val="E84425"/>
      </a:accent5>
      <a:accent6>
        <a:srgbClr val="EBEBEB"/>
      </a:accent6>
      <a:hlink>
        <a:srgbClr val="13569A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 Theme" id="{703AAC3A-C137-4B24-AB20-0B7882794855}" vid="{1DB68D3A-BFFB-420E-84D6-360A3C191B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</TotalTime>
  <Words>1462</Words>
  <Application>Microsoft Office PowerPoint</Application>
  <PresentationFormat>Widescreen</PresentationFormat>
  <Paragraphs>283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Wingdings</vt:lpstr>
      <vt:lpstr>Default Theme</vt:lpstr>
      <vt:lpstr>2020-2021 Curriculum &amp; Instruction Survey for Teachers: Woodmere Middle School</vt:lpstr>
      <vt:lpstr>Participation</vt:lpstr>
      <vt:lpstr>Overall Preparation</vt:lpstr>
      <vt:lpstr>Overall Preparation: Comparison Over Time</vt:lpstr>
      <vt:lpstr>Academic Support</vt:lpstr>
      <vt:lpstr>Academic Support: Comparison Over Time</vt:lpstr>
      <vt:lpstr>Nightly Amount of Homework</vt:lpstr>
      <vt:lpstr>Student Support</vt:lpstr>
      <vt:lpstr>Student Support (Continued)</vt:lpstr>
      <vt:lpstr>Student Support (Continued)</vt:lpstr>
      <vt:lpstr>Social-Emotional Learning Support</vt:lpstr>
      <vt:lpstr>Social-Emotional Learning Support (Continued)</vt:lpstr>
      <vt:lpstr>Social-Emotional Learning Support (Continued)</vt:lpstr>
      <vt:lpstr>Social-Emotional Learning Support</vt:lpstr>
      <vt:lpstr>Social-Emotional Learning Support (Continued)</vt:lpstr>
      <vt:lpstr>Social-Emotional Learning Support (Continued)</vt:lpstr>
      <vt:lpstr>Additional Questions</vt:lpstr>
      <vt:lpstr>Information and Resources</vt:lpstr>
      <vt:lpstr>Information and Resources (Continued)</vt:lpstr>
      <vt:lpstr>Information and Resources: Comparison Over Time</vt:lpstr>
      <vt:lpstr>Technology</vt:lpstr>
      <vt:lpstr>Technology (Continued)</vt:lpstr>
      <vt:lpstr>Technology (Continued)</vt:lpstr>
      <vt:lpstr>Technology (Continued)</vt:lpstr>
      <vt:lpstr>Technology: Comparison Over Time</vt:lpstr>
      <vt:lpstr>Technology: Comparison Over Time (Continued)</vt:lpstr>
      <vt:lpstr>Technology: Comparison Over Time (Continued)</vt:lpstr>
      <vt:lpstr>Progress and Assessments</vt:lpstr>
      <vt:lpstr>Progress and Assessments (Continued)</vt:lpstr>
      <vt:lpstr>Progress and Assessments: Comparison Over Time</vt:lpstr>
      <vt:lpstr>Progress and Assessments: Comparison Over Time (Continued)</vt:lpstr>
      <vt:lpstr>Professional Development</vt:lpstr>
      <vt:lpstr>Professional Development (Continued)</vt:lpstr>
      <vt:lpstr>Professional Development: Comparison Over Time</vt:lpstr>
      <vt:lpstr>Growth Mindset</vt:lpstr>
      <vt:lpstr>Growth Mindset (Continued)</vt:lpstr>
      <vt:lpstr>Growth Mindset: Comparison Over Time</vt:lpstr>
      <vt:lpstr>Growth Mindset: Comparison Over Time (Continued)</vt:lpstr>
      <vt:lpstr>Self-Management</vt:lpstr>
      <vt:lpstr>Self-Management (Continued)</vt:lpstr>
      <vt:lpstr>Self-Management: Comparison Over Time</vt:lpstr>
      <vt:lpstr>Self-Management: Comparison Over Time (Continued)</vt:lpstr>
      <vt:lpstr>Subject</vt:lpstr>
      <vt:lpstr>Subject (Continued)</vt:lpstr>
      <vt:lpstr>Subject (Continued)</vt:lpstr>
      <vt:lpstr>Subject (Continued)</vt:lpstr>
      <vt:lpstr>Department</vt:lpstr>
      <vt:lpstr>Department (Continued)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Paige Ulevich</dc:creator>
  <cp:lastModifiedBy>Gavin, Claire</cp:lastModifiedBy>
  <cp:revision>27</cp:revision>
  <dcterms:created xsi:type="dcterms:W3CDTF">2016-10-21T13:16:32Z</dcterms:created>
  <dcterms:modified xsi:type="dcterms:W3CDTF">2021-02-09T14:05:09Z</dcterms:modified>
</cp:coreProperties>
</file>