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62" r:id="rId4"/>
    <p:sldId id="263" r:id="rId5"/>
    <p:sldId id="289" r:id="rId6"/>
    <p:sldId id="264" r:id="rId7"/>
    <p:sldId id="265" r:id="rId8"/>
    <p:sldId id="266" r:id="rId9"/>
    <p:sldId id="269" r:id="rId10"/>
    <p:sldId id="279" r:id="rId11"/>
    <p:sldId id="280" r:id="rId12"/>
    <p:sldId id="281" r:id="rId13"/>
    <p:sldId id="282" r:id="rId14"/>
    <p:sldId id="283" r:id="rId15"/>
    <p:sldId id="284" r:id="rId16"/>
    <p:sldId id="286" r:id="rId17"/>
    <p:sldId id="288"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97EE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84" autoAdjust="0"/>
    <p:restoredTop sz="94660"/>
  </p:normalViewPr>
  <p:slideViewPr>
    <p:cSldViewPr snapToGrid="0">
      <p:cViewPr varScale="1">
        <p:scale>
          <a:sx n="83" d="100"/>
          <a:sy n="83" d="100"/>
        </p:scale>
        <p:origin x="240" y="7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3E78C3E-610B-4789-85B4-F2FE4CC59EE7}" type="datetimeFigureOut">
              <a:rPr lang="en-US" smtClean="0"/>
              <a:t>1/14/22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BCB652-84C3-461F-8F8E-98D38AA085AC}" type="slidenum">
              <a:rPr lang="en-US" smtClean="0"/>
              <a:t>‹#›</a:t>
            </a:fld>
            <a:endParaRPr lang="en-US"/>
          </a:p>
        </p:txBody>
      </p:sp>
    </p:spTree>
    <p:extLst>
      <p:ext uri="{BB962C8B-B14F-4D97-AF65-F5344CB8AC3E}">
        <p14:creationId xmlns:p14="http://schemas.microsoft.com/office/powerpoint/2010/main" val="8890550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3E78C3E-610B-4789-85B4-F2FE4CC59EE7}" type="datetimeFigureOut">
              <a:rPr lang="en-US" smtClean="0"/>
              <a:t>1/14/22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BCB652-84C3-461F-8F8E-98D38AA085AC}" type="slidenum">
              <a:rPr lang="en-US" smtClean="0"/>
              <a:t>‹#›</a:t>
            </a:fld>
            <a:endParaRPr lang="en-US"/>
          </a:p>
        </p:txBody>
      </p:sp>
    </p:spTree>
    <p:extLst>
      <p:ext uri="{BB962C8B-B14F-4D97-AF65-F5344CB8AC3E}">
        <p14:creationId xmlns:p14="http://schemas.microsoft.com/office/powerpoint/2010/main" val="27182634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3E78C3E-610B-4789-85B4-F2FE4CC59EE7}" type="datetimeFigureOut">
              <a:rPr lang="en-US" smtClean="0"/>
              <a:t>1/14/22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BCB652-84C3-461F-8F8E-98D38AA085AC}" type="slidenum">
              <a:rPr lang="en-US" smtClean="0"/>
              <a:t>‹#›</a:t>
            </a:fld>
            <a:endParaRPr lang="en-US"/>
          </a:p>
        </p:txBody>
      </p:sp>
    </p:spTree>
    <p:extLst>
      <p:ext uri="{BB962C8B-B14F-4D97-AF65-F5344CB8AC3E}">
        <p14:creationId xmlns:p14="http://schemas.microsoft.com/office/powerpoint/2010/main" val="9383219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3E78C3E-610B-4789-85B4-F2FE4CC59EE7}" type="datetimeFigureOut">
              <a:rPr lang="en-US" smtClean="0"/>
              <a:t>1/14/22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BCB652-84C3-461F-8F8E-98D38AA085AC}" type="slidenum">
              <a:rPr lang="en-US" smtClean="0"/>
              <a:t>‹#›</a:t>
            </a:fld>
            <a:endParaRPr lang="en-US"/>
          </a:p>
        </p:txBody>
      </p:sp>
    </p:spTree>
    <p:extLst>
      <p:ext uri="{BB962C8B-B14F-4D97-AF65-F5344CB8AC3E}">
        <p14:creationId xmlns:p14="http://schemas.microsoft.com/office/powerpoint/2010/main" val="23065227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3E78C3E-610B-4789-85B4-F2FE4CC59EE7}" type="datetimeFigureOut">
              <a:rPr lang="en-US" smtClean="0"/>
              <a:t>1/14/22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2BCB652-84C3-461F-8F8E-98D38AA085AC}" type="slidenum">
              <a:rPr lang="en-US" smtClean="0"/>
              <a:t>‹#›</a:t>
            </a:fld>
            <a:endParaRPr lang="en-US"/>
          </a:p>
        </p:txBody>
      </p:sp>
    </p:spTree>
    <p:extLst>
      <p:ext uri="{BB962C8B-B14F-4D97-AF65-F5344CB8AC3E}">
        <p14:creationId xmlns:p14="http://schemas.microsoft.com/office/powerpoint/2010/main" val="37467000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3E78C3E-610B-4789-85B4-F2FE4CC59EE7}" type="datetimeFigureOut">
              <a:rPr lang="en-US" smtClean="0"/>
              <a:t>1/14/22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2BCB652-84C3-461F-8F8E-98D38AA085AC}" type="slidenum">
              <a:rPr lang="en-US" smtClean="0"/>
              <a:t>‹#›</a:t>
            </a:fld>
            <a:endParaRPr lang="en-US"/>
          </a:p>
        </p:txBody>
      </p:sp>
    </p:spTree>
    <p:extLst>
      <p:ext uri="{BB962C8B-B14F-4D97-AF65-F5344CB8AC3E}">
        <p14:creationId xmlns:p14="http://schemas.microsoft.com/office/powerpoint/2010/main" val="33348303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E78C3E-610B-4789-85B4-F2FE4CC59EE7}" type="datetimeFigureOut">
              <a:rPr lang="en-US" smtClean="0"/>
              <a:t>1/14/22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BCB652-84C3-461F-8F8E-98D38AA085AC}" type="slidenum">
              <a:rPr lang="en-US" smtClean="0"/>
              <a:t>‹#›</a:t>
            </a:fld>
            <a:endParaRPr lang="en-US"/>
          </a:p>
        </p:txBody>
      </p:sp>
    </p:spTree>
    <p:extLst>
      <p:ext uri="{BB962C8B-B14F-4D97-AF65-F5344CB8AC3E}">
        <p14:creationId xmlns:p14="http://schemas.microsoft.com/office/powerpoint/2010/main" val="7178613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3E78C3E-610B-4789-85B4-F2FE4CC59EE7}" type="datetimeFigureOut">
              <a:rPr lang="en-US" smtClean="0"/>
              <a:t>1/14/22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BCB652-84C3-461F-8F8E-98D38AA085AC}" type="slidenum">
              <a:rPr lang="en-US" smtClean="0"/>
              <a:t>‹#›</a:t>
            </a:fld>
            <a:endParaRPr lang="en-US"/>
          </a:p>
        </p:txBody>
      </p:sp>
    </p:spTree>
    <p:extLst>
      <p:ext uri="{BB962C8B-B14F-4D97-AF65-F5344CB8AC3E}">
        <p14:creationId xmlns:p14="http://schemas.microsoft.com/office/powerpoint/2010/main" val="34650932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3E78C3E-610B-4789-85B4-F2FE4CC59EE7}" type="datetimeFigureOut">
              <a:rPr lang="en-US" smtClean="0"/>
              <a:t>1/14/22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BCB652-84C3-461F-8F8E-98D38AA085AC}" type="slidenum">
              <a:rPr lang="en-US" smtClean="0"/>
              <a:t>‹#›</a:t>
            </a:fld>
            <a:endParaRPr lang="en-US"/>
          </a:p>
        </p:txBody>
      </p:sp>
    </p:spTree>
    <p:extLst>
      <p:ext uri="{BB962C8B-B14F-4D97-AF65-F5344CB8AC3E}">
        <p14:creationId xmlns:p14="http://schemas.microsoft.com/office/powerpoint/2010/main" val="19083978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3E78C3E-610B-4789-85B4-F2FE4CC59EE7}" type="datetimeFigureOut">
              <a:rPr lang="en-US" smtClean="0"/>
              <a:t>1/14/22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BCB652-84C3-461F-8F8E-98D38AA085AC}" type="slidenum">
              <a:rPr lang="en-US" smtClean="0"/>
              <a:t>‹#›</a:t>
            </a:fld>
            <a:endParaRPr lang="en-US"/>
          </a:p>
        </p:txBody>
      </p:sp>
    </p:spTree>
    <p:extLst>
      <p:ext uri="{BB962C8B-B14F-4D97-AF65-F5344CB8AC3E}">
        <p14:creationId xmlns:p14="http://schemas.microsoft.com/office/powerpoint/2010/main" val="13146547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3E78C3E-610B-4789-85B4-F2FE4CC59EE7}" type="datetimeFigureOut">
              <a:rPr lang="en-US" smtClean="0"/>
              <a:t>1/14/22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BCB652-84C3-461F-8F8E-98D38AA085AC}" type="slidenum">
              <a:rPr lang="en-US" smtClean="0"/>
              <a:t>‹#›</a:t>
            </a:fld>
            <a:endParaRPr lang="en-US"/>
          </a:p>
        </p:txBody>
      </p:sp>
    </p:spTree>
    <p:extLst>
      <p:ext uri="{BB962C8B-B14F-4D97-AF65-F5344CB8AC3E}">
        <p14:creationId xmlns:p14="http://schemas.microsoft.com/office/powerpoint/2010/main" val="15308180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E78C3E-610B-4789-85B4-F2FE4CC59EE7}" type="datetimeFigureOut">
              <a:rPr lang="en-US" smtClean="0"/>
              <a:t>1/14/22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BCB652-84C3-461F-8F8E-98D38AA085AC}" type="slidenum">
              <a:rPr lang="en-US" smtClean="0"/>
              <a:t>‹#›</a:t>
            </a:fld>
            <a:endParaRPr lang="en-US"/>
          </a:p>
        </p:txBody>
      </p:sp>
    </p:spTree>
    <p:extLst>
      <p:ext uri="{BB962C8B-B14F-4D97-AF65-F5344CB8AC3E}">
        <p14:creationId xmlns:p14="http://schemas.microsoft.com/office/powerpoint/2010/main" val="29335160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noblesvilleschools.org/cms/lib/IN01906676/Centricity/Domain/1446/Core%2040%20Diploma.pdf" TargetMode="External"/><Relationship Id="rId2" Type="http://schemas.openxmlformats.org/officeDocument/2006/relationships/image" Target="../media/image4.jpg"/><Relationship Id="rId1" Type="http://schemas.openxmlformats.org/officeDocument/2006/relationships/slideLayout" Target="../slideLayouts/slideLayout7.xml"/><Relationship Id="rId5" Type="http://schemas.openxmlformats.org/officeDocument/2006/relationships/hyperlink" Target="https://www.noblesvilleschools.org/cms/lib/IN01906676/Centricity/Domain/1446/General%20Diploma%20Requirements%20-%20IDOE.pdf" TargetMode="External"/><Relationship Id="rId4" Type="http://schemas.openxmlformats.org/officeDocument/2006/relationships/hyperlink" Target="https://www.noblesvilleschools.org/cms/lib/IN01906676/Centricity/Domain/1446/core-40-and-honors-diploma-summary-class-2016-final-revised-september-2017.pdf"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hyperlink" Target="mailto:stephen_polivka@nobl.k12.in.us" TargetMode="External"/><Relationship Id="rId3" Type="http://schemas.openxmlformats.org/officeDocument/2006/relationships/hyperlink" Target="mailto:allison_huey@nobl.k12.in.us" TargetMode="External"/><Relationship Id="rId7" Type="http://schemas.openxmlformats.org/officeDocument/2006/relationships/hyperlink" Target="mailto:craig_spinner@nobl.k12.in.us" TargetMode="External"/><Relationship Id="rId2" Type="http://schemas.openxmlformats.org/officeDocument/2006/relationships/hyperlink" Target="mailto:ryan_brown@nobl.k12.in.us" TargetMode="External"/><Relationship Id="rId1" Type="http://schemas.openxmlformats.org/officeDocument/2006/relationships/slideLayout" Target="../slideLayouts/slideLayout2.xml"/><Relationship Id="rId6" Type="http://schemas.openxmlformats.org/officeDocument/2006/relationships/hyperlink" Target="mailto:andrew_smeathers@nobl.k12.in.us" TargetMode="External"/><Relationship Id="rId5" Type="http://schemas.openxmlformats.org/officeDocument/2006/relationships/hyperlink" Target="mailto:cosette_fehribach@nobl.k12.in.us" TargetMode="External"/><Relationship Id="rId10" Type="http://schemas.openxmlformats.org/officeDocument/2006/relationships/hyperlink" Target="mailto:kristin_hetzel@nobl.k12.in.us" TargetMode="External"/><Relationship Id="rId4" Type="http://schemas.openxmlformats.org/officeDocument/2006/relationships/hyperlink" Target="mailto:kristen_wilson_frank@nobl.k12.in.us" TargetMode="External"/><Relationship Id="rId9" Type="http://schemas.openxmlformats.org/officeDocument/2006/relationships/hyperlink" Target="mailto:margaret_schwartzkopf@nobl.k12.in.u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Books on a shelf">
            <a:extLst>
              <a:ext uri="{FF2B5EF4-FFF2-40B4-BE49-F238E27FC236}">
                <a16:creationId xmlns:a16="http://schemas.microsoft.com/office/drawing/2014/main" id="{4781F330-1DB7-CB49-8DA6-8605A811226D}"/>
              </a:ext>
            </a:extLst>
          </p:cNvPr>
          <p:cNvPicPr>
            <a:picLocks noChangeAspect="1"/>
          </p:cNvPicPr>
          <p:nvPr/>
        </p:nvPicPr>
        <p:blipFill rotWithShape="1">
          <a:blip r:embed="rId2">
            <a:extLst>
              <a:ext uri="{28A0092B-C50C-407E-A947-70E740481C1C}">
                <a14:useLocalDpi xmlns:a14="http://schemas.microsoft.com/office/drawing/2010/main" val="0"/>
              </a:ext>
            </a:extLst>
          </a:blip>
          <a:srcRect l="2413" r="20885" b="9091"/>
          <a:stretch/>
        </p:blipFill>
        <p:spPr>
          <a:xfrm>
            <a:off x="3523488" y="10"/>
            <a:ext cx="8668512" cy="6857990"/>
          </a:xfrm>
          <a:prstGeom prst="rect">
            <a:avLst/>
          </a:prstGeom>
        </p:spPr>
      </p:pic>
      <p:sp>
        <p:nvSpPr>
          <p:cNvPr id="12" name="Rectangle 11">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477981" y="1122363"/>
            <a:ext cx="4023360" cy="2288349"/>
          </a:xfrm>
        </p:spPr>
        <p:txBody>
          <a:bodyPr anchor="b">
            <a:normAutofit/>
          </a:bodyPr>
          <a:lstStyle/>
          <a:p>
            <a:pPr algn="l"/>
            <a:r>
              <a:rPr lang="en-US" sz="4800" dirty="0"/>
              <a:t>Graduation Pathways</a:t>
            </a:r>
          </a:p>
        </p:txBody>
      </p:sp>
      <p:sp>
        <p:nvSpPr>
          <p:cNvPr id="3" name="Subtitle 2"/>
          <p:cNvSpPr>
            <a:spLocks noGrp="1"/>
          </p:cNvSpPr>
          <p:nvPr>
            <p:ph type="subTitle" idx="1"/>
          </p:nvPr>
        </p:nvSpPr>
        <p:spPr>
          <a:xfrm>
            <a:off x="477980" y="3558210"/>
            <a:ext cx="4023359" cy="2522854"/>
          </a:xfrm>
        </p:spPr>
        <p:txBody>
          <a:bodyPr>
            <a:normAutofit/>
          </a:bodyPr>
          <a:lstStyle/>
          <a:p>
            <a:pPr algn="l"/>
            <a:r>
              <a:rPr lang="en-US" sz="2000" dirty="0"/>
              <a:t>Class of 2023 &amp; Beyond</a:t>
            </a:r>
          </a:p>
        </p:txBody>
      </p:sp>
      <p:sp>
        <p:nvSpPr>
          <p:cNvPr id="14" name="Rectangle 13">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6388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Overview</a:t>
            </a:r>
          </a:p>
        </p:txBody>
      </p:sp>
      <p:sp>
        <p:nvSpPr>
          <p:cNvPr id="6" name="Google Shape;202;p31"/>
          <p:cNvSpPr/>
          <p:nvPr/>
        </p:nvSpPr>
        <p:spPr>
          <a:xfrm>
            <a:off x="1038072" y="1411357"/>
            <a:ext cx="2294400" cy="2112931"/>
          </a:xfrm>
          <a:prstGeom prst="wedgeRoundRectCallout">
            <a:avLst>
              <a:gd name="adj1" fmla="val -20833"/>
              <a:gd name="adj2" fmla="val 62500"/>
              <a:gd name="adj3" fmla="val 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90000"/>
              </a:lnSpc>
              <a:spcBef>
                <a:spcPts val="0"/>
              </a:spcBef>
              <a:spcAft>
                <a:spcPts val="0"/>
              </a:spcAft>
              <a:buNone/>
            </a:pPr>
            <a:r>
              <a:rPr lang="en" sz="2000" dirty="0">
                <a:solidFill>
                  <a:srgbClr val="151E49"/>
                </a:solidFill>
                <a:latin typeface="Oswald"/>
                <a:ea typeface="Oswald"/>
                <a:cs typeface="Oswald"/>
                <a:sym typeface="Oswald"/>
              </a:rPr>
              <a:t>Students in the graduating class of 2023 must satisfy all three Graduation Pathway requirements…</a:t>
            </a:r>
            <a:endParaRPr sz="2000" dirty="0">
              <a:solidFill>
                <a:srgbClr val="151E49"/>
              </a:solidFill>
            </a:endParaRPr>
          </a:p>
        </p:txBody>
      </p:sp>
      <p:pic>
        <p:nvPicPr>
          <p:cNvPr id="7" name="Google Shape;203;p31"/>
          <p:cNvPicPr preferRelativeResize="0"/>
          <p:nvPr/>
        </p:nvPicPr>
        <p:blipFill>
          <a:blip r:embed="rId2">
            <a:alphaModFix/>
          </a:blip>
          <a:stretch>
            <a:fillRect/>
          </a:stretch>
        </p:blipFill>
        <p:spPr>
          <a:xfrm>
            <a:off x="1810726" y="3804858"/>
            <a:ext cx="2011126" cy="1511275"/>
          </a:xfrm>
          <a:prstGeom prst="rect">
            <a:avLst/>
          </a:prstGeom>
          <a:noFill/>
          <a:ln>
            <a:noFill/>
          </a:ln>
        </p:spPr>
      </p:pic>
      <p:sp>
        <p:nvSpPr>
          <p:cNvPr id="8" name="Google Shape;204;p31"/>
          <p:cNvSpPr/>
          <p:nvPr/>
        </p:nvSpPr>
        <p:spPr>
          <a:xfrm>
            <a:off x="4538927" y="2081846"/>
            <a:ext cx="863400" cy="865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205;p31"/>
          <p:cNvSpPr/>
          <p:nvPr/>
        </p:nvSpPr>
        <p:spPr>
          <a:xfrm>
            <a:off x="4827961" y="2190908"/>
            <a:ext cx="210072" cy="660786"/>
          </a:xfrm>
          <a:prstGeom prst="rect">
            <a:avLst/>
          </a:prstGeom>
        </p:spPr>
        <p:txBody>
          <a:bodyPr>
            <a:prstTxWarp prst="textPlain">
              <a:avLst/>
            </a:prstTxWarp>
          </a:bodyPr>
          <a:lstStyle/>
          <a:p>
            <a:pPr lvl="0" algn="ctr"/>
            <a:r>
              <a:rPr b="0" i="0">
                <a:ln w="9525" cap="flat" cmpd="sng">
                  <a:solidFill>
                    <a:srgbClr val="151E49"/>
                  </a:solidFill>
                  <a:prstDash val="solid"/>
                  <a:round/>
                  <a:headEnd type="none" w="sm" len="sm"/>
                  <a:tailEnd type="none" w="sm" len="sm"/>
                </a:ln>
                <a:solidFill>
                  <a:srgbClr val="151E49"/>
                </a:solidFill>
                <a:latin typeface="Oswald"/>
              </a:rPr>
              <a:t>1</a:t>
            </a:r>
          </a:p>
        </p:txBody>
      </p:sp>
      <p:sp>
        <p:nvSpPr>
          <p:cNvPr id="10" name="Google Shape;206;p31"/>
          <p:cNvSpPr/>
          <p:nvPr/>
        </p:nvSpPr>
        <p:spPr>
          <a:xfrm>
            <a:off x="4538915" y="4299696"/>
            <a:ext cx="863400" cy="865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207;p31"/>
          <p:cNvSpPr/>
          <p:nvPr/>
        </p:nvSpPr>
        <p:spPr>
          <a:xfrm>
            <a:off x="4802061" y="4395683"/>
            <a:ext cx="337132" cy="673838"/>
          </a:xfrm>
          <a:prstGeom prst="rect">
            <a:avLst/>
          </a:prstGeom>
        </p:spPr>
        <p:txBody>
          <a:bodyPr>
            <a:prstTxWarp prst="textPlain">
              <a:avLst/>
            </a:prstTxWarp>
          </a:bodyPr>
          <a:lstStyle/>
          <a:p>
            <a:pPr lvl="0" algn="ctr"/>
            <a:r>
              <a:rPr b="0" i="0">
                <a:ln w="9525" cap="flat" cmpd="sng">
                  <a:solidFill>
                    <a:srgbClr val="151E49"/>
                  </a:solidFill>
                  <a:prstDash val="solid"/>
                  <a:round/>
                  <a:headEnd type="none" w="sm" len="sm"/>
                  <a:tailEnd type="none" w="sm" len="sm"/>
                </a:ln>
                <a:solidFill>
                  <a:srgbClr val="151E49"/>
                </a:solidFill>
                <a:latin typeface="Oswald"/>
              </a:rPr>
              <a:t>3</a:t>
            </a:r>
          </a:p>
        </p:txBody>
      </p:sp>
      <p:grpSp>
        <p:nvGrpSpPr>
          <p:cNvPr id="12" name="Google Shape;208;p31"/>
          <p:cNvGrpSpPr/>
          <p:nvPr/>
        </p:nvGrpSpPr>
        <p:grpSpPr>
          <a:xfrm>
            <a:off x="4538915" y="3190771"/>
            <a:ext cx="863400" cy="865800"/>
            <a:chOff x="3917426" y="2470200"/>
            <a:chExt cx="863400" cy="865800"/>
          </a:xfrm>
        </p:grpSpPr>
        <p:sp>
          <p:nvSpPr>
            <p:cNvPr id="13" name="Google Shape;209;p31"/>
            <p:cNvSpPr/>
            <p:nvPr/>
          </p:nvSpPr>
          <p:spPr>
            <a:xfrm>
              <a:off x="3917426" y="2470200"/>
              <a:ext cx="863400" cy="865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210;p31"/>
            <p:cNvSpPr/>
            <p:nvPr/>
          </p:nvSpPr>
          <p:spPr>
            <a:xfrm>
              <a:off x="4179285" y="2545475"/>
              <a:ext cx="339673" cy="666496"/>
            </a:xfrm>
            <a:prstGeom prst="rect">
              <a:avLst/>
            </a:prstGeom>
          </p:spPr>
          <p:txBody>
            <a:bodyPr>
              <a:prstTxWarp prst="textPlain">
                <a:avLst/>
              </a:prstTxWarp>
            </a:bodyPr>
            <a:lstStyle/>
            <a:p>
              <a:pPr lvl="0" algn="ctr"/>
              <a:r>
                <a:rPr b="0" i="0">
                  <a:ln w="9525" cap="flat" cmpd="sng">
                    <a:solidFill>
                      <a:srgbClr val="151E49"/>
                    </a:solidFill>
                    <a:prstDash val="solid"/>
                    <a:round/>
                    <a:headEnd type="none" w="sm" len="sm"/>
                    <a:tailEnd type="none" w="sm" len="sm"/>
                  </a:ln>
                  <a:solidFill>
                    <a:srgbClr val="151E49"/>
                  </a:solidFill>
                  <a:latin typeface="Oswald"/>
                </a:rPr>
                <a:t>2</a:t>
              </a:r>
            </a:p>
          </p:txBody>
        </p:sp>
      </p:grpSp>
      <p:sp>
        <p:nvSpPr>
          <p:cNvPr id="15" name="Google Shape;211;p31"/>
          <p:cNvSpPr txBox="1"/>
          <p:nvPr/>
        </p:nvSpPr>
        <p:spPr>
          <a:xfrm>
            <a:off x="5542701" y="2152271"/>
            <a:ext cx="3957600" cy="549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151E49"/>
                </a:solidFill>
                <a:latin typeface="Oswald"/>
                <a:ea typeface="Oswald"/>
                <a:cs typeface="Oswald"/>
                <a:sym typeface="Oswald"/>
              </a:rPr>
              <a:t>Diploma</a:t>
            </a:r>
            <a:endParaRPr sz="2400">
              <a:solidFill>
                <a:srgbClr val="151E49"/>
              </a:solidFill>
              <a:latin typeface="Oswald"/>
              <a:ea typeface="Oswald"/>
              <a:cs typeface="Oswald"/>
              <a:sym typeface="Oswald"/>
            </a:endParaRPr>
          </a:p>
        </p:txBody>
      </p:sp>
      <p:sp>
        <p:nvSpPr>
          <p:cNvPr id="16" name="Google Shape;212;p31"/>
          <p:cNvSpPr txBox="1"/>
          <p:nvPr/>
        </p:nvSpPr>
        <p:spPr>
          <a:xfrm>
            <a:off x="5520801" y="3179646"/>
            <a:ext cx="3957600" cy="549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151E49"/>
                </a:solidFill>
                <a:latin typeface="Oswald"/>
                <a:ea typeface="Oswald"/>
                <a:cs typeface="Oswald"/>
                <a:sym typeface="Oswald"/>
              </a:rPr>
              <a:t>Learn and Demonstrate Employability Skills</a:t>
            </a:r>
            <a:endParaRPr sz="2400">
              <a:solidFill>
                <a:srgbClr val="151E49"/>
              </a:solidFill>
              <a:latin typeface="Oswald"/>
              <a:ea typeface="Oswald"/>
              <a:cs typeface="Oswald"/>
              <a:sym typeface="Oswald"/>
            </a:endParaRPr>
          </a:p>
        </p:txBody>
      </p:sp>
      <p:sp>
        <p:nvSpPr>
          <p:cNvPr id="17" name="Google Shape;213;p31"/>
          <p:cNvSpPr txBox="1"/>
          <p:nvPr/>
        </p:nvSpPr>
        <p:spPr>
          <a:xfrm>
            <a:off x="5564601" y="4283233"/>
            <a:ext cx="3913800" cy="549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151E49"/>
                </a:solidFill>
                <a:latin typeface="Oswald"/>
                <a:ea typeface="Oswald"/>
                <a:cs typeface="Oswald"/>
                <a:sym typeface="Oswald"/>
              </a:rPr>
              <a:t>Postsecondary-Ready Competencies</a:t>
            </a:r>
            <a:endParaRPr sz="2400">
              <a:solidFill>
                <a:srgbClr val="151E49"/>
              </a:solidFill>
              <a:latin typeface="Oswald"/>
              <a:ea typeface="Oswald"/>
              <a:cs typeface="Oswald"/>
              <a:sym typeface="Oswald"/>
            </a:endParaRPr>
          </a:p>
        </p:txBody>
      </p:sp>
    </p:spTree>
    <p:extLst>
      <p:ext uri="{BB962C8B-B14F-4D97-AF65-F5344CB8AC3E}">
        <p14:creationId xmlns:p14="http://schemas.microsoft.com/office/powerpoint/2010/main" val="30618652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Overview</a:t>
            </a:r>
          </a:p>
        </p:txBody>
      </p:sp>
      <p:sp>
        <p:nvSpPr>
          <p:cNvPr id="18" name="Google Shape;224;p32"/>
          <p:cNvSpPr/>
          <p:nvPr/>
        </p:nvSpPr>
        <p:spPr>
          <a:xfrm>
            <a:off x="838200" y="1956258"/>
            <a:ext cx="2294400" cy="1833600"/>
          </a:xfrm>
          <a:prstGeom prst="wedgeRoundRectCallout">
            <a:avLst>
              <a:gd name="adj1" fmla="val -20833"/>
              <a:gd name="adj2" fmla="val 62500"/>
              <a:gd name="adj3" fmla="val 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90000"/>
              </a:lnSpc>
              <a:spcBef>
                <a:spcPts val="0"/>
              </a:spcBef>
              <a:spcAft>
                <a:spcPts val="0"/>
              </a:spcAft>
              <a:buNone/>
            </a:pPr>
            <a:r>
              <a:rPr lang="en" sz="2400">
                <a:solidFill>
                  <a:srgbClr val="151E49"/>
                </a:solidFill>
                <a:latin typeface="Oswald"/>
                <a:ea typeface="Oswald"/>
                <a:cs typeface="Oswald"/>
                <a:sym typeface="Oswald"/>
              </a:rPr>
              <a:t>Students in the graduating class of 2023...</a:t>
            </a:r>
            <a:endParaRPr/>
          </a:p>
        </p:txBody>
      </p:sp>
      <p:pic>
        <p:nvPicPr>
          <p:cNvPr id="19" name="Google Shape;225;p32"/>
          <p:cNvPicPr preferRelativeResize="0"/>
          <p:nvPr/>
        </p:nvPicPr>
        <p:blipFill>
          <a:blip r:embed="rId2">
            <a:alphaModFix/>
          </a:blip>
          <a:stretch>
            <a:fillRect/>
          </a:stretch>
        </p:blipFill>
        <p:spPr>
          <a:xfrm>
            <a:off x="1507900" y="3867920"/>
            <a:ext cx="2011126" cy="1511275"/>
          </a:xfrm>
          <a:prstGeom prst="rect">
            <a:avLst/>
          </a:prstGeom>
          <a:noFill/>
          <a:ln>
            <a:noFill/>
          </a:ln>
        </p:spPr>
      </p:pic>
      <p:sp>
        <p:nvSpPr>
          <p:cNvPr id="20" name="Google Shape;226;p32"/>
          <p:cNvSpPr/>
          <p:nvPr/>
        </p:nvSpPr>
        <p:spPr>
          <a:xfrm>
            <a:off x="4236101" y="2144908"/>
            <a:ext cx="863400" cy="865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27;p32"/>
          <p:cNvSpPr/>
          <p:nvPr/>
        </p:nvSpPr>
        <p:spPr>
          <a:xfrm>
            <a:off x="4525135" y="2253970"/>
            <a:ext cx="210072" cy="660786"/>
          </a:xfrm>
          <a:prstGeom prst="rect">
            <a:avLst/>
          </a:prstGeom>
        </p:spPr>
        <p:txBody>
          <a:bodyPr>
            <a:prstTxWarp prst="textPlain">
              <a:avLst/>
            </a:prstTxWarp>
          </a:bodyPr>
          <a:lstStyle/>
          <a:p>
            <a:pPr lvl="0" algn="ctr"/>
            <a:r>
              <a:rPr b="0" i="0">
                <a:ln w="9525" cap="flat" cmpd="sng">
                  <a:solidFill>
                    <a:srgbClr val="151E49"/>
                  </a:solidFill>
                  <a:prstDash val="solid"/>
                  <a:round/>
                  <a:headEnd type="none" w="sm" len="sm"/>
                  <a:tailEnd type="none" w="sm" len="sm"/>
                </a:ln>
                <a:solidFill>
                  <a:srgbClr val="151E49"/>
                </a:solidFill>
                <a:latin typeface="Oswald"/>
              </a:rPr>
              <a:t>1</a:t>
            </a:r>
          </a:p>
        </p:txBody>
      </p:sp>
      <p:sp>
        <p:nvSpPr>
          <p:cNvPr id="22" name="Google Shape;228;p32"/>
          <p:cNvSpPr/>
          <p:nvPr/>
        </p:nvSpPr>
        <p:spPr>
          <a:xfrm>
            <a:off x="4236089" y="4362758"/>
            <a:ext cx="863400" cy="865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29;p32"/>
          <p:cNvSpPr/>
          <p:nvPr/>
        </p:nvSpPr>
        <p:spPr>
          <a:xfrm>
            <a:off x="4499235" y="4458745"/>
            <a:ext cx="337132" cy="673838"/>
          </a:xfrm>
          <a:prstGeom prst="rect">
            <a:avLst/>
          </a:prstGeom>
        </p:spPr>
        <p:txBody>
          <a:bodyPr>
            <a:prstTxWarp prst="textPlain">
              <a:avLst/>
            </a:prstTxWarp>
          </a:bodyPr>
          <a:lstStyle/>
          <a:p>
            <a:pPr lvl="0" algn="ctr"/>
            <a:r>
              <a:rPr b="0" i="0">
                <a:ln w="9525" cap="flat" cmpd="sng">
                  <a:solidFill>
                    <a:srgbClr val="CCCCCC"/>
                  </a:solidFill>
                  <a:prstDash val="solid"/>
                  <a:round/>
                  <a:headEnd type="none" w="sm" len="sm"/>
                  <a:tailEnd type="none" w="sm" len="sm"/>
                </a:ln>
                <a:solidFill>
                  <a:srgbClr val="CCCCCC"/>
                </a:solidFill>
                <a:latin typeface="Oswald"/>
              </a:rPr>
              <a:t>3</a:t>
            </a:r>
          </a:p>
        </p:txBody>
      </p:sp>
      <p:grpSp>
        <p:nvGrpSpPr>
          <p:cNvPr id="24" name="Google Shape;230;p32"/>
          <p:cNvGrpSpPr/>
          <p:nvPr/>
        </p:nvGrpSpPr>
        <p:grpSpPr>
          <a:xfrm>
            <a:off x="4236089" y="3253833"/>
            <a:ext cx="863400" cy="865800"/>
            <a:chOff x="3917426" y="2470200"/>
            <a:chExt cx="863400" cy="865800"/>
          </a:xfrm>
        </p:grpSpPr>
        <p:sp>
          <p:nvSpPr>
            <p:cNvPr id="25" name="Google Shape;231;p32"/>
            <p:cNvSpPr/>
            <p:nvPr/>
          </p:nvSpPr>
          <p:spPr>
            <a:xfrm>
              <a:off x="3917426" y="2470200"/>
              <a:ext cx="863400" cy="865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32;p32"/>
            <p:cNvSpPr/>
            <p:nvPr/>
          </p:nvSpPr>
          <p:spPr>
            <a:xfrm>
              <a:off x="4179285" y="2545475"/>
              <a:ext cx="339673" cy="666496"/>
            </a:xfrm>
            <a:prstGeom prst="rect">
              <a:avLst/>
            </a:prstGeom>
          </p:spPr>
          <p:txBody>
            <a:bodyPr>
              <a:prstTxWarp prst="textPlain">
                <a:avLst/>
              </a:prstTxWarp>
            </a:bodyPr>
            <a:lstStyle/>
            <a:p>
              <a:pPr lvl="0" algn="ctr"/>
              <a:r>
                <a:rPr b="0" i="0">
                  <a:ln w="9525" cap="flat" cmpd="sng">
                    <a:solidFill>
                      <a:srgbClr val="CCCCCC"/>
                    </a:solidFill>
                    <a:prstDash val="solid"/>
                    <a:round/>
                    <a:headEnd type="none" w="sm" len="sm"/>
                    <a:tailEnd type="none" w="sm" len="sm"/>
                  </a:ln>
                  <a:solidFill>
                    <a:srgbClr val="CCCCCC"/>
                  </a:solidFill>
                  <a:latin typeface="Oswald"/>
                </a:rPr>
                <a:t>2</a:t>
              </a:r>
            </a:p>
          </p:txBody>
        </p:sp>
      </p:grpSp>
      <p:sp>
        <p:nvSpPr>
          <p:cNvPr id="27" name="Google Shape;233;p32"/>
          <p:cNvSpPr txBox="1"/>
          <p:nvPr/>
        </p:nvSpPr>
        <p:spPr>
          <a:xfrm>
            <a:off x="5239875" y="2215333"/>
            <a:ext cx="3957600" cy="549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151E49"/>
                </a:solidFill>
                <a:latin typeface="Oswald"/>
                <a:ea typeface="Oswald"/>
                <a:cs typeface="Oswald"/>
                <a:sym typeface="Oswald"/>
              </a:rPr>
              <a:t>Diploma</a:t>
            </a:r>
            <a:endParaRPr sz="2400">
              <a:solidFill>
                <a:srgbClr val="151E49"/>
              </a:solidFill>
              <a:latin typeface="Oswald"/>
              <a:ea typeface="Oswald"/>
              <a:cs typeface="Oswald"/>
              <a:sym typeface="Oswald"/>
            </a:endParaRPr>
          </a:p>
        </p:txBody>
      </p:sp>
      <p:sp>
        <p:nvSpPr>
          <p:cNvPr id="28" name="Google Shape;234;p32"/>
          <p:cNvSpPr txBox="1"/>
          <p:nvPr/>
        </p:nvSpPr>
        <p:spPr>
          <a:xfrm>
            <a:off x="5217975" y="3242708"/>
            <a:ext cx="3957600" cy="549000"/>
          </a:xfrm>
          <a:prstGeom prst="rect">
            <a:avLst/>
          </a:prstGeom>
          <a:noFill/>
          <a:ln w="9525" cap="flat" cmpd="sng">
            <a:solidFill>
              <a:srgbClr val="FFFFFF"/>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CCCCCC"/>
                </a:solidFill>
                <a:latin typeface="Oswald"/>
                <a:ea typeface="Oswald"/>
                <a:cs typeface="Oswald"/>
                <a:sym typeface="Oswald"/>
              </a:rPr>
              <a:t>Learn and Demonstrate Employability Skills</a:t>
            </a:r>
            <a:endParaRPr sz="2400">
              <a:solidFill>
                <a:srgbClr val="CCCCCC"/>
              </a:solidFill>
              <a:latin typeface="Oswald"/>
              <a:ea typeface="Oswald"/>
              <a:cs typeface="Oswald"/>
              <a:sym typeface="Oswald"/>
            </a:endParaRPr>
          </a:p>
        </p:txBody>
      </p:sp>
      <p:sp>
        <p:nvSpPr>
          <p:cNvPr id="29" name="Google Shape;235;p32"/>
          <p:cNvSpPr txBox="1"/>
          <p:nvPr/>
        </p:nvSpPr>
        <p:spPr>
          <a:xfrm>
            <a:off x="5261775" y="4346295"/>
            <a:ext cx="3913800" cy="549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CCCCCC"/>
                </a:solidFill>
                <a:latin typeface="Oswald"/>
                <a:ea typeface="Oswald"/>
                <a:cs typeface="Oswald"/>
                <a:sym typeface="Oswald"/>
              </a:rPr>
              <a:t>Postsecondary-Ready Competencies</a:t>
            </a:r>
            <a:endParaRPr sz="2400">
              <a:solidFill>
                <a:srgbClr val="CCCCCC"/>
              </a:solidFill>
              <a:latin typeface="Oswald"/>
              <a:ea typeface="Oswald"/>
              <a:cs typeface="Oswald"/>
              <a:sym typeface="Oswald"/>
            </a:endParaRPr>
          </a:p>
        </p:txBody>
      </p:sp>
    </p:spTree>
    <p:extLst>
      <p:ext uri="{BB962C8B-B14F-4D97-AF65-F5344CB8AC3E}">
        <p14:creationId xmlns:p14="http://schemas.microsoft.com/office/powerpoint/2010/main" val="15933050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Diploma</a:t>
            </a:r>
          </a:p>
        </p:txBody>
      </p:sp>
      <p:sp>
        <p:nvSpPr>
          <p:cNvPr id="4" name="Google Shape;246;p33"/>
          <p:cNvSpPr/>
          <p:nvPr/>
        </p:nvSpPr>
        <p:spPr>
          <a:xfrm>
            <a:off x="1222914" y="1760751"/>
            <a:ext cx="863400" cy="865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247;p33"/>
          <p:cNvSpPr/>
          <p:nvPr/>
        </p:nvSpPr>
        <p:spPr>
          <a:xfrm>
            <a:off x="1511948" y="1869813"/>
            <a:ext cx="210072" cy="660786"/>
          </a:xfrm>
          <a:prstGeom prst="rect">
            <a:avLst/>
          </a:prstGeom>
        </p:spPr>
        <p:txBody>
          <a:bodyPr>
            <a:prstTxWarp prst="textPlain">
              <a:avLst/>
            </a:prstTxWarp>
          </a:bodyPr>
          <a:lstStyle/>
          <a:p>
            <a:pPr lvl="0" algn="ctr"/>
            <a:r>
              <a:rPr b="0" i="0">
                <a:ln w="9525" cap="flat" cmpd="sng">
                  <a:solidFill>
                    <a:srgbClr val="151E49"/>
                  </a:solidFill>
                  <a:prstDash val="solid"/>
                  <a:round/>
                  <a:headEnd type="none" w="sm" len="sm"/>
                  <a:tailEnd type="none" w="sm" len="sm"/>
                </a:ln>
                <a:solidFill>
                  <a:srgbClr val="151E49"/>
                </a:solidFill>
                <a:latin typeface="Oswald"/>
              </a:rPr>
              <a:t>1</a:t>
            </a:r>
          </a:p>
        </p:txBody>
      </p:sp>
      <p:sp>
        <p:nvSpPr>
          <p:cNvPr id="6" name="Google Shape;248;p33"/>
          <p:cNvSpPr txBox="1"/>
          <p:nvPr/>
        </p:nvSpPr>
        <p:spPr>
          <a:xfrm>
            <a:off x="2204788" y="1970276"/>
            <a:ext cx="3957600" cy="549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151E49"/>
                </a:solidFill>
                <a:latin typeface="Oswald"/>
                <a:ea typeface="Oswald"/>
                <a:cs typeface="Oswald"/>
                <a:sym typeface="Oswald"/>
              </a:rPr>
              <a:t>Diploma</a:t>
            </a:r>
            <a:endParaRPr sz="2400">
              <a:solidFill>
                <a:srgbClr val="151E49"/>
              </a:solidFill>
              <a:latin typeface="Oswald"/>
              <a:ea typeface="Oswald"/>
              <a:cs typeface="Oswald"/>
              <a:sym typeface="Oswald"/>
            </a:endParaRPr>
          </a:p>
        </p:txBody>
      </p:sp>
      <p:sp>
        <p:nvSpPr>
          <p:cNvPr id="7" name="Google Shape;249;p33"/>
          <p:cNvSpPr/>
          <p:nvPr/>
        </p:nvSpPr>
        <p:spPr>
          <a:xfrm flipH="1">
            <a:off x="4881313" y="1690688"/>
            <a:ext cx="4786200" cy="1108200"/>
          </a:xfrm>
          <a:prstGeom prst="wedgeRoundRectCallout">
            <a:avLst>
              <a:gd name="adj1" fmla="val -20833"/>
              <a:gd name="adj2" fmla="val 62500"/>
              <a:gd name="adj3" fmla="val 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90000"/>
              </a:lnSpc>
              <a:spcBef>
                <a:spcPts val="0"/>
              </a:spcBef>
              <a:spcAft>
                <a:spcPts val="0"/>
              </a:spcAft>
              <a:buNone/>
            </a:pPr>
            <a:r>
              <a:rPr lang="en" sz="2400" dirty="0">
                <a:solidFill>
                  <a:srgbClr val="151E49"/>
                </a:solidFill>
                <a:latin typeface="Oswald"/>
                <a:ea typeface="Oswald"/>
                <a:cs typeface="Oswald"/>
                <a:sym typeface="Oswald"/>
              </a:rPr>
              <a:t>Earn required credits in ONE of the following diploma designations…</a:t>
            </a:r>
            <a:endParaRPr dirty="0"/>
          </a:p>
        </p:txBody>
      </p:sp>
      <p:grpSp>
        <p:nvGrpSpPr>
          <p:cNvPr id="8" name="Google Shape;250;p33"/>
          <p:cNvGrpSpPr/>
          <p:nvPr/>
        </p:nvGrpSpPr>
        <p:grpSpPr>
          <a:xfrm>
            <a:off x="6363157" y="2947782"/>
            <a:ext cx="1450152" cy="1433280"/>
            <a:chOff x="6489993" y="1687411"/>
            <a:chExt cx="1649400" cy="1769700"/>
          </a:xfrm>
        </p:grpSpPr>
        <p:sp>
          <p:nvSpPr>
            <p:cNvPr id="9" name="Google Shape;251;p33"/>
            <p:cNvSpPr/>
            <p:nvPr/>
          </p:nvSpPr>
          <p:spPr>
            <a:xfrm rot="10800000" flipH="1">
              <a:off x="6489993" y="1687411"/>
              <a:ext cx="1649400" cy="1769700"/>
            </a:xfrm>
            <a:prstGeom prst="snip1Rect">
              <a:avLst>
                <a:gd name="adj" fmla="val 0"/>
              </a:avLst>
            </a:prstGeom>
            <a:solidFill>
              <a:srgbClr val="0C58D3"/>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252;p33"/>
            <p:cNvSpPr txBox="1"/>
            <p:nvPr/>
          </p:nvSpPr>
          <p:spPr>
            <a:xfrm>
              <a:off x="6622521" y="2191710"/>
              <a:ext cx="1383000" cy="7611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ctr" rtl="0">
                <a:lnSpc>
                  <a:spcPct val="115000"/>
                </a:lnSpc>
                <a:spcBef>
                  <a:spcPts val="0"/>
                </a:spcBef>
                <a:spcAft>
                  <a:spcPts val="0"/>
                </a:spcAft>
                <a:buClr>
                  <a:srgbClr val="000000"/>
                </a:buClr>
                <a:buSzPts val="1100"/>
                <a:buFont typeface="Arial"/>
                <a:buNone/>
              </a:pPr>
              <a:r>
                <a:rPr lang="en" b="1">
                  <a:solidFill>
                    <a:srgbClr val="FFFFFF"/>
                  </a:solidFill>
                  <a:latin typeface="Roboto"/>
                  <a:ea typeface="Roboto"/>
                  <a:cs typeface="Roboto"/>
                  <a:sym typeface="Roboto"/>
                </a:rPr>
                <a:t>General</a:t>
              </a:r>
              <a:endParaRPr b="1">
                <a:solidFill>
                  <a:srgbClr val="FFFFFF"/>
                </a:solidFill>
                <a:latin typeface="Roboto"/>
                <a:ea typeface="Roboto"/>
                <a:cs typeface="Roboto"/>
                <a:sym typeface="Roboto"/>
              </a:endParaRPr>
            </a:p>
            <a:p>
              <a:pPr marL="0" lvl="0" indent="0" algn="ctr" rtl="0">
                <a:lnSpc>
                  <a:spcPct val="115000"/>
                </a:lnSpc>
                <a:spcBef>
                  <a:spcPts val="0"/>
                </a:spcBef>
                <a:spcAft>
                  <a:spcPts val="0"/>
                </a:spcAft>
                <a:buClr>
                  <a:srgbClr val="000000"/>
                </a:buClr>
                <a:buSzPts val="1100"/>
                <a:buFont typeface="Arial"/>
                <a:buNone/>
              </a:pPr>
              <a:r>
                <a:rPr lang="en" i="1">
                  <a:solidFill>
                    <a:srgbClr val="FFFFFF"/>
                  </a:solidFill>
                  <a:latin typeface="Roboto"/>
                  <a:ea typeface="Roboto"/>
                  <a:cs typeface="Roboto"/>
                  <a:sym typeface="Roboto"/>
                </a:rPr>
                <a:t>*opt-out required</a:t>
              </a:r>
              <a:endParaRPr i="1">
                <a:solidFill>
                  <a:srgbClr val="FFFFFF"/>
                </a:solidFill>
                <a:latin typeface="Roboto"/>
                <a:ea typeface="Roboto"/>
                <a:cs typeface="Roboto"/>
                <a:sym typeface="Roboto"/>
              </a:endParaRPr>
            </a:p>
            <a:p>
              <a:pPr marL="0" lvl="0" indent="0" algn="ctr" rtl="0">
                <a:lnSpc>
                  <a:spcPct val="115000"/>
                </a:lnSpc>
                <a:spcBef>
                  <a:spcPts val="0"/>
                </a:spcBef>
                <a:spcAft>
                  <a:spcPts val="1600"/>
                </a:spcAft>
                <a:buNone/>
              </a:pPr>
              <a:endParaRPr sz="800" i="1">
                <a:solidFill>
                  <a:srgbClr val="FFFFFF"/>
                </a:solidFill>
              </a:endParaRPr>
            </a:p>
          </p:txBody>
        </p:sp>
      </p:grpSp>
      <p:grpSp>
        <p:nvGrpSpPr>
          <p:cNvPr id="11" name="Google Shape;253;p33"/>
          <p:cNvGrpSpPr/>
          <p:nvPr/>
        </p:nvGrpSpPr>
        <p:grpSpPr>
          <a:xfrm>
            <a:off x="1540421" y="2946963"/>
            <a:ext cx="1450152" cy="1433280"/>
            <a:chOff x="1004625" y="1686400"/>
            <a:chExt cx="1649400" cy="1769700"/>
          </a:xfrm>
        </p:grpSpPr>
        <p:sp>
          <p:nvSpPr>
            <p:cNvPr id="12" name="Google Shape;254;p33"/>
            <p:cNvSpPr/>
            <p:nvPr/>
          </p:nvSpPr>
          <p:spPr>
            <a:xfrm flipH="1">
              <a:off x="1004625" y="1686400"/>
              <a:ext cx="1649400" cy="1769700"/>
            </a:xfrm>
            <a:prstGeom prst="snip1Rect">
              <a:avLst>
                <a:gd name="adj" fmla="val 0"/>
              </a:avLst>
            </a:prstGeom>
            <a:solidFill>
              <a:srgbClr val="0C58D3"/>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255;p33"/>
            <p:cNvSpPr txBox="1"/>
            <p:nvPr/>
          </p:nvSpPr>
          <p:spPr>
            <a:xfrm>
              <a:off x="1137819" y="2321943"/>
              <a:ext cx="1383000" cy="4986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b="1">
                  <a:solidFill>
                    <a:srgbClr val="FFFFFF"/>
                  </a:solidFill>
                  <a:latin typeface="Roboto"/>
                  <a:ea typeface="Roboto"/>
                  <a:cs typeface="Roboto"/>
                  <a:sym typeface="Roboto"/>
                </a:rPr>
                <a:t>Core 40</a:t>
              </a:r>
              <a:endParaRPr b="1">
                <a:solidFill>
                  <a:srgbClr val="FFFFFF"/>
                </a:solidFill>
                <a:latin typeface="Roboto"/>
                <a:ea typeface="Roboto"/>
                <a:cs typeface="Roboto"/>
                <a:sym typeface="Roboto"/>
              </a:endParaRPr>
            </a:p>
            <a:p>
              <a:pPr marL="0" lvl="0" indent="0" algn="ctr" rtl="0">
                <a:lnSpc>
                  <a:spcPct val="115000"/>
                </a:lnSpc>
                <a:spcBef>
                  <a:spcPts val="0"/>
                </a:spcBef>
                <a:spcAft>
                  <a:spcPts val="0"/>
                </a:spcAft>
                <a:buNone/>
              </a:pPr>
              <a:endParaRPr>
                <a:solidFill>
                  <a:srgbClr val="FFFFFF"/>
                </a:solidFill>
                <a:latin typeface="Roboto"/>
                <a:ea typeface="Roboto"/>
                <a:cs typeface="Roboto"/>
                <a:sym typeface="Roboto"/>
              </a:endParaRPr>
            </a:p>
            <a:p>
              <a:pPr marL="0" lvl="0" indent="0" algn="ctr" rtl="0">
                <a:lnSpc>
                  <a:spcPct val="115000"/>
                </a:lnSpc>
                <a:spcBef>
                  <a:spcPts val="0"/>
                </a:spcBef>
                <a:spcAft>
                  <a:spcPts val="1600"/>
                </a:spcAft>
                <a:buNone/>
              </a:pPr>
              <a:endParaRPr>
                <a:solidFill>
                  <a:srgbClr val="FFFFFF"/>
                </a:solidFill>
              </a:endParaRPr>
            </a:p>
          </p:txBody>
        </p:sp>
      </p:grpSp>
      <p:grpSp>
        <p:nvGrpSpPr>
          <p:cNvPr id="14" name="Google Shape;256;p33"/>
          <p:cNvGrpSpPr/>
          <p:nvPr/>
        </p:nvGrpSpPr>
        <p:grpSpPr>
          <a:xfrm>
            <a:off x="4754733" y="2946963"/>
            <a:ext cx="1450152" cy="1433280"/>
            <a:chOff x="4660575" y="1686400"/>
            <a:chExt cx="1649400" cy="1769700"/>
          </a:xfrm>
        </p:grpSpPr>
        <p:sp>
          <p:nvSpPr>
            <p:cNvPr id="15" name="Google Shape;257;p33"/>
            <p:cNvSpPr/>
            <p:nvPr/>
          </p:nvSpPr>
          <p:spPr>
            <a:xfrm flipH="1">
              <a:off x="4660575" y="1686400"/>
              <a:ext cx="1649400" cy="1769700"/>
            </a:xfrm>
            <a:prstGeom prst="snip1Rect">
              <a:avLst>
                <a:gd name="adj" fmla="val 0"/>
              </a:avLst>
            </a:prstGeom>
            <a:solidFill>
              <a:srgbClr val="0C58D3"/>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258;p33"/>
            <p:cNvSpPr txBox="1"/>
            <p:nvPr/>
          </p:nvSpPr>
          <p:spPr>
            <a:xfrm>
              <a:off x="4794538" y="2216343"/>
              <a:ext cx="1383000" cy="7098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b="1">
                  <a:solidFill>
                    <a:srgbClr val="FFFFFF"/>
                  </a:solidFill>
                  <a:latin typeface="Roboto"/>
                  <a:ea typeface="Roboto"/>
                  <a:cs typeface="Roboto"/>
                  <a:sym typeface="Roboto"/>
                </a:rPr>
                <a:t>Technical Honors</a:t>
              </a:r>
              <a:endParaRPr b="1">
                <a:solidFill>
                  <a:srgbClr val="FFFFFF"/>
                </a:solidFill>
                <a:latin typeface="Roboto"/>
                <a:ea typeface="Roboto"/>
                <a:cs typeface="Roboto"/>
                <a:sym typeface="Roboto"/>
              </a:endParaRPr>
            </a:p>
            <a:p>
              <a:pPr marL="0" lvl="0" indent="0" algn="ctr" rtl="0">
                <a:lnSpc>
                  <a:spcPct val="115000"/>
                </a:lnSpc>
                <a:spcBef>
                  <a:spcPts val="0"/>
                </a:spcBef>
                <a:spcAft>
                  <a:spcPts val="0"/>
                </a:spcAft>
                <a:buNone/>
              </a:pPr>
              <a:endParaRPr sz="800">
                <a:solidFill>
                  <a:srgbClr val="FFFFFF"/>
                </a:solidFill>
                <a:latin typeface="Roboto"/>
                <a:ea typeface="Roboto"/>
                <a:cs typeface="Roboto"/>
                <a:sym typeface="Roboto"/>
              </a:endParaRPr>
            </a:p>
            <a:p>
              <a:pPr marL="0" lvl="0" indent="0" algn="ctr" rtl="0">
                <a:lnSpc>
                  <a:spcPct val="115000"/>
                </a:lnSpc>
                <a:spcBef>
                  <a:spcPts val="0"/>
                </a:spcBef>
                <a:spcAft>
                  <a:spcPts val="1600"/>
                </a:spcAft>
                <a:buNone/>
              </a:pPr>
              <a:endParaRPr sz="800">
                <a:solidFill>
                  <a:srgbClr val="FFFFFF"/>
                </a:solidFill>
              </a:endParaRPr>
            </a:p>
          </p:txBody>
        </p:sp>
      </p:grpSp>
      <p:grpSp>
        <p:nvGrpSpPr>
          <p:cNvPr id="17" name="Google Shape;259;p33"/>
          <p:cNvGrpSpPr/>
          <p:nvPr/>
        </p:nvGrpSpPr>
        <p:grpSpPr>
          <a:xfrm>
            <a:off x="3148845" y="2947782"/>
            <a:ext cx="1450152" cy="1433280"/>
            <a:chOff x="2834043" y="1687411"/>
            <a:chExt cx="1649400" cy="1769700"/>
          </a:xfrm>
        </p:grpSpPr>
        <p:sp>
          <p:nvSpPr>
            <p:cNvPr id="18" name="Google Shape;260;p33"/>
            <p:cNvSpPr/>
            <p:nvPr/>
          </p:nvSpPr>
          <p:spPr>
            <a:xfrm rot="10800000" flipH="1">
              <a:off x="2834043" y="1687411"/>
              <a:ext cx="1649400" cy="1769700"/>
            </a:xfrm>
            <a:prstGeom prst="snip1Rect">
              <a:avLst>
                <a:gd name="adj" fmla="val 0"/>
              </a:avLst>
            </a:prstGeom>
            <a:solidFill>
              <a:srgbClr val="0C58D3"/>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261;p33"/>
            <p:cNvSpPr txBox="1"/>
            <p:nvPr/>
          </p:nvSpPr>
          <p:spPr>
            <a:xfrm>
              <a:off x="2966484" y="2210910"/>
              <a:ext cx="1383000" cy="7227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b="1">
                  <a:solidFill>
                    <a:srgbClr val="FFFFFF"/>
                  </a:solidFill>
                  <a:latin typeface="Roboto"/>
                  <a:ea typeface="Roboto"/>
                  <a:cs typeface="Roboto"/>
                  <a:sym typeface="Roboto"/>
                </a:rPr>
                <a:t>Academic Honors</a:t>
              </a:r>
              <a:endParaRPr b="1">
                <a:solidFill>
                  <a:srgbClr val="FFFFFF"/>
                </a:solidFill>
                <a:latin typeface="Roboto"/>
                <a:ea typeface="Roboto"/>
                <a:cs typeface="Roboto"/>
                <a:sym typeface="Roboto"/>
              </a:endParaRPr>
            </a:p>
            <a:p>
              <a:pPr marL="0" lvl="0" indent="0" algn="ctr" rtl="0">
                <a:lnSpc>
                  <a:spcPct val="115000"/>
                </a:lnSpc>
                <a:spcBef>
                  <a:spcPts val="0"/>
                </a:spcBef>
                <a:spcAft>
                  <a:spcPts val="0"/>
                </a:spcAft>
                <a:buNone/>
              </a:pPr>
              <a:endParaRPr sz="800">
                <a:solidFill>
                  <a:srgbClr val="FFFFFF"/>
                </a:solidFill>
                <a:latin typeface="Roboto"/>
                <a:ea typeface="Roboto"/>
                <a:cs typeface="Roboto"/>
                <a:sym typeface="Roboto"/>
              </a:endParaRPr>
            </a:p>
            <a:p>
              <a:pPr marL="0" lvl="0" indent="0" algn="ctr" rtl="0">
                <a:lnSpc>
                  <a:spcPct val="115000"/>
                </a:lnSpc>
                <a:spcBef>
                  <a:spcPts val="0"/>
                </a:spcBef>
                <a:spcAft>
                  <a:spcPts val="1600"/>
                </a:spcAft>
                <a:buNone/>
              </a:pPr>
              <a:endParaRPr sz="800">
                <a:solidFill>
                  <a:srgbClr val="FFFFFF"/>
                </a:solidFill>
              </a:endParaRPr>
            </a:p>
          </p:txBody>
        </p:sp>
      </p:grpSp>
      <p:pic>
        <p:nvPicPr>
          <p:cNvPr id="20" name="Google Shape;262;p33"/>
          <p:cNvPicPr preferRelativeResize="0"/>
          <p:nvPr/>
        </p:nvPicPr>
        <p:blipFill>
          <a:blip r:embed="rId2">
            <a:alphaModFix/>
          </a:blip>
          <a:stretch>
            <a:fillRect/>
          </a:stretch>
        </p:blipFill>
        <p:spPr>
          <a:xfrm>
            <a:off x="8078064" y="3050513"/>
            <a:ext cx="1224500" cy="1663459"/>
          </a:xfrm>
          <a:prstGeom prst="rect">
            <a:avLst/>
          </a:prstGeom>
          <a:noFill/>
          <a:ln>
            <a:noFill/>
          </a:ln>
        </p:spPr>
      </p:pic>
    </p:spTree>
    <p:extLst>
      <p:ext uri="{BB962C8B-B14F-4D97-AF65-F5344CB8AC3E}">
        <p14:creationId xmlns:p14="http://schemas.microsoft.com/office/powerpoint/2010/main" val="15067346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Students at a graduation ceremony">
            <a:extLst>
              <a:ext uri="{FF2B5EF4-FFF2-40B4-BE49-F238E27FC236}">
                <a16:creationId xmlns:a16="http://schemas.microsoft.com/office/drawing/2014/main" id="{56A22B74-F22D-F048-90E6-03268F02F3F8}"/>
              </a:ext>
            </a:extLst>
          </p:cNvPr>
          <p:cNvPicPr>
            <a:picLocks noChangeAspect="1"/>
          </p:cNvPicPr>
          <p:nvPr/>
        </p:nvPicPr>
        <p:blipFill rotWithShape="1">
          <a:blip r:embed="rId2">
            <a:extLst>
              <a:ext uri="{28A0092B-C50C-407E-A947-70E740481C1C}">
                <a14:useLocalDpi xmlns:a14="http://schemas.microsoft.com/office/drawing/2010/main" val="0"/>
              </a:ext>
            </a:extLst>
          </a:blip>
          <a:srcRect l="9534" r="6572"/>
          <a:stretch/>
        </p:blipFill>
        <p:spPr>
          <a:xfrm>
            <a:off x="2522356" y="10"/>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DED5611C-D7F9-F04F-9D69-56557269DA66}"/>
              </a:ext>
            </a:extLst>
          </p:cNvPr>
          <p:cNvSpPr txBox="1"/>
          <p:nvPr/>
        </p:nvSpPr>
        <p:spPr>
          <a:xfrm>
            <a:off x="838200" y="365125"/>
            <a:ext cx="3822189" cy="1899912"/>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000" u="sng">
                <a:latin typeface="+mj-lt"/>
                <a:ea typeface="+mj-ea"/>
                <a:cs typeface="+mj-cs"/>
              </a:rPr>
              <a:t>Diploma Designations </a:t>
            </a:r>
          </a:p>
        </p:txBody>
      </p:sp>
      <p:sp>
        <p:nvSpPr>
          <p:cNvPr id="3" name="TextBox 2">
            <a:extLst>
              <a:ext uri="{FF2B5EF4-FFF2-40B4-BE49-F238E27FC236}">
                <a16:creationId xmlns:a16="http://schemas.microsoft.com/office/drawing/2014/main" id="{E549F959-EB41-BC48-B16D-FB727A751C73}"/>
              </a:ext>
            </a:extLst>
          </p:cNvPr>
          <p:cNvSpPr txBox="1"/>
          <p:nvPr/>
        </p:nvSpPr>
        <p:spPr>
          <a:xfrm>
            <a:off x="838200" y="2434201"/>
            <a:ext cx="3822189" cy="3742762"/>
          </a:xfrm>
          <a:prstGeom prst="rect">
            <a:avLst/>
          </a:prstGeom>
        </p:spPr>
        <p:txBody>
          <a:bodyPr vert="horz" lIns="91440" tIns="45720" rIns="91440" bIns="45720" rtlCol="0">
            <a:normAutofit/>
          </a:bodyPr>
          <a:lstStyle/>
          <a:p>
            <a:pPr marL="285750" indent="-228600">
              <a:lnSpc>
                <a:spcPct val="90000"/>
              </a:lnSpc>
              <a:spcAft>
                <a:spcPts val="600"/>
              </a:spcAft>
              <a:buFont typeface="Arial" panose="020B0604020202020204" pitchFamily="34" charset="0"/>
              <a:buChar char="•"/>
            </a:pPr>
            <a:r>
              <a:rPr lang="en-US" sz="2000" dirty="0">
                <a:hlinkClick r:id="rId3"/>
              </a:rPr>
              <a:t>Core 40</a:t>
            </a:r>
            <a:endParaRPr lang="en-US" sz="2000" dirty="0"/>
          </a:p>
          <a:p>
            <a:pPr indent="-228600">
              <a:lnSpc>
                <a:spcPct val="90000"/>
              </a:lnSpc>
              <a:spcAft>
                <a:spcPts val="600"/>
              </a:spcAft>
              <a:buFont typeface="Arial" panose="020B0604020202020204" pitchFamily="34" charset="0"/>
              <a:buChar char="•"/>
            </a:pPr>
            <a:endParaRPr lang="en-US" sz="2000" dirty="0"/>
          </a:p>
          <a:p>
            <a:pPr marL="285750" indent="-228600">
              <a:lnSpc>
                <a:spcPct val="90000"/>
              </a:lnSpc>
              <a:spcAft>
                <a:spcPts val="600"/>
              </a:spcAft>
              <a:buFont typeface="Arial" panose="020B0604020202020204" pitchFamily="34" charset="0"/>
              <a:buChar char="•"/>
            </a:pPr>
            <a:r>
              <a:rPr lang="en-US" sz="2000" dirty="0">
                <a:hlinkClick r:id="rId4"/>
              </a:rPr>
              <a:t>Core 40 w/Academic Honors</a:t>
            </a:r>
            <a:endParaRPr lang="en-US" sz="2000" dirty="0"/>
          </a:p>
          <a:p>
            <a:pPr indent="-228600">
              <a:lnSpc>
                <a:spcPct val="90000"/>
              </a:lnSpc>
              <a:spcAft>
                <a:spcPts val="600"/>
              </a:spcAft>
              <a:buFont typeface="Arial" panose="020B0604020202020204" pitchFamily="34" charset="0"/>
              <a:buChar char="•"/>
            </a:pPr>
            <a:endParaRPr lang="en-US" sz="2000" dirty="0"/>
          </a:p>
          <a:p>
            <a:pPr marL="285750" indent="-228600">
              <a:lnSpc>
                <a:spcPct val="90000"/>
              </a:lnSpc>
              <a:spcAft>
                <a:spcPts val="600"/>
              </a:spcAft>
              <a:buFont typeface="Arial" panose="020B0604020202020204" pitchFamily="34" charset="0"/>
              <a:buChar char="•"/>
            </a:pPr>
            <a:r>
              <a:rPr lang="en-US" sz="2000" dirty="0">
                <a:hlinkClick r:id="rId4"/>
              </a:rPr>
              <a:t>Core 40 w/Technical Honors</a:t>
            </a:r>
            <a:endParaRPr lang="en-US" sz="2000" dirty="0"/>
          </a:p>
          <a:p>
            <a:pPr indent="-228600">
              <a:lnSpc>
                <a:spcPct val="90000"/>
              </a:lnSpc>
              <a:spcAft>
                <a:spcPts val="600"/>
              </a:spcAft>
              <a:buFont typeface="Arial" panose="020B0604020202020204" pitchFamily="34" charset="0"/>
              <a:buChar char="•"/>
            </a:pPr>
            <a:endParaRPr lang="en-US" sz="2000" dirty="0"/>
          </a:p>
          <a:p>
            <a:pPr marL="285750" indent="-228600">
              <a:lnSpc>
                <a:spcPct val="90000"/>
              </a:lnSpc>
              <a:spcAft>
                <a:spcPts val="600"/>
              </a:spcAft>
              <a:buFont typeface="Arial" panose="020B0604020202020204" pitchFamily="34" charset="0"/>
              <a:buChar char="•"/>
            </a:pPr>
            <a:r>
              <a:rPr lang="en-US" sz="2000" dirty="0">
                <a:hlinkClick r:id="rId5"/>
              </a:rPr>
              <a:t>General (opt-out required)</a:t>
            </a:r>
            <a:endParaRPr lang="en-US" sz="2000" dirty="0"/>
          </a:p>
        </p:txBody>
      </p:sp>
    </p:spTree>
    <p:extLst>
      <p:ext uri="{BB962C8B-B14F-4D97-AF65-F5344CB8AC3E}">
        <p14:creationId xmlns:p14="http://schemas.microsoft.com/office/powerpoint/2010/main" val="37098334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Overview</a:t>
            </a:r>
          </a:p>
        </p:txBody>
      </p:sp>
      <p:sp>
        <p:nvSpPr>
          <p:cNvPr id="44" name="Google Shape;273;p34"/>
          <p:cNvSpPr/>
          <p:nvPr/>
        </p:nvSpPr>
        <p:spPr>
          <a:xfrm>
            <a:off x="838200" y="1690688"/>
            <a:ext cx="2294400" cy="1833600"/>
          </a:xfrm>
          <a:prstGeom prst="wedgeRoundRectCallout">
            <a:avLst>
              <a:gd name="adj1" fmla="val -20833"/>
              <a:gd name="adj2" fmla="val 62500"/>
              <a:gd name="adj3" fmla="val 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90000"/>
              </a:lnSpc>
              <a:spcBef>
                <a:spcPts val="0"/>
              </a:spcBef>
              <a:spcAft>
                <a:spcPts val="0"/>
              </a:spcAft>
              <a:buNone/>
            </a:pPr>
            <a:r>
              <a:rPr lang="en" sz="2400">
                <a:solidFill>
                  <a:srgbClr val="151E49"/>
                </a:solidFill>
                <a:latin typeface="Oswald"/>
                <a:ea typeface="Oswald"/>
                <a:cs typeface="Oswald"/>
                <a:sym typeface="Oswald"/>
              </a:rPr>
              <a:t>Students in the graduating class of 2023...</a:t>
            </a:r>
            <a:endParaRPr>
              <a:solidFill>
                <a:srgbClr val="151E49"/>
              </a:solidFill>
            </a:endParaRPr>
          </a:p>
        </p:txBody>
      </p:sp>
      <p:pic>
        <p:nvPicPr>
          <p:cNvPr id="45" name="Google Shape;274;p34"/>
          <p:cNvPicPr preferRelativeResize="0"/>
          <p:nvPr/>
        </p:nvPicPr>
        <p:blipFill>
          <a:blip r:embed="rId2">
            <a:alphaModFix/>
          </a:blip>
          <a:stretch>
            <a:fillRect/>
          </a:stretch>
        </p:blipFill>
        <p:spPr>
          <a:xfrm>
            <a:off x="1507900" y="3602350"/>
            <a:ext cx="2011126" cy="1511275"/>
          </a:xfrm>
          <a:prstGeom prst="rect">
            <a:avLst/>
          </a:prstGeom>
          <a:noFill/>
          <a:ln>
            <a:noFill/>
          </a:ln>
        </p:spPr>
      </p:pic>
      <p:sp>
        <p:nvSpPr>
          <p:cNvPr id="46" name="Google Shape;275;p34"/>
          <p:cNvSpPr/>
          <p:nvPr/>
        </p:nvSpPr>
        <p:spPr>
          <a:xfrm>
            <a:off x="4236101" y="1879338"/>
            <a:ext cx="863400" cy="865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276;p34"/>
          <p:cNvSpPr/>
          <p:nvPr/>
        </p:nvSpPr>
        <p:spPr>
          <a:xfrm>
            <a:off x="4525135" y="1988400"/>
            <a:ext cx="210072" cy="660786"/>
          </a:xfrm>
          <a:prstGeom prst="rect">
            <a:avLst/>
          </a:prstGeom>
        </p:spPr>
        <p:txBody>
          <a:bodyPr>
            <a:prstTxWarp prst="textPlain">
              <a:avLst/>
            </a:prstTxWarp>
          </a:bodyPr>
          <a:lstStyle/>
          <a:p>
            <a:pPr lvl="0" algn="ctr"/>
            <a:r>
              <a:rPr b="0" i="0">
                <a:ln w="9525" cap="flat" cmpd="sng">
                  <a:solidFill>
                    <a:srgbClr val="CCCCCC"/>
                  </a:solidFill>
                  <a:prstDash val="solid"/>
                  <a:round/>
                  <a:headEnd type="none" w="sm" len="sm"/>
                  <a:tailEnd type="none" w="sm" len="sm"/>
                </a:ln>
                <a:solidFill>
                  <a:srgbClr val="CCCCCC"/>
                </a:solidFill>
                <a:latin typeface="Oswald"/>
              </a:rPr>
              <a:t>1</a:t>
            </a:r>
          </a:p>
        </p:txBody>
      </p:sp>
      <p:sp>
        <p:nvSpPr>
          <p:cNvPr id="48" name="Google Shape;277;p34"/>
          <p:cNvSpPr/>
          <p:nvPr/>
        </p:nvSpPr>
        <p:spPr>
          <a:xfrm>
            <a:off x="4236089" y="4097188"/>
            <a:ext cx="863400" cy="865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278;p34"/>
          <p:cNvSpPr/>
          <p:nvPr/>
        </p:nvSpPr>
        <p:spPr>
          <a:xfrm>
            <a:off x="4499235" y="4193175"/>
            <a:ext cx="337132" cy="673838"/>
          </a:xfrm>
          <a:prstGeom prst="rect">
            <a:avLst/>
          </a:prstGeom>
        </p:spPr>
        <p:txBody>
          <a:bodyPr>
            <a:prstTxWarp prst="textPlain">
              <a:avLst/>
            </a:prstTxWarp>
          </a:bodyPr>
          <a:lstStyle/>
          <a:p>
            <a:pPr lvl="0" algn="ctr"/>
            <a:r>
              <a:rPr b="0" i="0">
                <a:ln w="9525" cap="flat" cmpd="sng">
                  <a:solidFill>
                    <a:srgbClr val="CCCCCC"/>
                  </a:solidFill>
                  <a:prstDash val="solid"/>
                  <a:round/>
                  <a:headEnd type="none" w="sm" len="sm"/>
                  <a:tailEnd type="none" w="sm" len="sm"/>
                </a:ln>
                <a:solidFill>
                  <a:srgbClr val="CCCCCC"/>
                </a:solidFill>
                <a:latin typeface="Oswald"/>
              </a:rPr>
              <a:t>3</a:t>
            </a:r>
          </a:p>
        </p:txBody>
      </p:sp>
      <p:grpSp>
        <p:nvGrpSpPr>
          <p:cNvPr id="50" name="Google Shape;279;p34"/>
          <p:cNvGrpSpPr/>
          <p:nvPr/>
        </p:nvGrpSpPr>
        <p:grpSpPr>
          <a:xfrm>
            <a:off x="4236089" y="2988263"/>
            <a:ext cx="863400" cy="865800"/>
            <a:chOff x="3917426" y="2470200"/>
            <a:chExt cx="863400" cy="865800"/>
          </a:xfrm>
        </p:grpSpPr>
        <p:sp>
          <p:nvSpPr>
            <p:cNvPr id="51" name="Google Shape;280;p34"/>
            <p:cNvSpPr/>
            <p:nvPr/>
          </p:nvSpPr>
          <p:spPr>
            <a:xfrm>
              <a:off x="3917426" y="2470200"/>
              <a:ext cx="863400" cy="865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281;p34"/>
            <p:cNvSpPr/>
            <p:nvPr/>
          </p:nvSpPr>
          <p:spPr>
            <a:xfrm>
              <a:off x="4179285" y="2545475"/>
              <a:ext cx="339673" cy="666496"/>
            </a:xfrm>
            <a:prstGeom prst="rect">
              <a:avLst/>
            </a:prstGeom>
          </p:spPr>
          <p:txBody>
            <a:bodyPr>
              <a:prstTxWarp prst="textPlain">
                <a:avLst/>
              </a:prstTxWarp>
            </a:bodyPr>
            <a:lstStyle/>
            <a:p>
              <a:pPr lvl="0" algn="ctr"/>
              <a:r>
                <a:rPr b="0" i="0">
                  <a:ln w="9525" cap="flat" cmpd="sng">
                    <a:solidFill>
                      <a:srgbClr val="151E49"/>
                    </a:solidFill>
                    <a:prstDash val="solid"/>
                    <a:round/>
                    <a:headEnd type="none" w="sm" len="sm"/>
                    <a:tailEnd type="none" w="sm" len="sm"/>
                  </a:ln>
                  <a:solidFill>
                    <a:srgbClr val="151E49"/>
                  </a:solidFill>
                  <a:latin typeface="Oswald"/>
                </a:rPr>
                <a:t>2</a:t>
              </a:r>
            </a:p>
          </p:txBody>
        </p:sp>
      </p:grpSp>
      <p:sp>
        <p:nvSpPr>
          <p:cNvPr id="53" name="Google Shape;282;p34"/>
          <p:cNvSpPr txBox="1"/>
          <p:nvPr/>
        </p:nvSpPr>
        <p:spPr>
          <a:xfrm>
            <a:off x="5239875" y="1949763"/>
            <a:ext cx="3957600" cy="549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CCCCCC"/>
                </a:solidFill>
                <a:latin typeface="Oswald"/>
                <a:ea typeface="Oswald"/>
                <a:cs typeface="Oswald"/>
                <a:sym typeface="Oswald"/>
              </a:rPr>
              <a:t>Diploma</a:t>
            </a:r>
            <a:endParaRPr sz="2400">
              <a:solidFill>
                <a:srgbClr val="CCCCCC"/>
              </a:solidFill>
              <a:latin typeface="Oswald"/>
              <a:ea typeface="Oswald"/>
              <a:cs typeface="Oswald"/>
              <a:sym typeface="Oswald"/>
            </a:endParaRPr>
          </a:p>
        </p:txBody>
      </p:sp>
      <p:sp>
        <p:nvSpPr>
          <p:cNvPr id="54" name="Google Shape;283;p34"/>
          <p:cNvSpPr txBox="1"/>
          <p:nvPr/>
        </p:nvSpPr>
        <p:spPr>
          <a:xfrm>
            <a:off x="5217975" y="2977138"/>
            <a:ext cx="3957600" cy="549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151E49"/>
                </a:solidFill>
                <a:latin typeface="Oswald"/>
                <a:ea typeface="Oswald"/>
                <a:cs typeface="Oswald"/>
                <a:sym typeface="Oswald"/>
              </a:rPr>
              <a:t>Learn and Demonstrate Employability Skills</a:t>
            </a:r>
            <a:endParaRPr sz="2400">
              <a:solidFill>
                <a:srgbClr val="151E49"/>
              </a:solidFill>
              <a:latin typeface="Oswald"/>
              <a:ea typeface="Oswald"/>
              <a:cs typeface="Oswald"/>
              <a:sym typeface="Oswald"/>
            </a:endParaRPr>
          </a:p>
        </p:txBody>
      </p:sp>
      <p:sp>
        <p:nvSpPr>
          <p:cNvPr id="55" name="Google Shape;284;p34"/>
          <p:cNvSpPr txBox="1"/>
          <p:nvPr/>
        </p:nvSpPr>
        <p:spPr>
          <a:xfrm>
            <a:off x="5261775" y="4080725"/>
            <a:ext cx="3913800" cy="549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CCCCCC"/>
                </a:solidFill>
                <a:latin typeface="Oswald"/>
                <a:ea typeface="Oswald"/>
                <a:cs typeface="Oswald"/>
                <a:sym typeface="Oswald"/>
              </a:rPr>
              <a:t>Postsecondary-Ready Competencies</a:t>
            </a:r>
            <a:endParaRPr sz="2400">
              <a:solidFill>
                <a:srgbClr val="CCCCCC"/>
              </a:solidFill>
              <a:latin typeface="Oswald"/>
              <a:ea typeface="Oswald"/>
              <a:cs typeface="Oswald"/>
              <a:sym typeface="Oswald"/>
            </a:endParaRPr>
          </a:p>
        </p:txBody>
      </p:sp>
    </p:spTree>
    <p:extLst>
      <p:ext uri="{BB962C8B-B14F-4D97-AF65-F5344CB8AC3E}">
        <p14:creationId xmlns:p14="http://schemas.microsoft.com/office/powerpoint/2010/main" val="20382133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Employability Skills </a:t>
            </a:r>
          </a:p>
        </p:txBody>
      </p:sp>
      <p:sp>
        <p:nvSpPr>
          <p:cNvPr id="15" name="Google Shape;296;p35"/>
          <p:cNvSpPr/>
          <p:nvPr/>
        </p:nvSpPr>
        <p:spPr>
          <a:xfrm rot="10800000" flipH="1">
            <a:off x="5920692" y="2884049"/>
            <a:ext cx="1450200" cy="1433400"/>
          </a:xfrm>
          <a:prstGeom prst="snip1Rect">
            <a:avLst>
              <a:gd name="adj" fmla="val 0"/>
            </a:avLst>
          </a:prstGeom>
          <a:solidFill>
            <a:srgbClr val="0C58D3"/>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297;p35"/>
          <p:cNvSpPr/>
          <p:nvPr/>
        </p:nvSpPr>
        <p:spPr>
          <a:xfrm flipH="1">
            <a:off x="4312221" y="2883350"/>
            <a:ext cx="1450200" cy="1433400"/>
          </a:xfrm>
          <a:prstGeom prst="snip1Rect">
            <a:avLst>
              <a:gd name="adj" fmla="val 0"/>
            </a:avLst>
          </a:prstGeom>
          <a:solidFill>
            <a:srgbClr val="0C58D3"/>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 name="Google Shape;298;p35"/>
          <p:cNvGrpSpPr/>
          <p:nvPr/>
        </p:nvGrpSpPr>
        <p:grpSpPr>
          <a:xfrm>
            <a:off x="2706380" y="2884169"/>
            <a:ext cx="1459413" cy="1433280"/>
            <a:chOff x="2834043" y="1687411"/>
            <a:chExt cx="1659934" cy="1769700"/>
          </a:xfrm>
        </p:grpSpPr>
        <p:sp>
          <p:nvSpPr>
            <p:cNvPr id="18" name="Google Shape;299;p35"/>
            <p:cNvSpPr/>
            <p:nvPr/>
          </p:nvSpPr>
          <p:spPr>
            <a:xfrm rot="10800000" flipH="1">
              <a:off x="2834043" y="1687411"/>
              <a:ext cx="1649400" cy="1769700"/>
            </a:xfrm>
            <a:prstGeom prst="snip1Rect">
              <a:avLst>
                <a:gd name="adj" fmla="val 0"/>
              </a:avLst>
            </a:prstGeom>
            <a:solidFill>
              <a:srgbClr val="0C58D3"/>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300;p35"/>
            <p:cNvSpPr txBox="1"/>
            <p:nvPr/>
          </p:nvSpPr>
          <p:spPr>
            <a:xfrm>
              <a:off x="2873976" y="1993549"/>
              <a:ext cx="1620001" cy="7227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b="1" dirty="0">
                  <a:solidFill>
                    <a:srgbClr val="FFFFFF"/>
                  </a:solidFill>
                  <a:latin typeface="Roboto"/>
                  <a:ea typeface="Roboto"/>
                  <a:cs typeface="Roboto"/>
                  <a:sym typeface="Roboto"/>
                </a:rPr>
                <a:t>Project-Based Experience</a:t>
              </a:r>
              <a:endParaRPr b="1" dirty="0">
                <a:solidFill>
                  <a:srgbClr val="FFFFFF"/>
                </a:solidFill>
                <a:latin typeface="Roboto"/>
                <a:ea typeface="Roboto"/>
                <a:cs typeface="Roboto"/>
                <a:sym typeface="Roboto"/>
              </a:endParaRPr>
            </a:p>
            <a:p>
              <a:pPr marL="0" lvl="0" indent="0" algn="ctr" rtl="0">
                <a:lnSpc>
                  <a:spcPct val="115000"/>
                </a:lnSpc>
                <a:spcBef>
                  <a:spcPts val="0"/>
                </a:spcBef>
                <a:spcAft>
                  <a:spcPts val="0"/>
                </a:spcAft>
                <a:buNone/>
              </a:pPr>
              <a:endParaRPr sz="800" dirty="0">
                <a:solidFill>
                  <a:srgbClr val="FFFFFF"/>
                </a:solidFill>
                <a:latin typeface="Roboto"/>
                <a:ea typeface="Roboto"/>
                <a:cs typeface="Roboto"/>
                <a:sym typeface="Roboto"/>
              </a:endParaRPr>
            </a:p>
            <a:p>
              <a:pPr marL="0" lvl="0" indent="0" algn="ctr" rtl="0">
                <a:lnSpc>
                  <a:spcPct val="115000"/>
                </a:lnSpc>
                <a:spcBef>
                  <a:spcPts val="0"/>
                </a:spcBef>
                <a:spcAft>
                  <a:spcPts val="1600"/>
                </a:spcAft>
                <a:buNone/>
              </a:pPr>
              <a:endParaRPr sz="800" dirty="0">
                <a:solidFill>
                  <a:srgbClr val="FFFFFF"/>
                </a:solidFill>
              </a:endParaRPr>
            </a:p>
          </p:txBody>
        </p:sp>
      </p:grpSp>
      <p:grpSp>
        <p:nvGrpSpPr>
          <p:cNvPr id="20" name="Google Shape;301;p35"/>
          <p:cNvGrpSpPr/>
          <p:nvPr/>
        </p:nvGrpSpPr>
        <p:grpSpPr>
          <a:xfrm>
            <a:off x="838200" y="1690688"/>
            <a:ext cx="863400" cy="865800"/>
            <a:chOff x="3917426" y="2470200"/>
            <a:chExt cx="863400" cy="865800"/>
          </a:xfrm>
        </p:grpSpPr>
        <p:sp>
          <p:nvSpPr>
            <p:cNvPr id="21" name="Google Shape;302;p35"/>
            <p:cNvSpPr/>
            <p:nvPr/>
          </p:nvSpPr>
          <p:spPr>
            <a:xfrm>
              <a:off x="3917426" y="2470200"/>
              <a:ext cx="863400" cy="865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303;p35"/>
            <p:cNvSpPr/>
            <p:nvPr/>
          </p:nvSpPr>
          <p:spPr>
            <a:xfrm>
              <a:off x="4179285" y="2545475"/>
              <a:ext cx="339673" cy="666496"/>
            </a:xfrm>
            <a:prstGeom prst="rect">
              <a:avLst/>
            </a:prstGeom>
          </p:spPr>
          <p:txBody>
            <a:bodyPr>
              <a:prstTxWarp prst="textPlain">
                <a:avLst/>
              </a:prstTxWarp>
            </a:bodyPr>
            <a:lstStyle/>
            <a:p>
              <a:pPr lvl="0" algn="ctr"/>
              <a:r>
                <a:rPr b="0" i="0">
                  <a:ln w="9525" cap="flat" cmpd="sng">
                    <a:solidFill>
                      <a:srgbClr val="151E49"/>
                    </a:solidFill>
                    <a:prstDash val="solid"/>
                    <a:round/>
                    <a:headEnd type="none" w="sm" len="sm"/>
                    <a:tailEnd type="none" w="sm" len="sm"/>
                  </a:ln>
                  <a:solidFill>
                    <a:srgbClr val="151E49"/>
                  </a:solidFill>
                  <a:latin typeface="Oswald"/>
                </a:rPr>
                <a:t>2</a:t>
              </a:r>
            </a:p>
          </p:txBody>
        </p:sp>
      </p:grpSp>
      <p:sp>
        <p:nvSpPr>
          <p:cNvPr id="23" name="Google Shape;304;p35"/>
          <p:cNvSpPr txBox="1"/>
          <p:nvPr/>
        </p:nvSpPr>
        <p:spPr>
          <a:xfrm>
            <a:off x="1820086" y="1421232"/>
            <a:ext cx="3957600" cy="120032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dirty="0">
                <a:solidFill>
                  <a:srgbClr val="151E49"/>
                </a:solidFill>
                <a:latin typeface="Oswald"/>
                <a:ea typeface="Oswald"/>
                <a:cs typeface="Oswald"/>
                <a:sym typeface="Oswald"/>
              </a:rPr>
              <a:t>Learn and Demonstrate </a:t>
            </a:r>
            <a:endParaRPr sz="2400" dirty="0">
              <a:solidFill>
                <a:srgbClr val="151E49"/>
              </a:solidFill>
              <a:latin typeface="Oswald"/>
              <a:ea typeface="Oswald"/>
              <a:cs typeface="Oswald"/>
              <a:sym typeface="Oswald"/>
            </a:endParaRPr>
          </a:p>
          <a:p>
            <a:pPr marL="0" lvl="0" indent="0" algn="l" rtl="0">
              <a:spcBef>
                <a:spcPts val="0"/>
              </a:spcBef>
              <a:spcAft>
                <a:spcPts val="0"/>
              </a:spcAft>
              <a:buNone/>
            </a:pPr>
            <a:r>
              <a:rPr lang="en" sz="2400" dirty="0">
                <a:solidFill>
                  <a:srgbClr val="151E49"/>
                </a:solidFill>
                <a:latin typeface="Oswald"/>
                <a:ea typeface="Oswald"/>
                <a:cs typeface="Oswald"/>
                <a:sym typeface="Oswald"/>
              </a:rPr>
              <a:t>Employability Skills in ONE of the following areas…</a:t>
            </a:r>
            <a:endParaRPr sz="2400" dirty="0">
              <a:solidFill>
                <a:srgbClr val="151E49"/>
              </a:solidFill>
              <a:latin typeface="Oswald"/>
              <a:ea typeface="Oswald"/>
              <a:cs typeface="Oswald"/>
              <a:sym typeface="Oswald"/>
            </a:endParaRPr>
          </a:p>
        </p:txBody>
      </p:sp>
      <p:sp>
        <p:nvSpPr>
          <p:cNvPr id="24" name="Google Shape;305;p35"/>
          <p:cNvSpPr txBox="1"/>
          <p:nvPr/>
        </p:nvSpPr>
        <p:spPr>
          <a:xfrm>
            <a:off x="4329603" y="3137831"/>
            <a:ext cx="1424400" cy="5853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b="1" dirty="0">
                <a:solidFill>
                  <a:srgbClr val="FFFFFF"/>
                </a:solidFill>
                <a:latin typeface="Roboto"/>
                <a:ea typeface="Roboto"/>
                <a:cs typeface="Roboto"/>
                <a:sym typeface="Roboto"/>
              </a:rPr>
              <a:t>Service-Based Experience</a:t>
            </a:r>
            <a:endParaRPr b="1" dirty="0">
              <a:solidFill>
                <a:srgbClr val="FFFFFF"/>
              </a:solidFill>
              <a:latin typeface="Roboto"/>
              <a:ea typeface="Roboto"/>
              <a:cs typeface="Roboto"/>
              <a:sym typeface="Roboto"/>
            </a:endParaRPr>
          </a:p>
          <a:p>
            <a:pPr marL="0" lvl="0" indent="0" algn="ctr" rtl="0">
              <a:lnSpc>
                <a:spcPct val="115000"/>
              </a:lnSpc>
              <a:spcBef>
                <a:spcPts val="0"/>
              </a:spcBef>
              <a:spcAft>
                <a:spcPts val="0"/>
              </a:spcAft>
              <a:buNone/>
            </a:pPr>
            <a:endParaRPr sz="800" dirty="0">
              <a:solidFill>
                <a:srgbClr val="FFFFFF"/>
              </a:solidFill>
              <a:latin typeface="Roboto"/>
              <a:ea typeface="Roboto"/>
              <a:cs typeface="Roboto"/>
              <a:sym typeface="Roboto"/>
            </a:endParaRPr>
          </a:p>
          <a:p>
            <a:pPr marL="0" lvl="0" indent="0" algn="ctr" rtl="0">
              <a:lnSpc>
                <a:spcPct val="115000"/>
              </a:lnSpc>
              <a:spcBef>
                <a:spcPts val="0"/>
              </a:spcBef>
              <a:spcAft>
                <a:spcPts val="1600"/>
              </a:spcAft>
              <a:buNone/>
            </a:pPr>
            <a:endParaRPr sz="800" dirty="0">
              <a:solidFill>
                <a:srgbClr val="FFFFFF"/>
              </a:solidFill>
            </a:endParaRPr>
          </a:p>
        </p:txBody>
      </p:sp>
      <p:sp>
        <p:nvSpPr>
          <p:cNvPr id="25" name="Google Shape;306;p35"/>
          <p:cNvSpPr txBox="1"/>
          <p:nvPr/>
        </p:nvSpPr>
        <p:spPr>
          <a:xfrm>
            <a:off x="5908849" y="3139575"/>
            <a:ext cx="1424400" cy="5853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b="1" dirty="0">
                <a:solidFill>
                  <a:srgbClr val="FFFFFF"/>
                </a:solidFill>
                <a:latin typeface="Roboto"/>
                <a:ea typeface="Roboto"/>
                <a:cs typeface="Roboto"/>
                <a:sym typeface="Roboto"/>
              </a:rPr>
              <a:t>Work-Based Experience</a:t>
            </a:r>
            <a:endParaRPr b="1" dirty="0">
              <a:solidFill>
                <a:srgbClr val="FFFFFF"/>
              </a:solidFill>
              <a:latin typeface="Roboto"/>
              <a:ea typeface="Roboto"/>
              <a:cs typeface="Roboto"/>
              <a:sym typeface="Roboto"/>
            </a:endParaRPr>
          </a:p>
          <a:p>
            <a:pPr marL="0" lvl="0" indent="0" algn="ctr" rtl="0">
              <a:lnSpc>
                <a:spcPct val="115000"/>
              </a:lnSpc>
              <a:spcBef>
                <a:spcPts val="0"/>
              </a:spcBef>
              <a:spcAft>
                <a:spcPts val="0"/>
              </a:spcAft>
              <a:buNone/>
            </a:pPr>
            <a:endParaRPr sz="800" dirty="0">
              <a:solidFill>
                <a:srgbClr val="FFFFFF"/>
              </a:solidFill>
              <a:latin typeface="Roboto"/>
              <a:ea typeface="Roboto"/>
              <a:cs typeface="Roboto"/>
              <a:sym typeface="Roboto"/>
            </a:endParaRPr>
          </a:p>
          <a:p>
            <a:pPr marL="0" lvl="0" indent="0" algn="ctr" rtl="0">
              <a:lnSpc>
                <a:spcPct val="115000"/>
              </a:lnSpc>
              <a:spcBef>
                <a:spcPts val="0"/>
              </a:spcBef>
              <a:spcAft>
                <a:spcPts val="1600"/>
              </a:spcAft>
              <a:buNone/>
            </a:pPr>
            <a:endParaRPr sz="800" dirty="0">
              <a:solidFill>
                <a:srgbClr val="FFFFFF"/>
              </a:solidFill>
            </a:endParaRPr>
          </a:p>
        </p:txBody>
      </p:sp>
      <p:pic>
        <p:nvPicPr>
          <p:cNvPr id="26" name="Google Shape;307;p35"/>
          <p:cNvPicPr preferRelativeResize="0"/>
          <p:nvPr/>
        </p:nvPicPr>
        <p:blipFill>
          <a:blip r:embed="rId2">
            <a:alphaModFix/>
          </a:blip>
          <a:stretch>
            <a:fillRect/>
          </a:stretch>
        </p:blipFill>
        <p:spPr>
          <a:xfrm>
            <a:off x="7584162" y="2972925"/>
            <a:ext cx="1796325" cy="1503900"/>
          </a:xfrm>
          <a:prstGeom prst="rect">
            <a:avLst/>
          </a:prstGeom>
          <a:noFill/>
          <a:ln>
            <a:noFill/>
          </a:ln>
        </p:spPr>
      </p:pic>
      <p:sp>
        <p:nvSpPr>
          <p:cNvPr id="3" name="TextBox 2">
            <a:extLst>
              <a:ext uri="{FF2B5EF4-FFF2-40B4-BE49-F238E27FC236}">
                <a16:creationId xmlns:a16="http://schemas.microsoft.com/office/drawing/2014/main" id="{07E19C89-205E-7C4F-AB05-3F29F802CDE1}"/>
              </a:ext>
            </a:extLst>
          </p:cNvPr>
          <p:cNvSpPr txBox="1"/>
          <p:nvPr/>
        </p:nvSpPr>
        <p:spPr>
          <a:xfrm>
            <a:off x="1632686" y="4731306"/>
            <a:ext cx="8926628" cy="1200329"/>
          </a:xfrm>
          <a:prstGeom prst="rect">
            <a:avLst/>
          </a:prstGeom>
          <a:noFill/>
        </p:spPr>
        <p:txBody>
          <a:bodyPr wrap="square" rtlCol="0">
            <a:spAutoFit/>
          </a:bodyPr>
          <a:lstStyle/>
          <a:p>
            <a:r>
              <a:rPr lang="en-US" dirty="0"/>
              <a:t>*Noblesville High School Freshman participate in a Biology Project-Based Experience through the freshman Biology course. Students who enroll at NHS after freshman year will need to meet this requirement in another way. Your student’s counselor will work your student to identify possible options.</a:t>
            </a:r>
          </a:p>
        </p:txBody>
      </p:sp>
    </p:spTree>
    <p:extLst>
      <p:ext uri="{BB962C8B-B14F-4D97-AF65-F5344CB8AC3E}">
        <p14:creationId xmlns:p14="http://schemas.microsoft.com/office/powerpoint/2010/main" val="14020769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a:t>Employability Skills</a:t>
            </a:r>
          </a:p>
        </p:txBody>
      </p:sp>
      <p:sp>
        <p:nvSpPr>
          <p:cNvPr id="4" name="Google Shape;318;p36"/>
          <p:cNvSpPr/>
          <p:nvPr/>
        </p:nvSpPr>
        <p:spPr>
          <a:xfrm flipH="1">
            <a:off x="5299411" y="1690688"/>
            <a:ext cx="3983400" cy="1108200"/>
          </a:xfrm>
          <a:prstGeom prst="wedgeRoundRectCallout">
            <a:avLst>
              <a:gd name="adj1" fmla="val -20833"/>
              <a:gd name="adj2" fmla="val 62500"/>
              <a:gd name="adj3" fmla="val 0"/>
            </a:avLst>
          </a:prstGeom>
          <a:solidFill>
            <a:srgbClr val="D9D9D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90000"/>
              </a:lnSpc>
              <a:spcBef>
                <a:spcPts val="0"/>
              </a:spcBef>
              <a:spcAft>
                <a:spcPts val="0"/>
              </a:spcAft>
              <a:buNone/>
            </a:pPr>
            <a:r>
              <a:rPr lang="en" sz="2400" dirty="0">
                <a:solidFill>
                  <a:srgbClr val="151E49"/>
                </a:solidFill>
                <a:latin typeface="Oswald"/>
                <a:ea typeface="Oswald"/>
                <a:cs typeface="Oswald"/>
                <a:sym typeface="Oswald"/>
              </a:rPr>
              <a:t>How to demonstrate a Employability Skills Experience?</a:t>
            </a:r>
            <a:endParaRPr dirty="0"/>
          </a:p>
        </p:txBody>
      </p:sp>
      <p:grpSp>
        <p:nvGrpSpPr>
          <p:cNvPr id="5" name="Google Shape;319;p36"/>
          <p:cNvGrpSpPr/>
          <p:nvPr/>
        </p:nvGrpSpPr>
        <p:grpSpPr>
          <a:xfrm>
            <a:off x="838200" y="1802876"/>
            <a:ext cx="863400" cy="865800"/>
            <a:chOff x="3917426" y="2470200"/>
            <a:chExt cx="863400" cy="865800"/>
          </a:xfrm>
        </p:grpSpPr>
        <p:sp>
          <p:nvSpPr>
            <p:cNvPr id="6" name="Google Shape;320;p36"/>
            <p:cNvSpPr/>
            <p:nvPr/>
          </p:nvSpPr>
          <p:spPr>
            <a:xfrm>
              <a:off x="3917426" y="2470200"/>
              <a:ext cx="863400" cy="865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321;p36"/>
            <p:cNvSpPr/>
            <p:nvPr/>
          </p:nvSpPr>
          <p:spPr>
            <a:xfrm>
              <a:off x="4179285" y="2545475"/>
              <a:ext cx="339673" cy="666496"/>
            </a:xfrm>
            <a:prstGeom prst="rect">
              <a:avLst/>
            </a:prstGeom>
          </p:spPr>
          <p:txBody>
            <a:bodyPr>
              <a:prstTxWarp prst="textPlain">
                <a:avLst/>
              </a:prstTxWarp>
            </a:bodyPr>
            <a:lstStyle/>
            <a:p>
              <a:pPr lvl="0" algn="ctr"/>
              <a:r>
                <a:rPr b="0" i="0">
                  <a:ln w="9525" cap="flat" cmpd="sng">
                    <a:solidFill>
                      <a:srgbClr val="151E49"/>
                    </a:solidFill>
                    <a:prstDash val="solid"/>
                    <a:round/>
                    <a:headEnd type="none" w="sm" len="sm"/>
                    <a:tailEnd type="none" w="sm" len="sm"/>
                  </a:ln>
                  <a:solidFill>
                    <a:srgbClr val="151E49"/>
                  </a:solidFill>
                  <a:latin typeface="Oswald"/>
                </a:rPr>
                <a:t>2</a:t>
              </a:r>
            </a:p>
          </p:txBody>
        </p:sp>
      </p:grpSp>
      <p:sp>
        <p:nvSpPr>
          <p:cNvPr id="8" name="Google Shape;322;p36"/>
          <p:cNvSpPr txBox="1"/>
          <p:nvPr/>
        </p:nvSpPr>
        <p:spPr>
          <a:xfrm>
            <a:off x="1820086" y="1867951"/>
            <a:ext cx="3957600" cy="549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dirty="0">
                <a:solidFill>
                  <a:srgbClr val="151E49"/>
                </a:solidFill>
                <a:latin typeface="Oswald"/>
                <a:ea typeface="Oswald"/>
                <a:cs typeface="Oswald"/>
                <a:sym typeface="Oswald"/>
              </a:rPr>
              <a:t>Learn and Demonstrate </a:t>
            </a:r>
            <a:endParaRPr sz="2400" dirty="0">
              <a:solidFill>
                <a:srgbClr val="151E49"/>
              </a:solidFill>
              <a:latin typeface="Oswald"/>
              <a:ea typeface="Oswald"/>
              <a:cs typeface="Oswald"/>
              <a:sym typeface="Oswald"/>
            </a:endParaRPr>
          </a:p>
          <a:p>
            <a:pPr marL="0" lvl="0" indent="0" algn="l" rtl="0">
              <a:spcBef>
                <a:spcPts val="0"/>
              </a:spcBef>
              <a:spcAft>
                <a:spcPts val="0"/>
              </a:spcAft>
              <a:buNone/>
            </a:pPr>
            <a:r>
              <a:rPr lang="en" sz="2400" dirty="0">
                <a:solidFill>
                  <a:srgbClr val="151E49"/>
                </a:solidFill>
                <a:latin typeface="Oswald"/>
                <a:ea typeface="Oswald"/>
                <a:cs typeface="Oswald"/>
                <a:sym typeface="Oswald"/>
              </a:rPr>
              <a:t>Employability Skills</a:t>
            </a:r>
            <a:endParaRPr sz="2400" dirty="0">
              <a:solidFill>
                <a:srgbClr val="151E49"/>
              </a:solidFill>
              <a:latin typeface="Oswald"/>
              <a:ea typeface="Oswald"/>
              <a:cs typeface="Oswald"/>
              <a:sym typeface="Oswald"/>
            </a:endParaRPr>
          </a:p>
        </p:txBody>
      </p:sp>
      <p:pic>
        <p:nvPicPr>
          <p:cNvPr id="9" name="Google Shape;323;p36"/>
          <p:cNvPicPr preferRelativeResize="0"/>
          <p:nvPr/>
        </p:nvPicPr>
        <p:blipFill>
          <a:blip r:embed="rId2">
            <a:alphaModFix/>
          </a:blip>
          <a:stretch>
            <a:fillRect/>
          </a:stretch>
        </p:blipFill>
        <p:spPr>
          <a:xfrm>
            <a:off x="7584162" y="3085113"/>
            <a:ext cx="1796325" cy="1503900"/>
          </a:xfrm>
          <a:prstGeom prst="rect">
            <a:avLst/>
          </a:prstGeom>
          <a:noFill/>
          <a:ln>
            <a:noFill/>
          </a:ln>
        </p:spPr>
      </p:pic>
      <p:sp>
        <p:nvSpPr>
          <p:cNvPr id="10" name="Google Shape;324;p36"/>
          <p:cNvSpPr txBox="1"/>
          <p:nvPr/>
        </p:nvSpPr>
        <p:spPr>
          <a:xfrm>
            <a:off x="1015636" y="3078588"/>
            <a:ext cx="3369000" cy="1934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rgbClr val="151E49"/>
              </a:solidFill>
              <a:latin typeface="Roboto"/>
              <a:ea typeface="Roboto"/>
              <a:cs typeface="Roboto"/>
              <a:sym typeface="Roboto"/>
            </a:endParaRPr>
          </a:p>
          <a:p>
            <a:pPr marL="457200" lvl="0" indent="-342900" algn="l" rtl="0">
              <a:spcBef>
                <a:spcPts val="0"/>
              </a:spcBef>
              <a:spcAft>
                <a:spcPts val="0"/>
              </a:spcAft>
              <a:buClr>
                <a:srgbClr val="151E49"/>
              </a:buClr>
              <a:buSzPts val="1800"/>
              <a:buFont typeface="Roboto"/>
              <a:buChar char="●"/>
            </a:pPr>
            <a:r>
              <a:rPr lang="en" sz="1800">
                <a:solidFill>
                  <a:srgbClr val="151E49"/>
                </a:solidFill>
                <a:latin typeface="Roboto"/>
                <a:ea typeface="Roboto"/>
                <a:cs typeface="Roboto"/>
                <a:sym typeface="Roboto"/>
              </a:rPr>
              <a:t>Presentation</a:t>
            </a:r>
            <a:endParaRPr sz="1800">
              <a:solidFill>
                <a:srgbClr val="151E49"/>
              </a:solidFill>
              <a:latin typeface="Roboto"/>
              <a:ea typeface="Roboto"/>
              <a:cs typeface="Roboto"/>
              <a:sym typeface="Roboto"/>
            </a:endParaRPr>
          </a:p>
          <a:p>
            <a:pPr marL="457200" lvl="0" indent="-342900" algn="l" rtl="0">
              <a:spcBef>
                <a:spcPts val="0"/>
              </a:spcBef>
              <a:spcAft>
                <a:spcPts val="0"/>
              </a:spcAft>
              <a:buClr>
                <a:srgbClr val="151E49"/>
              </a:buClr>
              <a:buSzPts val="1800"/>
              <a:buFont typeface="Roboto"/>
              <a:buChar char="●"/>
            </a:pPr>
            <a:r>
              <a:rPr lang="en" sz="1800">
                <a:solidFill>
                  <a:srgbClr val="151E49"/>
                </a:solidFill>
                <a:latin typeface="Roboto"/>
                <a:ea typeface="Roboto"/>
                <a:cs typeface="Roboto"/>
                <a:sym typeface="Roboto"/>
              </a:rPr>
              <a:t>Portfolio</a:t>
            </a:r>
            <a:endParaRPr sz="1800">
              <a:solidFill>
                <a:srgbClr val="151E49"/>
              </a:solidFill>
              <a:latin typeface="Roboto"/>
              <a:ea typeface="Roboto"/>
              <a:cs typeface="Roboto"/>
              <a:sym typeface="Roboto"/>
            </a:endParaRPr>
          </a:p>
          <a:p>
            <a:pPr marL="457200" lvl="0" indent="-342900" algn="l" rtl="0">
              <a:spcBef>
                <a:spcPts val="0"/>
              </a:spcBef>
              <a:spcAft>
                <a:spcPts val="0"/>
              </a:spcAft>
              <a:buClr>
                <a:srgbClr val="151E49"/>
              </a:buClr>
              <a:buSzPts val="1800"/>
              <a:buFont typeface="Roboto"/>
              <a:buChar char="●"/>
            </a:pPr>
            <a:r>
              <a:rPr lang="en" sz="1800">
                <a:solidFill>
                  <a:srgbClr val="151E49"/>
                </a:solidFill>
                <a:latin typeface="Roboto"/>
                <a:ea typeface="Roboto"/>
                <a:cs typeface="Roboto"/>
                <a:sym typeface="Roboto"/>
              </a:rPr>
              <a:t>Letter of Employment Verification</a:t>
            </a:r>
            <a:endParaRPr sz="1800">
              <a:solidFill>
                <a:srgbClr val="151E49"/>
              </a:solidFill>
              <a:latin typeface="Roboto"/>
              <a:ea typeface="Roboto"/>
              <a:cs typeface="Roboto"/>
              <a:sym typeface="Roboto"/>
            </a:endParaRPr>
          </a:p>
          <a:p>
            <a:pPr marL="457200" lvl="0" indent="-342900" algn="l" rtl="0">
              <a:spcBef>
                <a:spcPts val="0"/>
              </a:spcBef>
              <a:spcAft>
                <a:spcPts val="0"/>
              </a:spcAft>
              <a:buClr>
                <a:srgbClr val="151E49"/>
              </a:buClr>
              <a:buSzPts val="1800"/>
              <a:buFont typeface="Roboto"/>
              <a:buChar char="●"/>
            </a:pPr>
            <a:r>
              <a:rPr lang="en" sz="1800">
                <a:solidFill>
                  <a:srgbClr val="151E49"/>
                </a:solidFill>
                <a:latin typeface="Roboto"/>
                <a:ea typeface="Roboto"/>
                <a:cs typeface="Roboto"/>
                <a:sym typeface="Roboto"/>
              </a:rPr>
              <a:t>Reflection of Experience</a:t>
            </a:r>
            <a:endParaRPr sz="1800">
              <a:solidFill>
                <a:srgbClr val="151E49"/>
              </a:solidFill>
              <a:latin typeface="Roboto"/>
              <a:ea typeface="Roboto"/>
              <a:cs typeface="Roboto"/>
              <a:sym typeface="Roboto"/>
            </a:endParaRPr>
          </a:p>
        </p:txBody>
      </p:sp>
      <p:sp>
        <p:nvSpPr>
          <p:cNvPr id="11" name="Google Shape;325;p36"/>
          <p:cNvSpPr txBox="1"/>
          <p:nvPr/>
        </p:nvSpPr>
        <p:spPr>
          <a:xfrm>
            <a:off x="4125811" y="2624451"/>
            <a:ext cx="3490200" cy="3000000"/>
          </a:xfrm>
          <a:prstGeom prst="rect">
            <a:avLst/>
          </a:prstGeom>
          <a:noFill/>
          <a:ln>
            <a:noFill/>
          </a:ln>
        </p:spPr>
        <p:txBody>
          <a:bodyPr spcFirstLastPara="1" wrap="square" lIns="91425" tIns="91425" rIns="91425" bIns="91425" anchor="ctr" anchorCtr="0">
            <a:noAutofit/>
          </a:bodyPr>
          <a:lstStyle/>
          <a:p>
            <a:pPr marL="457200" lvl="0" indent="-342900" algn="l" rtl="0">
              <a:spcBef>
                <a:spcPts val="0"/>
              </a:spcBef>
              <a:spcAft>
                <a:spcPts val="0"/>
              </a:spcAft>
              <a:buClr>
                <a:srgbClr val="151E49"/>
              </a:buClr>
              <a:buSzPts val="1800"/>
              <a:buFont typeface="Roboto"/>
              <a:buChar char="●"/>
            </a:pPr>
            <a:r>
              <a:rPr lang="en" sz="1800">
                <a:solidFill>
                  <a:srgbClr val="151E49"/>
                </a:solidFill>
                <a:latin typeface="Roboto"/>
                <a:ea typeface="Roboto"/>
                <a:cs typeface="Roboto"/>
                <a:sym typeface="Roboto"/>
              </a:rPr>
              <a:t>Resume</a:t>
            </a:r>
            <a:endParaRPr sz="1800">
              <a:solidFill>
                <a:srgbClr val="151E49"/>
              </a:solidFill>
              <a:latin typeface="Roboto"/>
              <a:ea typeface="Roboto"/>
              <a:cs typeface="Roboto"/>
              <a:sym typeface="Roboto"/>
            </a:endParaRPr>
          </a:p>
          <a:p>
            <a:pPr marL="457200" lvl="0" indent="-342900" algn="l" rtl="0">
              <a:spcBef>
                <a:spcPts val="0"/>
              </a:spcBef>
              <a:spcAft>
                <a:spcPts val="0"/>
              </a:spcAft>
              <a:buClr>
                <a:srgbClr val="151E49"/>
              </a:buClr>
              <a:buSzPts val="1800"/>
              <a:buFont typeface="Roboto"/>
              <a:buChar char="●"/>
            </a:pPr>
            <a:r>
              <a:rPr lang="en" sz="1800">
                <a:solidFill>
                  <a:srgbClr val="151E49"/>
                </a:solidFill>
                <a:latin typeface="Roboto"/>
                <a:ea typeface="Roboto"/>
                <a:cs typeface="Roboto"/>
                <a:sym typeface="Roboto"/>
              </a:rPr>
              <a:t>Five Year Goal Plan</a:t>
            </a:r>
            <a:endParaRPr sz="1800">
              <a:solidFill>
                <a:srgbClr val="151E49"/>
              </a:solidFill>
              <a:latin typeface="Roboto"/>
              <a:ea typeface="Roboto"/>
              <a:cs typeface="Roboto"/>
              <a:sym typeface="Roboto"/>
            </a:endParaRPr>
          </a:p>
          <a:p>
            <a:pPr marL="457200" lvl="0" indent="-342900" algn="l" rtl="0">
              <a:spcBef>
                <a:spcPts val="0"/>
              </a:spcBef>
              <a:spcAft>
                <a:spcPts val="0"/>
              </a:spcAft>
              <a:buClr>
                <a:srgbClr val="151E49"/>
              </a:buClr>
              <a:buSzPts val="1800"/>
              <a:buFont typeface="Roboto"/>
              <a:buChar char="●"/>
            </a:pPr>
            <a:r>
              <a:rPr lang="en" sz="1800">
                <a:solidFill>
                  <a:srgbClr val="151E49"/>
                </a:solidFill>
                <a:latin typeface="Roboto"/>
                <a:ea typeface="Roboto"/>
                <a:cs typeface="Roboto"/>
                <a:sym typeface="Roboto"/>
              </a:rPr>
              <a:t>Letters of Recommendation</a:t>
            </a:r>
            <a:endParaRPr sz="1800">
              <a:solidFill>
                <a:srgbClr val="151E49"/>
              </a:solidFill>
              <a:latin typeface="Roboto"/>
              <a:ea typeface="Roboto"/>
              <a:cs typeface="Roboto"/>
              <a:sym typeface="Roboto"/>
            </a:endParaRPr>
          </a:p>
          <a:p>
            <a:pPr marL="457200" lvl="0" indent="-342900" algn="l" rtl="0">
              <a:spcBef>
                <a:spcPts val="0"/>
              </a:spcBef>
              <a:spcAft>
                <a:spcPts val="0"/>
              </a:spcAft>
              <a:buClr>
                <a:srgbClr val="151E49"/>
              </a:buClr>
              <a:buSzPts val="1800"/>
              <a:buFont typeface="Roboto"/>
              <a:buChar char="●"/>
            </a:pPr>
            <a:r>
              <a:rPr lang="en" sz="1800">
                <a:solidFill>
                  <a:srgbClr val="151E49"/>
                </a:solidFill>
                <a:latin typeface="Roboto"/>
                <a:ea typeface="Roboto"/>
                <a:cs typeface="Roboto"/>
                <a:sym typeface="Roboto"/>
              </a:rPr>
              <a:t>Skills List</a:t>
            </a:r>
            <a:endParaRPr sz="1800">
              <a:solidFill>
                <a:srgbClr val="151E49"/>
              </a:solidFill>
              <a:latin typeface="Roboto"/>
              <a:ea typeface="Roboto"/>
              <a:cs typeface="Roboto"/>
              <a:sym typeface="Roboto"/>
            </a:endParaRPr>
          </a:p>
          <a:p>
            <a:pPr marL="457200" lvl="0" indent="-342900" algn="l" rtl="0">
              <a:spcBef>
                <a:spcPts val="0"/>
              </a:spcBef>
              <a:spcAft>
                <a:spcPts val="0"/>
              </a:spcAft>
              <a:buClr>
                <a:srgbClr val="151E49"/>
              </a:buClr>
              <a:buSzPts val="1800"/>
              <a:buFont typeface="Roboto"/>
              <a:buChar char="●"/>
            </a:pPr>
            <a:r>
              <a:rPr lang="en" sz="1800">
                <a:solidFill>
                  <a:srgbClr val="151E49"/>
                </a:solidFill>
                <a:latin typeface="Roboto"/>
                <a:ea typeface="Roboto"/>
                <a:cs typeface="Roboto"/>
                <a:sym typeface="Roboto"/>
              </a:rPr>
              <a:t>Certifications / Dual Credit</a:t>
            </a:r>
            <a:endParaRPr>
              <a:solidFill>
                <a:srgbClr val="151E49"/>
              </a:solidFill>
            </a:endParaRPr>
          </a:p>
        </p:txBody>
      </p:sp>
      <p:sp>
        <p:nvSpPr>
          <p:cNvPr id="12" name="Google Shape;326;p36"/>
          <p:cNvSpPr txBox="1"/>
          <p:nvPr/>
        </p:nvSpPr>
        <p:spPr>
          <a:xfrm>
            <a:off x="1174111" y="2623038"/>
            <a:ext cx="4696800" cy="1064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800">
                <a:solidFill>
                  <a:srgbClr val="151E49"/>
                </a:solidFill>
                <a:latin typeface="Roboto"/>
                <a:ea typeface="Roboto"/>
                <a:cs typeface="Roboto"/>
                <a:sym typeface="Roboto"/>
              </a:rPr>
              <a:t>Examples include, but are not limited to: </a:t>
            </a:r>
            <a:endParaRPr>
              <a:solidFill>
                <a:srgbClr val="151E49"/>
              </a:solidFill>
            </a:endParaRPr>
          </a:p>
        </p:txBody>
      </p:sp>
      <p:sp>
        <p:nvSpPr>
          <p:cNvPr id="3" name="TextBox 2">
            <a:extLst>
              <a:ext uri="{FF2B5EF4-FFF2-40B4-BE49-F238E27FC236}">
                <a16:creationId xmlns:a16="http://schemas.microsoft.com/office/drawing/2014/main" id="{3D7A6697-6D34-9845-8D33-934EB6AD665A}"/>
              </a:ext>
            </a:extLst>
          </p:cNvPr>
          <p:cNvSpPr txBox="1"/>
          <p:nvPr/>
        </p:nvSpPr>
        <p:spPr>
          <a:xfrm>
            <a:off x="838200" y="5345741"/>
            <a:ext cx="8542287" cy="646331"/>
          </a:xfrm>
          <a:prstGeom prst="rect">
            <a:avLst/>
          </a:prstGeom>
          <a:noFill/>
        </p:spPr>
        <p:txBody>
          <a:bodyPr wrap="square" rtlCol="0">
            <a:spAutoFit/>
          </a:bodyPr>
          <a:lstStyle/>
          <a:p>
            <a:r>
              <a:rPr lang="en-US" dirty="0">
                <a:solidFill>
                  <a:schemeClr val="accent5">
                    <a:lumMod val="50000"/>
                  </a:schemeClr>
                </a:solidFill>
                <a:latin typeface="Oswald" pitchFamily="2" charset="77"/>
              </a:rPr>
              <a:t>*NHS students complete and submit a Reflection Form after completing the Biology Project Based Experience</a:t>
            </a:r>
          </a:p>
        </p:txBody>
      </p:sp>
    </p:spTree>
    <p:extLst>
      <p:ext uri="{BB962C8B-B14F-4D97-AF65-F5344CB8AC3E}">
        <p14:creationId xmlns:p14="http://schemas.microsoft.com/office/powerpoint/2010/main" val="10832591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Employability Skills</a:t>
            </a:r>
          </a:p>
        </p:txBody>
      </p:sp>
      <p:sp>
        <p:nvSpPr>
          <p:cNvPr id="13" name="Google Shape;371;p39"/>
          <p:cNvSpPr/>
          <p:nvPr/>
        </p:nvSpPr>
        <p:spPr>
          <a:xfrm flipH="1">
            <a:off x="5299411" y="1690688"/>
            <a:ext cx="3983400" cy="1108200"/>
          </a:xfrm>
          <a:prstGeom prst="wedgeRoundRectCallout">
            <a:avLst>
              <a:gd name="adj1" fmla="val -20833"/>
              <a:gd name="adj2" fmla="val 62500"/>
              <a:gd name="adj3" fmla="val 0"/>
            </a:avLst>
          </a:prstGeom>
          <a:solidFill>
            <a:srgbClr val="D9D9D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90000"/>
              </a:lnSpc>
              <a:spcBef>
                <a:spcPts val="0"/>
              </a:spcBef>
              <a:spcAft>
                <a:spcPts val="0"/>
              </a:spcAft>
              <a:buNone/>
            </a:pPr>
            <a:r>
              <a:rPr lang="en" sz="2400">
                <a:solidFill>
                  <a:srgbClr val="151E49"/>
                </a:solidFill>
                <a:latin typeface="Oswald"/>
                <a:ea typeface="Oswald"/>
                <a:cs typeface="Oswald"/>
                <a:sym typeface="Oswald"/>
              </a:rPr>
              <a:t>How does a school validate the completion of an experience?</a:t>
            </a:r>
            <a:endParaRPr/>
          </a:p>
        </p:txBody>
      </p:sp>
      <p:grpSp>
        <p:nvGrpSpPr>
          <p:cNvPr id="14" name="Google Shape;372;p39"/>
          <p:cNvGrpSpPr/>
          <p:nvPr/>
        </p:nvGrpSpPr>
        <p:grpSpPr>
          <a:xfrm>
            <a:off x="838200" y="1802876"/>
            <a:ext cx="863400" cy="865800"/>
            <a:chOff x="3917426" y="2470200"/>
            <a:chExt cx="863400" cy="865800"/>
          </a:xfrm>
        </p:grpSpPr>
        <p:sp>
          <p:nvSpPr>
            <p:cNvPr id="15" name="Google Shape;373;p39"/>
            <p:cNvSpPr/>
            <p:nvPr/>
          </p:nvSpPr>
          <p:spPr>
            <a:xfrm>
              <a:off x="3917426" y="2470200"/>
              <a:ext cx="863400" cy="865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374;p39"/>
            <p:cNvSpPr/>
            <p:nvPr/>
          </p:nvSpPr>
          <p:spPr>
            <a:xfrm>
              <a:off x="4179285" y="2545475"/>
              <a:ext cx="339673" cy="666496"/>
            </a:xfrm>
            <a:prstGeom prst="rect">
              <a:avLst/>
            </a:prstGeom>
          </p:spPr>
          <p:txBody>
            <a:bodyPr>
              <a:prstTxWarp prst="textPlain">
                <a:avLst/>
              </a:prstTxWarp>
            </a:bodyPr>
            <a:lstStyle/>
            <a:p>
              <a:pPr lvl="0" algn="ctr"/>
              <a:r>
                <a:rPr b="0" i="0">
                  <a:ln w="9525" cap="flat" cmpd="sng">
                    <a:solidFill>
                      <a:srgbClr val="151E49"/>
                    </a:solidFill>
                    <a:prstDash val="solid"/>
                    <a:round/>
                    <a:headEnd type="none" w="sm" len="sm"/>
                    <a:tailEnd type="none" w="sm" len="sm"/>
                  </a:ln>
                  <a:solidFill>
                    <a:srgbClr val="151E49"/>
                  </a:solidFill>
                  <a:latin typeface="Oswald"/>
                </a:rPr>
                <a:t>2</a:t>
              </a:r>
            </a:p>
          </p:txBody>
        </p:sp>
      </p:grpSp>
      <p:sp>
        <p:nvSpPr>
          <p:cNvPr id="17" name="Google Shape;375;p39"/>
          <p:cNvSpPr txBox="1"/>
          <p:nvPr/>
        </p:nvSpPr>
        <p:spPr>
          <a:xfrm>
            <a:off x="1820086" y="1867951"/>
            <a:ext cx="3957600" cy="549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151E49"/>
                </a:solidFill>
                <a:latin typeface="Oswald"/>
                <a:ea typeface="Oswald"/>
                <a:cs typeface="Oswald"/>
                <a:sym typeface="Oswald"/>
              </a:rPr>
              <a:t>Learn and Demonstrate </a:t>
            </a:r>
            <a:endParaRPr sz="2400">
              <a:solidFill>
                <a:srgbClr val="151E49"/>
              </a:solidFill>
              <a:latin typeface="Oswald"/>
              <a:ea typeface="Oswald"/>
              <a:cs typeface="Oswald"/>
              <a:sym typeface="Oswald"/>
            </a:endParaRPr>
          </a:p>
          <a:p>
            <a:pPr marL="0" lvl="0" indent="0" algn="l" rtl="0">
              <a:spcBef>
                <a:spcPts val="0"/>
              </a:spcBef>
              <a:spcAft>
                <a:spcPts val="0"/>
              </a:spcAft>
              <a:buNone/>
            </a:pPr>
            <a:r>
              <a:rPr lang="en" sz="2400">
                <a:solidFill>
                  <a:srgbClr val="151E49"/>
                </a:solidFill>
                <a:latin typeface="Oswald"/>
                <a:ea typeface="Oswald"/>
                <a:cs typeface="Oswald"/>
                <a:sym typeface="Oswald"/>
              </a:rPr>
              <a:t>Employability Skills</a:t>
            </a:r>
            <a:endParaRPr sz="2400">
              <a:solidFill>
                <a:srgbClr val="151E49"/>
              </a:solidFill>
              <a:latin typeface="Oswald"/>
              <a:ea typeface="Oswald"/>
              <a:cs typeface="Oswald"/>
              <a:sym typeface="Oswald"/>
            </a:endParaRPr>
          </a:p>
        </p:txBody>
      </p:sp>
      <p:pic>
        <p:nvPicPr>
          <p:cNvPr id="18" name="Google Shape;376;p39"/>
          <p:cNvPicPr preferRelativeResize="0"/>
          <p:nvPr/>
        </p:nvPicPr>
        <p:blipFill>
          <a:blip r:embed="rId2">
            <a:alphaModFix/>
          </a:blip>
          <a:stretch>
            <a:fillRect/>
          </a:stretch>
        </p:blipFill>
        <p:spPr>
          <a:xfrm>
            <a:off x="7584162" y="3085113"/>
            <a:ext cx="1796325" cy="1503900"/>
          </a:xfrm>
          <a:prstGeom prst="rect">
            <a:avLst/>
          </a:prstGeom>
          <a:noFill/>
          <a:ln>
            <a:noFill/>
          </a:ln>
        </p:spPr>
      </p:pic>
      <p:sp>
        <p:nvSpPr>
          <p:cNvPr id="19" name="Google Shape;377;p39"/>
          <p:cNvSpPr txBox="1"/>
          <p:nvPr/>
        </p:nvSpPr>
        <p:spPr>
          <a:xfrm>
            <a:off x="1095286" y="3428999"/>
            <a:ext cx="6362100" cy="1503900"/>
          </a:xfrm>
          <a:prstGeom prst="rect">
            <a:avLst/>
          </a:prstGeom>
          <a:noFill/>
          <a:ln>
            <a:noFill/>
          </a:ln>
        </p:spPr>
        <p:txBody>
          <a:bodyPr spcFirstLastPara="1" wrap="square" lIns="91425" tIns="91425" rIns="91425" bIns="91425" anchor="t" anchorCtr="0">
            <a:noAutofit/>
          </a:bodyPr>
          <a:lstStyle/>
          <a:p>
            <a:pPr marL="457200" marR="0" lvl="0" indent="-342900" algn="l" rtl="0">
              <a:lnSpc>
                <a:spcPct val="100000"/>
              </a:lnSpc>
              <a:spcBef>
                <a:spcPts val="0"/>
              </a:spcBef>
              <a:spcAft>
                <a:spcPts val="0"/>
              </a:spcAft>
              <a:buClr>
                <a:srgbClr val="151E49"/>
              </a:buClr>
              <a:buSzPts val="1800"/>
              <a:buFont typeface="Roboto"/>
              <a:buChar char="●"/>
            </a:pPr>
            <a:r>
              <a:rPr lang="en" sz="1800" dirty="0">
                <a:solidFill>
                  <a:srgbClr val="151E49"/>
                </a:solidFill>
                <a:latin typeface="Roboto"/>
                <a:ea typeface="Roboto"/>
                <a:cs typeface="Roboto"/>
                <a:sym typeface="Roboto"/>
              </a:rPr>
              <a:t>By evaluating the student’s product and </a:t>
            </a:r>
            <a:endParaRPr sz="1800" dirty="0">
              <a:solidFill>
                <a:srgbClr val="151E49"/>
              </a:solidFill>
              <a:latin typeface="Roboto"/>
              <a:ea typeface="Roboto"/>
              <a:cs typeface="Roboto"/>
              <a:sym typeface="Roboto"/>
            </a:endParaRPr>
          </a:p>
          <a:p>
            <a:pPr marL="457200" marR="0" lvl="0" indent="-342900" algn="l" rtl="0">
              <a:lnSpc>
                <a:spcPct val="100000"/>
              </a:lnSpc>
              <a:spcBef>
                <a:spcPts val="0"/>
              </a:spcBef>
              <a:spcAft>
                <a:spcPts val="0"/>
              </a:spcAft>
              <a:buClr>
                <a:srgbClr val="151E49"/>
              </a:buClr>
              <a:buSzPts val="1800"/>
              <a:buFont typeface="Roboto"/>
              <a:buChar char="●"/>
            </a:pPr>
            <a:r>
              <a:rPr lang="en" sz="1800" dirty="0">
                <a:solidFill>
                  <a:srgbClr val="151E49"/>
                </a:solidFill>
                <a:latin typeface="Roboto"/>
                <a:ea typeface="Roboto"/>
                <a:cs typeface="Roboto"/>
                <a:sym typeface="Roboto"/>
              </a:rPr>
              <a:t>Tracking the completion of the experience on the</a:t>
            </a:r>
            <a:endParaRPr sz="1800" dirty="0">
              <a:solidFill>
                <a:srgbClr val="151E49"/>
              </a:solidFill>
              <a:latin typeface="Roboto"/>
              <a:ea typeface="Roboto"/>
              <a:cs typeface="Roboto"/>
              <a:sym typeface="Roboto"/>
            </a:endParaRPr>
          </a:p>
          <a:p>
            <a:pPr marL="914400" marR="0" lvl="1" indent="-342900" algn="l" rtl="0">
              <a:lnSpc>
                <a:spcPct val="100000"/>
              </a:lnSpc>
              <a:spcBef>
                <a:spcPts val="0"/>
              </a:spcBef>
              <a:spcAft>
                <a:spcPts val="0"/>
              </a:spcAft>
              <a:buClr>
                <a:srgbClr val="151E49"/>
              </a:buClr>
              <a:buSzPts val="1800"/>
              <a:buFont typeface="Roboto"/>
              <a:buChar char="○"/>
            </a:pPr>
            <a:r>
              <a:rPr lang="en" sz="1800" dirty="0">
                <a:solidFill>
                  <a:srgbClr val="151E49"/>
                </a:solidFill>
                <a:latin typeface="Roboto"/>
                <a:ea typeface="Roboto"/>
                <a:cs typeface="Roboto"/>
                <a:sym typeface="Roboto"/>
              </a:rPr>
              <a:t>Student’s transcript </a:t>
            </a:r>
            <a:endParaRPr sz="1800" dirty="0">
              <a:solidFill>
                <a:srgbClr val="151E49"/>
              </a:solidFill>
              <a:latin typeface="Roboto"/>
              <a:ea typeface="Roboto"/>
              <a:cs typeface="Roboto"/>
              <a:sym typeface="Roboto"/>
            </a:endParaRPr>
          </a:p>
          <a:p>
            <a:pPr marL="914400" marR="0" lvl="1" indent="-342900" algn="l" rtl="0">
              <a:lnSpc>
                <a:spcPct val="100000"/>
              </a:lnSpc>
              <a:spcBef>
                <a:spcPts val="0"/>
              </a:spcBef>
              <a:spcAft>
                <a:spcPts val="0"/>
              </a:spcAft>
              <a:buClr>
                <a:srgbClr val="151E49"/>
              </a:buClr>
              <a:buSzPts val="1800"/>
              <a:buFont typeface="Roboto"/>
              <a:buChar char="○"/>
            </a:pPr>
            <a:r>
              <a:rPr lang="en" sz="1800" dirty="0">
                <a:solidFill>
                  <a:srgbClr val="151E49"/>
                </a:solidFill>
                <a:latin typeface="Roboto"/>
                <a:ea typeface="Roboto"/>
                <a:cs typeface="Roboto"/>
                <a:sym typeface="Roboto"/>
              </a:rPr>
              <a:t>Student Information System (</a:t>
            </a:r>
            <a:r>
              <a:rPr lang="en" dirty="0" err="1">
                <a:solidFill>
                  <a:srgbClr val="151E49"/>
                </a:solidFill>
                <a:latin typeface="Roboto"/>
                <a:ea typeface="Roboto"/>
                <a:cs typeface="Roboto"/>
                <a:sym typeface="Roboto"/>
              </a:rPr>
              <a:t>Powerschool</a:t>
            </a:r>
            <a:r>
              <a:rPr lang="en" dirty="0">
                <a:solidFill>
                  <a:srgbClr val="151E49"/>
                </a:solidFill>
                <a:latin typeface="Roboto"/>
                <a:ea typeface="Roboto"/>
                <a:cs typeface="Roboto"/>
                <a:sym typeface="Roboto"/>
              </a:rPr>
              <a:t>)</a:t>
            </a:r>
            <a:r>
              <a:rPr lang="en" sz="1800" dirty="0">
                <a:solidFill>
                  <a:srgbClr val="151E49"/>
                </a:solidFill>
                <a:latin typeface="Roboto"/>
                <a:ea typeface="Roboto"/>
                <a:cs typeface="Roboto"/>
                <a:sym typeface="Roboto"/>
              </a:rPr>
              <a:t> </a:t>
            </a:r>
            <a:endParaRPr sz="1800" dirty="0">
              <a:solidFill>
                <a:srgbClr val="151E49"/>
              </a:solidFill>
              <a:latin typeface="Roboto"/>
              <a:ea typeface="Roboto"/>
              <a:cs typeface="Roboto"/>
              <a:sym typeface="Roboto"/>
            </a:endParaRPr>
          </a:p>
        </p:txBody>
      </p:sp>
    </p:spTree>
    <p:extLst>
      <p:ext uri="{BB962C8B-B14F-4D97-AF65-F5344CB8AC3E}">
        <p14:creationId xmlns:p14="http://schemas.microsoft.com/office/powerpoint/2010/main" val="16398176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Competencies</a:t>
            </a:r>
          </a:p>
        </p:txBody>
      </p:sp>
      <p:sp>
        <p:nvSpPr>
          <p:cNvPr id="4" name="Google Shape;603;p50"/>
          <p:cNvSpPr/>
          <p:nvPr/>
        </p:nvSpPr>
        <p:spPr>
          <a:xfrm>
            <a:off x="838200" y="1690688"/>
            <a:ext cx="2294400" cy="1833600"/>
          </a:xfrm>
          <a:prstGeom prst="wedgeRoundRectCallout">
            <a:avLst>
              <a:gd name="adj1" fmla="val -20833"/>
              <a:gd name="adj2" fmla="val 62500"/>
              <a:gd name="adj3" fmla="val 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90000"/>
              </a:lnSpc>
              <a:spcBef>
                <a:spcPts val="0"/>
              </a:spcBef>
              <a:spcAft>
                <a:spcPts val="0"/>
              </a:spcAft>
              <a:buNone/>
            </a:pPr>
            <a:r>
              <a:rPr lang="en" sz="2400">
                <a:solidFill>
                  <a:srgbClr val="151E49"/>
                </a:solidFill>
                <a:latin typeface="Oswald"/>
                <a:ea typeface="Oswald"/>
                <a:cs typeface="Oswald"/>
                <a:sym typeface="Oswald"/>
              </a:rPr>
              <a:t>Students in the graduating class of 2023...</a:t>
            </a:r>
            <a:endParaRPr/>
          </a:p>
        </p:txBody>
      </p:sp>
      <p:pic>
        <p:nvPicPr>
          <p:cNvPr id="5" name="Google Shape;604;p50"/>
          <p:cNvPicPr preferRelativeResize="0"/>
          <p:nvPr/>
        </p:nvPicPr>
        <p:blipFill>
          <a:blip r:embed="rId2">
            <a:alphaModFix/>
          </a:blip>
          <a:stretch>
            <a:fillRect/>
          </a:stretch>
        </p:blipFill>
        <p:spPr>
          <a:xfrm>
            <a:off x="1507900" y="3602350"/>
            <a:ext cx="2011126" cy="1511275"/>
          </a:xfrm>
          <a:prstGeom prst="rect">
            <a:avLst/>
          </a:prstGeom>
          <a:noFill/>
          <a:ln>
            <a:noFill/>
          </a:ln>
        </p:spPr>
      </p:pic>
      <p:sp>
        <p:nvSpPr>
          <p:cNvPr id="6" name="Google Shape;605;p50"/>
          <p:cNvSpPr/>
          <p:nvPr/>
        </p:nvSpPr>
        <p:spPr>
          <a:xfrm>
            <a:off x="4236101" y="1879338"/>
            <a:ext cx="863400" cy="865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606;p50"/>
          <p:cNvSpPr/>
          <p:nvPr/>
        </p:nvSpPr>
        <p:spPr>
          <a:xfrm>
            <a:off x="4525135" y="1988400"/>
            <a:ext cx="210072" cy="660786"/>
          </a:xfrm>
          <a:prstGeom prst="rect">
            <a:avLst/>
          </a:prstGeom>
        </p:spPr>
        <p:txBody>
          <a:bodyPr>
            <a:prstTxWarp prst="textPlain">
              <a:avLst/>
            </a:prstTxWarp>
          </a:bodyPr>
          <a:lstStyle/>
          <a:p>
            <a:pPr lvl="0" algn="ctr"/>
            <a:r>
              <a:rPr b="0" i="0">
                <a:ln w="9525" cap="flat" cmpd="sng">
                  <a:solidFill>
                    <a:srgbClr val="CCCCCC"/>
                  </a:solidFill>
                  <a:prstDash val="solid"/>
                  <a:round/>
                  <a:headEnd type="none" w="sm" len="sm"/>
                  <a:tailEnd type="none" w="sm" len="sm"/>
                </a:ln>
                <a:solidFill>
                  <a:srgbClr val="CCCCCC"/>
                </a:solidFill>
                <a:latin typeface="Oswald"/>
              </a:rPr>
              <a:t>1</a:t>
            </a:r>
          </a:p>
        </p:txBody>
      </p:sp>
      <p:sp>
        <p:nvSpPr>
          <p:cNvPr id="8" name="Google Shape;607;p50"/>
          <p:cNvSpPr/>
          <p:nvPr/>
        </p:nvSpPr>
        <p:spPr>
          <a:xfrm>
            <a:off x="4236089" y="4097188"/>
            <a:ext cx="863400" cy="865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608;p50"/>
          <p:cNvSpPr/>
          <p:nvPr/>
        </p:nvSpPr>
        <p:spPr>
          <a:xfrm>
            <a:off x="4499235" y="4193175"/>
            <a:ext cx="337132" cy="673838"/>
          </a:xfrm>
          <a:prstGeom prst="rect">
            <a:avLst/>
          </a:prstGeom>
        </p:spPr>
        <p:txBody>
          <a:bodyPr>
            <a:prstTxWarp prst="textPlain">
              <a:avLst/>
            </a:prstTxWarp>
          </a:bodyPr>
          <a:lstStyle/>
          <a:p>
            <a:pPr lvl="0" algn="ctr"/>
            <a:r>
              <a:rPr b="0" i="0">
                <a:ln w="9525" cap="flat" cmpd="sng">
                  <a:solidFill>
                    <a:srgbClr val="151E49"/>
                  </a:solidFill>
                  <a:prstDash val="solid"/>
                  <a:round/>
                  <a:headEnd type="none" w="sm" len="sm"/>
                  <a:tailEnd type="none" w="sm" len="sm"/>
                </a:ln>
                <a:solidFill>
                  <a:srgbClr val="151E49"/>
                </a:solidFill>
                <a:latin typeface="Oswald"/>
              </a:rPr>
              <a:t>3</a:t>
            </a:r>
          </a:p>
        </p:txBody>
      </p:sp>
      <p:grpSp>
        <p:nvGrpSpPr>
          <p:cNvPr id="10" name="Google Shape;609;p50"/>
          <p:cNvGrpSpPr/>
          <p:nvPr/>
        </p:nvGrpSpPr>
        <p:grpSpPr>
          <a:xfrm>
            <a:off x="4236089" y="2988263"/>
            <a:ext cx="863400" cy="865800"/>
            <a:chOff x="3917426" y="2470200"/>
            <a:chExt cx="863400" cy="865800"/>
          </a:xfrm>
        </p:grpSpPr>
        <p:sp>
          <p:nvSpPr>
            <p:cNvPr id="11" name="Google Shape;610;p50"/>
            <p:cNvSpPr/>
            <p:nvPr/>
          </p:nvSpPr>
          <p:spPr>
            <a:xfrm>
              <a:off x="3917426" y="2470200"/>
              <a:ext cx="863400" cy="865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611;p50"/>
            <p:cNvSpPr/>
            <p:nvPr/>
          </p:nvSpPr>
          <p:spPr>
            <a:xfrm>
              <a:off x="4179285" y="2545475"/>
              <a:ext cx="339673" cy="666496"/>
            </a:xfrm>
            <a:prstGeom prst="rect">
              <a:avLst/>
            </a:prstGeom>
          </p:spPr>
          <p:txBody>
            <a:bodyPr>
              <a:prstTxWarp prst="textPlain">
                <a:avLst/>
              </a:prstTxWarp>
            </a:bodyPr>
            <a:lstStyle/>
            <a:p>
              <a:pPr lvl="0" algn="ctr"/>
              <a:r>
                <a:rPr b="0" i="0">
                  <a:ln w="9525" cap="flat" cmpd="sng">
                    <a:solidFill>
                      <a:srgbClr val="CCCCCC"/>
                    </a:solidFill>
                    <a:prstDash val="solid"/>
                    <a:round/>
                    <a:headEnd type="none" w="sm" len="sm"/>
                    <a:tailEnd type="none" w="sm" len="sm"/>
                  </a:ln>
                  <a:solidFill>
                    <a:srgbClr val="CCCCCC"/>
                  </a:solidFill>
                  <a:latin typeface="Oswald"/>
                </a:rPr>
                <a:t>2</a:t>
              </a:r>
            </a:p>
          </p:txBody>
        </p:sp>
      </p:grpSp>
      <p:sp>
        <p:nvSpPr>
          <p:cNvPr id="13" name="Google Shape;612;p50"/>
          <p:cNvSpPr txBox="1"/>
          <p:nvPr/>
        </p:nvSpPr>
        <p:spPr>
          <a:xfrm>
            <a:off x="5239875" y="1949763"/>
            <a:ext cx="3957600" cy="549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CCCCCC"/>
                </a:solidFill>
                <a:latin typeface="Oswald"/>
                <a:ea typeface="Oswald"/>
                <a:cs typeface="Oswald"/>
                <a:sym typeface="Oswald"/>
              </a:rPr>
              <a:t>Diploma</a:t>
            </a:r>
            <a:endParaRPr sz="2400">
              <a:solidFill>
                <a:srgbClr val="CCCCCC"/>
              </a:solidFill>
              <a:latin typeface="Oswald"/>
              <a:ea typeface="Oswald"/>
              <a:cs typeface="Oswald"/>
              <a:sym typeface="Oswald"/>
            </a:endParaRPr>
          </a:p>
        </p:txBody>
      </p:sp>
      <p:sp>
        <p:nvSpPr>
          <p:cNvPr id="14" name="Google Shape;613;p50"/>
          <p:cNvSpPr txBox="1"/>
          <p:nvPr/>
        </p:nvSpPr>
        <p:spPr>
          <a:xfrm>
            <a:off x="5217975" y="2977138"/>
            <a:ext cx="3957600" cy="549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CCCCCC"/>
                </a:solidFill>
                <a:latin typeface="Oswald"/>
                <a:ea typeface="Oswald"/>
                <a:cs typeface="Oswald"/>
                <a:sym typeface="Oswald"/>
              </a:rPr>
              <a:t>Learn and Demonstrate Employability Skills</a:t>
            </a:r>
            <a:endParaRPr sz="2400">
              <a:solidFill>
                <a:srgbClr val="CCCCCC"/>
              </a:solidFill>
              <a:latin typeface="Oswald"/>
              <a:ea typeface="Oswald"/>
              <a:cs typeface="Oswald"/>
              <a:sym typeface="Oswald"/>
            </a:endParaRPr>
          </a:p>
        </p:txBody>
      </p:sp>
      <p:sp>
        <p:nvSpPr>
          <p:cNvPr id="15" name="Google Shape;614;p50"/>
          <p:cNvSpPr txBox="1"/>
          <p:nvPr/>
        </p:nvSpPr>
        <p:spPr>
          <a:xfrm>
            <a:off x="5261775" y="4080725"/>
            <a:ext cx="3913800" cy="549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151E49"/>
                </a:solidFill>
                <a:latin typeface="Oswald"/>
                <a:ea typeface="Oswald"/>
                <a:cs typeface="Oswald"/>
                <a:sym typeface="Oswald"/>
              </a:rPr>
              <a:t>Postsecondary-Ready Competencies</a:t>
            </a:r>
            <a:endParaRPr sz="2400">
              <a:solidFill>
                <a:srgbClr val="151E49"/>
              </a:solidFill>
              <a:latin typeface="Oswald"/>
              <a:ea typeface="Oswald"/>
              <a:cs typeface="Oswald"/>
              <a:sym typeface="Oswald"/>
            </a:endParaRPr>
          </a:p>
        </p:txBody>
      </p:sp>
    </p:spTree>
    <p:extLst>
      <p:ext uri="{BB962C8B-B14F-4D97-AF65-F5344CB8AC3E}">
        <p14:creationId xmlns:p14="http://schemas.microsoft.com/office/powerpoint/2010/main" val="40605064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Competencies</a:t>
            </a:r>
          </a:p>
        </p:txBody>
      </p:sp>
      <p:sp>
        <p:nvSpPr>
          <p:cNvPr id="4" name="Google Shape;625;p51"/>
          <p:cNvSpPr/>
          <p:nvPr/>
        </p:nvSpPr>
        <p:spPr>
          <a:xfrm flipH="1">
            <a:off x="5204976" y="1690688"/>
            <a:ext cx="3227100" cy="1108200"/>
          </a:xfrm>
          <a:prstGeom prst="wedgeRoundRectCallout">
            <a:avLst>
              <a:gd name="adj1" fmla="val -60112"/>
              <a:gd name="adj2" fmla="val 13974"/>
              <a:gd name="adj3" fmla="val 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90000"/>
              </a:lnSpc>
              <a:spcBef>
                <a:spcPts val="0"/>
              </a:spcBef>
              <a:spcAft>
                <a:spcPts val="0"/>
              </a:spcAft>
              <a:buNone/>
            </a:pPr>
            <a:r>
              <a:rPr lang="en" sz="2400" dirty="0">
                <a:solidFill>
                  <a:srgbClr val="151E49"/>
                </a:solidFill>
                <a:latin typeface="Oswald"/>
                <a:ea typeface="Oswald"/>
                <a:cs typeface="Oswald"/>
                <a:sym typeface="Oswald"/>
              </a:rPr>
              <a:t>Meet at least </a:t>
            </a:r>
            <a:r>
              <a:rPr lang="en" sz="2400" u="sng" dirty="0">
                <a:solidFill>
                  <a:srgbClr val="151E49"/>
                </a:solidFill>
                <a:latin typeface="Oswald"/>
                <a:ea typeface="Oswald"/>
                <a:cs typeface="Oswald"/>
                <a:sym typeface="Oswald"/>
              </a:rPr>
              <a:t>one</a:t>
            </a:r>
            <a:r>
              <a:rPr lang="en" sz="2400" dirty="0">
                <a:solidFill>
                  <a:srgbClr val="151E49"/>
                </a:solidFill>
                <a:latin typeface="Oswald"/>
                <a:ea typeface="Oswald"/>
                <a:cs typeface="Oswald"/>
                <a:sym typeface="Oswald"/>
              </a:rPr>
              <a:t> of these competencies...</a:t>
            </a:r>
            <a:endParaRPr dirty="0"/>
          </a:p>
        </p:txBody>
      </p:sp>
      <p:sp>
        <p:nvSpPr>
          <p:cNvPr id="7" name="Google Shape;628;p51"/>
          <p:cNvSpPr/>
          <p:nvPr/>
        </p:nvSpPr>
        <p:spPr>
          <a:xfrm>
            <a:off x="838200" y="1775488"/>
            <a:ext cx="863400" cy="8658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629;p51"/>
          <p:cNvSpPr/>
          <p:nvPr/>
        </p:nvSpPr>
        <p:spPr>
          <a:xfrm>
            <a:off x="1101346" y="1871475"/>
            <a:ext cx="337132" cy="673838"/>
          </a:xfrm>
          <a:prstGeom prst="rect">
            <a:avLst/>
          </a:prstGeom>
        </p:spPr>
        <p:txBody>
          <a:bodyPr>
            <a:prstTxWarp prst="textPlain">
              <a:avLst/>
            </a:prstTxWarp>
          </a:bodyPr>
          <a:lstStyle/>
          <a:p>
            <a:pPr lvl="0" algn="ctr"/>
            <a:r>
              <a:rPr b="0" i="0">
                <a:ln w="9525" cap="flat" cmpd="sng">
                  <a:solidFill>
                    <a:srgbClr val="151E49"/>
                  </a:solidFill>
                  <a:prstDash val="solid"/>
                  <a:round/>
                  <a:headEnd type="none" w="sm" len="sm"/>
                  <a:tailEnd type="none" w="sm" len="sm"/>
                </a:ln>
                <a:solidFill>
                  <a:srgbClr val="151E49"/>
                </a:solidFill>
                <a:latin typeface="Oswald"/>
              </a:rPr>
              <a:t>3</a:t>
            </a:r>
          </a:p>
        </p:txBody>
      </p:sp>
      <p:sp>
        <p:nvSpPr>
          <p:cNvPr id="9" name="Google Shape;630;p51"/>
          <p:cNvSpPr txBox="1"/>
          <p:nvPr/>
        </p:nvSpPr>
        <p:spPr>
          <a:xfrm>
            <a:off x="1863886" y="1835225"/>
            <a:ext cx="3913800" cy="549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151E49"/>
                </a:solidFill>
                <a:latin typeface="Oswald"/>
                <a:ea typeface="Oswald"/>
                <a:cs typeface="Oswald"/>
                <a:sym typeface="Oswald"/>
              </a:rPr>
              <a:t>Postsecondary-Ready </a:t>
            </a:r>
            <a:endParaRPr sz="2400">
              <a:solidFill>
                <a:srgbClr val="151E49"/>
              </a:solidFill>
              <a:latin typeface="Oswald"/>
              <a:ea typeface="Oswald"/>
              <a:cs typeface="Oswald"/>
              <a:sym typeface="Oswald"/>
            </a:endParaRPr>
          </a:p>
          <a:p>
            <a:pPr marL="0" lvl="0" indent="0" algn="l" rtl="0">
              <a:spcBef>
                <a:spcPts val="0"/>
              </a:spcBef>
              <a:spcAft>
                <a:spcPts val="0"/>
              </a:spcAft>
              <a:buNone/>
            </a:pPr>
            <a:r>
              <a:rPr lang="en" sz="2400">
                <a:solidFill>
                  <a:srgbClr val="151E49"/>
                </a:solidFill>
                <a:latin typeface="Oswald"/>
                <a:ea typeface="Oswald"/>
                <a:cs typeface="Oswald"/>
                <a:sym typeface="Oswald"/>
              </a:rPr>
              <a:t>Competencies</a:t>
            </a:r>
            <a:endParaRPr sz="2400">
              <a:solidFill>
                <a:srgbClr val="151E49"/>
              </a:solidFill>
              <a:latin typeface="Oswald"/>
              <a:ea typeface="Oswald"/>
              <a:cs typeface="Oswald"/>
              <a:sym typeface="Oswald"/>
            </a:endParaRPr>
          </a:p>
        </p:txBody>
      </p:sp>
      <p:pic>
        <p:nvPicPr>
          <p:cNvPr id="26" name="Google Shape;647;p51"/>
          <p:cNvPicPr preferRelativeResize="0"/>
          <p:nvPr/>
        </p:nvPicPr>
        <p:blipFill>
          <a:blip r:embed="rId2">
            <a:alphaModFix/>
          </a:blip>
          <a:stretch>
            <a:fillRect/>
          </a:stretch>
        </p:blipFill>
        <p:spPr>
          <a:xfrm>
            <a:off x="8813026" y="1755000"/>
            <a:ext cx="1008400" cy="1008400"/>
          </a:xfrm>
          <a:prstGeom prst="rect">
            <a:avLst/>
          </a:prstGeom>
          <a:noFill/>
          <a:ln>
            <a:noFill/>
          </a:ln>
        </p:spPr>
      </p:pic>
      <p:sp>
        <p:nvSpPr>
          <p:cNvPr id="27" name="Rectangle 26"/>
          <p:cNvSpPr/>
          <p:nvPr/>
        </p:nvSpPr>
        <p:spPr>
          <a:xfrm>
            <a:off x="1701600" y="4701652"/>
            <a:ext cx="5167286" cy="1323439"/>
          </a:xfrm>
          <a:prstGeom prst="rect">
            <a:avLst/>
          </a:prstGeom>
        </p:spPr>
        <p:txBody>
          <a:bodyPr wrap="square">
            <a:spAutoFit/>
          </a:bodyPr>
          <a:lstStyle/>
          <a:p>
            <a:pPr marL="457200" lvl="8" indent="-457200">
              <a:buFont typeface="+mj-lt"/>
              <a:buAutoNum type="arabicPeriod" startAt="6"/>
            </a:pPr>
            <a:r>
              <a:rPr lang="en-US" sz="2000" i="1" dirty="0"/>
              <a:t>Apprenticeship</a:t>
            </a:r>
          </a:p>
          <a:p>
            <a:pPr marL="457200" lvl="8" indent="-457200">
              <a:buFont typeface="+mj-lt"/>
              <a:buAutoNum type="arabicPeriod" startAt="6"/>
            </a:pPr>
            <a:r>
              <a:rPr lang="en-US" sz="2000" i="1" dirty="0"/>
              <a:t>CTE Concentrator</a:t>
            </a:r>
          </a:p>
          <a:p>
            <a:pPr marL="457200" lvl="8" indent="-457200">
              <a:buFont typeface="+mj-lt"/>
              <a:buAutoNum type="arabicPeriod" startAt="6"/>
            </a:pPr>
            <a:r>
              <a:rPr lang="en-US" sz="2000" i="1" dirty="0"/>
              <a:t>AP/IB/Dual Credit/Cambridge Int./CLEP</a:t>
            </a:r>
          </a:p>
          <a:p>
            <a:pPr marL="457200" lvl="8" indent="-457200">
              <a:buFont typeface="+mj-lt"/>
              <a:buAutoNum type="arabicPeriod" startAt="6"/>
            </a:pPr>
            <a:r>
              <a:rPr lang="en-US" sz="2000" i="1" dirty="0"/>
              <a:t>Locally Created Pathways</a:t>
            </a:r>
          </a:p>
        </p:txBody>
      </p:sp>
      <p:sp>
        <p:nvSpPr>
          <p:cNvPr id="28" name="Rectangle 27"/>
          <p:cNvSpPr/>
          <p:nvPr/>
        </p:nvSpPr>
        <p:spPr>
          <a:xfrm>
            <a:off x="1701600" y="3186722"/>
            <a:ext cx="3234050" cy="1631216"/>
          </a:xfrm>
          <a:prstGeom prst="rect">
            <a:avLst/>
          </a:prstGeom>
        </p:spPr>
        <p:txBody>
          <a:bodyPr wrap="square">
            <a:spAutoFit/>
          </a:bodyPr>
          <a:lstStyle/>
          <a:p>
            <a:pPr marL="457200" lvl="8" indent="-457200">
              <a:buFont typeface="+mj-lt"/>
              <a:buAutoNum type="arabicPeriod"/>
            </a:pPr>
            <a:r>
              <a:rPr lang="en-US" sz="2000" i="1" dirty="0"/>
              <a:t>Honors Diploma</a:t>
            </a:r>
          </a:p>
          <a:p>
            <a:pPr marL="457200" lvl="8" indent="-457200">
              <a:buFont typeface="+mj-lt"/>
              <a:buAutoNum type="arabicPeriod"/>
            </a:pPr>
            <a:r>
              <a:rPr lang="en-US" sz="2000" i="1" dirty="0"/>
              <a:t>ACT</a:t>
            </a:r>
          </a:p>
          <a:p>
            <a:pPr marL="457200" lvl="8" indent="-457200">
              <a:buFont typeface="+mj-lt"/>
              <a:buAutoNum type="arabicPeriod"/>
            </a:pPr>
            <a:r>
              <a:rPr lang="en-US" sz="2000" i="1" dirty="0"/>
              <a:t>SAT</a:t>
            </a:r>
          </a:p>
          <a:p>
            <a:pPr marL="457200" lvl="8" indent="-457200">
              <a:buFont typeface="+mj-lt"/>
              <a:buAutoNum type="arabicPeriod"/>
            </a:pPr>
            <a:r>
              <a:rPr lang="en-US" sz="2000" i="1" dirty="0"/>
              <a:t>ASVAB</a:t>
            </a:r>
          </a:p>
          <a:p>
            <a:pPr marL="457200" lvl="8" indent="-457200">
              <a:buFont typeface="+mj-lt"/>
              <a:buAutoNum type="arabicPeriod"/>
            </a:pPr>
            <a:r>
              <a:rPr lang="en-US" sz="2000" i="1" dirty="0"/>
              <a:t>Industry Cert</a:t>
            </a:r>
          </a:p>
        </p:txBody>
      </p:sp>
    </p:spTree>
    <p:extLst>
      <p:ext uri="{BB962C8B-B14F-4D97-AF65-F5344CB8AC3E}">
        <p14:creationId xmlns:p14="http://schemas.microsoft.com/office/powerpoint/2010/main" val="18446166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Competencies</a:t>
            </a:r>
          </a:p>
        </p:txBody>
      </p:sp>
      <p:sp>
        <p:nvSpPr>
          <p:cNvPr id="4" name="Google Shape;377;p39"/>
          <p:cNvSpPr txBox="1"/>
          <p:nvPr/>
        </p:nvSpPr>
        <p:spPr>
          <a:xfrm>
            <a:off x="838200" y="1713838"/>
            <a:ext cx="9102544" cy="4050355"/>
          </a:xfrm>
          <a:prstGeom prst="rect">
            <a:avLst/>
          </a:prstGeom>
          <a:noFill/>
          <a:ln>
            <a:noFill/>
          </a:ln>
        </p:spPr>
        <p:txBody>
          <a:bodyPr spcFirstLastPara="1" wrap="square" lIns="91425" tIns="91425" rIns="91425" bIns="91425" anchor="t" anchorCtr="0">
            <a:noAutofit/>
          </a:bodyPr>
          <a:lstStyle/>
          <a:p>
            <a:r>
              <a:rPr lang="en-US" b="1" dirty="0"/>
              <a:t>Honors Diploma</a:t>
            </a:r>
          </a:p>
          <a:p>
            <a:pPr marL="285750" indent="-285750">
              <a:buFont typeface="Arial" panose="020B0604020202020204" pitchFamily="34" charset="0"/>
              <a:buChar char="•"/>
            </a:pPr>
            <a:r>
              <a:rPr lang="en-US" dirty="0"/>
              <a:t>Fulfill all requirements of either the Academic or Technical Honors designation</a:t>
            </a:r>
          </a:p>
          <a:p>
            <a:endParaRPr lang="en-US" dirty="0">
              <a:solidFill>
                <a:schemeClr val="tx1"/>
              </a:solidFill>
            </a:endParaRPr>
          </a:p>
          <a:p>
            <a:r>
              <a:rPr lang="en-US" b="1" dirty="0">
                <a:solidFill>
                  <a:schemeClr val="tx1"/>
                </a:solidFill>
              </a:rPr>
              <a:t>ACT</a:t>
            </a:r>
          </a:p>
          <a:p>
            <a:pPr marL="285750" indent="-285750">
              <a:buFont typeface="Arial" panose="020B0604020202020204" pitchFamily="34" charset="0"/>
              <a:buChar char="•"/>
            </a:pPr>
            <a:r>
              <a:rPr lang="en-US" dirty="0"/>
              <a:t>Currently 18 in English, 22 in Reading, 22 in Math, and 23 in Science; students must meet at least 2 of the 4 score requirements, either the 18 in English or 22 in Reading AND either the 22 in Math or 23 in Science</a:t>
            </a:r>
            <a:endParaRPr lang="en-US" b="1" dirty="0">
              <a:solidFill>
                <a:schemeClr val="tx1"/>
              </a:solidFill>
            </a:endParaRPr>
          </a:p>
          <a:p>
            <a:endParaRPr lang="en-US" b="1" dirty="0">
              <a:solidFill>
                <a:schemeClr val="tx1"/>
              </a:solidFill>
            </a:endParaRPr>
          </a:p>
          <a:p>
            <a:r>
              <a:rPr lang="en-US" b="1" dirty="0">
                <a:solidFill>
                  <a:schemeClr val="tx1"/>
                </a:solidFill>
              </a:rPr>
              <a:t>SAT</a:t>
            </a:r>
          </a:p>
          <a:p>
            <a:pPr marL="285750" indent="-285750">
              <a:buFont typeface="Arial" panose="020B0604020202020204" pitchFamily="34" charset="0"/>
              <a:buChar char="•"/>
            </a:pPr>
            <a:r>
              <a:rPr lang="en-US" dirty="0"/>
              <a:t>Currently 480 in Evidence-Based Reading and Writing (ERW) and 530 in Math; students must meet the individual scores in each subject. (All Indiana students, beginning with graduation class of 2023, will take the SAT in school in the Spring of their Junior year as the state accountability exam which can satisfy this competency provided minimum scores are met)</a:t>
            </a:r>
          </a:p>
          <a:p>
            <a:pPr marL="285750" indent="-285750">
              <a:buFont typeface="Arial" panose="020B0604020202020204" pitchFamily="34" charset="0"/>
              <a:buChar char="•"/>
            </a:pPr>
            <a:endParaRPr lang="en-US" b="1" dirty="0">
              <a:solidFill>
                <a:schemeClr val="tx1"/>
              </a:solidFill>
            </a:endParaRPr>
          </a:p>
        </p:txBody>
      </p:sp>
    </p:spTree>
    <p:extLst>
      <p:ext uri="{BB962C8B-B14F-4D97-AF65-F5344CB8AC3E}">
        <p14:creationId xmlns:p14="http://schemas.microsoft.com/office/powerpoint/2010/main" val="2137464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Competencies</a:t>
            </a:r>
          </a:p>
        </p:txBody>
      </p:sp>
      <p:sp>
        <p:nvSpPr>
          <p:cNvPr id="5" name="Rectangle 4"/>
          <p:cNvSpPr/>
          <p:nvPr/>
        </p:nvSpPr>
        <p:spPr>
          <a:xfrm>
            <a:off x="838200" y="1690688"/>
            <a:ext cx="9032638" cy="3139321"/>
          </a:xfrm>
          <a:prstGeom prst="rect">
            <a:avLst/>
          </a:prstGeom>
        </p:spPr>
        <p:txBody>
          <a:bodyPr wrap="square">
            <a:spAutoFit/>
          </a:bodyPr>
          <a:lstStyle/>
          <a:p>
            <a:r>
              <a:rPr lang="en-US" b="1" dirty="0">
                <a:solidFill>
                  <a:schemeClr val="tx1"/>
                </a:solidFill>
              </a:rPr>
              <a:t>ASVAB</a:t>
            </a:r>
          </a:p>
          <a:p>
            <a:pPr marL="285750" indent="-285750">
              <a:buFont typeface="Arial" panose="020B0604020202020204" pitchFamily="34" charset="0"/>
              <a:buChar char="•"/>
            </a:pPr>
            <a:r>
              <a:rPr lang="en-US" dirty="0"/>
              <a:t>Earn at least a minimum AFQT score to qualify for placement into one of the branches of the US military The minimum score a student must earn is 31; individual branch scores are the following: Army is 31, Marines is 31, Navy is 35, Air Force is 36, and Coast Guard is 45</a:t>
            </a:r>
          </a:p>
          <a:p>
            <a:pPr marL="285750" indent="-285750">
              <a:buFont typeface="Arial" panose="020B0604020202020204" pitchFamily="34" charset="0"/>
              <a:buChar char="•"/>
            </a:pPr>
            <a:endParaRPr lang="en-US" dirty="0">
              <a:solidFill>
                <a:schemeClr val="tx1"/>
              </a:solidFill>
            </a:endParaRPr>
          </a:p>
          <a:p>
            <a:r>
              <a:rPr lang="en-US" b="1" dirty="0"/>
              <a:t>State- and Industry-recognized Credential or Certification </a:t>
            </a:r>
          </a:p>
          <a:p>
            <a:pPr marL="285750" indent="-285750">
              <a:buFont typeface="Arial" panose="020B0604020202020204" pitchFamily="34" charset="0"/>
              <a:buChar char="•"/>
            </a:pPr>
            <a:r>
              <a:rPr lang="en-US" dirty="0"/>
              <a:t>The list of state- and industry-recognized credentials and certifications is posted on the DOE’s website</a:t>
            </a:r>
          </a:p>
          <a:p>
            <a:pPr marL="285750" indent="-285750">
              <a:buFont typeface="Arial" panose="020B0604020202020204" pitchFamily="34" charset="0"/>
              <a:buChar char="•"/>
            </a:pPr>
            <a:endParaRPr lang="en-US" dirty="0">
              <a:solidFill>
                <a:schemeClr val="tx1"/>
              </a:solidFill>
            </a:endParaRPr>
          </a:p>
          <a:p>
            <a:r>
              <a:rPr lang="en-US" b="1" dirty="0"/>
              <a:t>Federally-recognized Apprenticeship </a:t>
            </a:r>
          </a:p>
          <a:p>
            <a:pPr marL="285750" indent="-285750">
              <a:buFont typeface="Arial" panose="020B0604020202020204" pitchFamily="34" charset="0"/>
              <a:buChar char="•"/>
            </a:pPr>
            <a:r>
              <a:rPr lang="en-US" dirty="0"/>
              <a:t>The list of federally recognized apprenticeships is posted on the DOE’s website</a:t>
            </a:r>
            <a:endParaRPr lang="en-US" dirty="0">
              <a:solidFill>
                <a:schemeClr val="tx1"/>
              </a:solidFill>
            </a:endParaRPr>
          </a:p>
        </p:txBody>
      </p:sp>
    </p:spTree>
    <p:extLst>
      <p:ext uri="{BB962C8B-B14F-4D97-AF65-F5344CB8AC3E}">
        <p14:creationId xmlns:p14="http://schemas.microsoft.com/office/powerpoint/2010/main" val="5766065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Competencies</a:t>
            </a:r>
          </a:p>
        </p:txBody>
      </p:sp>
      <p:sp>
        <p:nvSpPr>
          <p:cNvPr id="4" name="Rectangle 3"/>
          <p:cNvSpPr/>
          <p:nvPr/>
        </p:nvSpPr>
        <p:spPr>
          <a:xfrm>
            <a:off x="838200" y="1690688"/>
            <a:ext cx="9379479" cy="3139321"/>
          </a:xfrm>
          <a:prstGeom prst="rect">
            <a:avLst/>
          </a:prstGeom>
        </p:spPr>
        <p:txBody>
          <a:bodyPr wrap="square">
            <a:spAutoFit/>
          </a:bodyPr>
          <a:lstStyle/>
          <a:p>
            <a:r>
              <a:rPr lang="en-US" b="1" dirty="0"/>
              <a:t>Career-Technical Education Concentrator </a:t>
            </a:r>
          </a:p>
          <a:p>
            <a:pPr marL="285750" indent="-285750">
              <a:buFont typeface="Arial" panose="020B0604020202020204" pitchFamily="34" charset="0"/>
              <a:buChar char="•"/>
            </a:pPr>
            <a:r>
              <a:rPr lang="en-US" dirty="0"/>
              <a:t>Must earn a C average in at least two non-duplicative advanced courses (courses beyond an introductory course) within a particular program or program of study </a:t>
            </a:r>
          </a:p>
          <a:p>
            <a:pPr marL="285750" indent="-285750">
              <a:buFont typeface="Arial" panose="020B0604020202020204" pitchFamily="34" charset="0"/>
              <a:buChar char="•"/>
            </a:pPr>
            <a:r>
              <a:rPr lang="en-US" dirty="0"/>
              <a:t>CTE Concentrator is a student who completes at least two non-duplicative advanced courses (courses beyond an introductory course) within a particular program or program of study. </a:t>
            </a:r>
          </a:p>
          <a:p>
            <a:pPr marL="285750" indent="-285750">
              <a:buFont typeface="Arial" panose="020B0604020202020204" pitchFamily="34" charset="0"/>
              <a:buChar char="•"/>
            </a:pPr>
            <a:r>
              <a:rPr lang="en-US" dirty="0"/>
              <a:t>This new Graduation Pathways Policy Guidance November 16, 2018 10 definition will begin with the 2023 graduating cohort (freshmen beginning in 2019-20). </a:t>
            </a:r>
          </a:p>
          <a:p>
            <a:pPr marL="285750" indent="-285750">
              <a:buFont typeface="Arial" panose="020B0604020202020204" pitchFamily="34" charset="0"/>
              <a:buChar char="•"/>
            </a:pPr>
            <a:r>
              <a:rPr lang="en-US" dirty="0"/>
              <a:t>The Indiana Department of Education provides course frameworks for these clusters and courses, which include a course description, specifications, standards and sequencing. </a:t>
            </a:r>
          </a:p>
          <a:p>
            <a:pPr marL="285750" indent="-285750">
              <a:buFont typeface="Arial" panose="020B0604020202020204" pitchFamily="34" charset="0"/>
              <a:buChar char="•"/>
            </a:pPr>
            <a:r>
              <a:rPr lang="en-US" dirty="0"/>
              <a:t>Concentrators for Graduation Pathways must take the same CTE course sequences as those concentrators submitted for the Carl D. Perkins Act.</a:t>
            </a:r>
            <a:endParaRPr lang="en-US" dirty="0">
              <a:solidFill>
                <a:schemeClr val="tx1"/>
              </a:solidFill>
            </a:endParaRPr>
          </a:p>
        </p:txBody>
      </p:sp>
    </p:spTree>
    <p:extLst>
      <p:ext uri="{BB962C8B-B14F-4D97-AF65-F5344CB8AC3E}">
        <p14:creationId xmlns:p14="http://schemas.microsoft.com/office/powerpoint/2010/main" val="22692906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Competencies</a:t>
            </a:r>
          </a:p>
        </p:txBody>
      </p:sp>
      <p:sp>
        <p:nvSpPr>
          <p:cNvPr id="5" name="Rectangle 4"/>
          <p:cNvSpPr/>
          <p:nvPr/>
        </p:nvSpPr>
        <p:spPr>
          <a:xfrm>
            <a:off x="1200806" y="3016251"/>
            <a:ext cx="8640745" cy="1815882"/>
          </a:xfrm>
          <a:prstGeom prst="rect">
            <a:avLst/>
          </a:prstGeom>
        </p:spPr>
        <p:txBody>
          <a:bodyPr wrap="square">
            <a:spAutoFit/>
          </a:bodyPr>
          <a:lstStyle/>
          <a:p>
            <a:pPr marL="342900" lvl="1" indent="-342900">
              <a:buAutoNum type="arabicPeriod"/>
            </a:pPr>
            <a:r>
              <a:rPr lang="en-US" dirty="0"/>
              <a:t>One of the three courses must be in a core content area. The Core Transfer Library defines “core content” for dual credit/AP/IB requirement. Students pursuing liberal arts tracks must have at least one course corresponding with the CTL. </a:t>
            </a:r>
          </a:p>
          <a:p>
            <a:pPr marL="342900" lvl="1" indent="-342900">
              <a:buAutoNum type="arabicPeriod"/>
            </a:pPr>
            <a:r>
              <a:rPr lang="en-US" dirty="0"/>
              <a:t>All three (3) courses must be part of a defined CTE sequence. A defined CTE sequence of courses is based on the Indiana College and Career Pathways. These courses must correspond with the CTE Technical Dual Credit Crosswalk.</a:t>
            </a:r>
            <a:endParaRPr lang="en-US" dirty="0">
              <a:solidFill>
                <a:schemeClr val="tx1"/>
              </a:solidFill>
            </a:endParaRPr>
          </a:p>
        </p:txBody>
      </p:sp>
      <p:sp>
        <p:nvSpPr>
          <p:cNvPr id="6" name="Rectangle 5"/>
          <p:cNvSpPr/>
          <p:nvPr/>
        </p:nvSpPr>
        <p:spPr>
          <a:xfrm>
            <a:off x="838198" y="1690688"/>
            <a:ext cx="8640745" cy="1200329"/>
          </a:xfrm>
          <a:prstGeom prst="rect">
            <a:avLst/>
          </a:prstGeom>
        </p:spPr>
        <p:txBody>
          <a:bodyPr wrap="square">
            <a:spAutoFit/>
          </a:bodyPr>
          <a:lstStyle/>
          <a:p>
            <a:r>
              <a:rPr lang="en-US" b="1" dirty="0"/>
              <a:t>AP/IB/Dual Credit/Cambridge International courses or CLEP Exams </a:t>
            </a:r>
          </a:p>
          <a:p>
            <a:pPr marL="285750" indent="-285750">
              <a:buFont typeface="Arial" panose="020B0604020202020204" pitchFamily="34" charset="0"/>
              <a:buChar char="•"/>
            </a:pPr>
            <a:r>
              <a:rPr lang="en-US" dirty="0"/>
              <a:t>Must earn a C average or higher in at least three (3) courses and take the AP Exam</a:t>
            </a:r>
          </a:p>
          <a:p>
            <a:pPr marL="285750" indent="-285750">
              <a:buFont typeface="Arial" panose="020B0604020202020204" pitchFamily="34" charset="0"/>
              <a:buChar char="•"/>
            </a:pPr>
            <a:r>
              <a:rPr lang="en-US" dirty="0"/>
              <a:t>If a student is taking AP/IB/Dual Credit courses to meet the postsecondary-ready competency, either: </a:t>
            </a:r>
          </a:p>
        </p:txBody>
      </p:sp>
    </p:spTree>
    <p:extLst>
      <p:ext uri="{BB962C8B-B14F-4D97-AF65-F5344CB8AC3E}">
        <p14:creationId xmlns:p14="http://schemas.microsoft.com/office/powerpoint/2010/main" val="34125535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Tracking</a:t>
            </a:r>
          </a:p>
        </p:txBody>
      </p:sp>
      <p:sp>
        <p:nvSpPr>
          <p:cNvPr id="25" name="Google Shape;734;p56"/>
          <p:cNvSpPr txBox="1"/>
          <p:nvPr/>
        </p:nvSpPr>
        <p:spPr>
          <a:xfrm>
            <a:off x="838200" y="1360442"/>
            <a:ext cx="10355317" cy="1131464"/>
          </a:xfrm>
          <a:prstGeom prst="rect">
            <a:avLst/>
          </a:prstGeom>
          <a:noFill/>
          <a:ln>
            <a:noFill/>
          </a:ln>
        </p:spPr>
        <p:txBody>
          <a:bodyPr spcFirstLastPara="1" wrap="square" lIns="91425" tIns="91425" rIns="91425" bIns="91425" anchor="t" anchorCtr="0">
            <a:noAutofit/>
          </a:bodyPr>
          <a:lstStyle/>
          <a:p>
            <a:pPr marL="285750" lvl="0" indent="-285750" algn="l" rtl="0">
              <a:spcBef>
                <a:spcPts val="0"/>
              </a:spcBef>
              <a:spcAft>
                <a:spcPts val="0"/>
              </a:spcAft>
              <a:buFont typeface="Arial" panose="020B0604020202020204" pitchFamily="34" charset="0"/>
              <a:buChar char="•"/>
            </a:pPr>
            <a:r>
              <a:rPr lang="en" dirty="0"/>
              <a:t>NHS will report how students fulfilled the Graduation Pathways through the Graduation Report (GR).</a:t>
            </a:r>
            <a:endParaRPr dirty="0"/>
          </a:p>
          <a:p>
            <a:pPr marL="0" lvl="0" indent="0" algn="l" rtl="0">
              <a:spcBef>
                <a:spcPts val="0"/>
              </a:spcBef>
              <a:spcAft>
                <a:spcPts val="0"/>
              </a:spcAft>
              <a:buNone/>
            </a:pPr>
            <a:endParaRPr dirty="0"/>
          </a:p>
        </p:txBody>
      </p:sp>
      <p:sp>
        <p:nvSpPr>
          <p:cNvPr id="26" name="Google Shape;745;p56"/>
          <p:cNvSpPr/>
          <p:nvPr/>
        </p:nvSpPr>
        <p:spPr>
          <a:xfrm>
            <a:off x="6801673" y="2449626"/>
            <a:ext cx="3304023" cy="865800"/>
          </a:xfrm>
          <a:prstGeom prst="roundRect">
            <a:avLst>
              <a:gd name="adj" fmla="val 16667"/>
            </a:avLst>
          </a:prstGeom>
          <a:solidFill>
            <a:schemeClr val="lt2"/>
          </a:solid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dirty="0">
                <a:solidFill>
                  <a:srgbClr val="FF0000"/>
                </a:solidFill>
                <a:latin typeface="Roboto"/>
                <a:ea typeface="Roboto"/>
                <a:cs typeface="Roboto"/>
                <a:sym typeface="Roboto"/>
              </a:rPr>
              <a:t>Student’s transcript with courses completed and diploma designation noted</a:t>
            </a:r>
            <a:endParaRPr dirty="0">
              <a:solidFill>
                <a:srgbClr val="FF0000"/>
              </a:solidFill>
              <a:latin typeface="Roboto"/>
              <a:ea typeface="Roboto"/>
              <a:cs typeface="Roboto"/>
              <a:sym typeface="Roboto"/>
            </a:endParaRPr>
          </a:p>
        </p:txBody>
      </p:sp>
      <p:sp>
        <p:nvSpPr>
          <p:cNvPr id="27" name="Google Shape;746;p56"/>
          <p:cNvSpPr/>
          <p:nvPr/>
        </p:nvSpPr>
        <p:spPr>
          <a:xfrm>
            <a:off x="6801673" y="3395793"/>
            <a:ext cx="3304023" cy="757500"/>
          </a:xfrm>
          <a:prstGeom prst="roundRect">
            <a:avLst>
              <a:gd name="adj" fmla="val 16667"/>
            </a:avLst>
          </a:prstGeom>
          <a:solidFill>
            <a:schemeClr val="lt2"/>
          </a:solidFill>
          <a:ln w="9525" cap="flat" cmpd="sng">
            <a:solidFill>
              <a:srgbClr val="3333D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dirty="0">
                <a:solidFill>
                  <a:srgbClr val="3333D5"/>
                </a:solidFill>
                <a:latin typeface="Roboto"/>
                <a:ea typeface="Roboto"/>
                <a:cs typeface="Roboto"/>
                <a:sym typeface="Roboto"/>
              </a:rPr>
              <a:t>A student’s work product</a:t>
            </a:r>
            <a:endParaRPr dirty="0">
              <a:solidFill>
                <a:srgbClr val="3333D5"/>
              </a:solidFill>
              <a:latin typeface="Roboto"/>
              <a:ea typeface="Roboto"/>
              <a:cs typeface="Roboto"/>
              <a:sym typeface="Roboto"/>
            </a:endParaRPr>
          </a:p>
        </p:txBody>
      </p:sp>
      <p:sp>
        <p:nvSpPr>
          <p:cNvPr id="28" name="Google Shape;747;p56"/>
          <p:cNvSpPr/>
          <p:nvPr/>
        </p:nvSpPr>
        <p:spPr>
          <a:xfrm>
            <a:off x="6801673" y="4249195"/>
            <a:ext cx="3304023" cy="7575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dirty="0">
                <a:solidFill>
                  <a:srgbClr val="00B050"/>
                </a:solidFill>
                <a:latin typeface="Roboto"/>
                <a:ea typeface="Roboto"/>
                <a:cs typeface="Roboto"/>
                <a:sym typeface="Roboto"/>
              </a:rPr>
              <a:t>Exam scores, certificates, or course list</a:t>
            </a:r>
            <a:endParaRPr dirty="0">
              <a:solidFill>
                <a:srgbClr val="00B050"/>
              </a:solidFill>
              <a:latin typeface="Roboto"/>
              <a:ea typeface="Roboto"/>
              <a:cs typeface="Roboto"/>
              <a:sym typeface="Roboto"/>
            </a:endParaRPr>
          </a:p>
        </p:txBody>
      </p:sp>
      <p:sp>
        <p:nvSpPr>
          <p:cNvPr id="29" name="Google Shape;211;p31"/>
          <p:cNvSpPr txBox="1"/>
          <p:nvPr/>
        </p:nvSpPr>
        <p:spPr>
          <a:xfrm>
            <a:off x="2466076" y="2637836"/>
            <a:ext cx="7174988" cy="635254"/>
          </a:xfrm>
          <a:prstGeom prst="rect">
            <a:avLst/>
          </a:prstGeom>
          <a:noFill/>
          <a:ln>
            <a:noFill/>
          </a:ln>
        </p:spPr>
        <p:txBody>
          <a:bodyPr spcFirstLastPara="1" wrap="square" lIns="91425" tIns="91425" rIns="91425" bIns="91425" anchor="t" anchorCtr="0">
            <a:noAutofit/>
          </a:bodyPr>
          <a:lstStyle/>
          <a:p>
            <a:pPr lvl="0"/>
            <a:r>
              <a:rPr lang="en" dirty="0">
                <a:solidFill>
                  <a:srgbClr val="FF0000"/>
                </a:solidFill>
                <a:latin typeface="+mn-lt"/>
                <a:ea typeface="Oswald"/>
                <a:cs typeface="Oswald"/>
                <a:sym typeface="Oswald"/>
              </a:rPr>
              <a:t>High School Diploma</a:t>
            </a:r>
          </a:p>
          <a:p>
            <a:pPr lvl="0"/>
            <a:endParaRPr lang="en" dirty="0">
              <a:solidFill>
                <a:srgbClr val="FF0000"/>
              </a:solidFill>
              <a:latin typeface="+mn-lt"/>
              <a:ea typeface="Oswald"/>
              <a:cs typeface="Oswald"/>
              <a:sym typeface="Oswald"/>
            </a:endParaRPr>
          </a:p>
        </p:txBody>
      </p:sp>
      <p:sp>
        <p:nvSpPr>
          <p:cNvPr id="30" name="Flowchart: Connector 29"/>
          <p:cNvSpPr/>
          <p:nvPr/>
        </p:nvSpPr>
        <p:spPr>
          <a:xfrm>
            <a:off x="1674490" y="3425811"/>
            <a:ext cx="727511" cy="823384"/>
          </a:xfrm>
          <a:prstGeom prst="flowChartConnector">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900"/>
          </a:p>
        </p:txBody>
      </p:sp>
      <p:sp>
        <p:nvSpPr>
          <p:cNvPr id="31" name="Google Shape;374;p39"/>
          <p:cNvSpPr/>
          <p:nvPr/>
        </p:nvSpPr>
        <p:spPr>
          <a:xfrm>
            <a:off x="1949349" y="3570728"/>
            <a:ext cx="222748" cy="533551"/>
          </a:xfrm>
          <a:prstGeom prst="rect">
            <a:avLst/>
          </a:prstGeom>
        </p:spPr>
        <p:txBody>
          <a:bodyPr>
            <a:prstTxWarp prst="textPlain">
              <a:avLst/>
            </a:prstTxWarp>
          </a:bodyPr>
          <a:lstStyle/>
          <a:p>
            <a:pPr lvl="0" algn="ctr"/>
            <a:r>
              <a:rPr sz="900" b="0" i="0" dirty="0">
                <a:ln w="9525" cap="flat" cmpd="sng">
                  <a:solidFill>
                    <a:srgbClr val="3333D5"/>
                  </a:solidFill>
                  <a:prstDash val="solid"/>
                  <a:round/>
                  <a:headEnd type="none" w="sm" len="sm"/>
                  <a:tailEnd type="none" w="sm" len="sm"/>
                </a:ln>
                <a:solidFill>
                  <a:srgbClr val="3333D5"/>
                </a:solidFill>
                <a:latin typeface="Oswald"/>
              </a:rPr>
              <a:t>2</a:t>
            </a:r>
          </a:p>
        </p:txBody>
      </p:sp>
      <p:sp>
        <p:nvSpPr>
          <p:cNvPr id="32" name="Flowchart: Connector 31"/>
          <p:cNvSpPr/>
          <p:nvPr/>
        </p:nvSpPr>
        <p:spPr>
          <a:xfrm>
            <a:off x="1674134" y="2539680"/>
            <a:ext cx="727511" cy="823384"/>
          </a:xfrm>
          <a:prstGeom prst="flowChartConnector">
            <a:avLst/>
          </a:prstGeom>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900"/>
          </a:p>
        </p:txBody>
      </p:sp>
      <p:sp>
        <p:nvSpPr>
          <p:cNvPr id="33" name="Google Shape;374;p39"/>
          <p:cNvSpPr/>
          <p:nvPr/>
        </p:nvSpPr>
        <p:spPr>
          <a:xfrm>
            <a:off x="1882164" y="2684596"/>
            <a:ext cx="222748" cy="533551"/>
          </a:xfrm>
          <a:prstGeom prst="rect">
            <a:avLst/>
          </a:prstGeom>
          <a:noFill/>
        </p:spPr>
        <p:txBody>
          <a:bodyPr>
            <a:prstTxWarp prst="textPlain">
              <a:avLst/>
            </a:prstTxWarp>
          </a:bodyPr>
          <a:lstStyle/>
          <a:p>
            <a:pPr lvl="0" algn="ctr"/>
            <a:r>
              <a:rPr lang="en-US" sz="900" dirty="0">
                <a:ln w="9525" cap="flat" cmpd="sng">
                  <a:solidFill>
                    <a:srgbClr val="FF0000"/>
                  </a:solidFill>
                  <a:prstDash val="solid"/>
                  <a:round/>
                  <a:headEnd type="none" w="sm" len="sm"/>
                  <a:tailEnd type="none" w="sm" len="sm"/>
                </a:ln>
                <a:solidFill>
                  <a:srgbClr val="FF0000"/>
                </a:solidFill>
                <a:latin typeface="Oswald"/>
              </a:rPr>
              <a:t>1</a:t>
            </a:r>
            <a:endParaRPr sz="900" b="0" i="0" dirty="0">
              <a:ln w="9525" cap="flat" cmpd="sng">
                <a:solidFill>
                  <a:srgbClr val="FF0000"/>
                </a:solidFill>
                <a:prstDash val="solid"/>
                <a:round/>
                <a:headEnd type="none" w="sm" len="sm"/>
                <a:tailEnd type="none" w="sm" len="sm"/>
              </a:ln>
              <a:solidFill>
                <a:srgbClr val="FF0000"/>
              </a:solidFill>
              <a:latin typeface="Oswald"/>
            </a:endParaRPr>
          </a:p>
        </p:txBody>
      </p:sp>
      <p:sp>
        <p:nvSpPr>
          <p:cNvPr id="34" name="Flowchart: Connector 33"/>
          <p:cNvSpPr/>
          <p:nvPr/>
        </p:nvSpPr>
        <p:spPr>
          <a:xfrm>
            <a:off x="1673777" y="4344743"/>
            <a:ext cx="727511" cy="823384"/>
          </a:xfrm>
          <a:prstGeom prst="flowChartConnector">
            <a:avLst/>
          </a:prstGeom>
          <a:ln>
            <a:solidFill>
              <a:srgbClr val="00B05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900">
              <a:ln>
                <a:solidFill>
                  <a:srgbClr val="00B050"/>
                </a:solidFill>
              </a:ln>
              <a:solidFill>
                <a:srgbClr val="00B050"/>
              </a:solidFill>
            </a:endParaRPr>
          </a:p>
        </p:txBody>
      </p:sp>
      <p:sp>
        <p:nvSpPr>
          <p:cNvPr id="35" name="Google Shape;374;p39"/>
          <p:cNvSpPr/>
          <p:nvPr/>
        </p:nvSpPr>
        <p:spPr>
          <a:xfrm>
            <a:off x="1926158" y="4489659"/>
            <a:ext cx="222748" cy="533551"/>
          </a:xfrm>
          <a:prstGeom prst="rect">
            <a:avLst/>
          </a:prstGeom>
          <a:ln>
            <a:noFill/>
          </a:ln>
        </p:spPr>
        <p:txBody>
          <a:bodyPr>
            <a:prstTxWarp prst="textPlain">
              <a:avLst/>
            </a:prstTxWarp>
          </a:bodyPr>
          <a:lstStyle/>
          <a:p>
            <a:pPr lvl="0" algn="ctr"/>
            <a:r>
              <a:rPr lang="en-US" sz="900" dirty="0">
                <a:ln w="9525" cap="flat" cmpd="sng">
                  <a:solidFill>
                    <a:srgbClr val="00B050"/>
                  </a:solidFill>
                  <a:prstDash val="solid"/>
                  <a:round/>
                  <a:headEnd type="none" w="sm" len="sm"/>
                  <a:tailEnd type="none" w="sm" len="sm"/>
                </a:ln>
                <a:solidFill>
                  <a:srgbClr val="00B050"/>
                </a:solidFill>
                <a:latin typeface="Oswald"/>
              </a:rPr>
              <a:t>3</a:t>
            </a:r>
            <a:endParaRPr sz="900" b="0" i="0" dirty="0">
              <a:ln w="9525" cap="flat" cmpd="sng">
                <a:solidFill>
                  <a:srgbClr val="00B050"/>
                </a:solidFill>
                <a:prstDash val="solid"/>
                <a:round/>
                <a:headEnd type="none" w="sm" len="sm"/>
                <a:tailEnd type="none" w="sm" len="sm"/>
              </a:ln>
              <a:solidFill>
                <a:srgbClr val="00B050"/>
              </a:solidFill>
              <a:latin typeface="Oswald"/>
            </a:endParaRPr>
          </a:p>
        </p:txBody>
      </p:sp>
      <p:sp>
        <p:nvSpPr>
          <p:cNvPr id="36" name="Google Shape;211;p31"/>
          <p:cNvSpPr txBox="1"/>
          <p:nvPr/>
        </p:nvSpPr>
        <p:spPr>
          <a:xfrm>
            <a:off x="2466075" y="3521359"/>
            <a:ext cx="7174988" cy="635254"/>
          </a:xfrm>
          <a:prstGeom prst="rect">
            <a:avLst/>
          </a:prstGeom>
          <a:noFill/>
          <a:ln>
            <a:noFill/>
          </a:ln>
        </p:spPr>
        <p:txBody>
          <a:bodyPr spcFirstLastPara="1" wrap="square" lIns="91425" tIns="91425" rIns="91425" bIns="91425" anchor="t" anchorCtr="0">
            <a:noAutofit/>
          </a:bodyPr>
          <a:lstStyle/>
          <a:p>
            <a:pPr lvl="0"/>
            <a:r>
              <a:rPr lang="en" dirty="0">
                <a:solidFill>
                  <a:srgbClr val="3333D5"/>
                </a:solidFill>
                <a:latin typeface="+mn-lt"/>
                <a:ea typeface="Oswald"/>
                <a:cs typeface="Oswald"/>
                <a:sym typeface="Oswald"/>
              </a:rPr>
              <a:t>Learn and Demonstrate Employability Skills</a:t>
            </a:r>
          </a:p>
          <a:p>
            <a:pPr lvl="0"/>
            <a:endParaRPr lang="en" dirty="0">
              <a:solidFill>
                <a:srgbClr val="3333D5"/>
              </a:solidFill>
              <a:latin typeface="+mn-lt"/>
              <a:ea typeface="Oswald"/>
              <a:cs typeface="Oswald"/>
              <a:sym typeface="Oswald"/>
            </a:endParaRPr>
          </a:p>
        </p:txBody>
      </p:sp>
      <p:sp>
        <p:nvSpPr>
          <p:cNvPr id="37" name="Google Shape;211;p31"/>
          <p:cNvSpPr txBox="1"/>
          <p:nvPr/>
        </p:nvSpPr>
        <p:spPr>
          <a:xfrm>
            <a:off x="2466075" y="4408974"/>
            <a:ext cx="7174988" cy="635254"/>
          </a:xfrm>
          <a:prstGeom prst="rect">
            <a:avLst/>
          </a:prstGeom>
          <a:noFill/>
          <a:ln>
            <a:noFill/>
          </a:ln>
        </p:spPr>
        <p:txBody>
          <a:bodyPr spcFirstLastPara="1" wrap="square" lIns="91425" tIns="91425" rIns="91425" bIns="91425" anchor="t" anchorCtr="0">
            <a:noAutofit/>
          </a:bodyPr>
          <a:lstStyle/>
          <a:p>
            <a:pPr lvl="0"/>
            <a:r>
              <a:rPr lang="en" dirty="0">
                <a:solidFill>
                  <a:srgbClr val="00B050"/>
                </a:solidFill>
                <a:latin typeface="+mn-lt"/>
                <a:ea typeface="Oswald"/>
                <a:cs typeface="Oswald"/>
                <a:sym typeface="Oswald"/>
              </a:rPr>
              <a:t>Postsecondary-Ready Competencies</a:t>
            </a:r>
          </a:p>
          <a:p>
            <a:pPr lvl="0"/>
            <a:endParaRPr lang="en" dirty="0">
              <a:solidFill>
                <a:srgbClr val="00B050"/>
              </a:solidFill>
              <a:latin typeface="+mn-lt"/>
              <a:ea typeface="Oswald"/>
              <a:cs typeface="Oswald"/>
              <a:sym typeface="Oswald"/>
            </a:endParaRPr>
          </a:p>
        </p:txBody>
      </p:sp>
    </p:spTree>
    <p:extLst>
      <p:ext uri="{BB962C8B-B14F-4D97-AF65-F5344CB8AC3E}">
        <p14:creationId xmlns:p14="http://schemas.microsoft.com/office/powerpoint/2010/main" val="41645848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582" y="365125"/>
            <a:ext cx="2746514" cy="1928624"/>
          </a:xfrm>
        </p:spPr>
        <p:txBody>
          <a:bodyPr>
            <a:normAutofit/>
          </a:bodyPr>
          <a:lstStyle/>
          <a:p>
            <a:r>
              <a:rPr lang="en-US" b="1" u="sng" dirty="0">
                <a:solidFill>
                  <a:schemeClr val="accent5">
                    <a:lumMod val="50000"/>
                  </a:schemeClr>
                </a:solidFill>
                <a:highlight>
                  <a:srgbClr val="00FFFF"/>
                </a:highlight>
              </a:rPr>
              <a:t>Questions?</a:t>
            </a:r>
            <a:br>
              <a:rPr lang="en-US" b="1" u="sng" dirty="0">
                <a:solidFill>
                  <a:schemeClr val="accent5">
                    <a:lumMod val="50000"/>
                  </a:schemeClr>
                </a:solidFill>
                <a:highlight>
                  <a:srgbClr val="00FFFF"/>
                </a:highlight>
              </a:rPr>
            </a:br>
            <a:br>
              <a:rPr lang="en-US" b="1" dirty="0">
                <a:solidFill>
                  <a:schemeClr val="accent5">
                    <a:lumMod val="50000"/>
                  </a:schemeClr>
                </a:solidFill>
                <a:highlight>
                  <a:srgbClr val="00FFFF"/>
                </a:highlight>
              </a:rPr>
            </a:br>
            <a:r>
              <a:rPr lang="en-US" sz="2000" b="1" dirty="0">
                <a:solidFill>
                  <a:schemeClr val="accent5">
                    <a:lumMod val="50000"/>
                  </a:schemeClr>
                </a:solidFill>
                <a:highlight>
                  <a:srgbClr val="00FFFF"/>
                </a:highlight>
              </a:rPr>
              <a:t>Contact your student’s School Counselor</a:t>
            </a:r>
            <a:endParaRPr lang="en-US" b="1" dirty="0">
              <a:solidFill>
                <a:schemeClr val="accent5">
                  <a:lumMod val="50000"/>
                </a:schemeClr>
              </a:solidFill>
              <a:highlight>
                <a:srgbClr val="00FFFF"/>
              </a:highlight>
            </a:endParaRPr>
          </a:p>
        </p:txBody>
      </p:sp>
      <p:sp>
        <p:nvSpPr>
          <p:cNvPr id="5" name="Google Shape;1069;p82"/>
          <p:cNvSpPr txBox="1"/>
          <p:nvPr/>
        </p:nvSpPr>
        <p:spPr>
          <a:xfrm>
            <a:off x="503582" y="1404739"/>
            <a:ext cx="10850217" cy="518159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dirty="0">
              <a:latin typeface="Roboto"/>
              <a:ea typeface="Roboto"/>
              <a:cs typeface="Roboto"/>
              <a:sym typeface="Roboto"/>
            </a:endParaRPr>
          </a:p>
        </p:txBody>
      </p:sp>
      <p:graphicFrame>
        <p:nvGraphicFramePr>
          <p:cNvPr id="3" name="Table 2">
            <a:extLst>
              <a:ext uri="{FF2B5EF4-FFF2-40B4-BE49-F238E27FC236}">
                <a16:creationId xmlns:a16="http://schemas.microsoft.com/office/drawing/2014/main" id="{651BD064-C526-084F-B262-4517F569F4BA}"/>
              </a:ext>
            </a:extLst>
          </p:cNvPr>
          <p:cNvGraphicFramePr>
            <a:graphicFrameLocks noGrp="1"/>
          </p:cNvGraphicFramePr>
          <p:nvPr>
            <p:extLst>
              <p:ext uri="{D42A27DB-BD31-4B8C-83A1-F6EECF244321}">
                <p14:modId xmlns:p14="http://schemas.microsoft.com/office/powerpoint/2010/main" val="1772925451"/>
              </p:ext>
            </p:extLst>
          </p:nvPr>
        </p:nvGraphicFramePr>
        <p:xfrm>
          <a:off x="3541643" y="271671"/>
          <a:ext cx="10850218" cy="7905124"/>
        </p:xfrm>
        <a:graphic>
          <a:graphicData uri="http://schemas.openxmlformats.org/drawingml/2006/table">
            <a:tbl>
              <a:tblPr/>
              <a:tblGrid>
                <a:gridCol w="3977871">
                  <a:extLst>
                    <a:ext uri="{9D8B030D-6E8A-4147-A177-3AD203B41FA5}">
                      <a16:colId xmlns:a16="http://schemas.microsoft.com/office/drawing/2014/main" val="2081519619"/>
                    </a:ext>
                  </a:extLst>
                </a:gridCol>
                <a:gridCol w="6872347">
                  <a:extLst>
                    <a:ext uri="{9D8B030D-6E8A-4147-A177-3AD203B41FA5}">
                      <a16:colId xmlns:a16="http://schemas.microsoft.com/office/drawing/2014/main" val="335381967"/>
                    </a:ext>
                  </a:extLst>
                </a:gridCol>
              </a:tblGrid>
              <a:tr h="161827">
                <a:tc gridSpan="2">
                  <a:txBody>
                    <a:bodyPr/>
                    <a:lstStyle/>
                    <a:p>
                      <a:pPr algn="l"/>
                      <a:endParaRPr lang="en-US" sz="800" dirty="0">
                        <a:effectLst/>
                      </a:endParaRPr>
                    </a:p>
                  </a:txBody>
                  <a:tcPr marL="16944" marR="16944" marT="16944" marB="16944">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3439502531"/>
                  </a:ext>
                </a:extLst>
              </a:tr>
              <a:tr h="706701">
                <a:tc>
                  <a:txBody>
                    <a:bodyPr/>
                    <a:lstStyle/>
                    <a:p>
                      <a:endParaRPr lang="en-US" sz="1400" b="1" dirty="0"/>
                    </a:p>
                    <a:p>
                      <a:r>
                        <a:rPr lang="en-US" sz="1400" b="1" dirty="0"/>
                        <a:t>Last Names A-Bun:</a:t>
                      </a:r>
                      <a:endParaRPr lang="en-US" sz="1400" dirty="0"/>
                    </a:p>
                    <a:p>
                      <a:r>
                        <a:rPr lang="en-US" sz="1400" dirty="0"/>
                        <a:t>Caitlyn Hoggard </a:t>
                      </a:r>
                      <a:r>
                        <a:rPr lang="en-US" sz="1400" dirty="0" err="1"/>
                        <a:t>Wagley</a:t>
                      </a:r>
                      <a:endParaRPr lang="en-US" sz="1400" dirty="0"/>
                    </a:p>
                    <a:p>
                      <a:r>
                        <a:rPr lang="en-US" sz="1400" dirty="0"/>
                        <a:t>(317) 773-4680 Ext. 12138</a:t>
                      </a:r>
                      <a:br>
                        <a:rPr lang="en-US" sz="1400" dirty="0"/>
                      </a:br>
                      <a:r>
                        <a:rPr lang="en-US" sz="1400" b="0" u="sng" dirty="0">
                          <a:solidFill>
                            <a:schemeClr val="accent5"/>
                          </a:solidFill>
                        </a:rPr>
                        <a:t>cat_hoggard_wagley@nobl.k12.in.us</a:t>
                      </a:r>
                    </a:p>
                  </a:txBody>
                  <a:tcPr marL="38100" marR="38100" marT="38100" marB="38100">
                    <a:lnL>
                      <a:noFill/>
                    </a:lnL>
                    <a:lnR>
                      <a:noFill/>
                    </a:lnR>
                    <a:lnT>
                      <a:noFill/>
                    </a:lnT>
                    <a:lnB>
                      <a:noFill/>
                    </a:lnB>
                  </a:tcPr>
                </a:tc>
                <a:tc>
                  <a:txBody>
                    <a:bodyPr/>
                    <a:lstStyle/>
                    <a:p>
                      <a:endParaRPr lang="en-US" sz="1400" b="1" dirty="0"/>
                    </a:p>
                    <a:p>
                      <a:r>
                        <a:rPr lang="en-US" sz="1400" b="1" dirty="0"/>
                        <a:t>Last Names </a:t>
                      </a:r>
                      <a:r>
                        <a:rPr lang="en-US" sz="1400" b="1" dirty="0" err="1"/>
                        <a:t>Meo</a:t>
                      </a:r>
                      <a:r>
                        <a:rPr lang="en-US" sz="1400" b="1" dirty="0"/>
                        <a:t>-Pro:</a:t>
                      </a:r>
                      <a:endParaRPr lang="en-US" sz="1400" dirty="0"/>
                    </a:p>
                    <a:p>
                      <a:r>
                        <a:rPr lang="en-US" sz="1400" dirty="0"/>
                        <a:t>Ryan Brown</a:t>
                      </a:r>
                    </a:p>
                    <a:p>
                      <a:r>
                        <a:rPr lang="en-US" sz="1400" dirty="0"/>
                        <a:t>(317) 773-4680 Ext. 12158</a:t>
                      </a:r>
                    </a:p>
                    <a:p>
                      <a:r>
                        <a:rPr lang="en-US" sz="1400" dirty="0">
                          <a:hlinkClick r:id="rId2"/>
                        </a:rPr>
                        <a:t>ryan_brown@nobl.k12.in.us</a:t>
                      </a:r>
                      <a:endParaRPr lang="en-US" sz="1400" dirty="0"/>
                    </a:p>
                    <a:p>
                      <a:endParaRPr lang="en-US" sz="1400" dirty="0">
                        <a:effectLst/>
                      </a:endParaRPr>
                    </a:p>
                  </a:txBody>
                  <a:tcPr marL="38100" marR="38100" marT="38100" marB="38100">
                    <a:lnL>
                      <a:noFill/>
                    </a:lnL>
                    <a:lnR>
                      <a:noFill/>
                    </a:lnR>
                    <a:lnT>
                      <a:noFill/>
                    </a:lnT>
                    <a:lnB>
                      <a:noFill/>
                    </a:lnB>
                  </a:tcPr>
                </a:tc>
                <a:extLst>
                  <a:ext uri="{0D108BD9-81ED-4DB2-BD59-A6C34878D82A}">
                    <a16:rowId xmlns:a16="http://schemas.microsoft.com/office/drawing/2014/main" val="2972612574"/>
                  </a:ext>
                </a:extLst>
              </a:tr>
              <a:tr h="1315398">
                <a:tc>
                  <a:txBody>
                    <a:bodyPr/>
                    <a:lstStyle/>
                    <a:p>
                      <a:r>
                        <a:rPr lang="en-US" sz="1400" b="1" dirty="0"/>
                        <a:t>Last Names </a:t>
                      </a:r>
                      <a:r>
                        <a:rPr lang="en-US" sz="1400" b="1" dirty="0" err="1"/>
                        <a:t>Buo-Dor</a:t>
                      </a:r>
                      <a:r>
                        <a:rPr lang="en-US" sz="1400" b="1" dirty="0"/>
                        <a:t>:</a:t>
                      </a:r>
                      <a:endParaRPr lang="en-US" sz="1400" dirty="0"/>
                    </a:p>
                    <a:p>
                      <a:r>
                        <a:rPr lang="en-US" sz="1400" dirty="0"/>
                        <a:t>Allison Huey</a:t>
                      </a:r>
                    </a:p>
                    <a:p>
                      <a:r>
                        <a:rPr lang="en-US" sz="1400" dirty="0"/>
                        <a:t>(317) 773-4680 Ext. 12157</a:t>
                      </a:r>
                    </a:p>
                    <a:p>
                      <a:r>
                        <a:rPr lang="en-US" sz="1400" dirty="0">
                          <a:hlinkClick r:id="rId3"/>
                        </a:rPr>
                        <a:t>allison_huey@nobl.k12.in.us</a:t>
                      </a:r>
                      <a:endParaRPr lang="en-US" sz="1400" dirty="0"/>
                    </a:p>
                    <a:p>
                      <a:endParaRPr lang="en-US" sz="1400" dirty="0">
                        <a:effectLst/>
                      </a:endParaRPr>
                    </a:p>
                    <a:p>
                      <a:r>
                        <a:rPr lang="en-US" sz="1400" b="1" dirty="0"/>
                        <a:t>Last Names Dos-Ham:</a:t>
                      </a:r>
                      <a:endParaRPr lang="en-US" sz="1400" dirty="0"/>
                    </a:p>
                    <a:p>
                      <a:r>
                        <a:rPr lang="en-US" sz="1400" dirty="0"/>
                        <a:t>Kristen Wilson-Frank</a:t>
                      </a:r>
                    </a:p>
                    <a:p>
                      <a:r>
                        <a:rPr lang="en-US" sz="1400" dirty="0"/>
                        <a:t>(317) 773-4680 Ext. 12126 </a:t>
                      </a:r>
                    </a:p>
                    <a:p>
                      <a:r>
                        <a:rPr lang="en-US" sz="1400" dirty="0">
                          <a:hlinkClick r:id="rId4"/>
                        </a:rPr>
                        <a:t>kristen_wilson_frank@nobl.k12.in.us</a:t>
                      </a:r>
                      <a:endParaRPr lang="en-US" sz="1400" dirty="0"/>
                    </a:p>
                    <a:p>
                      <a:endParaRPr lang="en-US" sz="1400" dirty="0">
                        <a:effectLst/>
                      </a:endParaRPr>
                    </a:p>
                  </a:txBody>
                  <a:tcPr marL="38100" marR="38100" marT="38100" marB="38100">
                    <a:lnL>
                      <a:noFill/>
                    </a:lnL>
                    <a:lnR>
                      <a:noFill/>
                    </a:lnR>
                    <a:lnT>
                      <a:noFill/>
                    </a:lnT>
                    <a:lnB>
                      <a:noFill/>
                    </a:lnB>
                  </a:tcPr>
                </a:tc>
                <a:tc>
                  <a:txBody>
                    <a:bodyPr/>
                    <a:lstStyle/>
                    <a:p>
                      <a:r>
                        <a:rPr lang="en-US" sz="1400" b="1" dirty="0"/>
                        <a:t>Last Names </a:t>
                      </a:r>
                      <a:r>
                        <a:rPr lang="en-US" sz="1400" b="1" dirty="0" err="1"/>
                        <a:t>Prp-Sma</a:t>
                      </a:r>
                      <a:r>
                        <a:rPr lang="en-US" sz="1400" b="1" dirty="0"/>
                        <a:t>:</a:t>
                      </a:r>
                      <a:endParaRPr lang="en-US" sz="1400" dirty="0"/>
                    </a:p>
                    <a:p>
                      <a:r>
                        <a:rPr lang="en-US" sz="1400" dirty="0"/>
                        <a:t>Cosette </a:t>
                      </a:r>
                      <a:r>
                        <a:rPr lang="en-US" sz="1400" dirty="0" err="1"/>
                        <a:t>Fehribach</a:t>
                      </a:r>
                      <a:r>
                        <a:rPr lang="en-US" sz="1400" dirty="0"/>
                        <a:t> (sub for K. Davidson)</a:t>
                      </a:r>
                    </a:p>
                    <a:p>
                      <a:r>
                        <a:rPr lang="en-US" sz="1400" dirty="0"/>
                        <a:t>(317) 773-4680 Ext. 12159</a:t>
                      </a:r>
                    </a:p>
                    <a:p>
                      <a:r>
                        <a:rPr lang="en-US" sz="1400" dirty="0">
                          <a:hlinkClick r:id="rId5"/>
                        </a:rPr>
                        <a:t>cosette_fehribach@nobl.k12.in.us</a:t>
                      </a:r>
                      <a:endParaRPr lang="en-US" sz="1400" dirty="0"/>
                    </a:p>
                    <a:p>
                      <a:endParaRPr lang="en-US" sz="1400" dirty="0"/>
                    </a:p>
                    <a:p>
                      <a:r>
                        <a:rPr lang="en-US" sz="1400" b="1" dirty="0"/>
                        <a:t>Last Names </a:t>
                      </a:r>
                      <a:r>
                        <a:rPr lang="en-US" sz="1400" b="1" dirty="0" err="1"/>
                        <a:t>Smi</a:t>
                      </a:r>
                      <a:r>
                        <a:rPr lang="en-US" sz="1400" b="1" dirty="0"/>
                        <a:t>-Wen</a:t>
                      </a:r>
                      <a:r>
                        <a:rPr lang="en-US" sz="1400" dirty="0"/>
                        <a:t>:</a:t>
                      </a:r>
                    </a:p>
                    <a:p>
                      <a:r>
                        <a:rPr lang="en-US" sz="1400" dirty="0"/>
                        <a:t>Andrew </a:t>
                      </a:r>
                      <a:r>
                        <a:rPr lang="en-US" sz="1400" dirty="0" err="1"/>
                        <a:t>Smeathers</a:t>
                      </a:r>
                      <a:endParaRPr lang="en-US" sz="1400" dirty="0"/>
                    </a:p>
                    <a:p>
                      <a:r>
                        <a:rPr lang="en-US" sz="1400" dirty="0"/>
                        <a:t>(317) 773-4680 Ext. 12129 </a:t>
                      </a:r>
                    </a:p>
                    <a:p>
                      <a:r>
                        <a:rPr lang="en-US" sz="1400" dirty="0">
                          <a:hlinkClick r:id="rId6"/>
                        </a:rPr>
                        <a:t>andrew_smeathers@nobl.k12.in.us</a:t>
                      </a:r>
                      <a:r>
                        <a:rPr lang="en-US" sz="1400" dirty="0"/>
                        <a:t> </a:t>
                      </a:r>
                    </a:p>
                    <a:p>
                      <a:endParaRPr lang="en-US" sz="1400" dirty="0"/>
                    </a:p>
                  </a:txBody>
                  <a:tcPr>
                    <a:lnL>
                      <a:noFill/>
                    </a:lnL>
                    <a:lnR>
                      <a:noFill/>
                    </a:lnR>
                    <a:lnT>
                      <a:noFill/>
                    </a:lnT>
                    <a:lnB>
                      <a:noFill/>
                    </a:lnB>
                  </a:tcPr>
                </a:tc>
                <a:extLst>
                  <a:ext uri="{0D108BD9-81ED-4DB2-BD59-A6C34878D82A}">
                    <a16:rowId xmlns:a16="http://schemas.microsoft.com/office/drawing/2014/main" val="2010326209"/>
                  </a:ext>
                </a:extLst>
              </a:tr>
              <a:tr h="2580079">
                <a:tc>
                  <a:txBody>
                    <a:bodyPr/>
                    <a:lstStyle/>
                    <a:p>
                      <a:r>
                        <a:rPr lang="en-US" sz="1400" b="1" dirty="0"/>
                        <a:t>Last Names Han-Kei:</a:t>
                      </a:r>
                      <a:endParaRPr lang="en-US" sz="1400" dirty="0"/>
                    </a:p>
                    <a:p>
                      <a:r>
                        <a:rPr lang="en-US" sz="1400" dirty="0"/>
                        <a:t>Craig Spinner</a:t>
                      </a:r>
                    </a:p>
                    <a:p>
                      <a:r>
                        <a:rPr lang="en-US" sz="1400" dirty="0"/>
                        <a:t>(317) 773-4680 Ext. 12128</a:t>
                      </a:r>
                    </a:p>
                    <a:p>
                      <a:r>
                        <a:rPr lang="en-US" sz="1400" dirty="0">
                          <a:hlinkClick r:id="rId7"/>
                        </a:rPr>
                        <a:t>craig_spinner@nobl.k12.in.us</a:t>
                      </a:r>
                      <a:endParaRPr lang="en-US" sz="1400" dirty="0"/>
                    </a:p>
                    <a:p>
                      <a:endParaRPr lang="en-US" sz="1400" dirty="0"/>
                    </a:p>
                    <a:p>
                      <a:r>
                        <a:rPr lang="en-US" sz="1400" b="1" dirty="0"/>
                        <a:t>Last Names </a:t>
                      </a:r>
                      <a:r>
                        <a:rPr lang="en-US" sz="1400" b="1" dirty="0" err="1"/>
                        <a:t>Kel</a:t>
                      </a:r>
                      <a:r>
                        <a:rPr lang="en-US" sz="1400" b="1" dirty="0"/>
                        <a:t>-Men:</a:t>
                      </a:r>
                      <a:endParaRPr lang="en-US" sz="1400" dirty="0"/>
                    </a:p>
                    <a:p>
                      <a:r>
                        <a:rPr lang="en-US" sz="1400" dirty="0"/>
                        <a:t>Brooke Brooks</a:t>
                      </a:r>
                      <a:br>
                        <a:rPr lang="en-US" sz="1400" dirty="0"/>
                      </a:br>
                      <a:r>
                        <a:rPr lang="en-US" sz="1400" dirty="0"/>
                        <a:t>(317) 773-4680 Ext. 12135</a:t>
                      </a:r>
                      <a:br>
                        <a:rPr lang="en-US" sz="1400" dirty="0"/>
                      </a:br>
                      <a:r>
                        <a:rPr lang="en-US" sz="1400" u="sng" dirty="0">
                          <a:solidFill>
                            <a:schemeClr val="accent5"/>
                          </a:solidFill>
                        </a:rPr>
                        <a:t>brooke_brooks</a:t>
                      </a:r>
                      <a:r>
                        <a:rPr lang="en-US" sz="1400" dirty="0">
                          <a:hlinkClick r:id="rId8"/>
                        </a:rPr>
                        <a:t>@nobl.k12.in.us</a:t>
                      </a:r>
                      <a:endParaRPr lang="en-US" sz="1400" dirty="0"/>
                    </a:p>
                    <a:p>
                      <a:endParaRPr lang="en-US" sz="1400" dirty="0"/>
                    </a:p>
                    <a:p>
                      <a:endParaRPr lang="en-US" dirty="0">
                        <a:effectLst/>
                      </a:endParaRPr>
                    </a:p>
                  </a:txBody>
                  <a:tcPr marL="38100" marR="38100" marT="38100" marB="38100">
                    <a:lnL>
                      <a:noFill/>
                    </a:lnL>
                    <a:lnR>
                      <a:noFill/>
                    </a:lnR>
                    <a:lnT>
                      <a:noFill/>
                    </a:lnT>
                    <a:lnB>
                      <a:noFill/>
                    </a:lnB>
                  </a:tcPr>
                </a:tc>
                <a:tc>
                  <a:txBody>
                    <a:bodyPr/>
                    <a:lstStyle/>
                    <a:p>
                      <a:r>
                        <a:rPr lang="en-US" sz="1400" b="1" dirty="0"/>
                        <a:t>Last Names </a:t>
                      </a:r>
                      <a:r>
                        <a:rPr lang="en-US" sz="1400" b="1" dirty="0" err="1"/>
                        <a:t>Weo</a:t>
                      </a:r>
                      <a:r>
                        <a:rPr lang="en-US" sz="1400" b="1" dirty="0"/>
                        <a:t>-Wy</a:t>
                      </a:r>
                      <a:r>
                        <a:rPr lang="en-US" sz="1400" dirty="0"/>
                        <a:t>:</a:t>
                      </a:r>
                    </a:p>
                    <a:p>
                      <a:r>
                        <a:rPr lang="en-US" sz="1400" dirty="0"/>
                        <a:t>Maggie </a:t>
                      </a:r>
                      <a:r>
                        <a:rPr lang="en-US" sz="1400" dirty="0" err="1"/>
                        <a:t>Schwartzkopf</a:t>
                      </a:r>
                      <a:endParaRPr lang="en-US" sz="1400" dirty="0"/>
                    </a:p>
                    <a:p>
                      <a:r>
                        <a:rPr lang="en-US" sz="1400" dirty="0"/>
                        <a:t>(Director of Counseling)</a:t>
                      </a:r>
                    </a:p>
                    <a:p>
                      <a:r>
                        <a:rPr lang="en-US" sz="1400" dirty="0"/>
                        <a:t>(317) 773-4680 Ext. 12136 </a:t>
                      </a:r>
                    </a:p>
                    <a:p>
                      <a:r>
                        <a:rPr lang="en-US" sz="1400" dirty="0">
                          <a:hlinkClick r:id="rId9"/>
                        </a:rPr>
                        <a:t>margaret_schwartzkopf@nobl.k12.in.us</a:t>
                      </a:r>
                      <a:endParaRPr lang="en-US" sz="1400" dirty="0"/>
                    </a:p>
                    <a:p>
                      <a:endParaRPr lang="en-US" sz="1400" b="1" dirty="0"/>
                    </a:p>
                    <a:p>
                      <a:r>
                        <a:rPr lang="en-US" sz="1400" b="1" dirty="0"/>
                        <a:t>Last Names X-Z &amp; ELL:</a:t>
                      </a:r>
                      <a:endParaRPr lang="en-US" sz="1400" dirty="0"/>
                    </a:p>
                    <a:p>
                      <a:r>
                        <a:rPr lang="en-US" sz="1400" dirty="0"/>
                        <a:t>Kristin Hetzel</a:t>
                      </a:r>
                    </a:p>
                    <a:p>
                      <a:r>
                        <a:rPr lang="en-US" sz="1400" dirty="0"/>
                        <a:t>(Director of Counseling)</a:t>
                      </a:r>
                    </a:p>
                    <a:p>
                      <a:r>
                        <a:rPr lang="en-US" sz="1400" dirty="0"/>
                        <a:t>(317) 773-4680 ext. 12125 </a:t>
                      </a:r>
                    </a:p>
                    <a:p>
                      <a:r>
                        <a:rPr lang="en-US" sz="1400" dirty="0">
                          <a:hlinkClick r:id="rId10"/>
                        </a:rPr>
                        <a:t>kristin_hetzel@nobl.k12.in.us</a:t>
                      </a:r>
                      <a:endParaRPr lang="en-US" sz="1400" dirty="0"/>
                    </a:p>
                    <a:p>
                      <a:endParaRPr lang="en-US" dirty="0">
                        <a:effectLst/>
                      </a:endParaRPr>
                    </a:p>
                  </a:txBody>
                  <a:tcPr marL="38100" marR="38100" marT="38100" marB="38100">
                    <a:lnL>
                      <a:noFill/>
                    </a:lnL>
                    <a:lnR>
                      <a:noFill/>
                    </a:lnR>
                    <a:lnT>
                      <a:noFill/>
                    </a:lnT>
                    <a:lnB>
                      <a:noFill/>
                    </a:lnB>
                  </a:tcPr>
                </a:tc>
                <a:extLst>
                  <a:ext uri="{0D108BD9-81ED-4DB2-BD59-A6C34878D82A}">
                    <a16:rowId xmlns:a16="http://schemas.microsoft.com/office/drawing/2014/main" val="3950205316"/>
                  </a:ext>
                </a:extLst>
              </a:tr>
              <a:tr h="631600">
                <a:tc>
                  <a:txBody>
                    <a:bodyPr/>
                    <a:lstStyle/>
                    <a:p>
                      <a:endParaRPr lang="en-US" dirty="0">
                        <a:effectLst/>
                      </a:endParaRPr>
                    </a:p>
                  </a:txBody>
                  <a:tcPr marL="38100" marR="38100" marT="38100" marB="38100">
                    <a:lnL>
                      <a:noFill/>
                    </a:lnL>
                    <a:lnR>
                      <a:noFill/>
                    </a:lnR>
                    <a:lnT>
                      <a:noFill/>
                    </a:lnT>
                    <a:lnB>
                      <a:noFill/>
                    </a:lnB>
                  </a:tcPr>
                </a:tc>
                <a:tc>
                  <a:txBody>
                    <a:bodyPr/>
                    <a:lstStyle/>
                    <a:p>
                      <a:endParaRPr lang="en-US" dirty="0">
                        <a:effectLst/>
                      </a:endParaRPr>
                    </a:p>
                  </a:txBody>
                  <a:tcPr marL="38100" marR="38100" marT="38100" marB="38100">
                    <a:lnL>
                      <a:noFill/>
                    </a:lnL>
                    <a:lnR>
                      <a:noFill/>
                    </a:lnR>
                    <a:lnT>
                      <a:noFill/>
                    </a:lnT>
                    <a:lnB>
                      <a:noFill/>
                    </a:lnB>
                  </a:tcPr>
                </a:tc>
                <a:extLst>
                  <a:ext uri="{0D108BD9-81ED-4DB2-BD59-A6C34878D82A}">
                    <a16:rowId xmlns:a16="http://schemas.microsoft.com/office/drawing/2014/main" val="2817079577"/>
                  </a:ext>
                </a:extLst>
              </a:tr>
              <a:tr h="832817">
                <a:tc>
                  <a:txBody>
                    <a:bodyPr/>
                    <a:lstStyle/>
                    <a:p>
                      <a:endParaRPr lang="en-US" sz="800" dirty="0">
                        <a:effectLst/>
                      </a:endParaRPr>
                    </a:p>
                  </a:txBody>
                  <a:tcPr marL="16944" marR="16944" marT="16944" marB="16944">
                    <a:lnL>
                      <a:noFill/>
                    </a:lnL>
                    <a:lnR>
                      <a:noFill/>
                    </a:lnR>
                    <a:lnT>
                      <a:noFill/>
                    </a:lnT>
                    <a:lnB>
                      <a:noFill/>
                    </a:lnB>
                  </a:tcPr>
                </a:tc>
                <a:tc>
                  <a:txBody>
                    <a:bodyPr/>
                    <a:lstStyle/>
                    <a:p>
                      <a:endParaRPr lang="en-US" sz="800" dirty="0">
                        <a:effectLst/>
                      </a:endParaRPr>
                    </a:p>
                  </a:txBody>
                  <a:tcPr marL="16944" marR="16944" marT="16944" marB="16944">
                    <a:lnL>
                      <a:noFill/>
                    </a:lnL>
                    <a:lnR>
                      <a:noFill/>
                    </a:lnR>
                    <a:lnT>
                      <a:noFill/>
                    </a:lnT>
                    <a:lnB>
                      <a:noFill/>
                    </a:lnB>
                  </a:tcPr>
                </a:tc>
                <a:extLst>
                  <a:ext uri="{0D108BD9-81ED-4DB2-BD59-A6C34878D82A}">
                    <a16:rowId xmlns:a16="http://schemas.microsoft.com/office/drawing/2014/main" val="2894387156"/>
                  </a:ext>
                </a:extLst>
              </a:tr>
            </a:tbl>
          </a:graphicData>
        </a:graphic>
      </p:graphicFrame>
      <p:sp>
        <p:nvSpPr>
          <p:cNvPr id="4" name="Rectangle 1">
            <a:hlinkClick r:id="rId10"/>
            <a:extLst>
              <a:ext uri="{FF2B5EF4-FFF2-40B4-BE49-F238E27FC236}">
                <a16:creationId xmlns:a16="http://schemas.microsoft.com/office/drawing/2014/main" id="{FCCAECA2-3753-4D4B-8224-52A49D63C58D}"/>
              </a:ext>
            </a:extLst>
          </p:cNvPr>
          <p:cNvSpPr>
            <a:spLocks noChangeArrowheads="1"/>
          </p:cNvSpPr>
          <p:nvPr/>
        </p:nvSpPr>
        <p:spPr bwMode="auto">
          <a:xfrm>
            <a:off x="-871807" y="1825625"/>
            <a:ext cx="40340327"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7160994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162</TotalTime>
  <Words>1180</Words>
  <Application>Microsoft Macintosh PowerPoint</Application>
  <PresentationFormat>Widescreen</PresentationFormat>
  <Paragraphs>187</Paragraphs>
  <Slides>17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Calibri Light</vt:lpstr>
      <vt:lpstr>Oswald</vt:lpstr>
      <vt:lpstr>Roboto</vt:lpstr>
      <vt:lpstr>Office Theme</vt:lpstr>
      <vt:lpstr>Graduation Pathways</vt:lpstr>
      <vt:lpstr>Overview</vt:lpstr>
      <vt:lpstr>Overview</vt:lpstr>
      <vt:lpstr>Diploma</vt:lpstr>
      <vt:lpstr>PowerPoint Presentation</vt:lpstr>
      <vt:lpstr>Overview</vt:lpstr>
      <vt:lpstr>Employability Skills </vt:lpstr>
      <vt:lpstr>Employability Skills</vt:lpstr>
      <vt:lpstr>Employability Skills</vt:lpstr>
      <vt:lpstr>Competencies</vt:lpstr>
      <vt:lpstr>Competencies</vt:lpstr>
      <vt:lpstr>Competencies</vt:lpstr>
      <vt:lpstr>Competencies</vt:lpstr>
      <vt:lpstr>Competencies</vt:lpstr>
      <vt:lpstr>Competencies</vt:lpstr>
      <vt:lpstr>Tracking</vt:lpstr>
      <vt:lpstr>Questions?  Contact your student’s School Counselor</vt:lpstr>
    </vt:vector>
  </TitlesOfParts>
  <Company>State of Indiana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Graduation Pathways</dc:title>
  <dc:creator>Carter, Benjamin</dc:creator>
  <cp:lastModifiedBy>Stephanie  Stoffel</cp:lastModifiedBy>
  <cp:revision>9</cp:revision>
  <dcterms:created xsi:type="dcterms:W3CDTF">2018-12-10T13:36:03Z</dcterms:created>
  <dcterms:modified xsi:type="dcterms:W3CDTF">2022-01-14T14:51:14Z</dcterms:modified>
</cp:coreProperties>
</file>