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22"/>
  </p:notesMasterIdLst>
  <p:handoutMasterIdLst>
    <p:handoutMasterId r:id="rId23"/>
  </p:handoutMasterIdLst>
  <p:sldIdLst>
    <p:sldId id="303" r:id="rId2"/>
    <p:sldId id="313" r:id="rId3"/>
    <p:sldId id="338" r:id="rId4"/>
    <p:sldId id="318" r:id="rId5"/>
    <p:sldId id="314" r:id="rId6"/>
    <p:sldId id="339" r:id="rId7"/>
    <p:sldId id="324" r:id="rId8"/>
    <p:sldId id="340" r:id="rId9"/>
    <p:sldId id="327" r:id="rId10"/>
    <p:sldId id="341" r:id="rId11"/>
    <p:sldId id="329" r:id="rId12"/>
    <p:sldId id="337" r:id="rId13"/>
    <p:sldId id="330" r:id="rId14"/>
    <p:sldId id="331" r:id="rId15"/>
    <p:sldId id="333" r:id="rId16"/>
    <p:sldId id="322" r:id="rId17"/>
    <p:sldId id="342" r:id="rId18"/>
    <p:sldId id="343" r:id="rId19"/>
    <p:sldId id="319" r:id="rId20"/>
    <p:sldId id="336" r:id="rId2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7" autoAdjust="0"/>
    <p:restoredTop sz="94660"/>
  </p:normalViewPr>
  <p:slideViewPr>
    <p:cSldViewPr>
      <p:cViewPr varScale="1">
        <p:scale>
          <a:sx n="96" d="100"/>
          <a:sy n="96" d="100"/>
        </p:scale>
        <p:origin x="25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4F527-CAFF-4077-BEBB-2D68321F1686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31C0A-60D4-4760-B9CF-A80AEC0C7E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407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9/9/2022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2AE9-0908-49D1-82C9-8FC2537D9872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1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2E36-7ACC-4011-AD35-E8D52732C437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9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7EF1-73FC-4E51-A2F4-3652AFA42806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5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6590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290C-C489-4CB1-9303-C8E6FDDE4C10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0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59AB-9536-4FB7-BF86-D1945AFACBFE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91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04A7-D765-48BD-877E-25001105A768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65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12DD-55AE-44A4-9EF4-94013ABCD513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6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066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0563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70159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573382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6649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73670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8091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6A95A-C826-4695-B473-B2D60ECAF22A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304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4546-A33A-4EB6-9099-A74ABD89B69A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98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1978-581E-4CE9-BB9E-BD63BDBE4B04}" type="datetime1">
              <a:rPr lang="en-US" smtClean="0"/>
              <a:t>9/9/2022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6917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.tableau.com/app/profile/k12northstar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upportivelearning.ed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71600" y="1288160"/>
            <a:ext cx="5917679" cy="2550877"/>
          </a:xfrm>
        </p:spPr>
        <p:txBody>
          <a:bodyPr/>
          <a:lstStyle/>
          <a:p>
            <a:pPr algn="ctr"/>
            <a:r>
              <a:rPr lang="en-US" dirty="0" smtClean="0"/>
              <a:t>School Climate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932652"/>
            <a:ext cx="5917679" cy="861420"/>
          </a:xfrm>
        </p:spPr>
        <p:txBody>
          <a:bodyPr/>
          <a:lstStyle/>
          <a:p>
            <a:pPr algn="ctr"/>
            <a:r>
              <a:rPr lang="en-US" dirty="0" smtClean="0"/>
              <a:t>SEPTEMBER </a:t>
            </a:r>
            <a:r>
              <a:rPr lang="en-US" dirty="0" smtClean="0"/>
              <a:t>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663" y="6413740"/>
            <a:ext cx="8888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000" dirty="0" smtClean="0"/>
              <a:t>prepared </a:t>
            </a:r>
            <a:r>
              <a:rPr lang="en-US" sz="1000" dirty="0"/>
              <a:t>by Ellis Ott, Ph.D., Research &amp; Accountability Department</a:t>
            </a:r>
          </a:p>
          <a:p>
            <a:endParaRPr lang="en-US" sz="1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2286000" cy="12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44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SY 20-25 Strategic Plan: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Core Values –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Embody respect for the diversity and dignity of all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Provide a </a:t>
            </a:r>
            <a:r>
              <a:rPr lang="en-US" sz="2000" b="1" u="sng" dirty="0"/>
              <a:t>safe</a:t>
            </a:r>
            <a:r>
              <a:rPr lang="en-US" sz="2000" dirty="0"/>
              <a:t> learning </a:t>
            </a:r>
            <a:r>
              <a:rPr lang="en-US" sz="2000" b="1" u="sng" dirty="0"/>
              <a:t>environment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u="sng" dirty="0"/>
              <a:t>Engage</a:t>
            </a:r>
            <a:r>
              <a:rPr lang="en-US" sz="2000" dirty="0"/>
              <a:t> with students, family, staff, and community to support student </a:t>
            </a:r>
            <a:r>
              <a:rPr lang="en-US" sz="2000" dirty="0" smtClean="0"/>
              <a:t>success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Strategic Goals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Student Success: Increase academic achievement and social emotional well-being for all students</a:t>
            </a:r>
            <a:endParaRPr lang="en-US" sz="2000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1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290054" cy="4408506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Suite of surveys for students (grades 5-12), parents, and staff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Reliable, nationally-validated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Completion time 10-20 minutes (47 to </a:t>
            </a:r>
            <a:r>
              <a:rPr lang="en-US" dirty="0"/>
              <a:t>8</a:t>
            </a:r>
            <a:r>
              <a:rPr lang="en-US" dirty="0" smtClean="0"/>
              <a:t>3 items)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Majority of survey items provide a positive statement with 4 response options – 2 positive, 2 negative (from Strongly Disagree to Strongly Agree)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Administered every Spring, 2017 to </a:t>
            </a:r>
            <a:r>
              <a:rPr lang="en-US" dirty="0" smtClean="0"/>
              <a:t>2022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79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607" y="1752600"/>
            <a:ext cx="6711654" cy="419548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 domains with 13 subdomain topical areas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Engagement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64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290055" cy="40233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Strong relationships between students, teachers, families, and schools and strong connections between schools and the broader community.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Cultural and linguistic </a:t>
            </a:r>
            <a:r>
              <a:rPr lang="en-US" sz="2200" i="1" dirty="0" smtClean="0"/>
              <a:t>competence, Relationships, and School </a:t>
            </a:r>
            <a:r>
              <a:rPr lang="en-US" sz="2200" i="1" dirty="0"/>
              <a:t>participation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Engagement </a:t>
            </a:r>
            <a:br>
              <a:rPr lang="en-US" dirty="0" smtClean="0"/>
            </a:b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/>
              <a:t>Teachers understand my problems (students)</a:t>
            </a:r>
          </a:p>
          <a:p>
            <a:endParaRPr lang="en-US" sz="2400" dirty="0" smtClean="0"/>
          </a:p>
          <a:p>
            <a:r>
              <a:rPr lang="en-US" sz="2400" dirty="0" smtClean="0"/>
              <a:t>At this school, my child feels he/she belongs (parents)</a:t>
            </a:r>
          </a:p>
          <a:p>
            <a:endParaRPr lang="en-US" sz="2400" dirty="0"/>
          </a:p>
          <a:p>
            <a:r>
              <a:rPr lang="en-US" sz="2400" dirty="0" smtClean="0"/>
              <a:t>Staff do a good job helping parents to support their children’s learning at home (staff)</a:t>
            </a:r>
            <a:endParaRPr lang="en-US" sz="2400" dirty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05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2" y="1856686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Emotional and physical safety are fundamental characteristics of high-quality schools; in these schools, students feel a sense of belonging and are free to focus on </a:t>
            </a:r>
            <a:r>
              <a:rPr lang="en-US" sz="3500" dirty="0" smtClean="0"/>
              <a:t>learning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Emotional </a:t>
            </a:r>
            <a:r>
              <a:rPr lang="en-US" sz="2200" i="1" dirty="0" smtClean="0"/>
              <a:t>safety, Physical safety, Bullying, Substance Abuse, and Emergency readiness/management</a:t>
            </a:r>
            <a:endParaRPr lang="en-US" sz="2200" i="1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5041"/>
            <a:ext cx="7290055" cy="402336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I feel safe going to and from this school (students)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My child is safe at this school (parents)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People at this school care about me as a person (staff)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sz="3600" dirty="0"/>
          </a:p>
          <a:p>
            <a:pPr marL="0" indent="0">
              <a:buNone/>
            </a:pP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</a:t>
            </a:r>
            <a:r>
              <a:rPr lang="en-US" dirty="0" smtClean="0"/>
              <a:t>nvironment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2" y="1905000"/>
            <a:ext cx="7290055" cy="402336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Appropriate facilities, well-managed classrooms, available school-based health supports, and a clear, fair disciplinary policy</a:t>
            </a: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2900" dirty="0" smtClean="0"/>
              <a:t>Topics: Physical and Instructional environment, physical and mental health, and discipline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Environment</a:t>
            </a:r>
            <a:br>
              <a:rPr lang="en-US" dirty="0" smtClean="0"/>
            </a:b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2" y="1905000"/>
            <a:ext cx="7290055" cy="40233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My teachers expect me to do my best all the time (students)</a:t>
            </a:r>
          </a:p>
          <a:p>
            <a:endParaRPr lang="en-US" sz="2400" dirty="0"/>
          </a:p>
          <a:p>
            <a:r>
              <a:rPr lang="en-US" sz="2400" dirty="0" smtClean="0"/>
              <a:t>My child’s teachers make themselves available to me (parents)</a:t>
            </a:r>
          </a:p>
          <a:p>
            <a:endParaRPr lang="en-US" sz="2400" dirty="0"/>
          </a:p>
          <a:p>
            <a:r>
              <a:rPr lang="en-US" sz="2400" dirty="0" smtClean="0"/>
              <a:t>Discipline is fair (staff)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3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105" y="1676400"/>
            <a:ext cx="8153400" cy="41910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In Fall of 2017, benchmarked scale scores were completed to provide perception levels by domain and topic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Four levels of perception: Very Positive, Positive, Negative, and Very Negative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Provided results are percent positive/very positive (positive rate)</a:t>
            </a:r>
            <a:endParaRPr lang="en-US" sz="9600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9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climate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226" y="1905000"/>
            <a:ext cx="7670018" cy="39116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Publically Available Data Dashboard to review School Climate results:</a:t>
            </a:r>
          </a:p>
          <a:p>
            <a:pPr marL="0" indent="0">
              <a:buNone/>
            </a:pPr>
            <a:r>
              <a:rPr lang="en-US" sz="2600" dirty="0" smtClean="0">
                <a:hlinkClick r:id="rId2"/>
              </a:rPr>
              <a:t>https://public.tableau.com/app/profile/k12northstar</a:t>
            </a:r>
            <a:endParaRPr lang="en-US" sz="2600" dirty="0" smtClean="0"/>
          </a:p>
          <a:p>
            <a:endParaRPr lang="en-US" sz="2800" dirty="0" smtClean="0"/>
          </a:p>
          <a:p>
            <a:r>
              <a:rPr lang="en-US" sz="2800" dirty="0" smtClean="0"/>
              <a:t>Comparison and Filtering options available (example: school, race/ethnicity)</a:t>
            </a:r>
          </a:p>
          <a:p>
            <a:endParaRPr lang="en-US" sz="2800" dirty="0" smtClean="0"/>
          </a:p>
          <a:p>
            <a:r>
              <a:rPr lang="en-US" sz="2800" dirty="0" smtClean="0"/>
              <a:t>Some information suppressed to protect confidentiality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13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09335"/>
            <a:ext cx="6343672" cy="70986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screen: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Publically Available Dashboard to review School Climate results for each survey group: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https://public.tableau.com/profile/k12northstar#!/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5139"/>
            <a:ext cx="9144000" cy="52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4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343672" cy="70986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screen: Parents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067800" cy="5257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132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44" y="679573"/>
            <a:ext cx="6343672" cy="709865"/>
          </a:xfrm>
        </p:spPr>
        <p:txBody>
          <a:bodyPr>
            <a:normAutofit/>
          </a:bodyPr>
          <a:lstStyle/>
          <a:p>
            <a:r>
              <a:rPr lang="en-US" dirty="0" smtClean="0"/>
              <a:t>Example screen: Staff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5181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342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3" y="1884186"/>
            <a:ext cx="7290054" cy="4408506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2022 </a:t>
            </a:r>
            <a:r>
              <a:rPr lang="en-US" sz="2800" dirty="0" smtClean="0"/>
              <a:t>Student response rate of </a:t>
            </a:r>
            <a:r>
              <a:rPr lang="en-US" sz="2800" dirty="0" smtClean="0"/>
              <a:t>54</a:t>
            </a:r>
            <a:r>
              <a:rPr lang="en-US" sz="2800" dirty="0" smtClean="0"/>
              <a:t>% </a:t>
            </a:r>
            <a:r>
              <a:rPr lang="en-US" sz="2800" dirty="0" smtClean="0"/>
              <a:t>vs </a:t>
            </a:r>
            <a:r>
              <a:rPr lang="en-US" sz="2800" dirty="0" smtClean="0"/>
              <a:t>40</a:t>
            </a:r>
            <a:r>
              <a:rPr lang="en-US" sz="2800" dirty="0" smtClean="0"/>
              <a:t>% 2021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2022 </a:t>
            </a:r>
            <a:r>
              <a:rPr lang="en-US" sz="2800" dirty="0" smtClean="0"/>
              <a:t>Parent response rate of </a:t>
            </a:r>
            <a:r>
              <a:rPr lang="en-US" sz="2800" dirty="0" smtClean="0"/>
              <a:t>16</a:t>
            </a:r>
            <a:r>
              <a:rPr lang="en-US" sz="2800" dirty="0" smtClean="0"/>
              <a:t>% </a:t>
            </a:r>
            <a:r>
              <a:rPr lang="en-US" sz="2800" dirty="0" smtClean="0"/>
              <a:t>vs </a:t>
            </a:r>
            <a:r>
              <a:rPr lang="en-US" sz="2800" dirty="0" smtClean="0"/>
              <a:t>24</a:t>
            </a:r>
            <a:r>
              <a:rPr lang="en-US" sz="2800" dirty="0" smtClean="0"/>
              <a:t>% 2021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2022 </a:t>
            </a:r>
            <a:r>
              <a:rPr lang="en-US" sz="2800" dirty="0" smtClean="0"/>
              <a:t>Staff response rate of </a:t>
            </a:r>
            <a:r>
              <a:rPr lang="en-US" sz="2800" dirty="0" smtClean="0"/>
              <a:t>55</a:t>
            </a:r>
            <a:r>
              <a:rPr lang="en-US" sz="2800" dirty="0" smtClean="0"/>
              <a:t>% </a:t>
            </a:r>
            <a:r>
              <a:rPr lang="en-US" sz="2800" dirty="0" smtClean="0"/>
              <a:t>vs </a:t>
            </a:r>
            <a:r>
              <a:rPr lang="en-US" sz="2800" dirty="0" smtClean="0"/>
              <a:t>67% 2021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3" y="1884186"/>
            <a:ext cx="7290054" cy="4135614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Greater than 3/4 positive rate for students and staff in Engagement, Safety, and Environment</a:t>
            </a:r>
          </a:p>
          <a:p>
            <a:endParaRPr lang="en-US" sz="2800" dirty="0"/>
          </a:p>
          <a:p>
            <a:r>
              <a:rPr lang="en-US" sz="2800" dirty="0"/>
              <a:t>Schools given grade point average of </a:t>
            </a:r>
            <a:r>
              <a:rPr lang="en-US" sz="2800" dirty="0" smtClean="0"/>
              <a:t>2.86, 3.17, </a:t>
            </a:r>
            <a:r>
              <a:rPr lang="en-US" sz="2800" dirty="0"/>
              <a:t>and </a:t>
            </a:r>
            <a:r>
              <a:rPr lang="en-US" sz="2800" dirty="0" smtClean="0"/>
              <a:t>3.19 </a:t>
            </a:r>
            <a:r>
              <a:rPr lang="en-US" sz="2800" dirty="0"/>
              <a:t>by students, staff, and parents in </a:t>
            </a:r>
            <a:r>
              <a:rPr lang="en-US" sz="2800" dirty="0" smtClean="0"/>
              <a:t>2022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Student positive rate above benchmark in all </a:t>
            </a:r>
            <a:r>
              <a:rPr lang="en-US" sz="2800" dirty="0" smtClean="0"/>
              <a:t>domains </a:t>
            </a:r>
            <a:r>
              <a:rPr lang="en-US" sz="2800" dirty="0"/>
              <a:t>(below benchmark for </a:t>
            </a:r>
            <a:r>
              <a:rPr lang="en-US" sz="2800" dirty="0" smtClean="0"/>
              <a:t>staff)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4280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3" y="1884186"/>
            <a:ext cx="7290054" cy="440850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Perception gaps for all student demographic groups were no more than ‘small’</a:t>
            </a:r>
          </a:p>
          <a:p>
            <a:endParaRPr lang="en-US" sz="2800" dirty="0"/>
          </a:p>
          <a:p>
            <a:r>
              <a:rPr lang="en-US" sz="2800" dirty="0" smtClean="0"/>
              <a:t>African </a:t>
            </a:r>
            <a:r>
              <a:rPr lang="en-US" sz="2800" dirty="0"/>
              <a:t>American student group had lowest positive rate than all other demographic groups for all 3 domains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Administration of EDSCLS every Spring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9565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EDSCLS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3" y="1676400"/>
            <a:ext cx="7290054" cy="44085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dirty="0" smtClean="0"/>
              <a:t>Web address – </a:t>
            </a:r>
            <a:r>
              <a:rPr lang="en-US" sz="2800" dirty="0" smtClean="0">
                <a:hlinkClick r:id="rId2"/>
              </a:rPr>
              <a:t>https://safesupportivelearning.ed.gov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128016" lvl="1" indent="0" algn="ctr">
              <a:buNone/>
            </a:pPr>
            <a:r>
              <a:rPr lang="en-US" sz="2000" dirty="0" smtClean="0"/>
              <a:t>School Climate Resource package which includes: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Quick guide on making improvements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Reference Manual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Action Guides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Interpretation Resources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Online Modules</a:t>
            </a:r>
            <a:endParaRPr lang="en-US" sz="2000" dirty="0"/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290054" cy="403230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1200" dirty="0"/>
              <a:t>Questions? </a:t>
            </a:r>
          </a:p>
          <a:p>
            <a:pPr algn="ctr"/>
            <a:endParaRPr lang="en-US" sz="6400" dirty="0"/>
          </a:p>
          <a:p>
            <a:pPr algn="ctr"/>
            <a:r>
              <a:rPr lang="en-US" sz="11200" dirty="0"/>
              <a:t>Comments</a:t>
            </a:r>
            <a:r>
              <a:rPr lang="en-US" sz="6400" dirty="0"/>
              <a:t>?</a:t>
            </a:r>
          </a:p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r>
              <a:rPr lang="en-US" sz="11200" dirty="0"/>
              <a:t>THANK YOU</a:t>
            </a:r>
          </a:p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r>
              <a:rPr lang="en-US" sz="6400" dirty="0"/>
              <a:t>Fairbanks North Star Borough School District</a:t>
            </a:r>
          </a:p>
          <a:p>
            <a:pPr marL="0" indent="0" algn="ctr">
              <a:buNone/>
            </a:pPr>
            <a:r>
              <a:rPr lang="en-US" sz="6400" dirty="0"/>
              <a:t>Ellis Ott, Ph.D.</a:t>
            </a:r>
          </a:p>
          <a:p>
            <a:pPr marL="0" indent="0" algn="ctr">
              <a:buNone/>
            </a:pPr>
            <a:r>
              <a:rPr lang="en-US" sz="6400" dirty="0"/>
              <a:t>Phone: 907-452-2000 x. 11364</a:t>
            </a:r>
          </a:p>
          <a:p>
            <a:pPr marL="0" indent="0" algn="ctr">
              <a:buNone/>
            </a:pPr>
            <a:r>
              <a:rPr lang="en-US" sz="6400" dirty="0"/>
              <a:t>E-mail: ellis.ott@k12northstar.org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6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11700</TotalTime>
  <Words>704</Words>
  <Application>Microsoft Office PowerPoint</Application>
  <PresentationFormat>On-screen Show (4:3)</PresentationFormat>
  <Paragraphs>180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Bookman Old Style</vt:lpstr>
      <vt:lpstr>Calibri</vt:lpstr>
      <vt:lpstr>Rockwell</vt:lpstr>
      <vt:lpstr>Wingdings</vt:lpstr>
      <vt:lpstr>Damask</vt:lpstr>
      <vt:lpstr>School Climate</vt:lpstr>
      <vt:lpstr>U.S. Dept. of Education  School Climate Surveys (EDSCLS)</vt:lpstr>
      <vt:lpstr>U.S. Dept. of Education  School Climate Surveys (EDSCLS)</vt:lpstr>
      <vt:lpstr>ED School Climate Surveys</vt:lpstr>
      <vt:lpstr>Engagement Domain</vt:lpstr>
      <vt:lpstr>Engagement  examples</vt:lpstr>
      <vt:lpstr>Safety Domain</vt:lpstr>
      <vt:lpstr>Safety  examples</vt:lpstr>
      <vt:lpstr>Environment Domain</vt:lpstr>
      <vt:lpstr>Environment examples</vt:lpstr>
      <vt:lpstr>Benchmarks</vt:lpstr>
      <vt:lpstr>School climate results</vt:lpstr>
      <vt:lpstr>Example screen: Students</vt:lpstr>
      <vt:lpstr>Example screen: Parents</vt:lpstr>
      <vt:lpstr>Example screen: Staff</vt:lpstr>
      <vt:lpstr>Conclusion</vt:lpstr>
      <vt:lpstr>Conclusion</vt:lpstr>
      <vt:lpstr>Conclusion</vt:lpstr>
      <vt:lpstr>EDSCLS resources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274</cp:revision>
  <cp:lastPrinted>2013-10-08T18:41:50Z</cp:lastPrinted>
  <dcterms:created xsi:type="dcterms:W3CDTF">2013-07-08T21:22:51Z</dcterms:created>
  <dcterms:modified xsi:type="dcterms:W3CDTF">2022-09-09T22:03:08Z</dcterms:modified>
</cp:coreProperties>
</file>