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9"/>
  </p:notesMasterIdLst>
  <p:handoutMasterIdLst>
    <p:handoutMasterId r:id="rId20"/>
  </p:handoutMasterIdLst>
  <p:sldIdLst>
    <p:sldId id="303" r:id="rId2"/>
    <p:sldId id="313" r:id="rId3"/>
    <p:sldId id="338" r:id="rId4"/>
    <p:sldId id="322" r:id="rId5"/>
    <p:sldId id="318" r:id="rId6"/>
    <p:sldId id="314" r:id="rId7"/>
    <p:sldId id="324" r:id="rId8"/>
    <p:sldId id="327" r:id="rId9"/>
    <p:sldId id="329" r:id="rId10"/>
    <p:sldId id="337" r:id="rId11"/>
    <p:sldId id="330" r:id="rId12"/>
    <p:sldId id="331" r:id="rId13"/>
    <p:sldId id="333" r:id="rId14"/>
    <p:sldId id="334" r:id="rId15"/>
    <p:sldId id="335" r:id="rId16"/>
    <p:sldId id="319" r:id="rId17"/>
    <p:sldId id="336" r:id="rId1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55" d="100"/>
          <a:sy n="55" d="100"/>
        </p:scale>
        <p:origin x="1676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4F527-CAFF-4077-BEBB-2D68321F168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1C0A-60D4-4760-B9CF-A80AEC0C7E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40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2AE9-0908-49D1-82C9-8FC2537D987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04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2E36-7ACC-4011-AD35-E8D52732C437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3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7EF1-73FC-4E51-A2F4-3652AFA42806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795E-6089-4D62-B119-8924221A3A8D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0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290C-C489-4CB1-9303-C8E6FDDE4C10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9AB-9536-4FB7-BF86-D1945AFACBFE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9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04A7-D765-48BD-877E-25001105A768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40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12DD-55AE-44A4-9EF4-94013ABCD513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2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E0ED-A05D-4A94-A4C9-A23D15FA5CB2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6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E825-846D-4C5B-9EE3-1C5D816CB1BC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4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1259-030C-461A-84D0-D1564C94F72C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42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1978-581E-4CE9-BB9E-BD63BDBE4B04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707362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B2CA-5603-4685-9619-E9247044E2F0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52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BE84-D938-44F3-9A64-6360CB98AF8E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47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FDE3-3FCA-40E7-9B64-EE832EEF336E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38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6A95A-C826-4695-B473-B2D60ECAF22A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4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4546-A33A-4EB6-9099-A74ABD89B69A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7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DD41978-581E-4CE9-BB9E-BD63BDBE4B04}" type="datetime1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67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71600" y="1288160"/>
            <a:ext cx="5917679" cy="2550877"/>
          </a:xfrm>
        </p:spPr>
        <p:txBody>
          <a:bodyPr/>
          <a:lstStyle/>
          <a:p>
            <a:pPr algn="ctr"/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932652"/>
            <a:ext cx="5917679" cy="861420"/>
          </a:xfrm>
        </p:spPr>
        <p:txBody>
          <a:bodyPr/>
          <a:lstStyle/>
          <a:p>
            <a:pPr algn="ctr"/>
            <a:r>
              <a:rPr lang="en-US" dirty="0" smtClean="0"/>
              <a:t>SEPTEMBER 2021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28600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SY 20-25 Strategic Plan: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Core Values –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Embody respect for the diversity and dignity of all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/>
              <a:t>Provide a </a:t>
            </a:r>
            <a:r>
              <a:rPr lang="en-US" sz="2000" b="1" u="sng" dirty="0"/>
              <a:t>safe</a:t>
            </a:r>
            <a:r>
              <a:rPr lang="en-US" sz="2000" dirty="0"/>
              <a:t> learning </a:t>
            </a:r>
            <a:r>
              <a:rPr lang="en-US" sz="2000" b="1" u="sng" dirty="0"/>
              <a:t>environment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b="1" u="sng" dirty="0"/>
              <a:t>Engage</a:t>
            </a:r>
            <a:r>
              <a:rPr lang="en-US" sz="2000" dirty="0"/>
              <a:t> with students, family, staff, and community to support student </a:t>
            </a:r>
            <a:r>
              <a:rPr lang="en-US" sz="2000" dirty="0" smtClean="0"/>
              <a:t>success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Strategic Goals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000" dirty="0" smtClean="0"/>
              <a:t>Student Success: Increase academic achievement and social emotional well-being for all students</a:t>
            </a:r>
            <a:endParaRPr lang="en-US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and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10-20 minutes (47 to </a:t>
            </a:r>
            <a:r>
              <a:rPr lang="en-US" dirty="0"/>
              <a:t>8</a:t>
            </a:r>
            <a:r>
              <a:rPr lang="en-US" dirty="0" smtClean="0"/>
              <a:t>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Majority of survey items 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every Spring, 2017 to 2021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79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884186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2021 Student response rate of 40% vs 62% in 2020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2021 Parent response rate of 24% vs 1</a:t>
            </a:r>
            <a:r>
              <a:rPr lang="en-US" sz="2800" dirty="0"/>
              <a:t>6</a:t>
            </a:r>
            <a:r>
              <a:rPr lang="en-US" sz="2800" dirty="0" smtClean="0"/>
              <a:t>% in 2020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2021 Staff response rate of 67% vs 54% in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607" y="1752600"/>
            <a:ext cx="6711654" cy="419548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Engagement </a:t>
            </a:r>
            <a:r>
              <a:rPr lang="en-US" sz="3200" dirty="0"/>
              <a:t>includes several components of “school connectedness,” such as the amount of effort students expend in the work of learning, their sense of belonging, and their emotional involvement with the </a:t>
            </a:r>
            <a:r>
              <a:rPr lang="en-US" sz="3200" dirty="0" smtClean="0"/>
              <a:t>school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Cultural and linguistic </a:t>
            </a:r>
            <a:r>
              <a:rPr lang="en-US" sz="2200" i="1" dirty="0" smtClean="0"/>
              <a:t>competence, Relationships, and School </a:t>
            </a:r>
            <a:r>
              <a:rPr lang="en-US" sz="2200" i="1" dirty="0"/>
              <a:t>participation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2" y="1856686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Emotional </a:t>
            </a:r>
            <a:r>
              <a:rPr lang="en-US" sz="2200" i="1" dirty="0" smtClean="0"/>
              <a:t>safety, Physical safety, Bullying, Substance Abuse, and Emergency readiness/management</a:t>
            </a:r>
            <a:endParaRPr lang="en-US" sz="2200" i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2" y="1905000"/>
            <a:ext cx="7290055" cy="4023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Positive school environments are characterized </a:t>
            </a:r>
            <a:r>
              <a:rPr lang="en-US" sz="3600" dirty="0" smtClean="0"/>
              <a:t>by appropriate </a:t>
            </a:r>
            <a:r>
              <a:rPr lang="en-US" sz="3600" dirty="0"/>
              <a:t>and well-maintained facilities; </a:t>
            </a:r>
            <a:r>
              <a:rPr lang="en-US" sz="3600" dirty="0" smtClean="0"/>
              <a:t>well managed </a:t>
            </a:r>
            <a:r>
              <a:rPr lang="en-US" sz="3600" dirty="0"/>
              <a:t>classrooms with high levels of engagement, rigor, productivity, and inclusion; a range of available school-based health supports; clear, fair disciplinary policies; and explicit policies and procedures governing various school </a:t>
            </a:r>
            <a:r>
              <a:rPr lang="en-US" sz="3600" dirty="0" smtClean="0"/>
              <a:t>practices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2900" dirty="0" smtClean="0"/>
              <a:t>Topics: Physical and Instructional environment, physical and mental health, and discipline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105" y="1676400"/>
            <a:ext cx="8153400" cy="4191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In Fall of 2017, benchmarked scale scores were completed to provide perception levels by domain and topic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Four levels of perception: Very Positive, Positive, Negative, and Very Negative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Provided results are percent positive/very positive (positive rate)</a:t>
            </a:r>
            <a:endParaRPr lang="en-US" sz="960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226" y="1905000"/>
            <a:ext cx="7670018" cy="391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Publically Available Data Dashboard to review School Climate results:</a:t>
            </a:r>
          </a:p>
          <a:p>
            <a:pPr marL="0" indent="0">
              <a:buNone/>
            </a:pPr>
            <a:r>
              <a:rPr lang="en-US" sz="2600" dirty="0" smtClean="0">
                <a:hlinkClick r:id="rId2"/>
              </a:rPr>
              <a:t>https://public.tableau.com/profile/k12northstar#!/</a:t>
            </a:r>
            <a:endParaRPr lang="en-US" sz="2600" dirty="0" smtClean="0"/>
          </a:p>
          <a:p>
            <a:endParaRPr lang="en-US" sz="2800" dirty="0" smtClean="0"/>
          </a:p>
          <a:p>
            <a:r>
              <a:rPr lang="en-US" sz="2800" dirty="0" smtClean="0"/>
              <a:t>Comparison and Filtering options available (example: school, race/ethnicity)</a:t>
            </a:r>
          </a:p>
          <a:p>
            <a:endParaRPr lang="en-US" sz="2800" dirty="0" smtClean="0"/>
          </a:p>
          <a:p>
            <a:r>
              <a:rPr lang="en-US" sz="2800" dirty="0" smtClean="0"/>
              <a:t>Some information suppressed to protect confidentiality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9335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Publically Available Dashboard to review School Climate results for each survey group: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https://public.tableau.com/profile/k12northstar#!/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981200"/>
            <a:ext cx="89916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Parents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099776"/>
            <a:ext cx="9220200" cy="47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44" y="679573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Staff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" y="2011653"/>
            <a:ext cx="8994390" cy="46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295400"/>
            <a:ext cx="8077200" cy="45720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pPr marL="0" indent="0" algn="ctr">
              <a:buNone/>
            </a:pPr>
            <a:r>
              <a:rPr lang="en-US" sz="2200" dirty="0" smtClean="0"/>
              <a:t>Interpret survey results with caution: </a:t>
            </a:r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r>
              <a:rPr lang="en-US" sz="2200" dirty="0" smtClean="0"/>
              <a:t>Schools in “remote” learning for the first half of 2020-2021 </a:t>
            </a:r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r>
              <a:rPr lang="en-US" sz="2200" dirty="0" smtClean="0"/>
              <a:t>Optional in-person in second half of 2020-2021</a:t>
            </a:r>
          </a:p>
          <a:p>
            <a:pPr marL="0" indent="0" algn="ctr">
              <a:buNone/>
            </a:pPr>
            <a:endParaRPr lang="en-US" sz="2200" dirty="0" smtClean="0"/>
          </a:p>
          <a:p>
            <a:pPr marL="0" indent="0" algn="ctr">
              <a:buNone/>
            </a:pPr>
            <a:r>
              <a:rPr lang="en-US" sz="2200" dirty="0" smtClean="0"/>
              <a:t>Survey questions may be answered differently in remote learning vs. in-person</a:t>
            </a:r>
          </a:p>
          <a:p>
            <a:pPr marL="0" indent="0" algn="ctr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5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Highest survey response rate in 5 years for staff and parents</a:t>
            </a:r>
          </a:p>
          <a:p>
            <a:endParaRPr lang="en-US" sz="2400" dirty="0"/>
          </a:p>
          <a:p>
            <a:r>
              <a:rPr lang="en-US" sz="2400" dirty="0" smtClean="0"/>
              <a:t>2,000+ parent survey responses</a:t>
            </a:r>
          </a:p>
          <a:p>
            <a:endParaRPr lang="en-US" sz="2400" dirty="0"/>
          </a:p>
          <a:p>
            <a:r>
              <a:rPr lang="en-US" sz="2400" dirty="0"/>
              <a:t>High positive rate for students and staff in Engagement, Safety, and Environment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Schools given grade point average of 3.10, 3.18, and 3.30 by students, staff, and parents in </a:t>
            </a:r>
            <a:r>
              <a:rPr lang="en-US" sz="2400" dirty="0" smtClean="0"/>
              <a:t>2021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54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783" y="1676400"/>
            <a:ext cx="7290054" cy="4408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290054" cy="403230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11200" dirty="0"/>
              <a:t>Questions? </a:t>
            </a:r>
          </a:p>
          <a:p>
            <a:pPr algn="ctr"/>
            <a:endParaRPr lang="en-US" sz="6400" dirty="0"/>
          </a:p>
          <a:p>
            <a:pPr algn="ctr"/>
            <a:r>
              <a:rPr lang="en-US" sz="11200" dirty="0"/>
              <a:t>Comments</a:t>
            </a:r>
            <a:r>
              <a:rPr lang="en-US" sz="6400" dirty="0"/>
              <a:t>?</a:t>
            </a:r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r>
              <a:rPr lang="en-US" sz="11200" dirty="0"/>
              <a:t>THANK YOU</a:t>
            </a:r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r>
              <a:rPr lang="en-US" sz="64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6400" dirty="0"/>
              <a:t>Ellis Ott, Ph.D.</a:t>
            </a:r>
          </a:p>
          <a:p>
            <a:pPr marL="0" indent="0" algn="ctr">
              <a:buNone/>
            </a:pPr>
            <a:r>
              <a:rPr lang="en-US" sz="6400" dirty="0"/>
              <a:t>Phone: 907-452-2000 x. 11364</a:t>
            </a:r>
          </a:p>
          <a:p>
            <a:pPr marL="0" indent="0" algn="ctr">
              <a:buNone/>
            </a:pPr>
            <a:r>
              <a:rPr lang="en-US" sz="64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11611</TotalTime>
  <Words>643</Words>
  <Application>Microsoft Office PowerPoint</Application>
  <PresentationFormat>On-screen Show (4:3)</PresentationFormat>
  <Paragraphs>161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Wingdings</vt:lpstr>
      <vt:lpstr>Wingdings 3</vt:lpstr>
      <vt:lpstr>Ion</vt:lpstr>
      <vt:lpstr>School Climate</vt:lpstr>
      <vt:lpstr>U.S. Dept. of Education  School Climate Surveys (EDSCLS)</vt:lpstr>
      <vt:lpstr>U.S. Dept. of Education  School Climate Surveys (EDSCLS)</vt:lpstr>
      <vt:lpstr>ED School Climate Surveys</vt:lpstr>
      <vt:lpstr>ED School Climate Surveys</vt:lpstr>
      <vt:lpstr>Engagement Domain</vt:lpstr>
      <vt:lpstr>Safety Domain</vt:lpstr>
      <vt:lpstr>Environment Domain</vt:lpstr>
      <vt:lpstr>Benchmarks</vt:lpstr>
      <vt:lpstr>School climate results</vt:lpstr>
      <vt:lpstr>Example screen: Students</vt:lpstr>
      <vt:lpstr>Example screen: Parents</vt:lpstr>
      <vt:lpstr>Example screen: Staff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266</cp:revision>
  <cp:lastPrinted>2013-10-08T18:41:50Z</cp:lastPrinted>
  <dcterms:created xsi:type="dcterms:W3CDTF">2013-07-08T21:22:51Z</dcterms:created>
  <dcterms:modified xsi:type="dcterms:W3CDTF">2021-09-13T22:39:39Z</dcterms:modified>
</cp:coreProperties>
</file>