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handoutMasterIdLst>
    <p:handoutMasterId r:id="rId20"/>
  </p:handoutMasterIdLst>
  <p:sldIdLst>
    <p:sldId id="303" r:id="rId2"/>
    <p:sldId id="313" r:id="rId3"/>
    <p:sldId id="338" r:id="rId4"/>
    <p:sldId id="322" r:id="rId5"/>
    <p:sldId id="318" r:id="rId6"/>
    <p:sldId id="314" r:id="rId7"/>
    <p:sldId id="324" r:id="rId8"/>
    <p:sldId id="327" r:id="rId9"/>
    <p:sldId id="329" r:id="rId10"/>
    <p:sldId id="337" r:id="rId11"/>
    <p:sldId id="330" r:id="rId12"/>
    <p:sldId id="331" r:id="rId13"/>
    <p:sldId id="333" r:id="rId14"/>
    <p:sldId id="334" r:id="rId15"/>
    <p:sldId id="335" r:id="rId16"/>
    <p:sldId id="319" r:id="rId17"/>
    <p:sldId id="336" r:id="rId18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97" autoAdjust="0"/>
    <p:restoredTop sz="94660"/>
  </p:normalViewPr>
  <p:slideViewPr>
    <p:cSldViewPr>
      <p:cViewPr varScale="1">
        <p:scale>
          <a:sx n="73" d="100"/>
          <a:sy n="73" d="100"/>
        </p:scale>
        <p:origin x="48" y="5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4F527-CAFF-4077-BEBB-2D68321F1686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31C0A-60D4-4760-B9CF-A80AEC0C7E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2407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FE807-9F89-495E-A5AA-490B8106C039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353CE-031A-4090-BF9D-27B7156DE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64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2032AE9-0908-49D1-82C9-8FC2537D9872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47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2E36-7ACC-4011-AD35-E8D52732C437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60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7EF1-73FC-4E51-A2F4-3652AFA42806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2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795E-6089-4D62-B119-8924221A3A8D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056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290C-C489-4CB1-9303-C8E6FDDE4C10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779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59AB-9536-4FB7-BF86-D1945AFACBFE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639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04A7-D765-48BD-877E-25001105A768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99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12DD-55AE-44A4-9EF4-94013ABCD513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27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E0ED-A05D-4A94-A4C9-A23D15FA5CB2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81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7E825-846D-4C5B-9EE3-1C5D816CB1BC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1259-030C-461A-84D0-D1564C94F72C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736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B78A-E05F-47D6-BC58-40834CDD70D1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598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B2CA-5603-4685-9619-E9247044E2F0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512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BE84-D938-44F3-9A64-6360CB98AF8E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214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2FDE3-3FCA-40E7-9B64-EE832EEF336E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240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9916A95A-C826-4695-B473-B2D60ECAF22A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215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4546-A33A-4EB6-9099-A74ABD89B69A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0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2DD41978-581E-4CE9-BB9E-BD63BDBE4B04}" type="datetime1">
              <a:rPr lang="en-US" smtClean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84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ublic.tableau.com/profile/k12northstar#!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ublic.tableau.com/profile/k12northstar#!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safesupportivelearning.ed.gov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371600" y="1288160"/>
            <a:ext cx="5917679" cy="2550877"/>
          </a:xfrm>
        </p:spPr>
        <p:txBody>
          <a:bodyPr/>
          <a:lstStyle/>
          <a:p>
            <a:pPr algn="ctr"/>
            <a:r>
              <a:rPr lang="en-US" dirty="0" smtClean="0"/>
              <a:t>School Climate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932652"/>
            <a:ext cx="5917679" cy="861420"/>
          </a:xfrm>
        </p:spPr>
        <p:txBody>
          <a:bodyPr/>
          <a:lstStyle/>
          <a:p>
            <a:pPr algn="ctr"/>
            <a:r>
              <a:rPr lang="en-US" dirty="0" smtClean="0"/>
              <a:t>October</a:t>
            </a:r>
            <a:r>
              <a:rPr lang="en-US" dirty="0" smtClean="0"/>
              <a:t> 2020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663" y="6413740"/>
            <a:ext cx="88887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" dirty="0" smtClean="0"/>
          </a:p>
          <a:p>
            <a:pPr algn="ctr"/>
            <a:r>
              <a:rPr lang="en-US" sz="1000" dirty="0" smtClean="0"/>
              <a:t>prepared </a:t>
            </a:r>
            <a:r>
              <a:rPr lang="en-US" sz="1000" dirty="0"/>
              <a:t>by Ellis Ott, Ph.D., Research &amp; Accountability Department</a:t>
            </a:r>
          </a:p>
          <a:p>
            <a:endParaRPr lang="en-US" sz="1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2286000" cy="125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441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U.S. Dept. of Education </a:t>
            </a:r>
            <a:br>
              <a:rPr lang="en-US" dirty="0" smtClean="0"/>
            </a:br>
            <a:r>
              <a:rPr lang="en-US" dirty="0" smtClean="0"/>
              <a:t>School Climate Surveys (EDSCLS)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449494"/>
            <a:ext cx="7290054" cy="44085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SY 20-25 Strategic Plan: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Core Values –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/>
              <a:t>Embody respect for the diversity and dignity of all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/>
              <a:t>Provide a </a:t>
            </a:r>
            <a:r>
              <a:rPr lang="en-US" sz="2000" b="1" u="sng" dirty="0"/>
              <a:t>safe</a:t>
            </a:r>
            <a:r>
              <a:rPr lang="en-US" sz="2000" dirty="0"/>
              <a:t> learning </a:t>
            </a:r>
            <a:r>
              <a:rPr lang="en-US" sz="2000" b="1" u="sng" dirty="0"/>
              <a:t>environment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b="1" u="sng" dirty="0"/>
              <a:t>Engage</a:t>
            </a:r>
            <a:r>
              <a:rPr lang="en-US" sz="2000" dirty="0"/>
              <a:t> with students, family, staff, and community to support student </a:t>
            </a:r>
            <a:r>
              <a:rPr lang="en-US" sz="2000" dirty="0" smtClean="0"/>
              <a:t>success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Strategic Goals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 smtClean="0"/>
              <a:t>Student Success: Increase academic achievement and social emotional well-being for all students</a:t>
            </a:r>
            <a:endParaRPr lang="en-US" sz="2000" dirty="0"/>
          </a:p>
          <a:p>
            <a:pPr lvl="2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2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11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U.S. Dept. of Education </a:t>
            </a:r>
            <a:br>
              <a:rPr lang="en-US" dirty="0" smtClean="0"/>
            </a:br>
            <a:r>
              <a:rPr lang="en-US" dirty="0" smtClean="0"/>
              <a:t>School Climate Surveys (EDSCLS)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449494"/>
            <a:ext cx="7290054" cy="44085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Suite of surveys for students (grades 5-12), parents, and staff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Reliable, nationally-validated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Completion time 10-20 minutes (47 to </a:t>
            </a:r>
            <a:r>
              <a:rPr lang="en-US" dirty="0"/>
              <a:t>8</a:t>
            </a:r>
            <a:r>
              <a:rPr lang="en-US" dirty="0" smtClean="0"/>
              <a:t>3 items)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Majority of survey items provide a positive statement with 4 response options – 2 positive, 2 negative (from Strongly Disagree to Strongly Agree)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Administered </a:t>
            </a:r>
            <a:r>
              <a:rPr lang="en-US" dirty="0" smtClean="0"/>
              <a:t>every</a:t>
            </a:r>
            <a:r>
              <a:rPr lang="en-US" dirty="0" smtClean="0"/>
              <a:t> Spring, 2017 to 2020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6799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School Climate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216" y="2286000"/>
            <a:ext cx="7290054" cy="44085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2020 </a:t>
            </a:r>
            <a:r>
              <a:rPr lang="en-US" sz="2800" dirty="0" smtClean="0"/>
              <a:t>Student response rate of </a:t>
            </a:r>
            <a:r>
              <a:rPr lang="en-US" sz="2800" dirty="0" smtClean="0"/>
              <a:t>62</a:t>
            </a:r>
            <a:r>
              <a:rPr lang="en-US" sz="2800" dirty="0" smtClean="0"/>
              <a:t>% </a:t>
            </a:r>
            <a:r>
              <a:rPr lang="en-US" sz="2800" dirty="0" smtClean="0"/>
              <a:t>vs </a:t>
            </a:r>
            <a:r>
              <a:rPr lang="en-US" sz="2800" dirty="0" smtClean="0"/>
              <a:t>70</a:t>
            </a:r>
            <a:r>
              <a:rPr lang="en-US" sz="2800" dirty="0" smtClean="0"/>
              <a:t>% in 2019</a:t>
            </a: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2020 </a:t>
            </a:r>
            <a:r>
              <a:rPr lang="en-US" sz="2800" dirty="0" smtClean="0"/>
              <a:t>Parent response rate of </a:t>
            </a:r>
            <a:r>
              <a:rPr lang="en-US" sz="2800" dirty="0" smtClean="0"/>
              <a:t>16% </a:t>
            </a:r>
            <a:r>
              <a:rPr lang="en-US" sz="2800" dirty="0" smtClean="0"/>
              <a:t>vs </a:t>
            </a:r>
            <a:r>
              <a:rPr lang="en-US" sz="2800" dirty="0"/>
              <a:t>1</a:t>
            </a:r>
            <a:r>
              <a:rPr lang="en-US" sz="2800" dirty="0" smtClean="0"/>
              <a:t>2% in 2019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2020 </a:t>
            </a:r>
            <a:r>
              <a:rPr lang="en-US" sz="2800" dirty="0" smtClean="0"/>
              <a:t>Staff response rate of </a:t>
            </a:r>
            <a:r>
              <a:rPr lang="en-US" sz="2800" dirty="0" smtClean="0"/>
              <a:t>54</a:t>
            </a:r>
            <a:r>
              <a:rPr lang="en-US" sz="2800" dirty="0" smtClean="0"/>
              <a:t>% </a:t>
            </a:r>
            <a:r>
              <a:rPr lang="en-US" sz="2800" dirty="0" smtClean="0"/>
              <a:t>vs </a:t>
            </a:r>
            <a:r>
              <a:rPr lang="en-US" sz="2800" dirty="0" smtClean="0"/>
              <a:t>45</a:t>
            </a:r>
            <a:r>
              <a:rPr lang="en-US" sz="2800" dirty="0" smtClean="0"/>
              <a:t>% in 2019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375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School Climate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3 domains with 13 subdomain topical areas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Engagement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Safety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Environment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6664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Engagement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6920" y="2286000"/>
            <a:ext cx="7290055" cy="40233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 smtClean="0"/>
              <a:t>Engagement </a:t>
            </a:r>
            <a:r>
              <a:rPr lang="en-US" sz="3200" dirty="0"/>
              <a:t>includes several components of “school connectedness,” such as the amount of effort students expend in the work of learning, their sense of belonging, and their emotional involvement with the </a:t>
            </a:r>
            <a:r>
              <a:rPr lang="en-US" sz="3200" dirty="0" smtClean="0"/>
              <a:t>school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2200" dirty="0" smtClean="0"/>
              <a:t>Topics: </a:t>
            </a:r>
            <a:r>
              <a:rPr lang="en-US" sz="2200" i="1" dirty="0"/>
              <a:t>Cultural and linguistic </a:t>
            </a:r>
            <a:r>
              <a:rPr lang="en-US" sz="2200" i="1" dirty="0" smtClean="0"/>
              <a:t>competence, Relationships, and School </a:t>
            </a:r>
            <a:r>
              <a:rPr lang="en-US" sz="2200" i="1" dirty="0"/>
              <a:t>participation</a:t>
            </a:r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278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Safety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7290055" cy="40233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dirty="0"/>
              <a:t>Emotional and physical safety are fundamental characteristics of high-quality schools; in these schools, students feel a sense of belonging and are free to focus on </a:t>
            </a:r>
            <a:r>
              <a:rPr lang="en-US" sz="3500" dirty="0" smtClean="0"/>
              <a:t>learning</a:t>
            </a:r>
          </a:p>
          <a:p>
            <a:pPr marL="0" indent="0">
              <a:buNone/>
            </a:pPr>
            <a:endParaRPr lang="en-US" sz="3500" dirty="0" smtClean="0"/>
          </a:p>
          <a:p>
            <a:pPr marL="0" indent="0">
              <a:buNone/>
            </a:pPr>
            <a:r>
              <a:rPr lang="en-US" sz="2200" dirty="0" smtClean="0"/>
              <a:t>Topics: </a:t>
            </a:r>
            <a:r>
              <a:rPr lang="en-US" sz="2200" i="1" dirty="0"/>
              <a:t>Emotional </a:t>
            </a:r>
            <a:r>
              <a:rPr lang="en-US" sz="2200" i="1" dirty="0" smtClean="0"/>
              <a:t>safety, Physical safety, Bullying, Substance Abuse, and Emergency readiness/management</a:t>
            </a:r>
            <a:endParaRPr lang="en-US" sz="2200" i="1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5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9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</a:t>
            </a:r>
            <a:r>
              <a:rPr lang="en-US" dirty="0" smtClean="0"/>
              <a:t>nvironment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7290055" cy="40233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Positive school environments are characterized </a:t>
            </a:r>
            <a:r>
              <a:rPr lang="en-US" sz="3600" dirty="0" smtClean="0"/>
              <a:t>by appropriate </a:t>
            </a:r>
            <a:r>
              <a:rPr lang="en-US" sz="3600" dirty="0"/>
              <a:t>and well-maintained facilities; </a:t>
            </a:r>
            <a:r>
              <a:rPr lang="en-US" sz="3600" dirty="0" smtClean="0"/>
              <a:t>well managed </a:t>
            </a:r>
            <a:r>
              <a:rPr lang="en-US" sz="3600" dirty="0"/>
              <a:t>classrooms with high levels of engagement, rigor, productivity, and inclusion; a range of available school-based health supports; clear, fair disciplinary policies; and explicit policies and procedures governing various school </a:t>
            </a:r>
            <a:r>
              <a:rPr lang="en-US" sz="3600" dirty="0" smtClean="0"/>
              <a:t>practices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2900" dirty="0" smtClean="0"/>
              <a:t>Topics: Physical and Instructional environment, physical and mental health, and discipline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53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Benchmarks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153400" cy="4191000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In Fall of 2017, benchmarked scale scores were completed to provide perception levels by domain and topic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Four levels of perception: Very Positive, Positive, Negative, and Very Negative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Provided results are percent positive/very </a:t>
            </a:r>
            <a:r>
              <a:rPr lang="en-US" sz="9600" dirty="0" smtClean="0"/>
              <a:t>positive (positive rate)</a:t>
            </a:r>
            <a:endParaRPr lang="en-US" sz="9600" dirty="0" smtClean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594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climate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2" y="2489200"/>
            <a:ext cx="7670018" cy="39116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Publically Available </a:t>
            </a:r>
            <a:r>
              <a:rPr lang="en-US" sz="2800" dirty="0" smtClean="0"/>
              <a:t>Data Dashboard </a:t>
            </a:r>
            <a:r>
              <a:rPr lang="en-US" sz="2800" dirty="0" smtClean="0"/>
              <a:t>to review School Climate results:</a:t>
            </a:r>
          </a:p>
          <a:p>
            <a:pPr marL="0" indent="0">
              <a:buNone/>
            </a:pPr>
            <a:r>
              <a:rPr lang="en-US" sz="2600" dirty="0" smtClean="0">
                <a:hlinkClick r:id="rId2"/>
              </a:rPr>
              <a:t>https://public.tableau.com/profile/k12northstar#!/</a:t>
            </a:r>
            <a:endParaRPr lang="en-US" sz="2600" dirty="0" smtClean="0"/>
          </a:p>
          <a:p>
            <a:endParaRPr lang="en-US" sz="2800" dirty="0" smtClean="0"/>
          </a:p>
          <a:p>
            <a:r>
              <a:rPr lang="en-US" sz="2800" dirty="0" smtClean="0"/>
              <a:t>Comparison and Filtering options available (example: school, race/ethnicity)</a:t>
            </a:r>
          </a:p>
          <a:p>
            <a:endParaRPr lang="en-US" sz="2800" dirty="0" smtClean="0"/>
          </a:p>
          <a:p>
            <a:r>
              <a:rPr lang="en-US" sz="2800" dirty="0" smtClean="0"/>
              <a:t>Some information suppressed to protect confidentiality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613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09335"/>
            <a:ext cx="6343672" cy="709865"/>
          </a:xfrm>
        </p:spPr>
        <p:txBody>
          <a:bodyPr/>
          <a:lstStyle/>
          <a:p>
            <a:r>
              <a:rPr lang="en-US" dirty="0" smtClean="0"/>
              <a:t>Example screen: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Publically Available Dashboard to review School Climate results for each survey group:</a:t>
            </a:r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https://public.tableau.com/profile/k12northstar#!/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981200"/>
            <a:ext cx="8991600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43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6343672" cy="709865"/>
          </a:xfrm>
        </p:spPr>
        <p:txBody>
          <a:bodyPr/>
          <a:lstStyle/>
          <a:p>
            <a:r>
              <a:rPr lang="en-US" dirty="0" smtClean="0"/>
              <a:t>Example screen: Parents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099776"/>
            <a:ext cx="9220200" cy="473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6132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44" y="679573"/>
            <a:ext cx="6343672" cy="709865"/>
          </a:xfrm>
        </p:spPr>
        <p:txBody>
          <a:bodyPr/>
          <a:lstStyle/>
          <a:p>
            <a:r>
              <a:rPr lang="en-US" dirty="0" smtClean="0"/>
              <a:t>Example screen: Staff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6" y="2011653"/>
            <a:ext cx="8994390" cy="469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342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62200"/>
            <a:ext cx="8077200" cy="4038600"/>
          </a:xfrm>
        </p:spPr>
        <p:txBody>
          <a:bodyPr>
            <a:normAutofit/>
          </a:bodyPr>
          <a:lstStyle/>
          <a:p>
            <a:r>
              <a:rPr lang="en-US" dirty="0" smtClean="0"/>
              <a:t>Greater </a:t>
            </a:r>
            <a:r>
              <a:rPr lang="en-US" dirty="0" smtClean="0"/>
              <a:t>than 3/4 </a:t>
            </a:r>
            <a:r>
              <a:rPr lang="en-US" dirty="0" smtClean="0"/>
              <a:t>positive rate for students </a:t>
            </a:r>
            <a:r>
              <a:rPr lang="en-US" dirty="0" smtClean="0"/>
              <a:t>and staff </a:t>
            </a:r>
            <a:r>
              <a:rPr lang="en-US" dirty="0" smtClean="0"/>
              <a:t>in </a:t>
            </a:r>
            <a:r>
              <a:rPr lang="en-US" dirty="0" smtClean="0"/>
              <a:t>Engagement, Safety, and Environment</a:t>
            </a:r>
          </a:p>
          <a:p>
            <a:endParaRPr lang="en-US" dirty="0" smtClean="0"/>
          </a:p>
          <a:p>
            <a:r>
              <a:rPr lang="en-US" dirty="0" smtClean="0"/>
              <a:t>Schools given grade point average of </a:t>
            </a:r>
            <a:r>
              <a:rPr lang="en-US" dirty="0" smtClean="0"/>
              <a:t>2.76, 3.10, </a:t>
            </a:r>
            <a:r>
              <a:rPr lang="en-US" dirty="0" smtClean="0"/>
              <a:t>and </a:t>
            </a:r>
            <a:r>
              <a:rPr lang="en-US" dirty="0" smtClean="0"/>
              <a:t>3.18 </a:t>
            </a:r>
            <a:r>
              <a:rPr lang="en-US" dirty="0" smtClean="0"/>
              <a:t>by students, staff, and parents in </a:t>
            </a:r>
            <a:r>
              <a:rPr lang="en-US" dirty="0" smtClean="0"/>
              <a:t>2020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Student positive rate above benchmark in all domains/topics (below benchmark for non-instructional staff)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 smtClean="0"/>
              <a:t>de</a:t>
            </a:r>
            <a:r>
              <a:rPr lang="en-US" dirty="0" smtClean="0"/>
              <a:t>crease </a:t>
            </a:r>
            <a:r>
              <a:rPr lang="en-US" dirty="0" smtClean="0"/>
              <a:t>in </a:t>
            </a:r>
            <a:r>
              <a:rPr lang="en-US" dirty="0" smtClean="0"/>
              <a:t>student positive rate </a:t>
            </a:r>
            <a:r>
              <a:rPr lang="en-US" dirty="0" smtClean="0"/>
              <a:t>for each domain between </a:t>
            </a:r>
            <a:r>
              <a:rPr lang="en-US" dirty="0" smtClean="0"/>
              <a:t>2019 </a:t>
            </a:r>
            <a:r>
              <a:rPr lang="en-US" dirty="0" smtClean="0"/>
              <a:t>and </a:t>
            </a:r>
            <a:r>
              <a:rPr lang="en-US" dirty="0" smtClean="0"/>
              <a:t>2020 (increase for staff in 2 domains)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753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077200" cy="41910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Perception gaps </a:t>
            </a:r>
            <a:r>
              <a:rPr lang="en-US" sz="2400" dirty="0" smtClean="0"/>
              <a:t>for all student demographic groups were no more than ‘small’</a:t>
            </a:r>
          </a:p>
          <a:p>
            <a:endParaRPr lang="en-US" sz="2400" dirty="0"/>
          </a:p>
          <a:p>
            <a:r>
              <a:rPr lang="en-US" sz="2400" dirty="0" smtClean="0"/>
              <a:t>Despite less than small perception gap, </a:t>
            </a:r>
            <a:r>
              <a:rPr lang="en-US" sz="2400" dirty="0" smtClean="0"/>
              <a:t>African American student group had lowest positive rate than all other demographic groups for all 3 domains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Some schools and groups with typically lower test performance, showed higher school climate results</a:t>
            </a:r>
          </a:p>
          <a:p>
            <a:endParaRPr lang="en-US" sz="2400" dirty="0" smtClean="0"/>
          </a:p>
          <a:p>
            <a:r>
              <a:rPr lang="en-US" sz="2400" dirty="0" smtClean="0"/>
              <a:t>Administration of EDSCLS every Spring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554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EDSCLS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7" y="2062198"/>
            <a:ext cx="7290054" cy="44085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Web address – </a:t>
            </a:r>
            <a:r>
              <a:rPr lang="en-US" sz="2800" dirty="0" smtClean="0">
                <a:hlinkClick r:id="rId2"/>
              </a:rPr>
              <a:t>https://safesupportivelearning.ed.gov</a:t>
            </a:r>
            <a:endParaRPr lang="en-US" sz="28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128016" lvl="1" indent="0" algn="ctr">
              <a:buNone/>
            </a:pPr>
            <a:r>
              <a:rPr lang="en-US" sz="2000" dirty="0" smtClean="0"/>
              <a:t>School Climate Resource package which includes: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Quick guide on making improvements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Improvement Reference Manual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Improvement Action Guides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Interpretation Resources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Online Modules</a:t>
            </a:r>
            <a:endParaRPr lang="en-US" sz="2000" dirty="0"/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0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2438400"/>
            <a:ext cx="7290054" cy="4032304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sz="3600" dirty="0"/>
              <a:t>Questions? </a:t>
            </a:r>
          </a:p>
          <a:p>
            <a:pPr algn="ctr"/>
            <a:endParaRPr lang="en-US" sz="2800" dirty="0"/>
          </a:p>
          <a:p>
            <a:pPr algn="ctr"/>
            <a:r>
              <a:rPr lang="en-US" sz="3600" dirty="0"/>
              <a:t>Comments</a:t>
            </a:r>
            <a:r>
              <a:rPr lang="en-US" sz="2800" dirty="0"/>
              <a:t>?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5400" dirty="0"/>
              <a:t>THANK YOU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Fairbanks North Star Borough School District</a:t>
            </a:r>
          </a:p>
          <a:p>
            <a:pPr marL="0" indent="0" algn="ctr">
              <a:buNone/>
            </a:pPr>
            <a:r>
              <a:rPr lang="en-US" sz="2800" dirty="0"/>
              <a:t>Ellis Ott, Ph.D.</a:t>
            </a:r>
          </a:p>
          <a:p>
            <a:pPr marL="0" indent="0" algn="ctr">
              <a:buNone/>
            </a:pPr>
            <a:r>
              <a:rPr lang="en-US" sz="2800" dirty="0"/>
              <a:t>Phone: 907-452-2000 x. 11364</a:t>
            </a:r>
          </a:p>
          <a:p>
            <a:pPr marL="0" indent="0" algn="ctr">
              <a:buNone/>
            </a:pPr>
            <a:r>
              <a:rPr lang="en-US" sz="2800" dirty="0"/>
              <a:t>E-mail: ellis.ott@k12northstar.org</a:t>
            </a:r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6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7144</TotalTime>
  <Words>686</Words>
  <Application>Microsoft Office PowerPoint</Application>
  <PresentationFormat>On-screen Show (4:3)</PresentationFormat>
  <Paragraphs>157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Wingdings</vt:lpstr>
      <vt:lpstr>Wingdings 3</vt:lpstr>
      <vt:lpstr>Ion Boardroom</vt:lpstr>
      <vt:lpstr>School Climate</vt:lpstr>
      <vt:lpstr>U.S. Dept. of Education  School Climate Surveys (EDSCLS)</vt:lpstr>
      <vt:lpstr>U.S. Dept. of Education  School Climate Surveys (EDSCLS)</vt:lpstr>
      <vt:lpstr>ED School Climate Surveys</vt:lpstr>
      <vt:lpstr>ED School Climate Surveys</vt:lpstr>
      <vt:lpstr>Engagement Domain</vt:lpstr>
      <vt:lpstr>Safety Domain</vt:lpstr>
      <vt:lpstr>Environment Domain</vt:lpstr>
      <vt:lpstr>Benchmarks</vt:lpstr>
      <vt:lpstr>School climate results</vt:lpstr>
      <vt:lpstr>Example screen: Students</vt:lpstr>
      <vt:lpstr>Example screen: Parents</vt:lpstr>
      <vt:lpstr>Example screen: Staff</vt:lpstr>
      <vt:lpstr>Conclusion</vt:lpstr>
      <vt:lpstr>Conclusion</vt:lpstr>
      <vt:lpstr>EDSCLS resources</vt:lpstr>
      <vt:lpstr>PowerPoint Presentation</vt:lpstr>
    </vt:vector>
  </TitlesOfParts>
  <Company>FNSBSD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f351678</dc:creator>
  <cp:lastModifiedBy>Ott, Ellis M.</cp:lastModifiedBy>
  <cp:revision>259</cp:revision>
  <cp:lastPrinted>2013-10-08T18:41:50Z</cp:lastPrinted>
  <dcterms:created xsi:type="dcterms:W3CDTF">2013-07-08T21:22:51Z</dcterms:created>
  <dcterms:modified xsi:type="dcterms:W3CDTF">2020-10-09T23:13:30Z</dcterms:modified>
</cp:coreProperties>
</file>