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03" r:id="rId2"/>
    <p:sldId id="313" r:id="rId3"/>
    <p:sldId id="322" r:id="rId4"/>
    <p:sldId id="318" r:id="rId5"/>
    <p:sldId id="314" r:id="rId6"/>
    <p:sldId id="323" r:id="rId7"/>
    <p:sldId id="324" r:id="rId8"/>
    <p:sldId id="315" r:id="rId9"/>
    <p:sldId id="327" r:id="rId10"/>
    <p:sldId id="317" r:id="rId11"/>
    <p:sldId id="329" r:id="rId12"/>
    <p:sldId id="337" r:id="rId13"/>
    <p:sldId id="330" r:id="rId14"/>
    <p:sldId id="331" r:id="rId15"/>
    <p:sldId id="332" r:id="rId16"/>
    <p:sldId id="333" r:id="rId17"/>
    <p:sldId id="334" r:id="rId18"/>
    <p:sldId id="335" r:id="rId19"/>
    <p:sldId id="319" r:id="rId20"/>
    <p:sldId id="336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97" autoAdjust="0"/>
    <p:restoredTop sz="94660"/>
  </p:normalViewPr>
  <p:slideViewPr>
    <p:cSldViewPr>
      <p:cViewPr varScale="1">
        <p:scale>
          <a:sx n="106" d="100"/>
          <a:sy n="106" d="100"/>
        </p:scale>
        <p:origin x="4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E807-9F89-495E-A5AA-490B8106C039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53CE-031A-4090-BF9D-27B7156DE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6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7D5253F-7BB4-4FE6-91B5-E803B4D53171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96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6F35-F091-4F62-9423-DF0B254C6B23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33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5AA85-3F00-4446-8D0F-CE156D330E73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91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9431-C765-47B5-8A30-4800FF32A037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25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3EAEF-8271-417B-A812-60F1A2D54485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68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17D0-8D6E-43FB-9AE7-164CA644F204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7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C9C5-54C0-42A7-95F5-AC5288C96C77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60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5BD9-64E4-4B37-AA56-614DA85EF8CC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0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88FF-B823-46C5-BE73-38DBC909C70D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28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7C99-0C0B-4DBD-815F-CEA2BD6C46ED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7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AD01A-C8C6-4DAC-9CB0-35A10137529C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1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2A6F177-8868-42B4-A2A6-6D1024799B58}" type="datetime1">
              <a:rPr lang="en-US" smtClean="0"/>
              <a:t>7/27/2017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94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safesupportivelearning.ed.gov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School Climate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August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663" y="6413740"/>
            <a:ext cx="8888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000" dirty="0" smtClean="0"/>
              <a:t>prepared </a:t>
            </a:r>
            <a:r>
              <a:rPr lang="en-US" sz="1000" dirty="0"/>
              <a:t>by Ellis Ott, Ph.D., Research &amp; Accountability Department</a:t>
            </a:r>
          </a:p>
          <a:p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385264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Dept. of </a:t>
            </a:r>
            <a:r>
              <a:rPr lang="en-US" dirty="0" smtClean="0"/>
              <a:t>EDucation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7" y="2062198"/>
            <a:ext cx="7290054" cy="4408506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Suite of surveys for students (grades 5-12), parents, instructional </a:t>
            </a:r>
            <a:r>
              <a:rPr lang="en-US" dirty="0"/>
              <a:t>staff, </a:t>
            </a:r>
            <a:r>
              <a:rPr lang="en-US" dirty="0" smtClean="0"/>
              <a:t>and non-instructional staff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Reliable, nationally-validated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Completion time 20-30 minutes (43 to 103 items)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Survey i</a:t>
            </a:r>
            <a:r>
              <a:rPr lang="en-US" dirty="0" smtClean="0"/>
              <a:t>tems </a:t>
            </a:r>
            <a:r>
              <a:rPr lang="en-US" dirty="0" smtClean="0"/>
              <a:t>provide a positive statement with 4 response options – 2 positive, 2 negative (from Strongly Disagree to Strongly Agree)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Replaced three misaligned surveys: Senior Survey, Parent Opinion Poll, Secondary School Climate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Administered in Spring 2017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1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7" y="2062198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Response rates of 51% and 11% for students and parents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Response rates of 41% and 28% for instructional and non-instructional staff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Initial process had issues with server overload </a:t>
            </a:r>
            <a:r>
              <a:rPr lang="en-US" sz="2800" dirty="0" smtClean="0">
                <a:sym typeface="Wingdings" panose="05000000000000000000" pitchFamily="2" charset="2"/>
              </a:rPr>
              <a:t></a:t>
            </a:r>
            <a:r>
              <a:rPr lang="en-US" sz="2800" dirty="0" smtClean="0"/>
              <a:t> addressed with Survey Monkey version of EDSCLS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3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3 domains with 13 subdomain topical areas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Engagement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Safety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Environment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66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ENGAGEMent</a:t>
            </a:r>
            <a:r>
              <a:rPr lang="en-US" dirty="0" smtClean="0"/>
              <a:t>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5" y="1981200"/>
            <a:ext cx="7290055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Engagement </a:t>
            </a:r>
            <a:r>
              <a:rPr lang="en-US" sz="3200" dirty="0"/>
              <a:t>includes several components of “school connectedness,” such as the amount of effort students expend in the work of learning, their sense of belonging, and their emotional involvement with the </a:t>
            </a:r>
            <a:r>
              <a:rPr lang="en-US" sz="3200" dirty="0" smtClean="0"/>
              <a:t>school</a:t>
            </a: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0704"/>
            <a:ext cx="2076450" cy="274320"/>
          </a:xfrm>
        </p:spPr>
        <p:txBody>
          <a:bodyPr/>
          <a:lstStyle/>
          <a:p>
            <a:r>
              <a:rPr lang="en-US" dirty="0"/>
              <a:t>Retrieved from EDSCLS User Guide </a:t>
            </a:r>
            <a:r>
              <a:rPr lang="en-US" dirty="0" smtClean="0"/>
              <a:t>	</a:t>
            </a:r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7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ENGAGEMent</a:t>
            </a:r>
            <a:r>
              <a:rPr lang="en-US" dirty="0" smtClean="0"/>
              <a:t>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294" y="1905000"/>
            <a:ext cx="7290055" cy="4565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3 </a:t>
            </a:r>
            <a:r>
              <a:rPr lang="en-US" dirty="0" smtClean="0"/>
              <a:t>subdomain topical </a:t>
            </a:r>
            <a:r>
              <a:rPr lang="en-US" dirty="0" smtClean="0"/>
              <a:t>areas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457200" indent="-457200">
              <a:buAutoNum type="arabicParenR"/>
            </a:pPr>
            <a:r>
              <a:rPr lang="en-US" b="1" i="1" dirty="0" smtClean="0"/>
              <a:t>Cultural and linguistic competence</a:t>
            </a:r>
          </a:p>
          <a:p>
            <a:pPr marL="457200" indent="-457200">
              <a:buAutoNum type="arabicParenR"/>
            </a:pPr>
            <a:endParaRPr lang="en-US" dirty="0" smtClean="0"/>
          </a:p>
          <a:p>
            <a:pPr marL="457200" indent="-457200">
              <a:buAutoNum type="arabicParenR"/>
            </a:pPr>
            <a:endParaRPr lang="en-US" dirty="0" smtClean="0"/>
          </a:p>
          <a:p>
            <a:pPr marL="457200" indent="-457200">
              <a:buFont typeface="+mj-lt"/>
              <a:buAutoNum type="arabicParenR" startAt="2"/>
            </a:pPr>
            <a:r>
              <a:rPr lang="en-US" b="1" i="1" dirty="0" smtClean="0"/>
              <a:t>Relationships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arenR" startAt="3"/>
            </a:pPr>
            <a:r>
              <a:rPr lang="en-US" b="1" i="1" dirty="0" smtClean="0"/>
              <a:t>School participation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1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Safety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868" y="2080305"/>
            <a:ext cx="7290055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dirty="0"/>
              <a:t>Emotional and physical safety are fundamental characteristics of high-quality schools; in these schools, students feel a sense of belonging and are free to focus on </a:t>
            </a:r>
            <a:r>
              <a:rPr lang="en-US" sz="3500" dirty="0" smtClean="0"/>
              <a:t>learning</a:t>
            </a:r>
            <a:endParaRPr lang="en-US" sz="35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0704"/>
            <a:ext cx="2076450" cy="274320"/>
          </a:xfrm>
        </p:spPr>
        <p:txBody>
          <a:bodyPr/>
          <a:lstStyle/>
          <a:p>
            <a:r>
              <a:rPr lang="en-US" dirty="0"/>
              <a:t>Retrieved from EDSCLS User </a:t>
            </a:r>
            <a:r>
              <a:rPr lang="en-US" dirty="0" smtClean="0"/>
              <a:t>Guide 	</a:t>
            </a:r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9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SAFETY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6" y="2286000"/>
            <a:ext cx="7766304" cy="402336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5 subdomain topical </a:t>
            </a:r>
            <a:r>
              <a:rPr lang="en-US" dirty="0" smtClean="0"/>
              <a:t>areas</a:t>
            </a:r>
            <a:endParaRPr lang="en-US" u="sng" dirty="0" smtClean="0"/>
          </a:p>
          <a:p>
            <a:pPr marL="457200" indent="-457200">
              <a:buAutoNum type="arabicParenR"/>
            </a:pPr>
            <a:r>
              <a:rPr lang="en-US" b="1" i="1" dirty="0" smtClean="0"/>
              <a:t>Emotional </a:t>
            </a:r>
            <a:r>
              <a:rPr lang="en-US" b="1" i="1" dirty="0" smtClean="0"/>
              <a:t>safety</a:t>
            </a:r>
            <a:endParaRPr lang="en-US" b="1" i="1" dirty="0" smtClean="0"/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arenR" startAt="2"/>
            </a:pPr>
            <a:r>
              <a:rPr lang="en-US" b="1" i="1" dirty="0" smtClean="0"/>
              <a:t>Physical safety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arenR" startAt="3"/>
            </a:pPr>
            <a:r>
              <a:rPr lang="en-US" b="1" i="1" dirty="0" smtClean="0"/>
              <a:t>Bullying/cyberbullying</a:t>
            </a:r>
          </a:p>
          <a:p>
            <a:pPr marL="0" indent="0">
              <a:buNone/>
            </a:pPr>
            <a:endParaRPr lang="en-US" b="1" i="1" dirty="0" smtClean="0"/>
          </a:p>
          <a:p>
            <a:pPr marL="457200" indent="-457200">
              <a:buFont typeface="+mj-lt"/>
              <a:buAutoNum type="arabicParenR" startAt="4"/>
            </a:pPr>
            <a:r>
              <a:rPr lang="en-US" b="1" i="1" dirty="0"/>
              <a:t>Substance abuse</a:t>
            </a:r>
          </a:p>
          <a:p>
            <a:pPr marL="457200" indent="-457200">
              <a:buAutoNum type="arabicParenR" startAt="4"/>
            </a:pPr>
            <a:endParaRPr lang="en-US" dirty="0"/>
          </a:p>
          <a:p>
            <a:pPr marL="457200" indent="-457200">
              <a:buFont typeface="+mj-lt"/>
              <a:buAutoNum type="arabicParenR" startAt="5"/>
            </a:pPr>
            <a:r>
              <a:rPr lang="en-US" b="1" i="1" dirty="0"/>
              <a:t>Emergency readiness/management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arenR" startAt="3"/>
            </a:pPr>
            <a:endParaRPr lang="en-US" b="1" i="1" u="sng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0704"/>
            <a:ext cx="2076450" cy="274320"/>
          </a:xfrm>
        </p:spPr>
        <p:txBody>
          <a:bodyPr/>
          <a:lstStyle/>
          <a:p>
            <a:r>
              <a:rPr lang="en-US" dirty="0"/>
              <a:t>Retrieved from EDSCLS User Guide </a:t>
            </a:r>
            <a:r>
              <a:rPr lang="en-US" dirty="0" smtClean="0"/>
              <a:t>	</a:t>
            </a:r>
            <a:fld id="{91D53F88-6FD6-4849-9149-255A316634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08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environment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868" y="2080305"/>
            <a:ext cx="7290055" cy="40233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/>
              <a:t>Positive school environments are characterized </a:t>
            </a:r>
            <a:r>
              <a:rPr lang="en-US" sz="3600" dirty="0" smtClean="0"/>
              <a:t>by appropriate </a:t>
            </a:r>
            <a:r>
              <a:rPr lang="en-US" sz="3600" dirty="0"/>
              <a:t>and well-maintained facilities; </a:t>
            </a:r>
            <a:r>
              <a:rPr lang="en-US" sz="3600" dirty="0" smtClean="0"/>
              <a:t>well managed </a:t>
            </a:r>
            <a:r>
              <a:rPr lang="en-US" sz="3600" dirty="0"/>
              <a:t>classrooms with high levels of engagement, rigor, productivity, and inclusion; a range of available school-based health supports; clear, fair disciplinary policies; and explicit policies and procedures governing various school </a:t>
            </a:r>
            <a:r>
              <a:rPr lang="en-US" sz="3600" dirty="0" smtClean="0"/>
              <a:t>practices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70704"/>
            <a:ext cx="2152650" cy="274320"/>
          </a:xfrm>
        </p:spPr>
        <p:txBody>
          <a:bodyPr/>
          <a:lstStyle/>
          <a:p>
            <a:r>
              <a:rPr lang="en-US" dirty="0"/>
              <a:t>Retrieved from EDSCLS User </a:t>
            </a:r>
            <a:r>
              <a:rPr lang="en-US" dirty="0" smtClean="0"/>
              <a:t>Guide	</a:t>
            </a:r>
            <a:fld id="{91D53F88-6FD6-4849-9149-255A3166340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3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environment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5</a:t>
            </a:r>
            <a:r>
              <a:rPr lang="en-US" dirty="0" smtClean="0"/>
              <a:t> subdomain topical areas</a:t>
            </a:r>
          </a:p>
          <a:p>
            <a:pPr marL="457200" indent="-457200">
              <a:buAutoNum type="arabicParenR"/>
            </a:pPr>
            <a:r>
              <a:rPr lang="en-US" b="1" dirty="0" smtClean="0"/>
              <a:t>Physical environment</a:t>
            </a:r>
          </a:p>
          <a:p>
            <a:pPr marL="0" indent="0">
              <a:buNone/>
            </a:pPr>
            <a:endParaRPr lang="en-US" b="1" dirty="0"/>
          </a:p>
          <a:p>
            <a:pPr marL="457200" indent="-457200">
              <a:buFont typeface="+mj-lt"/>
              <a:buAutoNum type="arabicParenR" startAt="2"/>
            </a:pPr>
            <a:r>
              <a:rPr lang="en-US" b="1" dirty="0" smtClean="0"/>
              <a:t>Instructional environment</a:t>
            </a:r>
          </a:p>
          <a:p>
            <a:pPr marL="0" indent="0">
              <a:buNone/>
            </a:pPr>
            <a:endParaRPr lang="en-US" b="1" dirty="0" smtClean="0"/>
          </a:p>
          <a:p>
            <a:pPr marL="457200" indent="-457200">
              <a:buFont typeface="+mj-lt"/>
              <a:buAutoNum type="arabicParenR" startAt="3"/>
            </a:pPr>
            <a:r>
              <a:rPr lang="en-US" b="1" dirty="0" smtClean="0"/>
              <a:t>Physical </a:t>
            </a:r>
            <a:r>
              <a:rPr lang="en-US" b="1" dirty="0" smtClean="0"/>
              <a:t>health</a:t>
            </a:r>
          </a:p>
          <a:p>
            <a:pPr marL="0" indent="0">
              <a:buNone/>
            </a:pPr>
            <a:endParaRPr lang="en-US" b="1" dirty="0" smtClean="0"/>
          </a:p>
          <a:p>
            <a:pPr marL="457200" indent="-457200">
              <a:buFont typeface="+mj-lt"/>
              <a:buAutoNum type="arabicParenR" startAt="4"/>
            </a:pPr>
            <a:r>
              <a:rPr lang="en-US" b="1" dirty="0"/>
              <a:t>Mental Health</a:t>
            </a:r>
          </a:p>
          <a:p>
            <a:pPr marL="0" indent="0">
              <a:buNone/>
            </a:pPr>
            <a:endParaRPr lang="en-US" b="1" dirty="0"/>
          </a:p>
          <a:p>
            <a:pPr marL="457200" indent="-457200">
              <a:buFont typeface="+mj-lt"/>
              <a:buAutoNum type="arabicParenR" startAt="5"/>
            </a:pPr>
            <a:r>
              <a:rPr lang="en-US" b="1" dirty="0"/>
              <a:t>Discipline</a:t>
            </a:r>
          </a:p>
          <a:p>
            <a:pPr marL="457200" indent="-457200">
              <a:buFont typeface="+mj-lt"/>
              <a:buAutoNum type="arabicParenR" startAt="3"/>
            </a:pPr>
            <a:endParaRPr lang="en-US" dirty="0" smtClean="0"/>
          </a:p>
          <a:p>
            <a:pPr marL="457200" indent="-457200">
              <a:buAutoNum type="arabicParenR" startAt="3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470704"/>
            <a:ext cx="2152650" cy="274320"/>
          </a:xfrm>
        </p:spPr>
        <p:txBody>
          <a:bodyPr/>
          <a:lstStyle/>
          <a:p>
            <a:r>
              <a:rPr lang="en-US" dirty="0"/>
              <a:t>Retrieved from EDSCLS User </a:t>
            </a:r>
            <a:r>
              <a:rPr lang="en-US" dirty="0" smtClean="0"/>
              <a:t>Guide	</a:t>
            </a:r>
            <a:fld id="{91D53F88-6FD6-4849-9149-255A3166340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4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SCALE SCORES?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Scale scores provided for domains and topics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Scores range from 100 to 500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Scores at 300 or higher considered “positive”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Under 300 </a:t>
            </a:r>
            <a:r>
              <a:rPr lang="en-US" dirty="0" smtClean="0">
                <a:sym typeface="Wingdings" panose="05000000000000000000" pitchFamily="2" charset="2"/>
              </a:rPr>
              <a:t> “negative”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1</a:t>
            </a:r>
            <a:r>
              <a:rPr lang="en-US" dirty="0" smtClean="0"/>
              <a:t>00 to 199 </a:t>
            </a:r>
            <a:r>
              <a:rPr lang="en-US" dirty="0" smtClean="0">
                <a:sym typeface="Wingdings" panose="05000000000000000000" pitchFamily="2" charset="2"/>
              </a:rPr>
              <a:t> tend to “Strongly Disagree”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200 to 299  tend to “Disagree”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300 to 399  tend to “Agree”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400 to 500  tend to “Strongly Agree”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arenR" startAt="4"/>
            </a:pPr>
            <a:endParaRPr lang="en-US" dirty="0"/>
          </a:p>
          <a:p>
            <a:pPr marL="457200" indent="-457200">
              <a:buFont typeface="+mj-lt"/>
              <a:buAutoNum type="arabicParenR" startAt="5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AutoNum type="arabicParenR" startAt="3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70704"/>
            <a:ext cx="323850" cy="274320"/>
          </a:xfrm>
        </p:spPr>
        <p:txBody>
          <a:bodyPr/>
          <a:lstStyle/>
          <a:p>
            <a:fld id="{91D53F88-6FD6-4849-9149-255A3166340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59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School climate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Publically Available Dashboard to review School Climate results for each survey group:</a:t>
            </a:r>
          </a:p>
          <a:p>
            <a:pPr marL="457200" indent="-457200">
              <a:buFont typeface="+mj-lt"/>
              <a:buAutoNum type="arabicParenR" startAt="4"/>
            </a:pPr>
            <a:endParaRPr lang="en-US" dirty="0"/>
          </a:p>
          <a:p>
            <a:pPr marL="0" indent="0" algn="ctr">
              <a:buNone/>
            </a:pPr>
            <a:r>
              <a:rPr lang="en-US" u="sng" dirty="0">
                <a:hlinkClick r:id="rId2"/>
              </a:rPr>
              <a:t>https://public.tableau.com/profile/k12northstar</a:t>
            </a:r>
            <a:r>
              <a:rPr lang="en-US" u="sng" dirty="0" smtClean="0">
                <a:hlinkClick r:id="rId2"/>
              </a:rPr>
              <a:t>#!/</a:t>
            </a:r>
            <a:endParaRPr lang="en-US" u="sng" dirty="0" smtClean="0"/>
          </a:p>
          <a:p>
            <a:pPr marL="0" indent="0">
              <a:buNone/>
            </a:pPr>
            <a:endParaRPr lang="en-US" u="sng" dirty="0"/>
          </a:p>
          <a:p>
            <a:pPr marL="0" indent="0" algn="ctr">
              <a:buNone/>
            </a:pPr>
            <a:r>
              <a:rPr lang="en-US" dirty="0" smtClean="0"/>
              <a:t>Filtering available for School, School Group, Grade Level, Race/Ethnicity, Gender, and Military Dependent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Some information suppressed to protect confidentiality (example: if group is less than 5 individuals)</a:t>
            </a:r>
            <a:endParaRPr lang="en-US" dirty="0"/>
          </a:p>
          <a:p>
            <a:pPr marL="457200" indent="-457200">
              <a:buFont typeface="+mj-lt"/>
              <a:buAutoNum type="arabicParenR" startAt="5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AutoNum type="arabicParenR" startAt="3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70704"/>
            <a:ext cx="323850" cy="274320"/>
          </a:xfrm>
        </p:spPr>
        <p:txBody>
          <a:bodyPr/>
          <a:lstStyle/>
          <a:p>
            <a:fld id="{91D53F88-6FD6-4849-9149-255A3166340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61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70834"/>
            <a:ext cx="7290054" cy="1499616"/>
          </a:xfrm>
        </p:spPr>
        <p:txBody>
          <a:bodyPr/>
          <a:lstStyle/>
          <a:p>
            <a:pPr algn="ctr"/>
            <a:r>
              <a:rPr lang="en-US" dirty="0" smtClean="0"/>
              <a:t>Example screen: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Publically Available Dashboard to review School Climate results for each survey group:</a:t>
            </a:r>
          </a:p>
          <a:p>
            <a:pPr marL="457200" indent="-457200">
              <a:buFont typeface="+mj-lt"/>
              <a:buAutoNum type="arabicParenR" startAt="4"/>
            </a:pPr>
            <a:endParaRPr lang="en-US" dirty="0"/>
          </a:p>
          <a:p>
            <a:pPr marL="0" indent="0">
              <a:buNone/>
            </a:pPr>
            <a:r>
              <a:rPr lang="en-US" u="sng" dirty="0">
                <a:hlinkClick r:id="rId2"/>
              </a:rPr>
              <a:t>https://public.tableau.com/profile/k12northstar#!/</a:t>
            </a:r>
            <a:endParaRPr lang="en-US" dirty="0"/>
          </a:p>
          <a:p>
            <a:pPr marL="457200" indent="-457200">
              <a:buFont typeface="+mj-lt"/>
              <a:buAutoNum type="arabicParenR" startAt="5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AutoNum type="arabicParenR" startAt="3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70704"/>
            <a:ext cx="323850" cy="274320"/>
          </a:xfrm>
        </p:spPr>
        <p:txBody>
          <a:bodyPr/>
          <a:lstStyle/>
          <a:p>
            <a:fld id="{91D53F88-6FD6-4849-9149-255A31663408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68" y="1223672"/>
            <a:ext cx="9144000" cy="52470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484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70834"/>
            <a:ext cx="7290054" cy="1499616"/>
          </a:xfrm>
        </p:spPr>
        <p:txBody>
          <a:bodyPr/>
          <a:lstStyle/>
          <a:p>
            <a:pPr algn="ctr"/>
            <a:r>
              <a:rPr lang="en-US" dirty="0" smtClean="0"/>
              <a:t>Example screen: PARENTS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70704"/>
            <a:ext cx="323850" cy="274320"/>
          </a:xfrm>
        </p:spPr>
        <p:txBody>
          <a:bodyPr/>
          <a:lstStyle/>
          <a:p>
            <a:fld id="{91D53F88-6FD6-4849-9149-255A31663408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9144000" cy="51753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261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70834"/>
            <a:ext cx="7290054" cy="1499616"/>
          </a:xfrm>
        </p:spPr>
        <p:txBody>
          <a:bodyPr/>
          <a:lstStyle/>
          <a:p>
            <a:pPr algn="ctr"/>
            <a:r>
              <a:rPr lang="en-US" dirty="0" smtClean="0"/>
              <a:t>Example screen: instructional staff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70704"/>
            <a:ext cx="323850" cy="274320"/>
          </a:xfrm>
        </p:spPr>
        <p:txBody>
          <a:bodyPr/>
          <a:lstStyle/>
          <a:p>
            <a:fld id="{91D53F88-6FD6-4849-9149-255A31663408}" type="slidenum">
              <a:rPr lang="en-US" smtClean="0"/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47389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322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70834"/>
            <a:ext cx="7290054" cy="1499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Example screen: Non-instructional staff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70704"/>
            <a:ext cx="323850" cy="274320"/>
          </a:xfrm>
        </p:spPr>
        <p:txBody>
          <a:bodyPr/>
          <a:lstStyle/>
          <a:p>
            <a:fld id="{91D53F88-6FD6-4849-9149-255A31663408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9144000" cy="47389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883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6" y="1828800"/>
            <a:ext cx="7537704" cy="4480560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</a:t>
            </a:r>
            <a:r>
              <a:rPr lang="en-US" sz="2400" dirty="0" smtClean="0"/>
              <a:t>All groups tended to agree with positive statements about their </a:t>
            </a:r>
            <a:r>
              <a:rPr lang="en-US" sz="2400" dirty="0" smtClean="0"/>
              <a:t>school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Greater than 2/3 of students and staff indicated a “positive” school climate in Engagement, Safety, and Environment (scale score of 300 or higher)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Schools given grade point average of 3.19 and 2.87 by parents and students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District performance above national average on scale scores for all domains and survey groups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AutoNum type="arabicParenR" startAt="3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70704"/>
            <a:ext cx="323850" cy="274320"/>
          </a:xfrm>
        </p:spPr>
        <p:txBody>
          <a:bodyPr/>
          <a:lstStyle/>
          <a:p>
            <a:fld id="{91D53F88-6FD6-4849-9149-255A3166340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75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6" y="1828800"/>
            <a:ext cx="7537704" cy="44805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Perception gaps  by race/ethnicity, gender, economic status, disability, English language, and Military dependence were either very small or small for all groups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Some schools and groups with typically lower test performance, showed </a:t>
            </a:r>
            <a:r>
              <a:rPr lang="en-US" sz="2400" dirty="0" smtClean="0"/>
              <a:t>higher </a:t>
            </a:r>
            <a:r>
              <a:rPr lang="en-US" sz="2400" dirty="0" smtClean="0"/>
              <a:t>school climate results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Administration of EDSCLS highly recommended every year in the Spring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AutoNum type="arabicParenR" startAt="3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470704"/>
            <a:ext cx="323850" cy="274320"/>
          </a:xfrm>
        </p:spPr>
        <p:txBody>
          <a:bodyPr/>
          <a:lstStyle/>
          <a:p>
            <a:fld id="{91D53F88-6FD6-4849-9149-255A3166340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5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EDSCLS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7" y="2062198"/>
            <a:ext cx="7290054" cy="44085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Web address – </a:t>
            </a:r>
            <a:r>
              <a:rPr lang="en-US" sz="2800" dirty="0" smtClean="0">
                <a:hlinkClick r:id="rId2"/>
              </a:rPr>
              <a:t>https://safesupportivelearning.ed.gov</a:t>
            </a:r>
            <a:endParaRPr 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128016" lvl="1" indent="0" algn="ctr">
              <a:buNone/>
            </a:pPr>
            <a:r>
              <a:rPr lang="en-US" sz="2000" dirty="0" smtClean="0"/>
              <a:t>School Climate Resource package which includes: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Quick guide on making improvements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Reference Manual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Action Guides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Interpretation Resources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Online Modules</a:t>
            </a:r>
            <a:endParaRPr lang="en-US" sz="2000" dirty="0"/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762000"/>
            <a:ext cx="7290054" cy="570870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600" dirty="0"/>
              <a:t>Questions? </a:t>
            </a:r>
          </a:p>
          <a:p>
            <a:pPr algn="ctr"/>
            <a:endParaRPr lang="en-US" sz="2800" dirty="0"/>
          </a:p>
          <a:p>
            <a:pPr algn="ctr"/>
            <a:r>
              <a:rPr lang="en-US" sz="3600" dirty="0"/>
              <a:t>Comments</a:t>
            </a:r>
            <a:r>
              <a:rPr lang="en-US" sz="2800" dirty="0"/>
              <a:t>?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5400" dirty="0"/>
              <a:t>THANK YOU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Fairbanks North Star Borough School District</a:t>
            </a:r>
          </a:p>
          <a:p>
            <a:pPr marL="0" indent="0" algn="ctr">
              <a:buNone/>
            </a:pPr>
            <a:r>
              <a:rPr lang="en-US" sz="2800" dirty="0"/>
              <a:t>Ellis Ott, Ph.D.</a:t>
            </a:r>
          </a:p>
          <a:p>
            <a:pPr marL="0" indent="0" algn="ctr">
              <a:buNone/>
            </a:pPr>
            <a:r>
              <a:rPr lang="en-US" sz="2800" dirty="0"/>
              <a:t>Phone: 907-452-2000 x. 11364</a:t>
            </a:r>
          </a:p>
          <a:p>
            <a:pPr marL="0" indent="0" algn="ctr">
              <a:buNone/>
            </a:pPr>
            <a:r>
              <a:rPr lang="en-US" sz="2800" dirty="0"/>
              <a:t>E-mail: ellis.ott@k12northstar.org</a:t>
            </a:r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3472</TotalTime>
  <Words>703</Words>
  <Application>Microsoft Office PowerPoint</Application>
  <PresentationFormat>On-screen Show (4:3)</PresentationFormat>
  <Paragraphs>184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Tw Cen MT</vt:lpstr>
      <vt:lpstr>Tw Cen MT Condensed</vt:lpstr>
      <vt:lpstr>Wingdings</vt:lpstr>
      <vt:lpstr>Wingdings 3</vt:lpstr>
      <vt:lpstr>Integral</vt:lpstr>
      <vt:lpstr>School Climate</vt:lpstr>
      <vt:lpstr>U.S. Dept. of EDucation  School Climate Surveys (EDSCLS)</vt:lpstr>
      <vt:lpstr>ED School Climate Surveys</vt:lpstr>
      <vt:lpstr>ED School Climate Surveys</vt:lpstr>
      <vt:lpstr>ENGAGEMent Domain</vt:lpstr>
      <vt:lpstr>ENGAGEMent TOPICS</vt:lpstr>
      <vt:lpstr>Safety Domain</vt:lpstr>
      <vt:lpstr>SAFETY topics</vt:lpstr>
      <vt:lpstr>environment Domain</vt:lpstr>
      <vt:lpstr>environment Topics</vt:lpstr>
      <vt:lpstr>SCALE SCORES?</vt:lpstr>
      <vt:lpstr>School climate results</vt:lpstr>
      <vt:lpstr>Example screen: Students</vt:lpstr>
      <vt:lpstr>Example screen: PARENTS</vt:lpstr>
      <vt:lpstr>Example screen: instructional staff</vt:lpstr>
      <vt:lpstr>Example screen: Non-instructional staff</vt:lpstr>
      <vt:lpstr>conclusion</vt:lpstr>
      <vt:lpstr>conclusion</vt:lpstr>
      <vt:lpstr>EDSCLS resources</vt:lpstr>
      <vt:lpstr>PowerPoint Presentation</vt:lpstr>
    </vt:vector>
  </TitlesOfParts>
  <Company>FNSBSD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207</cp:revision>
  <cp:lastPrinted>2013-10-08T18:41:50Z</cp:lastPrinted>
  <dcterms:created xsi:type="dcterms:W3CDTF">2013-07-08T21:22:51Z</dcterms:created>
  <dcterms:modified xsi:type="dcterms:W3CDTF">2017-07-27T23:04:56Z</dcterms:modified>
</cp:coreProperties>
</file>