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notesMasterIdLst>
    <p:notesMasterId r:id="rId14"/>
  </p:notesMasterIdLst>
  <p:sldIdLst>
    <p:sldId id="259" r:id="rId2"/>
    <p:sldId id="281" r:id="rId3"/>
    <p:sldId id="282" r:id="rId4"/>
    <p:sldId id="301" r:id="rId5"/>
    <p:sldId id="299" r:id="rId6"/>
    <p:sldId id="300" r:id="rId7"/>
    <p:sldId id="302" r:id="rId8"/>
    <p:sldId id="303" r:id="rId9"/>
    <p:sldId id="304" r:id="rId10"/>
    <p:sldId id="292" r:id="rId11"/>
    <p:sldId id="293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C7C2-54E9-4EC1-B8B2-159E364266D0}" type="datetimeFigureOut">
              <a:rPr lang="en-US" smtClean="0"/>
              <a:t>7/24/2017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3DD2F-E414-4F91-A87A-FDD013F8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7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CC3E-BFFF-489A-B60C-43720A5147A5}" type="datetime1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58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0658-F5D9-44FB-A8F9-7ACD5F10BD0F}" type="datetime1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82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F1B5-5B82-46AF-AF81-E6409E472733}" type="datetime1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69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D024D-AD8F-4E5D-BE5A-94E1EAE338F8}" type="datetime1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4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709B8-EFC4-488E-BDA5-01C540C536F1}" type="datetime1">
              <a:rPr lang="en-US" smtClean="0"/>
              <a:t>7/24/2017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8001-77F0-43F1-B1A0-B7E99923C51E}" type="datetime1">
              <a:rPr lang="en-US" smtClean="0"/>
              <a:t>7/24/2017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1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8AF0-3C62-4856-9AEF-0CB07A00AF89}" type="datetime1">
              <a:rPr lang="en-US" smtClean="0"/>
              <a:t>7/24/2017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62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04866-6D6B-47B5-9CEB-71A145E486D5}" type="datetime1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92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D19E-E7E5-4CCA-9D13-2B287122DB58}" type="datetime1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73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1001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5505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770057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0073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9108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9C86A-99B4-4E8A-9C21-49E8D7BFB121}" type="datetime1">
              <a:rPr lang="en-US" smtClean="0"/>
              <a:t>7/24/2017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1736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1079-2FC0-4848-B8F1-D575468168FE}" type="datetime1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23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1459-C4D5-4B9B-AA30-C0AB17FA692D}" type="datetime1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65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429C86A-99B4-4E8A-9C21-49E8D7BFB121}" type="datetime1">
              <a:rPr lang="en-US" smtClean="0"/>
              <a:t>7/24/2017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88451" y="167249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ED School climate surveys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488949" y="3636600"/>
            <a:ext cx="6629400" cy="1752600"/>
          </a:xfrm>
        </p:spPr>
        <p:txBody>
          <a:bodyPr>
            <a:normAutofit fontScale="70000" lnSpcReduction="20000"/>
          </a:bodyPr>
          <a:lstStyle/>
          <a:p>
            <a:endParaRPr lang="en-US" sz="1800" b="1" dirty="0" smtClean="0"/>
          </a:p>
          <a:p>
            <a:pPr algn="r"/>
            <a:r>
              <a:rPr lang="en-US" sz="1800" b="1" dirty="0" smtClean="0"/>
              <a:t>Presented by Ellis M. Ott, Ph.D.</a:t>
            </a:r>
            <a:endParaRPr lang="en-US" sz="1800" b="1" dirty="0"/>
          </a:p>
          <a:p>
            <a:endParaRPr lang="en-US" b="1" dirty="0" smtClean="0"/>
          </a:p>
          <a:p>
            <a:pPr algn="r"/>
            <a:r>
              <a:rPr lang="en-US" b="1" dirty="0" smtClean="0"/>
              <a:t>Fairbanks North Star Borough School District</a:t>
            </a:r>
          </a:p>
          <a:p>
            <a:pPr algn="r"/>
            <a:r>
              <a:rPr lang="en-US" sz="1800" b="1" dirty="0" smtClean="0"/>
              <a:t>Fairbanks, Alaska</a:t>
            </a:r>
            <a:endParaRPr lang="en-US" sz="1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69806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2017 NCES STATS-DC Data Conference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8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Our school district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2578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About 14,000 students, 35 schools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/>
              <a:t>D</a:t>
            </a:r>
            <a:r>
              <a:rPr lang="en-US" sz="3200" b="0" dirty="0" smtClean="0"/>
              <a:t>rop-out rate 4.1%, Graduation rate ~74%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Free/reduced price lunch 37%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Special education services 17%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English language learner 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6483387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6498827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  Compiled from local school </a:t>
            </a:r>
            <a:r>
              <a:rPr lang="en-US" dirty="0"/>
              <a:t>d</a:t>
            </a:r>
            <a:r>
              <a:rPr lang="en-US" dirty="0" smtClean="0"/>
              <a:t>istrict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8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Our school district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634328"/>
              </p:ext>
            </p:extLst>
          </p:nvPr>
        </p:nvGraphicFramePr>
        <p:xfrm>
          <a:off x="838200" y="1676400"/>
          <a:ext cx="7239000" cy="4343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23759"/>
                <a:gridCol w="1515241"/>
              </a:tblGrid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Caucasian Only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59%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African American Only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Hispanic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Asian/Pacific</a:t>
                      </a:r>
                      <a:r>
                        <a:rPr lang="en-US" sz="2400" baseline="0" dirty="0" smtClean="0"/>
                        <a:t> Islander Only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AK</a:t>
                      </a:r>
                      <a:r>
                        <a:rPr lang="en-US" sz="2400" baseline="0" dirty="0" smtClean="0"/>
                        <a:t> Native/American Indian Only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9%</a:t>
                      </a:r>
                      <a:endParaRPr lang="en-US" sz="2400" dirty="0"/>
                    </a:p>
                  </a:txBody>
                  <a:tcPr/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Two or more Races Non-Hispanic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16%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5300" y="6477000"/>
            <a:ext cx="8496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Enrollment and Ethnicity Report Oct 1, 2016 – available at </a:t>
            </a:r>
            <a:r>
              <a:rPr lang="en-US" sz="1600" dirty="0"/>
              <a:t>https://www.k12northstar.org/Page/6267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3323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59230"/>
            <a:ext cx="8229600" cy="52578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dirty="0" smtClean="0"/>
              <a:t>offered participation in EDSCLS for spring 2017</a:t>
            </a:r>
          </a:p>
          <a:p>
            <a:pPr marL="0" indent="0">
              <a:buNone/>
            </a:pPr>
            <a:endParaRPr lang="en-US" sz="36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dirty="0" smtClean="0"/>
              <a:t>review of items and previous 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0" dirty="0" smtClean="0"/>
              <a:t>decision to administer edscls to entire 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6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Why edscls?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5690" y="1066800"/>
            <a:ext cx="8231110" cy="5410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457200" lvl="1" indent="0">
              <a:buNone/>
            </a:pPr>
            <a:r>
              <a:rPr lang="en-US" sz="4800" dirty="0" smtClean="0"/>
              <a:t>1. Edscls could replace 3 surveys</a:t>
            </a:r>
          </a:p>
          <a:p>
            <a:pPr lvl="3"/>
            <a:endParaRPr lang="en-US" sz="4400" dirty="0"/>
          </a:p>
          <a:p>
            <a:pPr lvl="3"/>
            <a:r>
              <a:rPr lang="en-US" sz="4400" dirty="0" smtClean="0"/>
              <a:t>Senior survey</a:t>
            </a:r>
          </a:p>
          <a:p>
            <a:pPr marL="1371600" lvl="3" indent="0">
              <a:buNone/>
            </a:pPr>
            <a:endParaRPr lang="en-US" sz="4400" dirty="0" smtClean="0"/>
          </a:p>
          <a:p>
            <a:pPr lvl="3"/>
            <a:r>
              <a:rPr lang="en-US" sz="4400" dirty="0" smtClean="0"/>
              <a:t>Parent opinion poll (every other year)</a:t>
            </a:r>
          </a:p>
          <a:p>
            <a:pPr marL="1371600" lvl="3" indent="0">
              <a:buNone/>
            </a:pPr>
            <a:endParaRPr lang="en-US" sz="4400" dirty="0" smtClean="0"/>
          </a:p>
          <a:p>
            <a:pPr lvl="3"/>
            <a:r>
              <a:rPr lang="en-US" sz="4400" dirty="0" smtClean="0"/>
              <a:t>School climate (secondary students &amp; staff)</a:t>
            </a:r>
          </a:p>
          <a:p>
            <a:pPr lvl="3"/>
            <a:endParaRPr lang="en-US" sz="4400" dirty="0"/>
          </a:p>
          <a:p>
            <a:pPr lvl="3"/>
            <a:r>
              <a:rPr lang="en-US" sz="4400" dirty="0" smtClean="0"/>
              <a:t>All administered at different times of the year</a:t>
            </a:r>
          </a:p>
          <a:p>
            <a:pPr lvl="1"/>
            <a:endParaRPr lang="en-US" sz="4800" dirty="0" smtClean="0"/>
          </a:p>
          <a:p>
            <a:pPr marL="457200" lvl="1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95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Why edscls?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5690" y="1066800"/>
            <a:ext cx="8231110" cy="5410200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457200" lvl="1" indent="0">
              <a:buNone/>
            </a:pPr>
            <a:r>
              <a:rPr lang="en-US" sz="4000" dirty="0" smtClean="0"/>
              <a:t>2. Edscls - Suite of surveys with more overlap</a:t>
            </a:r>
          </a:p>
          <a:p>
            <a:pPr lvl="1"/>
            <a:endParaRPr lang="en-US" sz="5100" dirty="0" smtClean="0"/>
          </a:p>
          <a:p>
            <a:pPr lvl="3"/>
            <a:r>
              <a:rPr lang="en-US" sz="4100" dirty="0" smtClean="0"/>
              <a:t>Common theme with 3 domains: engagement, safety, environment</a:t>
            </a:r>
          </a:p>
          <a:p>
            <a:pPr marL="1371600" lvl="3" indent="0">
              <a:buNone/>
            </a:pPr>
            <a:endParaRPr lang="en-US" sz="4100" dirty="0" smtClean="0"/>
          </a:p>
          <a:p>
            <a:pPr lvl="3"/>
            <a:r>
              <a:rPr lang="en-US" sz="4100" dirty="0"/>
              <a:t>Domain and topic interpretation as opposed to only item </a:t>
            </a:r>
            <a:r>
              <a:rPr lang="en-US" sz="4100" dirty="0" smtClean="0"/>
              <a:t>level – </a:t>
            </a:r>
          </a:p>
          <a:p>
            <a:pPr lvl="5"/>
            <a:r>
              <a:rPr lang="en-US" sz="4100" dirty="0" smtClean="0"/>
              <a:t>get “bigger picture”</a:t>
            </a:r>
            <a:endParaRPr lang="en-US" sz="4100" dirty="0"/>
          </a:p>
          <a:p>
            <a:pPr marL="457200" lvl="1" indent="0">
              <a:buNone/>
            </a:pPr>
            <a:endParaRPr lang="en-US" sz="4600" dirty="0"/>
          </a:p>
          <a:p>
            <a:pPr lvl="3"/>
            <a:r>
              <a:rPr lang="en-US" sz="4100" dirty="0" smtClean="0"/>
              <a:t>Could be administered at same time</a:t>
            </a:r>
          </a:p>
          <a:p>
            <a:pPr marL="457200" lvl="1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67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Why edscls?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5690" y="1066800"/>
            <a:ext cx="8231110" cy="5410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4000" dirty="0" smtClean="0"/>
              <a:t>3. National caliber</a:t>
            </a:r>
            <a:endParaRPr lang="en-US" sz="5100" dirty="0" smtClean="0"/>
          </a:p>
          <a:p>
            <a:pPr lvl="3"/>
            <a:r>
              <a:rPr lang="en-US" sz="4100" dirty="0" smtClean="0"/>
              <a:t>Nationally-validated</a:t>
            </a:r>
          </a:p>
          <a:p>
            <a:pPr marL="1371600" lvl="3" indent="0">
              <a:buNone/>
            </a:pPr>
            <a:endParaRPr lang="en-US" sz="4100" dirty="0" smtClean="0"/>
          </a:p>
          <a:p>
            <a:pPr lvl="3"/>
            <a:r>
              <a:rPr lang="en-US" sz="4100" dirty="0" smtClean="0"/>
              <a:t>Reliable</a:t>
            </a:r>
          </a:p>
          <a:p>
            <a:pPr lvl="3"/>
            <a:endParaRPr lang="en-US" sz="4100" dirty="0" smtClean="0"/>
          </a:p>
          <a:p>
            <a:pPr lvl="3"/>
            <a:r>
              <a:rPr lang="en-US" sz="4100" dirty="0" smtClean="0"/>
              <a:t>Possibility of national comparison data</a:t>
            </a:r>
          </a:p>
          <a:p>
            <a:pPr lvl="1"/>
            <a:endParaRPr lang="en-US" sz="4600" dirty="0"/>
          </a:p>
          <a:p>
            <a:pPr marL="1371600" lvl="3" indent="0">
              <a:buNone/>
            </a:pPr>
            <a:endParaRPr lang="en-US" sz="4100" dirty="0" smtClean="0"/>
          </a:p>
          <a:p>
            <a:pPr marL="457200" lvl="1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13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Why edscls?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5690" y="1066800"/>
            <a:ext cx="8231110" cy="54102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1200150" lvl="1" indent="-742950">
              <a:buFont typeface="+mj-lt"/>
              <a:buAutoNum type="arabicPeriod" startAt="4"/>
            </a:pPr>
            <a:r>
              <a:rPr lang="en-US" sz="4000" dirty="0" smtClean="0"/>
              <a:t>More comprehensive set of items</a:t>
            </a:r>
            <a:endParaRPr lang="en-US" sz="4000" dirty="0"/>
          </a:p>
          <a:p>
            <a:pPr marL="1200150" lvl="1" indent="-742950">
              <a:buFont typeface="+mj-lt"/>
              <a:buAutoNum type="arabicPeriod" startAt="4"/>
            </a:pPr>
            <a:endParaRPr lang="en-US" sz="4000" dirty="0" smtClean="0"/>
          </a:p>
          <a:p>
            <a:pPr marL="1200150" lvl="1" indent="-742950">
              <a:buFont typeface="+mj-lt"/>
              <a:buAutoNum type="arabicPeriod" startAt="4"/>
            </a:pPr>
            <a:r>
              <a:rPr lang="en-US" sz="4000" dirty="0" smtClean="0"/>
              <a:t>Item wording allowed “passive” parental approval</a:t>
            </a:r>
          </a:p>
          <a:p>
            <a:pPr marL="1200150" lvl="1" indent="-742950">
              <a:buFont typeface="+mj-lt"/>
              <a:buAutoNum type="arabicPeriod" startAt="4"/>
            </a:pPr>
            <a:endParaRPr lang="en-US" sz="4000" dirty="0"/>
          </a:p>
          <a:p>
            <a:pPr marL="1200150" lvl="1" indent="-742950">
              <a:buFont typeface="+mj-lt"/>
              <a:buAutoNum type="arabicPeriod" startAt="4"/>
            </a:pPr>
            <a:r>
              <a:rPr lang="en-US" sz="4000" dirty="0" smtClean="0"/>
              <a:t>No financial cost to district</a:t>
            </a:r>
          </a:p>
          <a:p>
            <a:pPr marL="1200150" lvl="1" indent="-742950">
              <a:buFont typeface="+mj-lt"/>
              <a:buAutoNum type="arabicPeriod" startAt="4"/>
            </a:pPr>
            <a:endParaRPr lang="en-US" sz="4000" dirty="0"/>
          </a:p>
          <a:p>
            <a:pPr marL="1200150" lvl="1" indent="-742950">
              <a:buFont typeface="+mj-lt"/>
              <a:buAutoNum type="arabicPeriod" startAt="4"/>
            </a:pPr>
            <a:r>
              <a:rPr lang="en-US" sz="4000" dirty="0" smtClean="0"/>
              <a:t>Lots of resources for guidance on interpretation and response to results for improving school climate</a:t>
            </a:r>
          </a:p>
          <a:p>
            <a:pPr lvl="1"/>
            <a:endParaRPr lang="en-US" sz="4600" dirty="0"/>
          </a:p>
          <a:p>
            <a:pPr marL="1371600" lvl="3" indent="0">
              <a:buNone/>
            </a:pPr>
            <a:endParaRPr lang="en-US" sz="4100" dirty="0" smtClean="0"/>
          </a:p>
          <a:p>
            <a:pPr marL="457200" lvl="1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04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68097" y="2062198"/>
            <a:ext cx="7290054" cy="440850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Surveys administered in </a:t>
            </a:r>
            <a:r>
              <a:rPr lang="en-US" dirty="0" err="1" smtClean="0"/>
              <a:t>feb</a:t>
            </a:r>
            <a:r>
              <a:rPr lang="en-US" dirty="0" smtClean="0"/>
              <a:t>/mar 2017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Early issues with server </a:t>
            </a:r>
            <a:r>
              <a:rPr lang="en-US" dirty="0" smtClean="0">
                <a:sym typeface="Wingdings" panose="05000000000000000000" pitchFamily="2" charset="2"/>
              </a:rPr>
              <a:t> switched to survey monkey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Response rates of 51% &amp; 11% for students and parents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ym typeface="Wingdings" panose="05000000000000000000" pitchFamily="2" charset="2"/>
              </a:rPr>
              <a:t>Response rates of 41% &amp; 28% for instructional staff and non-instructional staff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Results to be presented to school board in mid august – will recommend administration every year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Dashboard of results created with tableau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4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228600"/>
            <a:ext cx="7773338" cy="1596177"/>
          </a:xfrm>
        </p:spPr>
        <p:txBody>
          <a:bodyPr/>
          <a:lstStyle/>
          <a:p>
            <a:pPr algn="ctr"/>
            <a:r>
              <a:rPr lang="en-US" dirty="0" smtClean="0"/>
              <a:t>Example: dashboard screen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09490"/>
            <a:ext cx="9144000" cy="53485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06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77318"/>
            <a:ext cx="7773338" cy="1596177"/>
          </a:xfrm>
        </p:spPr>
        <p:txBody>
          <a:bodyPr/>
          <a:lstStyle/>
          <a:p>
            <a:r>
              <a:rPr lang="en-US" dirty="0"/>
              <a:t>Example: dashboard screen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5562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0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990600"/>
            <a:ext cx="83058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chemeClr val="tx1"/>
                </a:solidFill>
              </a:rPr>
              <a:t>Questions?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Comments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5200" dirty="0" smtClean="0">
                <a:solidFill>
                  <a:schemeClr val="tx1"/>
                </a:solidFill>
              </a:rPr>
              <a:t>THANK YOU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Fairbanks North Star Borough School District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Ellis Ott, Ph.D.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Phone: 907-452-2000 x. 11364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E-mail: ellis.ott@k12northstar.org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1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3909</TotalTime>
  <Words>380</Words>
  <Application>Microsoft Office PowerPoint</Application>
  <PresentationFormat>On-screen Show (4:3)</PresentationFormat>
  <Paragraphs>115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Tw Cen MT</vt:lpstr>
      <vt:lpstr>Wingdings</vt:lpstr>
      <vt:lpstr>Droplet</vt:lpstr>
      <vt:lpstr>ED School climate surveys</vt:lpstr>
      <vt:lpstr>Our school district</vt:lpstr>
      <vt:lpstr>Our school district</vt:lpstr>
      <vt:lpstr>introduction</vt:lpstr>
      <vt:lpstr>Why edscls?</vt:lpstr>
      <vt:lpstr>Why edscls?</vt:lpstr>
      <vt:lpstr>Why edscls?</vt:lpstr>
      <vt:lpstr>Why edscls?</vt:lpstr>
      <vt:lpstr>ED School Climate Surveys</vt:lpstr>
      <vt:lpstr>Example: dashboard screen</vt:lpstr>
      <vt:lpstr>Example: dashboard screen</vt:lpstr>
      <vt:lpstr>PowerPoint Presentation</vt:lpstr>
    </vt:vector>
  </TitlesOfParts>
  <Company>FNSBSD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117</cp:revision>
  <dcterms:created xsi:type="dcterms:W3CDTF">2013-07-26T23:19:11Z</dcterms:created>
  <dcterms:modified xsi:type="dcterms:W3CDTF">2017-07-25T02:32:49Z</dcterms:modified>
</cp:coreProperties>
</file>