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5-2016\work%20folder\Achievement-gap-graphs-05-to-16-Dropout-GradRat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5-2016\work%20folder\Achievement-gap-graphs-05-to-16-Dropout-GradRat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5-2016\work%20folder\Achievement-gap-graphs-05-to-16-Dropout-GradRat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5-2016\work%20folder\Achievement-gap-graphs-05-to-16-Dropout-GradRat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5-2016\work%20folder\Achievement-gap-graphs-05-to-16-Dropout-GradRat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5-2016\work%20folder\Achievement-gap-graphs-05-to-16-Dropout-GradRat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5-2016\work%20folder\Achievement-gap-graphs-05-to-16-Dropout-GradRat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5-2016\work%20folder\Achievement-gap-graphs-05-to-16-Dropout-GradRate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5-2016\work%20folder\Achievement-gap-graphs-05-to-16-Dropout-GradRat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5-2016\work%20folder\Achievement-gap-graphs-05-to-16-Dropout-GradRa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dirty="0" smtClean="0"/>
              <a:t>Grade </a:t>
            </a:r>
            <a:r>
              <a:rPr lang="en-US" sz="1800" dirty="0"/>
              <a:t>7-12 Dropout Rates '07 to </a:t>
            </a:r>
            <a:r>
              <a:rPr lang="en-US" sz="1800" dirty="0" smtClean="0"/>
              <a:t>'16 </a:t>
            </a:r>
            <a:endParaRPr lang="en-US" sz="1800" dirty="0"/>
          </a:p>
        </c:rich>
      </c:tx>
      <c:layout>
        <c:manualLayout>
          <c:xMode val="edge"/>
          <c:yMode val="edge"/>
          <c:x val="0.21997517752141446"/>
          <c:y val="1.220517538400483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'Dropout-Grad-Rate-over-time'!$A$4</c:f>
              <c:strCache>
                <c:ptCount val="1"/>
                <c:pt idx="0">
                  <c:v>Fairbanks</c:v>
                </c:pt>
              </c:strCache>
            </c:strRef>
          </c:tx>
          <c:dLbls>
            <c:dLbl>
              <c:idx val="0"/>
              <c:layout>
                <c:manualLayout>
                  <c:x val="-4.0636011695688971E-2"/>
                  <c:y val="-7.23134333250298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6837494150440535E-2"/>
                  <c:y val="4.0369799135932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8069394852377092E-2"/>
                  <c:y val="-7.75167818231877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3589884934277567E-2"/>
                  <c:y val="6.78509895205493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6768025726566027E-2"/>
                  <c:y val="-7.5680660675284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2728722863130631E-2"/>
                  <c:y val="-6.82587872392239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0272886556143472E-2"/>
                  <c:y val="-0.1050199807700393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'Dropout-Grad-Rate-over-time'!$O$3:$X$3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'Dropout-Grad-Rate-over-time'!$O$4:$X$4</c:f>
              <c:numCache>
                <c:formatCode>General</c:formatCode>
                <c:ptCount val="10"/>
                <c:pt idx="0">
                  <c:v>5.9</c:v>
                </c:pt>
                <c:pt idx="1">
                  <c:v>5</c:v>
                </c:pt>
                <c:pt idx="2">
                  <c:v>5.4</c:v>
                </c:pt>
                <c:pt idx="3">
                  <c:v>4.2</c:v>
                </c:pt>
                <c:pt idx="4">
                  <c:v>3.9</c:v>
                </c:pt>
                <c:pt idx="5">
                  <c:v>4.2</c:v>
                </c:pt>
                <c:pt idx="6">
                  <c:v>3.9</c:v>
                </c:pt>
                <c:pt idx="7">
                  <c:v>4.5</c:v>
                </c:pt>
                <c:pt idx="8">
                  <c:v>4.3</c:v>
                </c:pt>
                <c:pt idx="9">
                  <c:v>4.3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'Dropout-Grad-Rate-over-time'!$A$5</c:f>
              <c:strCache>
                <c:ptCount val="1"/>
                <c:pt idx="0">
                  <c:v>Statewide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5.9330444159596346E-2"/>
                  <c:y val="2.98335903888302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3935013937211336E-2"/>
                  <c:y val="-6.97253564953865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1471403283891874E-2"/>
                  <c:y val="0.1123078171929539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8069307379757354E-2"/>
                  <c:y val="-9.1986854136451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2596643833083416E-2"/>
                  <c:y val="6.98127966563339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7209709251459846E-3"/>
                  <c:y val="-4.6973509754588049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2596643833083305E-2"/>
                  <c:y val="6.39449326373831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'Dropout-Grad-Rate-over-time'!$O$3:$X$3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'Dropout-Grad-Rate-over-time'!$O$5:$X$5</c:f>
              <c:numCache>
                <c:formatCode>General</c:formatCode>
                <c:ptCount val="10"/>
                <c:pt idx="0">
                  <c:v>5.5</c:v>
                </c:pt>
                <c:pt idx="1">
                  <c:v>5.2</c:v>
                </c:pt>
                <c:pt idx="2">
                  <c:v>5.2</c:v>
                </c:pt>
                <c:pt idx="3">
                  <c:v>5</c:v>
                </c:pt>
                <c:pt idx="4">
                  <c:v>4.7</c:v>
                </c:pt>
                <c:pt idx="5">
                  <c:v>4.8</c:v>
                </c:pt>
                <c:pt idx="6">
                  <c:v>4</c:v>
                </c:pt>
                <c:pt idx="7">
                  <c:v>4</c:v>
                </c:pt>
                <c:pt idx="8">
                  <c:v>3.7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'Dropout-Grad-Rate-over-time'!$A$6</c:f>
              <c:strCache>
                <c:ptCount val="1"/>
                <c:pt idx="0">
                  <c:v>Big 4</c:v>
                </c:pt>
              </c:strCache>
            </c:strRef>
          </c:tx>
          <c:spPr>
            <a:ln>
              <a:prstDash val="sysDot"/>
            </a:ln>
          </c:spPr>
          <c:cat>
            <c:numRef>
              <c:f>'Dropout-Grad-Rate-over-time'!$O$3:$X$3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'Dropout-Grad-Rate-over-time'!$O$6:$X$6</c:f>
              <c:numCache>
                <c:formatCode>General</c:formatCode>
                <c:ptCount val="10"/>
                <c:pt idx="0">
                  <c:v>4.4000000000000004</c:v>
                </c:pt>
                <c:pt idx="1">
                  <c:v>4.4249999999999998</c:v>
                </c:pt>
                <c:pt idx="2">
                  <c:v>4.3</c:v>
                </c:pt>
                <c:pt idx="3">
                  <c:v>4.5750000000000002</c:v>
                </c:pt>
                <c:pt idx="4">
                  <c:v>3.875</c:v>
                </c:pt>
                <c:pt idx="5">
                  <c:v>3.8249999999999997</c:v>
                </c:pt>
                <c:pt idx="6">
                  <c:v>3.4249999999999998</c:v>
                </c:pt>
                <c:pt idx="7">
                  <c:v>3.2749999999999999</c:v>
                </c:pt>
                <c:pt idx="8">
                  <c:v>3.0999999999999996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342008"/>
        <c:axId val="221954168"/>
      </c:lineChart>
      <c:catAx>
        <c:axId val="2213420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21954168"/>
        <c:crosses val="autoZero"/>
        <c:auto val="1"/>
        <c:lblAlgn val="ctr"/>
        <c:lblOffset val="100"/>
        <c:noMultiLvlLbl val="0"/>
      </c:catAx>
      <c:valAx>
        <c:axId val="221954168"/>
        <c:scaling>
          <c:orientation val="minMax"/>
          <c:max val="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Dropout Rate</a:t>
                </a:r>
              </a:p>
            </c:rich>
          </c:tx>
          <c:layout/>
          <c:overlay val="0"/>
        </c:title>
        <c:numFmt formatCode="#,##0&quot;%&quot;" sourceLinked="0"/>
        <c:majorTickMark val="out"/>
        <c:minorTickMark val="none"/>
        <c:tickLblPos val="nextTo"/>
        <c:crossAx val="221342008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3126401757919795"/>
          <c:y val="0.15339845405922195"/>
          <c:w val="0.48105540295835114"/>
          <c:h val="7.3690324791875247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dirty="0"/>
              <a:t>Graduation Rates '07 to </a:t>
            </a:r>
            <a:r>
              <a:rPr lang="en-US" sz="1800" dirty="0" smtClean="0"/>
              <a:t>'16</a:t>
            </a:r>
            <a:endParaRPr lang="en-US" sz="1800" dirty="0"/>
          </a:p>
        </c:rich>
      </c:tx>
      <c:layout>
        <c:manualLayout>
          <c:xMode val="edge"/>
          <c:yMode val="edge"/>
          <c:x val="0.28734777107619736"/>
          <c:y val="2.783890952625921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861848790106693"/>
          <c:y val="0.14440981335666492"/>
          <c:w val="0.86704056014817332"/>
          <c:h val="0.64454662364912785"/>
        </c:manualLayout>
      </c:layout>
      <c:lineChart>
        <c:grouping val="standard"/>
        <c:varyColors val="0"/>
        <c:ser>
          <c:idx val="0"/>
          <c:order val="0"/>
          <c:tx>
            <c:strRef>
              <c:f>'Dropout-Grad-Rate-over-time'!$A$14</c:f>
              <c:strCache>
                <c:ptCount val="1"/>
                <c:pt idx="0">
                  <c:v>Fairbanks</c:v>
                </c:pt>
              </c:strCache>
            </c:strRef>
          </c:tx>
          <c:dLbls>
            <c:dLbl>
              <c:idx val="0"/>
              <c:layout>
                <c:manualLayout>
                  <c:x val="-4.3639400384228789E-2"/>
                  <c:y val="8.16298403228230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7142486441391809E-2"/>
                  <c:y val="7.23134333250298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6381027984176204E-2"/>
                  <c:y val="-7.38589614624163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3969768278814448E-2"/>
                  <c:y val="7.57561251980066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'Dropout-Grad-Rate-over-time'!$D$13:$M$13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'Dropout-Grad-Rate-over-time'!$D$14:$M$14</c:f>
              <c:numCache>
                <c:formatCode>General</c:formatCode>
                <c:ptCount val="10"/>
                <c:pt idx="0">
                  <c:v>54</c:v>
                </c:pt>
                <c:pt idx="1">
                  <c:v>55</c:v>
                </c:pt>
                <c:pt idx="2">
                  <c:v>70</c:v>
                </c:pt>
                <c:pt idx="3">
                  <c:v>70</c:v>
                </c:pt>
                <c:pt idx="4">
                  <c:v>71.099999999999994</c:v>
                </c:pt>
                <c:pt idx="5">
                  <c:v>70.2</c:v>
                </c:pt>
                <c:pt idx="6">
                  <c:v>74</c:v>
                </c:pt>
                <c:pt idx="7">
                  <c:v>73.3</c:v>
                </c:pt>
                <c:pt idx="8">
                  <c:v>75.3</c:v>
                </c:pt>
                <c:pt idx="9">
                  <c:v>74.5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'Dropout-Grad-Rate-over-time'!$A$15</c:f>
              <c:strCache>
                <c:ptCount val="1"/>
                <c:pt idx="0">
                  <c:v>Statewide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4.0644245930952963E-2"/>
                  <c:y val="-6.98824100731901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457586959807993E-2"/>
                  <c:y val="-7.23134333250298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6964922732090386E-2"/>
                  <c:y val="-8.16298403228231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'Dropout-Grad-Rate-over-time'!$D$13:$M$13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'Dropout-Grad-Rate-over-time'!$D$15:$M$15</c:f>
              <c:numCache>
                <c:formatCode>General</c:formatCode>
                <c:ptCount val="10"/>
                <c:pt idx="0">
                  <c:v>63</c:v>
                </c:pt>
                <c:pt idx="1">
                  <c:v>62.6</c:v>
                </c:pt>
                <c:pt idx="2">
                  <c:v>67.599999999999994</c:v>
                </c:pt>
                <c:pt idx="3">
                  <c:v>67.7</c:v>
                </c:pt>
                <c:pt idx="4">
                  <c:v>68</c:v>
                </c:pt>
                <c:pt idx="5">
                  <c:v>69.599999999999994</c:v>
                </c:pt>
                <c:pt idx="6">
                  <c:v>71.8</c:v>
                </c:pt>
                <c:pt idx="7">
                  <c:v>71.2</c:v>
                </c:pt>
                <c:pt idx="8">
                  <c:v>75.7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'Dropout-Grad-Rate-over-time'!$A$16</c:f>
              <c:strCache>
                <c:ptCount val="1"/>
                <c:pt idx="0">
                  <c:v>Big 4</c:v>
                </c:pt>
              </c:strCache>
            </c:strRef>
          </c:tx>
          <c:spPr>
            <a:ln>
              <a:prstDash val="sysDot"/>
            </a:ln>
          </c:spPr>
          <c:cat>
            <c:numRef>
              <c:f>'Dropout-Grad-Rate-over-time'!$D$13:$M$13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'Dropout-Grad-Rate-over-time'!$D$16:$M$16</c:f>
              <c:numCache>
                <c:formatCode>General</c:formatCode>
                <c:ptCount val="10"/>
                <c:pt idx="0">
                  <c:v>65.7</c:v>
                </c:pt>
                <c:pt idx="1">
                  <c:v>70.050000000000011</c:v>
                </c:pt>
                <c:pt idx="2">
                  <c:v>72.400000000000006</c:v>
                </c:pt>
                <c:pt idx="3">
                  <c:v>70.857500000000002</c:v>
                </c:pt>
                <c:pt idx="4">
                  <c:v>71.525000000000006</c:v>
                </c:pt>
                <c:pt idx="5">
                  <c:v>73.449999999999989</c:v>
                </c:pt>
                <c:pt idx="6">
                  <c:v>76.91</c:v>
                </c:pt>
                <c:pt idx="7">
                  <c:v>77.424999999999997</c:v>
                </c:pt>
                <c:pt idx="8">
                  <c:v>79.125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108496"/>
        <c:axId val="299112808"/>
      </c:lineChart>
      <c:catAx>
        <c:axId val="2991084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99112808"/>
        <c:crosses val="autoZero"/>
        <c:auto val="1"/>
        <c:lblAlgn val="ctr"/>
        <c:lblOffset val="100"/>
        <c:noMultiLvlLbl val="0"/>
      </c:catAx>
      <c:valAx>
        <c:axId val="299112808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Graduation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99108496"/>
        <c:crosses val="autoZero"/>
        <c:crossBetween val="between"/>
        <c:majorUnit val="10"/>
      </c:valAx>
    </c:plotArea>
    <c:legend>
      <c:legendPos val="t"/>
      <c:layout>
        <c:manualLayout>
          <c:xMode val="edge"/>
          <c:yMode val="edge"/>
          <c:x val="0.47154860958084421"/>
          <c:y val="0.6500050474459923"/>
          <c:w val="0.4840573087490429"/>
          <c:h val="8.3139861757575081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Grade 7-12 Dropout Rates '07 to </a:t>
            </a:r>
            <a:r>
              <a:rPr lang="en-US" sz="1400" dirty="0" smtClean="0"/>
              <a:t>'16 </a:t>
            </a:r>
            <a:endParaRPr lang="en-US" sz="1400" dirty="0"/>
          </a:p>
        </c:rich>
      </c:tx>
      <c:layout>
        <c:manualLayout>
          <c:xMode val="edge"/>
          <c:yMode val="edge"/>
          <c:x val="0.18276595211558039"/>
          <c:y val="1.220535363330312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'Drop.over.time-byrace'!$Y$4</c:f>
              <c:strCache>
                <c:ptCount val="1"/>
                <c:pt idx="0">
                  <c:v>Caucasian*</c:v>
                </c:pt>
              </c:strCache>
            </c:strRef>
          </c:tx>
          <c:cat>
            <c:numRef>
              <c:f>'Drop.over.time-byrace'!$Z$3:$AI$3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'Drop.over.time-byrace'!$Z$4:$AI$4</c:f>
              <c:numCache>
                <c:formatCode>General</c:formatCode>
                <c:ptCount val="10"/>
                <c:pt idx="0">
                  <c:v>5.7</c:v>
                </c:pt>
                <c:pt idx="1">
                  <c:v>4.5</c:v>
                </c:pt>
                <c:pt idx="2">
                  <c:v>4.9000000000000004</c:v>
                </c:pt>
                <c:pt idx="3">
                  <c:v>3.9</c:v>
                </c:pt>
                <c:pt idx="4">
                  <c:v>3.5</c:v>
                </c:pt>
                <c:pt idx="5">
                  <c:v>3.8</c:v>
                </c:pt>
                <c:pt idx="6">
                  <c:v>3.6</c:v>
                </c:pt>
                <c:pt idx="7">
                  <c:v>4</c:v>
                </c:pt>
                <c:pt idx="8">
                  <c:v>3.7</c:v>
                </c:pt>
                <c:pt idx="9">
                  <c:v>3.6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'Drop.over.time-byrace'!$Y$5</c:f>
              <c:strCache>
                <c:ptCount val="1"/>
                <c:pt idx="0">
                  <c:v>Asian/PI*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'Drop.over.time-byrace'!$Z$3:$AI$3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'Drop.over.time-byrace'!$Z$5:$AI$5</c:f>
              <c:numCache>
                <c:formatCode>General</c:formatCode>
                <c:ptCount val="10"/>
                <c:pt idx="0">
                  <c:v>4.3</c:v>
                </c:pt>
                <c:pt idx="1">
                  <c:v>3.1</c:v>
                </c:pt>
                <c:pt idx="2">
                  <c:v>3.1</c:v>
                </c:pt>
                <c:pt idx="3">
                  <c:v>2.9</c:v>
                </c:pt>
                <c:pt idx="4">
                  <c:v>2.6</c:v>
                </c:pt>
                <c:pt idx="5">
                  <c:v>3.4</c:v>
                </c:pt>
                <c:pt idx="6">
                  <c:v>2.2999999999999998</c:v>
                </c:pt>
                <c:pt idx="7">
                  <c:v>1.8</c:v>
                </c:pt>
                <c:pt idx="8">
                  <c:v>3.3</c:v>
                </c:pt>
                <c:pt idx="9">
                  <c:v>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'Drop.over.time-byrace'!$Y$6</c:f>
              <c:strCache>
                <c:ptCount val="1"/>
                <c:pt idx="0">
                  <c:v>AK Nat/AI*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dLbls>
            <c:dLbl>
              <c:idx val="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'Drop.over.time-byrace'!$Z$3:$AI$3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'Drop.over.time-byrace'!$Z$6:$AI$6</c:f>
              <c:numCache>
                <c:formatCode>General</c:formatCode>
                <c:ptCount val="10"/>
                <c:pt idx="0">
                  <c:v>10.199999999999999</c:v>
                </c:pt>
                <c:pt idx="1">
                  <c:v>8.1999999999999993</c:v>
                </c:pt>
                <c:pt idx="2">
                  <c:v>8.6999999999999993</c:v>
                </c:pt>
                <c:pt idx="3">
                  <c:v>7</c:v>
                </c:pt>
                <c:pt idx="4">
                  <c:v>6.2</c:v>
                </c:pt>
                <c:pt idx="5">
                  <c:v>6.4</c:v>
                </c:pt>
                <c:pt idx="6">
                  <c:v>5.9</c:v>
                </c:pt>
                <c:pt idx="7">
                  <c:v>7.2</c:v>
                </c:pt>
                <c:pt idx="8">
                  <c:v>6.8</c:v>
                </c:pt>
                <c:pt idx="9">
                  <c:v>6.9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0941864"/>
        <c:axId val="300942648"/>
      </c:lineChart>
      <c:catAx>
        <c:axId val="3009418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00942648"/>
        <c:crosses val="autoZero"/>
        <c:auto val="1"/>
        <c:lblAlgn val="ctr"/>
        <c:lblOffset val="100"/>
        <c:noMultiLvlLbl val="0"/>
      </c:catAx>
      <c:valAx>
        <c:axId val="300942648"/>
        <c:scaling>
          <c:orientation val="minMax"/>
          <c:max val="10.5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Dropout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00941864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21553402890101495"/>
          <c:y val="0.15932808398950132"/>
          <c:w val="0.78446597109898508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Grade 7-12 Dropout Rates '07 to </a:t>
            </a:r>
            <a:r>
              <a:rPr lang="en-US" sz="1400" dirty="0" smtClean="0"/>
              <a:t>'16 </a:t>
            </a:r>
            <a:endParaRPr lang="en-US" sz="1400" dirty="0"/>
          </a:p>
        </c:rich>
      </c:tx>
      <c:layout>
        <c:manualLayout>
          <c:xMode val="edge"/>
          <c:yMode val="edge"/>
          <c:x val="0.18276595211558039"/>
          <c:y val="1.220535363330312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'Drop.over.time-byrace'!$Y$9</c:f>
              <c:strCache>
                <c:ptCount val="1"/>
                <c:pt idx="0">
                  <c:v>Two+Races</c:v>
                </c:pt>
              </c:strCache>
            </c:strRef>
          </c:tx>
          <c:dLbls>
            <c:dLbl>
              <c:idx val="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1030909511029064E-2"/>
                  <c:y val="0.1144966290978333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'Drop.over.time-byrace'!$Z$8:$AI$8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'Drop.over.time-byrace'!$Z$9:$AI$9</c:f>
              <c:numCache>
                <c:formatCode>General</c:formatCode>
                <c:ptCount val="10"/>
                <c:pt idx="0">
                  <c:v>6.8</c:v>
                </c:pt>
                <c:pt idx="1">
                  <c:v>4.3</c:v>
                </c:pt>
                <c:pt idx="2">
                  <c:v>4.2</c:v>
                </c:pt>
                <c:pt idx="3">
                  <c:v>5.4</c:v>
                </c:pt>
                <c:pt idx="4">
                  <c:v>4.5999999999999996</c:v>
                </c:pt>
                <c:pt idx="5">
                  <c:v>5.3</c:v>
                </c:pt>
                <c:pt idx="6">
                  <c:v>4.3</c:v>
                </c:pt>
                <c:pt idx="7">
                  <c:v>4.3</c:v>
                </c:pt>
                <c:pt idx="8">
                  <c:v>4.5</c:v>
                </c:pt>
                <c:pt idx="9">
                  <c:v>4.4000000000000004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'Drop.over.time-byrace'!$Y$10</c:f>
              <c:strCache>
                <c:ptCount val="1"/>
                <c:pt idx="0">
                  <c:v>African American*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1.3822482122014685E-2"/>
                  <c:y val="-3.60652565488137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5402499066849152E-2"/>
                  <c:y val="3.19085996603365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5011345929388732E-2"/>
                  <c:y val="-6.74378055684215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'Drop.over.time-byrace'!$Z$8:$AI$8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'Drop.over.time-byrace'!$Z$10:$AI$10</c:f>
              <c:numCache>
                <c:formatCode>General</c:formatCode>
                <c:ptCount val="10"/>
                <c:pt idx="0">
                  <c:v>6.8</c:v>
                </c:pt>
                <c:pt idx="1">
                  <c:v>4.5999999999999996</c:v>
                </c:pt>
                <c:pt idx="2">
                  <c:v>4.2</c:v>
                </c:pt>
                <c:pt idx="3">
                  <c:v>3.9</c:v>
                </c:pt>
                <c:pt idx="4">
                  <c:v>4</c:v>
                </c:pt>
                <c:pt idx="5">
                  <c:v>5.5</c:v>
                </c:pt>
                <c:pt idx="6">
                  <c:v>4.2</c:v>
                </c:pt>
                <c:pt idx="7">
                  <c:v>4.0999999999999996</c:v>
                </c:pt>
                <c:pt idx="8">
                  <c:v>4.5</c:v>
                </c:pt>
                <c:pt idx="9">
                  <c:v>5.2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'Drop.over.time-byrace'!$Y$11</c:f>
              <c:strCache>
                <c:ptCount val="1"/>
                <c:pt idx="0">
                  <c:v>Hispanic*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cat>
            <c:numRef>
              <c:f>'Drop.over.time-byrace'!$Z$8:$AI$8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'Drop.over.time-byrace'!$Z$11:$AI$11</c:f>
              <c:numCache>
                <c:formatCode>General</c:formatCode>
                <c:ptCount val="10"/>
                <c:pt idx="0">
                  <c:v>6.1</c:v>
                </c:pt>
                <c:pt idx="1">
                  <c:v>3.7</c:v>
                </c:pt>
                <c:pt idx="2">
                  <c:v>3.7</c:v>
                </c:pt>
                <c:pt idx="3">
                  <c:v>2.5</c:v>
                </c:pt>
                <c:pt idx="4">
                  <c:v>4</c:v>
                </c:pt>
                <c:pt idx="5">
                  <c:v>4.5</c:v>
                </c:pt>
                <c:pt idx="6">
                  <c:v>4.2</c:v>
                </c:pt>
                <c:pt idx="7">
                  <c:v>5.9</c:v>
                </c:pt>
                <c:pt idx="8">
                  <c:v>3.9</c:v>
                </c:pt>
                <c:pt idx="9">
                  <c:v>3.5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1574088"/>
        <c:axId val="401568600"/>
      </c:lineChart>
      <c:catAx>
        <c:axId val="4015740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68600"/>
        <c:crosses val="autoZero"/>
        <c:auto val="1"/>
        <c:lblAlgn val="ctr"/>
        <c:lblOffset val="100"/>
        <c:noMultiLvlLbl val="0"/>
      </c:catAx>
      <c:valAx>
        <c:axId val="401568600"/>
        <c:scaling>
          <c:orientation val="minMax"/>
          <c:max val="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Dropout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74088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21553402890101495"/>
          <c:y val="0.15932808398950132"/>
          <c:w val="0.78446597109898508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7030A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Grade 7-12 Dropout Rates '07 to </a:t>
            </a:r>
            <a:r>
              <a:rPr lang="en-US" sz="1400" dirty="0" smtClean="0"/>
              <a:t>'16 </a:t>
            </a:r>
            <a:endParaRPr lang="en-US" sz="1400" dirty="0"/>
          </a:p>
        </c:rich>
      </c:tx>
      <c:layout>
        <c:manualLayout>
          <c:xMode val="edge"/>
          <c:yMode val="edge"/>
          <c:x val="0.18276595211558039"/>
          <c:y val="1.220535363330312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'Drop.over.time-byrace'!$Y$14</c:f>
              <c:strCache>
                <c:ptCount val="1"/>
                <c:pt idx="0">
                  <c:v>Female</c:v>
                </c:pt>
              </c:strCache>
            </c:strRef>
          </c:tx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'Drop.over.time-byrace'!$Z$13:$AI$13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'Drop.over.time-byrace'!$Z$14:$AI$14</c:f>
              <c:numCache>
                <c:formatCode>General</c:formatCode>
                <c:ptCount val="10"/>
                <c:pt idx="0">
                  <c:v>5.8</c:v>
                </c:pt>
                <c:pt idx="1">
                  <c:v>4.4000000000000004</c:v>
                </c:pt>
                <c:pt idx="2">
                  <c:v>4.9000000000000004</c:v>
                </c:pt>
                <c:pt idx="3">
                  <c:v>4.0999999999999996</c:v>
                </c:pt>
                <c:pt idx="4">
                  <c:v>3.2</c:v>
                </c:pt>
                <c:pt idx="5">
                  <c:v>3.8</c:v>
                </c:pt>
                <c:pt idx="6">
                  <c:v>3.6</c:v>
                </c:pt>
                <c:pt idx="7">
                  <c:v>3.8</c:v>
                </c:pt>
                <c:pt idx="8">
                  <c:v>3.3</c:v>
                </c:pt>
                <c:pt idx="9">
                  <c:v>3.5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'Drop.over.time-byrace'!$Y$15</c:f>
              <c:strCache>
                <c:ptCount val="1"/>
                <c:pt idx="0">
                  <c:v>Male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'Drop.over.time-byrace'!$Z$13:$AI$13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'Drop.over.time-byrace'!$Z$15:$AI$15</c:f>
              <c:numCache>
                <c:formatCode>General</c:formatCode>
                <c:ptCount val="10"/>
                <c:pt idx="0">
                  <c:v>6.9</c:v>
                </c:pt>
                <c:pt idx="1">
                  <c:v>5.5</c:v>
                </c:pt>
                <c:pt idx="2">
                  <c:v>5.8</c:v>
                </c:pt>
                <c:pt idx="3">
                  <c:v>4.2</c:v>
                </c:pt>
                <c:pt idx="4">
                  <c:v>4.5</c:v>
                </c:pt>
                <c:pt idx="5">
                  <c:v>4.5999999999999996</c:v>
                </c:pt>
                <c:pt idx="6">
                  <c:v>4.3</c:v>
                </c:pt>
                <c:pt idx="7">
                  <c:v>5.2</c:v>
                </c:pt>
                <c:pt idx="8">
                  <c:v>5.2</c:v>
                </c:pt>
                <c:pt idx="9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1574480"/>
        <c:axId val="401569384"/>
      </c:lineChart>
      <c:catAx>
        <c:axId val="4015744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69384"/>
        <c:crosses val="autoZero"/>
        <c:auto val="1"/>
        <c:lblAlgn val="ctr"/>
        <c:lblOffset val="100"/>
        <c:noMultiLvlLbl val="0"/>
      </c:catAx>
      <c:valAx>
        <c:axId val="401569384"/>
        <c:scaling>
          <c:orientation val="minMax"/>
          <c:max val="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Dropout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74480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32990573695218123"/>
          <c:y val="0.16978560032937062"/>
          <c:w val="0.40895777418341889"/>
          <c:h val="0.10500869744223149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00206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Grade 7-12 Dropout Rates '07 to </a:t>
            </a:r>
            <a:r>
              <a:rPr lang="en-US" sz="1400" dirty="0" smtClean="0"/>
              <a:t>'16 </a:t>
            </a:r>
            <a:endParaRPr lang="en-US" sz="1400" dirty="0"/>
          </a:p>
        </c:rich>
      </c:tx>
      <c:layout>
        <c:manualLayout>
          <c:xMode val="edge"/>
          <c:yMode val="edge"/>
          <c:x val="0.18276595211558039"/>
          <c:y val="1.220535363330312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'Drop.over.time-byrace'!$Y$19</c:f>
              <c:strCache>
                <c:ptCount val="1"/>
                <c:pt idx="0">
                  <c:v>ED</c:v>
                </c:pt>
              </c:strCache>
            </c:strRef>
          </c:tx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8412280857669314E-2"/>
                  <c:y val="-5.28236323400751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6.4431844439309646E-2"/>
                  <c:y val="-4.75948741701404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'Drop.over.time-byrace'!$Z$18:$AI$18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'Drop.over.time-byrace'!$Z$19:$AI$19</c:f>
              <c:numCache>
                <c:formatCode>General</c:formatCode>
                <c:ptCount val="10"/>
                <c:pt idx="0">
                  <c:v>6.6</c:v>
                </c:pt>
                <c:pt idx="1">
                  <c:v>6.5</c:v>
                </c:pt>
                <c:pt idx="2">
                  <c:v>6.1</c:v>
                </c:pt>
                <c:pt idx="3">
                  <c:v>5.5</c:v>
                </c:pt>
                <c:pt idx="4">
                  <c:v>5.9</c:v>
                </c:pt>
                <c:pt idx="5">
                  <c:v>6.5</c:v>
                </c:pt>
                <c:pt idx="6">
                  <c:v>6.5</c:v>
                </c:pt>
                <c:pt idx="7">
                  <c:v>6.4</c:v>
                </c:pt>
                <c:pt idx="8">
                  <c:v>6.4</c:v>
                </c:pt>
                <c:pt idx="9">
                  <c:v>6.1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'Drop.over.time-byrace'!$Y$20</c:f>
              <c:strCache>
                <c:ptCount val="1"/>
                <c:pt idx="0">
                  <c:v>SWD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4.6373153694388637E-2"/>
                  <c:y val="-6.22090473984869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5982000556928349E-2"/>
                  <c:y val="0.1051112140394215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'Drop.over.time-byrace'!$Z$18:$AI$18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'Drop.over.time-byrace'!$Z$20:$AI$20</c:f>
              <c:numCache>
                <c:formatCode>General</c:formatCode>
                <c:ptCount val="10"/>
                <c:pt idx="0">
                  <c:v>8.6999999999999993</c:v>
                </c:pt>
                <c:pt idx="1">
                  <c:v>6</c:v>
                </c:pt>
                <c:pt idx="2">
                  <c:v>6</c:v>
                </c:pt>
                <c:pt idx="3">
                  <c:v>4.8</c:v>
                </c:pt>
                <c:pt idx="4">
                  <c:v>4.5999999999999996</c:v>
                </c:pt>
                <c:pt idx="5">
                  <c:v>5.2</c:v>
                </c:pt>
                <c:pt idx="6">
                  <c:v>5.9</c:v>
                </c:pt>
                <c:pt idx="7">
                  <c:v>7</c:v>
                </c:pt>
                <c:pt idx="8">
                  <c:v>7.4</c:v>
                </c:pt>
                <c:pt idx="9">
                  <c:v>6.4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'Drop.over.time-byrace'!$Y$21</c:f>
              <c:strCache>
                <c:ptCount val="1"/>
                <c:pt idx="0">
                  <c:v>LEP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cat>
            <c:numRef>
              <c:f>'Drop.over.time-byrace'!$Z$18:$AI$18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'Drop.over.time-byrace'!$Z$21:$AI$21</c:f>
              <c:numCache>
                <c:formatCode>General</c:formatCode>
                <c:ptCount val="10"/>
                <c:pt idx="0">
                  <c:v>5.4</c:v>
                </c:pt>
                <c:pt idx="1">
                  <c:v>5.4</c:v>
                </c:pt>
                <c:pt idx="2">
                  <c:v>6.6</c:v>
                </c:pt>
                <c:pt idx="3">
                  <c:v>7.3</c:v>
                </c:pt>
                <c:pt idx="4">
                  <c:v>5.6</c:v>
                </c:pt>
                <c:pt idx="5">
                  <c:v>6.7</c:v>
                </c:pt>
                <c:pt idx="6">
                  <c:v>8.1</c:v>
                </c:pt>
                <c:pt idx="7">
                  <c:v>4.3</c:v>
                </c:pt>
                <c:pt idx="8">
                  <c:v>3.3</c:v>
                </c:pt>
                <c:pt idx="9">
                  <c:v>5.7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1572520"/>
        <c:axId val="401573696"/>
      </c:lineChart>
      <c:catAx>
        <c:axId val="4015725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73696"/>
        <c:crosses val="autoZero"/>
        <c:auto val="1"/>
        <c:lblAlgn val="ctr"/>
        <c:lblOffset val="100"/>
        <c:noMultiLvlLbl val="0"/>
      </c:catAx>
      <c:valAx>
        <c:axId val="401573696"/>
        <c:scaling>
          <c:orientation val="minMax"/>
          <c:max val="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Dropout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72520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3028177008347997"/>
          <c:y val="0.1436418094796974"/>
          <c:w val="0.50775706084143546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C0000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Graduation Rates '07 to </a:t>
            </a:r>
            <a:r>
              <a:rPr lang="en-US" sz="1400" dirty="0" smtClean="0"/>
              <a:t>'16 </a:t>
            </a:r>
            <a:endParaRPr lang="en-US" sz="1400" dirty="0"/>
          </a:p>
        </c:rich>
      </c:tx>
      <c:layout>
        <c:manualLayout>
          <c:xMode val="edge"/>
          <c:yMode val="edge"/>
          <c:x val="0.24597145447112564"/>
          <c:y val="2.789151356080489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'Grad.over.time-byrace'!$Y$4</c:f>
              <c:strCache>
                <c:ptCount val="1"/>
                <c:pt idx="0">
                  <c:v>Caucasian*</c:v>
                </c:pt>
              </c:strCache>
            </c:strRef>
          </c:tx>
          <c:cat>
            <c:numRef>
              <c:f>'Grad.over.time-byrace'!$Z$3:$AI$3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'Grad.over.time-byrace'!$Z$4:$AI$4</c:f>
              <c:numCache>
                <c:formatCode>General</c:formatCode>
                <c:ptCount val="10"/>
                <c:pt idx="0">
                  <c:v>67.099999999999994</c:v>
                </c:pt>
                <c:pt idx="1">
                  <c:v>66.599999999999994</c:v>
                </c:pt>
                <c:pt idx="2">
                  <c:v>73.099999999999994</c:v>
                </c:pt>
                <c:pt idx="3">
                  <c:v>73.099999999999994</c:v>
                </c:pt>
                <c:pt idx="4">
                  <c:v>75.599999999999994</c:v>
                </c:pt>
                <c:pt idx="5">
                  <c:v>72.900000000000006</c:v>
                </c:pt>
                <c:pt idx="6">
                  <c:v>77.2</c:v>
                </c:pt>
                <c:pt idx="7">
                  <c:v>75.400000000000006</c:v>
                </c:pt>
                <c:pt idx="8">
                  <c:v>77.8</c:v>
                </c:pt>
                <c:pt idx="9">
                  <c:v>77.900000000000006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'Grad.over.time-byrace'!$Y$5</c:f>
              <c:strCache>
                <c:ptCount val="1"/>
                <c:pt idx="0">
                  <c:v>Asian/PI*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'Grad.over.time-byrace'!$Z$3:$AI$3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'Grad.over.time-byrace'!$Z$5:$AI$5</c:f>
              <c:numCache>
                <c:formatCode>General</c:formatCode>
                <c:ptCount val="10"/>
                <c:pt idx="0">
                  <c:v>61.5</c:v>
                </c:pt>
                <c:pt idx="1">
                  <c:v>72.7</c:v>
                </c:pt>
                <c:pt idx="2">
                  <c:v>81.8</c:v>
                </c:pt>
                <c:pt idx="3">
                  <c:v>76.900000000000006</c:v>
                </c:pt>
                <c:pt idx="4">
                  <c:v>76.8</c:v>
                </c:pt>
                <c:pt idx="5">
                  <c:v>85.3</c:v>
                </c:pt>
                <c:pt idx="6">
                  <c:v>74.3</c:v>
                </c:pt>
                <c:pt idx="7">
                  <c:v>84.5</c:v>
                </c:pt>
                <c:pt idx="8">
                  <c:v>75.8</c:v>
                </c:pt>
                <c:pt idx="9">
                  <c:v>76.7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'Grad.over.time-byrace'!$Y$6</c:f>
              <c:strCache>
                <c:ptCount val="1"/>
                <c:pt idx="0">
                  <c:v>AK Nat/AI*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'Grad.over.time-byrace'!$Z$3:$AI$3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'Grad.over.time-byrace'!$Z$6:$AI$6</c:f>
              <c:numCache>
                <c:formatCode>General</c:formatCode>
                <c:ptCount val="10"/>
                <c:pt idx="0">
                  <c:v>40.200000000000003</c:v>
                </c:pt>
                <c:pt idx="1">
                  <c:v>43.6</c:v>
                </c:pt>
                <c:pt idx="2">
                  <c:v>39.4</c:v>
                </c:pt>
                <c:pt idx="3">
                  <c:v>57.6</c:v>
                </c:pt>
                <c:pt idx="4">
                  <c:v>51.7</c:v>
                </c:pt>
                <c:pt idx="5">
                  <c:v>50</c:v>
                </c:pt>
                <c:pt idx="6">
                  <c:v>56.1</c:v>
                </c:pt>
                <c:pt idx="7">
                  <c:v>54.7</c:v>
                </c:pt>
                <c:pt idx="8">
                  <c:v>62.3</c:v>
                </c:pt>
                <c:pt idx="9">
                  <c:v>59.4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1576048"/>
        <c:axId val="401570560"/>
      </c:lineChart>
      <c:catAx>
        <c:axId val="4015760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70560"/>
        <c:crosses val="autoZero"/>
        <c:auto val="1"/>
        <c:lblAlgn val="ctr"/>
        <c:lblOffset val="100"/>
        <c:noMultiLvlLbl val="0"/>
      </c:catAx>
      <c:valAx>
        <c:axId val="401570560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Graduation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76048"/>
        <c:crosses val="autoZero"/>
        <c:crossBetween val="between"/>
        <c:majorUnit val="10"/>
        <c:minorUnit val="5"/>
      </c:valAx>
    </c:plotArea>
    <c:legend>
      <c:legendPos val="t"/>
      <c:layout>
        <c:manualLayout>
          <c:xMode val="edge"/>
          <c:yMode val="edge"/>
          <c:x val="0.15533839308461161"/>
          <c:y val="0.65083135196335751"/>
          <c:w val="0.78446597109898508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Graduation Rates '07 to </a:t>
            </a:r>
            <a:r>
              <a:rPr lang="en-US" sz="1400" dirty="0" smtClean="0"/>
              <a:t>'16 </a:t>
            </a:r>
            <a:endParaRPr lang="en-US" sz="1400" dirty="0"/>
          </a:p>
        </c:rich>
      </c:tx>
      <c:layout>
        <c:manualLayout>
          <c:xMode val="edge"/>
          <c:yMode val="edge"/>
          <c:x val="0.2670399270068668"/>
          <c:y val="2.789151356080489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'Grad.over.time-byrace'!$Y$9</c:f>
              <c:strCache>
                <c:ptCount val="1"/>
                <c:pt idx="0">
                  <c:v>Two+Races</c:v>
                </c:pt>
              </c:strCache>
            </c:strRef>
          </c:tx>
          <c:dLbls>
            <c:dLbl>
              <c:idx val="0"/>
              <c:layout>
                <c:manualLayout>
                  <c:x val="-6.9051977983564702E-2"/>
                  <c:y val="-5.69802892285523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'Grad.over.time-byrace'!$Z$8:$AI$8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'Grad.over.time-byrace'!$Z$9:$AI$9</c:f>
              <c:numCache>
                <c:formatCode>General</c:formatCode>
                <c:ptCount val="10"/>
                <c:pt idx="0">
                  <c:v>55.2</c:v>
                </c:pt>
                <c:pt idx="1">
                  <c:v>64.7</c:v>
                </c:pt>
                <c:pt idx="2">
                  <c:v>65.099999999999994</c:v>
                </c:pt>
                <c:pt idx="3">
                  <c:v>71.400000000000006</c:v>
                </c:pt>
                <c:pt idx="4">
                  <c:v>68.2</c:v>
                </c:pt>
                <c:pt idx="5">
                  <c:v>63</c:v>
                </c:pt>
                <c:pt idx="6">
                  <c:v>71.2</c:v>
                </c:pt>
                <c:pt idx="7">
                  <c:v>69.7</c:v>
                </c:pt>
                <c:pt idx="8">
                  <c:v>73.3</c:v>
                </c:pt>
                <c:pt idx="9">
                  <c:v>74.8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'Grad.over.time-byrace'!$Y$10</c:f>
              <c:strCache>
                <c:ptCount val="1"/>
                <c:pt idx="0">
                  <c:v>African American*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4.7983505447823538E-2"/>
                  <c:y val="7.26665637383562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'Grad.over.time-byrace'!$Z$8:$AI$8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'Grad.over.time-byrace'!$Z$10:$AI$10</c:f>
              <c:numCache>
                <c:formatCode>General</c:formatCode>
                <c:ptCount val="10"/>
                <c:pt idx="0">
                  <c:v>52.9</c:v>
                </c:pt>
                <c:pt idx="1">
                  <c:v>53.7</c:v>
                </c:pt>
                <c:pt idx="2">
                  <c:v>70.2</c:v>
                </c:pt>
                <c:pt idx="3">
                  <c:v>76.5</c:v>
                </c:pt>
                <c:pt idx="4">
                  <c:v>62.7</c:v>
                </c:pt>
                <c:pt idx="5">
                  <c:v>64.3</c:v>
                </c:pt>
                <c:pt idx="6">
                  <c:v>72.5</c:v>
                </c:pt>
                <c:pt idx="7">
                  <c:v>76</c:v>
                </c:pt>
                <c:pt idx="8">
                  <c:v>74.2</c:v>
                </c:pt>
                <c:pt idx="9">
                  <c:v>76.7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'Grad.over.time-byrace'!$Y$11</c:f>
              <c:strCache>
                <c:ptCount val="1"/>
                <c:pt idx="0">
                  <c:v>Hispanic*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cat>
            <c:numRef>
              <c:f>'Grad.over.time-byrace'!$Z$8:$AI$8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'Grad.over.time-byrace'!$Z$11:$AI$11</c:f>
              <c:numCache>
                <c:formatCode>General</c:formatCode>
                <c:ptCount val="10"/>
                <c:pt idx="0">
                  <c:v>50.9</c:v>
                </c:pt>
                <c:pt idx="1">
                  <c:v>72.900000000000006</c:v>
                </c:pt>
                <c:pt idx="2">
                  <c:v>64.7</c:v>
                </c:pt>
                <c:pt idx="3">
                  <c:v>75</c:v>
                </c:pt>
                <c:pt idx="4">
                  <c:v>66.7</c:v>
                </c:pt>
                <c:pt idx="5">
                  <c:v>69</c:v>
                </c:pt>
                <c:pt idx="6">
                  <c:v>72.599999999999994</c:v>
                </c:pt>
                <c:pt idx="7">
                  <c:v>74.599999999999994</c:v>
                </c:pt>
                <c:pt idx="8">
                  <c:v>78.3</c:v>
                </c:pt>
                <c:pt idx="9">
                  <c:v>74.7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1569776"/>
        <c:axId val="401570168"/>
      </c:lineChart>
      <c:catAx>
        <c:axId val="4015697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70168"/>
        <c:crosses val="autoZero"/>
        <c:auto val="1"/>
        <c:lblAlgn val="ctr"/>
        <c:lblOffset val="100"/>
        <c:noMultiLvlLbl val="0"/>
      </c:catAx>
      <c:valAx>
        <c:axId val="401570168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Graduation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69776"/>
        <c:crosses val="autoZero"/>
        <c:crossBetween val="between"/>
        <c:majorUnit val="10"/>
        <c:minorUnit val="5"/>
      </c:valAx>
    </c:plotArea>
    <c:legend>
      <c:legendPos val="t"/>
      <c:layout>
        <c:manualLayout>
          <c:xMode val="edge"/>
          <c:yMode val="edge"/>
          <c:x val="0.17038730203871247"/>
          <c:y val="0.64560259379342289"/>
          <c:w val="0.78446597109898508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7030A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Graduation Rates '07 to </a:t>
            </a:r>
            <a:r>
              <a:rPr lang="en-US" sz="1400" dirty="0" smtClean="0"/>
              <a:t>'16 </a:t>
            </a:r>
            <a:endParaRPr lang="en-US" sz="1400" dirty="0"/>
          </a:p>
        </c:rich>
      </c:tx>
      <c:layout>
        <c:manualLayout>
          <c:xMode val="edge"/>
          <c:yMode val="edge"/>
          <c:x val="0.27004970879768692"/>
          <c:y val="3.834902990067418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'Grad.over.time-byrace'!$Y$14</c:f>
              <c:strCache>
                <c:ptCount val="1"/>
                <c:pt idx="0">
                  <c:v>Female</c:v>
                </c:pt>
              </c:strCache>
            </c:strRef>
          </c:tx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'Grad.over.time-byrace'!$Z$13:$AI$13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'Grad.over.time-byrace'!$Z$14:$AI$14</c:f>
              <c:numCache>
                <c:formatCode>General</c:formatCode>
                <c:ptCount val="10"/>
                <c:pt idx="0">
                  <c:v>64.400000000000006</c:v>
                </c:pt>
                <c:pt idx="1">
                  <c:v>67.599999999999994</c:v>
                </c:pt>
                <c:pt idx="2">
                  <c:v>71.7</c:v>
                </c:pt>
                <c:pt idx="3">
                  <c:v>75.3</c:v>
                </c:pt>
                <c:pt idx="4">
                  <c:v>73.5</c:v>
                </c:pt>
                <c:pt idx="5">
                  <c:v>76.099999999999994</c:v>
                </c:pt>
                <c:pt idx="6">
                  <c:v>78.599999999999994</c:v>
                </c:pt>
                <c:pt idx="7">
                  <c:v>78.8</c:v>
                </c:pt>
                <c:pt idx="8">
                  <c:v>78.2</c:v>
                </c:pt>
                <c:pt idx="9">
                  <c:v>78.599999999999994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'Grad.over.time-byrace'!$Y$15</c:f>
              <c:strCache>
                <c:ptCount val="1"/>
                <c:pt idx="0">
                  <c:v>Male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n>
                      <a:noFill/>
                    </a:ln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'Grad.over.time-byrace'!$Z$13:$AI$13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'Grad.over.time-byrace'!$Z$15:$AI$15</c:f>
              <c:numCache>
                <c:formatCode>General</c:formatCode>
                <c:ptCount val="10"/>
                <c:pt idx="0">
                  <c:v>59.7</c:v>
                </c:pt>
                <c:pt idx="1">
                  <c:v>57.4</c:v>
                </c:pt>
                <c:pt idx="2">
                  <c:v>65.7</c:v>
                </c:pt>
                <c:pt idx="3">
                  <c:v>68.099999999999994</c:v>
                </c:pt>
                <c:pt idx="4">
                  <c:v>68.7</c:v>
                </c:pt>
                <c:pt idx="5">
                  <c:v>64.7</c:v>
                </c:pt>
                <c:pt idx="6">
                  <c:v>69.7</c:v>
                </c:pt>
                <c:pt idx="7">
                  <c:v>68.400000000000006</c:v>
                </c:pt>
                <c:pt idx="8">
                  <c:v>72.7</c:v>
                </c:pt>
                <c:pt idx="9">
                  <c:v>71.099999999999994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1575264"/>
        <c:axId val="401571344"/>
      </c:lineChart>
      <c:catAx>
        <c:axId val="4015752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71344"/>
        <c:crosses val="autoZero"/>
        <c:auto val="1"/>
        <c:lblAlgn val="ctr"/>
        <c:lblOffset val="100"/>
        <c:noMultiLvlLbl val="0"/>
      </c:catAx>
      <c:valAx>
        <c:axId val="401571344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Graduation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75264"/>
        <c:crosses val="autoZero"/>
        <c:crossBetween val="between"/>
        <c:majorUnit val="10"/>
        <c:minorUnit val="5"/>
      </c:valAx>
    </c:plotArea>
    <c:legend>
      <c:legendPos val="t"/>
      <c:layout>
        <c:manualLayout>
          <c:xMode val="edge"/>
          <c:yMode val="edge"/>
          <c:x val="0.32990573695218123"/>
          <c:y val="0.64037383562348826"/>
          <c:w val="0.40895777418341889"/>
          <c:h val="0.10500869744223149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00206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Graduation Rates '07 to </a:t>
            </a:r>
            <a:r>
              <a:rPr lang="en-US" sz="1400" dirty="0" smtClean="0"/>
              <a:t>'16 </a:t>
            </a:r>
            <a:endParaRPr lang="en-US" sz="1400" dirty="0"/>
          </a:p>
        </c:rich>
      </c:tx>
      <c:layout>
        <c:manualLayout>
          <c:xMode val="edge"/>
          <c:yMode val="edge"/>
          <c:x val="0.25500079984358615"/>
          <c:y val="2.789151356080489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'Grad.over.time-byrace'!$Y$19</c:f>
              <c:strCache>
                <c:ptCount val="1"/>
                <c:pt idx="0">
                  <c:v>ED</c:v>
                </c:pt>
              </c:strCache>
            </c:strRef>
          </c:tx>
          <c:dLbls>
            <c:dLbl>
              <c:idx val="0"/>
              <c:layout>
                <c:manualLayout>
                  <c:x val="-4.1963941866183234E-2"/>
                  <c:y val="6.22090473984868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5031608633570923"/>
                  <c:y val="-7.37386650198137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'Grad.over.time-byrace'!$Z$18:$AI$18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'Grad.over.time-byrace'!$Z$19:$AI$19</c:f>
              <c:numCache>
                <c:formatCode>General</c:formatCode>
                <c:ptCount val="10"/>
                <c:pt idx="0">
                  <c:v>33.200000000000003</c:v>
                </c:pt>
                <c:pt idx="1">
                  <c:v>48.2</c:v>
                </c:pt>
                <c:pt idx="2">
                  <c:v>50.2</c:v>
                </c:pt>
                <c:pt idx="3">
                  <c:v>54.5</c:v>
                </c:pt>
                <c:pt idx="4">
                  <c:v>48.5</c:v>
                </c:pt>
                <c:pt idx="5">
                  <c:v>46.3</c:v>
                </c:pt>
                <c:pt idx="6">
                  <c:v>56.5</c:v>
                </c:pt>
                <c:pt idx="7">
                  <c:v>47.5</c:v>
                </c:pt>
                <c:pt idx="8">
                  <c:v>63.8</c:v>
                </c:pt>
                <c:pt idx="9">
                  <c:v>53.5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'Grad.over.time-byrace'!$Y$20</c:f>
              <c:strCache>
                <c:ptCount val="1"/>
                <c:pt idx="0">
                  <c:v>SWD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6.6042196192744526E-2"/>
                  <c:y val="-6.74378055684215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'Grad.over.time-byrace'!$Z$18:$AI$18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'Grad.over.time-byrace'!$Z$20:$AI$20</c:f>
              <c:numCache>
                <c:formatCode>General</c:formatCode>
                <c:ptCount val="10"/>
                <c:pt idx="0">
                  <c:v>35.299999999999997</c:v>
                </c:pt>
                <c:pt idx="1">
                  <c:v>41</c:v>
                </c:pt>
                <c:pt idx="2">
                  <c:v>37.6</c:v>
                </c:pt>
                <c:pt idx="3">
                  <c:v>40.5</c:v>
                </c:pt>
                <c:pt idx="4">
                  <c:v>45.2</c:v>
                </c:pt>
                <c:pt idx="5">
                  <c:v>39.799999999999997</c:v>
                </c:pt>
                <c:pt idx="6">
                  <c:v>40.9</c:v>
                </c:pt>
                <c:pt idx="7">
                  <c:v>38.5</c:v>
                </c:pt>
                <c:pt idx="8">
                  <c:v>52.3</c:v>
                </c:pt>
                <c:pt idx="9">
                  <c:v>47.8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'Grad.over.time-byrace'!$Y$21</c:f>
              <c:strCache>
                <c:ptCount val="1"/>
                <c:pt idx="0">
                  <c:v>LEP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cat>
            <c:numRef>
              <c:f>'Grad.over.time-byrace'!$Z$18:$AI$18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'Grad.over.time-byrace'!$Z$21:$AI$21</c:f>
              <c:numCache>
                <c:formatCode>General</c:formatCode>
                <c:ptCount val="10"/>
                <c:pt idx="0">
                  <c:v>61.1</c:v>
                </c:pt>
                <c:pt idx="1">
                  <c:v>50</c:v>
                </c:pt>
                <c:pt idx="2">
                  <c:v>50</c:v>
                </c:pt>
                <c:pt idx="3">
                  <c:v>68.2</c:v>
                </c:pt>
                <c:pt idx="4">
                  <c:v>33.299999999999997</c:v>
                </c:pt>
                <c:pt idx="5">
                  <c:v>35</c:v>
                </c:pt>
                <c:pt idx="6">
                  <c:v>42.9</c:v>
                </c:pt>
                <c:pt idx="7">
                  <c:v>60</c:v>
                </c:pt>
                <c:pt idx="8">
                  <c:v>50</c:v>
                </c:pt>
                <c:pt idx="9">
                  <c:v>22.7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1572128"/>
        <c:axId val="401572912"/>
      </c:lineChart>
      <c:catAx>
        <c:axId val="4015721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72912"/>
        <c:crosses val="autoZero"/>
        <c:auto val="1"/>
        <c:lblAlgn val="ctr"/>
        <c:lblOffset val="100"/>
        <c:noMultiLvlLbl val="0"/>
      </c:catAx>
      <c:valAx>
        <c:axId val="401572912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Graduation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1572128"/>
        <c:crosses val="autoZero"/>
        <c:crossBetween val="between"/>
        <c:majorUnit val="10"/>
        <c:minorUnit val="5"/>
      </c:valAx>
    </c:plotArea>
    <c:legend>
      <c:legendPos val="t"/>
      <c:layout>
        <c:manualLayout>
          <c:xMode val="edge"/>
          <c:yMode val="edge"/>
          <c:x val="0.21553402890101495"/>
          <c:y val="0.15932808398950132"/>
          <c:w val="0.50775706084143546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C0000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8C7C2-54E9-4EC1-B8B2-159E364266D0}" type="datetimeFigureOut">
              <a:rPr lang="en-US" smtClean="0"/>
              <a:t>9/1/2016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3DD2F-E414-4F91-A87A-FDD013F8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73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52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89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086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CC3E-BFFF-489A-B60C-43720A5147A5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0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0658-F5D9-44FB-A8F9-7ACD5F10BD0F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02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F1B5-5B82-46AF-AF81-E6409E472733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28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D024D-AD8F-4E5D-BE5A-94E1EAE338F8}" type="datetime1">
              <a:rPr lang="en-US" smtClean="0"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64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709B8-EFC4-488E-BDA5-01C540C536F1}" type="datetime1">
              <a:rPr lang="en-US" smtClean="0"/>
              <a:t>9/1/2016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53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8001-77F0-43F1-B1A0-B7E99923C51E}" type="datetime1">
              <a:rPr lang="en-US" smtClean="0"/>
              <a:t>9/1/2016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0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8AF0-3C62-4856-9AEF-0CB07A00AF89}" type="datetime1">
              <a:rPr lang="en-US" smtClean="0"/>
              <a:t>9/1/2016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45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04866-6D6B-47B5-9CEB-71A145E486D5}" type="datetime1">
              <a:rPr lang="en-US" smtClean="0"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37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D19E-E7E5-4CCA-9D13-2B287122DB58}" type="datetime1">
              <a:rPr lang="en-US" smtClean="0"/>
              <a:t>9/1/2016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924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1079-2FC0-4848-B8F1-D575468168FE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6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1459-C4D5-4B9B-AA30-C0AB17FA692D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724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9C86A-99B4-4E8A-9C21-49E8D7BFB121}" type="datetime1">
              <a:rPr lang="en-US" smtClean="0"/>
              <a:t>9/1/2016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4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42988" y="0"/>
            <a:ext cx="4485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Fairbanks North Star Borough School District </a:t>
            </a:r>
          </a:p>
          <a:p>
            <a:pPr algn="ctr"/>
            <a:r>
              <a:rPr lang="en-US" b="1" dirty="0"/>
              <a:t>Dropout/Graduation Rate Dashboard</a:t>
            </a:r>
          </a:p>
        </p:txBody>
      </p:sp>
      <p:sp>
        <p:nvSpPr>
          <p:cNvPr id="7" name="Rectangle 6"/>
          <p:cNvSpPr/>
          <p:nvPr/>
        </p:nvSpPr>
        <p:spPr>
          <a:xfrm>
            <a:off x="142336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2015-2016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86600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2015-2016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5703" y="6458996"/>
            <a:ext cx="7000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Dropout rates cannot be used to calculate graduation rates (accurately) ; 2015-2016 statewide dropout results unavailable</a:t>
            </a:r>
          </a:p>
          <a:p>
            <a:pPr algn="ctr"/>
            <a:r>
              <a:rPr lang="en-US" sz="1000" dirty="0" smtClean="0"/>
              <a:t>Big 4 includes 4 other largest districts: Anchorage, Juneau, Kenai, and Mat-Su; Dashboard prepared by Ellis Ott, Ph.D., Research</a:t>
            </a:r>
            <a:endParaRPr lang="en-US" sz="1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</a:t>
            </a:fld>
            <a:endParaRPr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2313798"/>
              </p:ext>
            </p:extLst>
          </p:nvPr>
        </p:nvGraphicFramePr>
        <p:xfrm>
          <a:off x="1414030" y="691486"/>
          <a:ext cx="6143625" cy="2771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6522287"/>
              </p:ext>
            </p:extLst>
          </p:nvPr>
        </p:nvGraphicFramePr>
        <p:xfrm>
          <a:off x="1414030" y="3534623"/>
          <a:ext cx="6143625" cy="2762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0487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42988" y="0"/>
            <a:ext cx="4485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Fairbanks North Star Borough School District </a:t>
            </a:r>
          </a:p>
          <a:p>
            <a:pPr algn="ctr"/>
            <a:r>
              <a:rPr lang="en-US" b="1" dirty="0"/>
              <a:t>Dropout/Graduation Rate Dashboard</a:t>
            </a:r>
          </a:p>
        </p:txBody>
      </p:sp>
      <p:sp>
        <p:nvSpPr>
          <p:cNvPr id="7" name="Rectangle 6"/>
          <p:cNvSpPr/>
          <p:nvPr/>
        </p:nvSpPr>
        <p:spPr>
          <a:xfrm>
            <a:off x="142336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2015-2016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86600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2015-2016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6308079"/>
            <a:ext cx="7000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200" dirty="0" smtClean="0"/>
          </a:p>
          <a:p>
            <a:pPr algn="ctr"/>
            <a:r>
              <a:rPr lang="en-US" sz="1200" dirty="0" smtClean="0"/>
              <a:t>Dashboard prepared by Ellis Ott, Ph.D., </a:t>
            </a:r>
            <a:r>
              <a:rPr lang="en-US" sz="1200" dirty="0"/>
              <a:t>Research &amp; Accountability Department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41771" y="6062370"/>
            <a:ext cx="6953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- Group includes students that identified an additional race or ethnicity</a:t>
            </a:r>
            <a:endParaRPr lang="en-US" dirty="0"/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146247"/>
              </p:ext>
            </p:extLst>
          </p:nvPr>
        </p:nvGraphicFramePr>
        <p:xfrm>
          <a:off x="304800" y="856562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5590679"/>
              </p:ext>
            </p:extLst>
          </p:nvPr>
        </p:nvGraphicFramePr>
        <p:xfrm>
          <a:off x="4718363" y="861945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4971585"/>
              </p:ext>
            </p:extLst>
          </p:nvPr>
        </p:nvGraphicFramePr>
        <p:xfrm>
          <a:off x="304800" y="3494914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3603139"/>
              </p:ext>
            </p:extLst>
          </p:nvPr>
        </p:nvGraphicFramePr>
        <p:xfrm>
          <a:off x="4718362" y="3494913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55535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42988" y="0"/>
            <a:ext cx="4485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Fairbanks North Star Borough School District </a:t>
            </a:r>
          </a:p>
          <a:p>
            <a:pPr algn="ctr"/>
            <a:r>
              <a:rPr lang="en-US" b="1" dirty="0"/>
              <a:t>Dropout/Graduation Rate Dashboard</a:t>
            </a:r>
          </a:p>
        </p:txBody>
      </p:sp>
      <p:sp>
        <p:nvSpPr>
          <p:cNvPr id="7" name="Rectangle 6"/>
          <p:cNvSpPr/>
          <p:nvPr/>
        </p:nvSpPr>
        <p:spPr>
          <a:xfrm>
            <a:off x="142336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2015-2016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86600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2015-2016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6323468"/>
            <a:ext cx="70002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" dirty="0" smtClean="0"/>
          </a:p>
          <a:p>
            <a:pPr algn="ctr"/>
            <a:r>
              <a:rPr lang="en-US" sz="1200" dirty="0" smtClean="0"/>
              <a:t>Dashboard prepared by Ellis </a:t>
            </a:r>
            <a:r>
              <a:rPr lang="en-US" sz="1200" dirty="0" err="1" smtClean="0"/>
              <a:t>Ott</a:t>
            </a:r>
            <a:r>
              <a:rPr lang="en-US" sz="1200" dirty="0" smtClean="0"/>
              <a:t>, Ph.D., Research &amp; Accountability Department</a:t>
            </a:r>
            <a:endParaRPr lang="en-US" sz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93163" y="6068277"/>
            <a:ext cx="6953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- Group includes students that identified an additional race or ethnicity</a:t>
            </a:r>
            <a:endParaRPr lang="en-US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5409346"/>
              </p:ext>
            </p:extLst>
          </p:nvPr>
        </p:nvGraphicFramePr>
        <p:xfrm>
          <a:off x="270797" y="956540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1364648"/>
              </p:ext>
            </p:extLst>
          </p:nvPr>
        </p:nvGraphicFramePr>
        <p:xfrm>
          <a:off x="4618915" y="956540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0372900"/>
              </p:ext>
            </p:extLst>
          </p:nvPr>
        </p:nvGraphicFramePr>
        <p:xfrm>
          <a:off x="270797" y="3491067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4500119"/>
              </p:ext>
            </p:extLst>
          </p:nvPr>
        </p:nvGraphicFramePr>
        <p:xfrm>
          <a:off x="4618914" y="3491741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7868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2148</TotalTime>
  <Words>285</Words>
  <Application>Microsoft Office PowerPoint</Application>
  <PresentationFormat>On-screen Show (4:3)</PresentationFormat>
  <Paragraphs>110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FNSBSD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f351678</dc:creator>
  <cp:lastModifiedBy>Ott, Ellis M.</cp:lastModifiedBy>
  <cp:revision>63</cp:revision>
  <dcterms:created xsi:type="dcterms:W3CDTF">2013-07-26T23:19:11Z</dcterms:created>
  <dcterms:modified xsi:type="dcterms:W3CDTF">2016-09-01T19:25:58Z</dcterms:modified>
</cp:coreProperties>
</file>