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>
      <p:cViewPr varScale="1">
        <p:scale>
          <a:sx n="106" d="100"/>
          <a:sy n="106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Class%20Size\2016-17\work%20folder\Trend%20Data%20for%20Class%20Average%20Report_final%232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baseline="0" dirty="0" smtClean="0">
                <a:effectLst/>
              </a:rPr>
              <a:t>Kindergarten Average Class Size</a:t>
            </a:r>
          </a:p>
          <a:p>
            <a:pPr>
              <a:defRPr sz="2400"/>
            </a:pPr>
            <a:r>
              <a:rPr lang="en-US" sz="2400" b="0" i="0" baseline="0" dirty="0" smtClean="0">
                <a:effectLst/>
              </a:rPr>
              <a:t>2010-11 to 2016-17</a:t>
            </a:r>
            <a:endParaRPr lang="en-US" sz="2400" dirty="0">
              <a:effectLst/>
            </a:endParaRPr>
          </a:p>
        </c:rich>
      </c:tx>
      <c:layout>
        <c:manualLayout>
          <c:xMode val="edge"/>
          <c:yMode val="edge"/>
          <c:x val="0.26721002191239851"/>
          <c:y val="1.505982349390387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5555635820751762E-2"/>
          <c:y val="0.16529004433959571"/>
          <c:w val="0.91903152014255096"/>
          <c:h val="0.676811843640968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'Elem Trend'!$A$19</c:f>
              <c:strCache>
                <c:ptCount val="1"/>
                <c:pt idx="0">
                  <c:v>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7492354740061163E-2"/>
                  <c:y val="2.5494732056441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2079510703363944E-2"/>
                  <c:y val="3.01737461623793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507284066555902E-2"/>
                  <c:y val="2.4832854194920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Trend'!$B$18:$H$18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Trend'!$B$19:$H$19</c:f>
              <c:numCache>
                <c:formatCode>General</c:formatCode>
                <c:ptCount val="7"/>
                <c:pt idx="0">
                  <c:v>21.5</c:v>
                </c:pt>
                <c:pt idx="1">
                  <c:v>21.6</c:v>
                </c:pt>
                <c:pt idx="2">
                  <c:v>22.1</c:v>
                </c:pt>
                <c:pt idx="3">
                  <c:v>22.8</c:v>
                </c:pt>
                <c:pt idx="4">
                  <c:v>22.2</c:v>
                </c:pt>
                <c:pt idx="5">
                  <c:v>22.6</c:v>
                </c:pt>
                <c:pt idx="6">
                  <c:v>21.2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0D8-453E-935A-9A327F383EB7}"/>
            </c:ext>
          </c:extLst>
        </c:ser>
        <c:ser>
          <c:idx val="1"/>
          <c:order val="1"/>
          <c:tx>
            <c:strRef>
              <c:f>'Elem Trend'!$A$20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7381588769293743E-2"/>
                  <c:y val="-3.9531774374255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968744732596499E-2"/>
                  <c:y val="-4.1871281427224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1330404723889116E-2"/>
                  <c:y val="-6.3106900850836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0">
                <a:noAutofit/>
              </a:bodyPr>
              <a:lstStyle/>
              <a:p>
                <a:pPr>
                  <a:defRPr sz="1600" b="0" i="0" u="none" strike="noStrike" kern="1200" baseline="0">
                    <a:ln>
                      <a:noFill/>
                    </a:ln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xVal>
            <c:numRef>
              <c:f>'Elem Trend'!$B$18:$H$18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Trend'!$B$20:$H$20</c:f>
              <c:numCache>
                <c:formatCode>0.0</c:formatCode>
                <c:ptCount val="7"/>
                <c:pt idx="0">
                  <c:v>22</c:v>
                </c:pt>
                <c:pt idx="1">
                  <c:v>22</c:v>
                </c:pt>
                <c:pt idx="2">
                  <c:v>22</c:v>
                </c:pt>
                <c:pt idx="3">
                  <c:v>22.5</c:v>
                </c:pt>
                <c:pt idx="4">
                  <c:v>22.5</c:v>
                </c:pt>
                <c:pt idx="5">
                  <c:v>22.5</c:v>
                </c:pt>
                <c:pt idx="6">
                  <c:v>22.5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C0D8-453E-935A-9A327F383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693624"/>
        <c:axId val="244694016"/>
      </c:scatterChart>
      <c:valAx>
        <c:axId val="244693624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94016"/>
        <c:crosses val="autoZero"/>
        <c:crossBetween val="midCat"/>
      </c:valAx>
      <c:valAx>
        <c:axId val="244694016"/>
        <c:scaling>
          <c:orientation val="minMax"/>
          <c:max val="30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93624"/>
        <c:crosses val="autoZero"/>
        <c:crossBetween val="midCat"/>
        <c:majorUnit val="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75000"/>
          <a:lumOff val="2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 dirty="0">
                <a:effectLst/>
              </a:rPr>
              <a:t>Grades </a:t>
            </a:r>
            <a:r>
              <a:rPr lang="en-US" sz="1600" b="0" i="0" baseline="0" dirty="0" smtClean="0">
                <a:effectLst/>
              </a:rPr>
              <a:t>1-3 Average Class Size</a:t>
            </a:r>
          </a:p>
          <a:p>
            <a:pPr algn="ctr">
              <a:defRPr/>
            </a:pPr>
            <a:r>
              <a:rPr lang="en-US" sz="1600" b="0" i="0" baseline="0" dirty="0" smtClean="0">
                <a:effectLst/>
              </a:rPr>
              <a:t>2010-11 to 2016-17</a:t>
            </a:r>
            <a:endParaRPr lang="en-US" sz="1200" dirty="0">
              <a:effectLst/>
            </a:endParaRPr>
          </a:p>
        </c:rich>
      </c:tx>
      <c:layout>
        <c:manualLayout>
          <c:xMode val="edge"/>
          <c:yMode val="edge"/>
          <c:x val="0.20847966961488718"/>
          <c:y val="7.491798454259200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8300925925925926"/>
          <c:w val="0.90286351706036749"/>
          <c:h val="0.70217251298618466"/>
        </c:manualLayout>
      </c:layout>
      <c:scatterChart>
        <c:scatterStyle val="smoothMarker"/>
        <c:varyColors val="0"/>
        <c:ser>
          <c:idx val="3"/>
          <c:order val="3"/>
          <c:tx>
            <c:strRef>
              <c:f>'Elem Trend'!$A$14</c:f>
              <c:strCache>
                <c:ptCount val="1"/>
                <c:pt idx="0">
                  <c:v>1,2,3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Trend'!$B$14:$H$14</c:f>
              <c:numCache>
                <c:formatCode>General</c:formatCode>
                <c:ptCount val="7"/>
                <c:pt idx="0">
                  <c:v>22.5</c:v>
                </c:pt>
                <c:pt idx="1">
                  <c:v>22.2</c:v>
                </c:pt>
                <c:pt idx="2">
                  <c:v>22.3</c:v>
                </c:pt>
                <c:pt idx="3">
                  <c:v>23.1</c:v>
                </c:pt>
                <c:pt idx="4">
                  <c:v>22.1</c:v>
                </c:pt>
                <c:pt idx="5">
                  <c:v>23.4</c:v>
                </c:pt>
                <c:pt idx="6">
                  <c:v>23.6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AFA-4CC6-AD28-85D183ACF138}"/>
            </c:ext>
          </c:extLst>
        </c:ser>
        <c:ser>
          <c:idx val="4"/>
          <c:order val="4"/>
          <c:tx>
            <c:strRef>
              <c:f>'Elem Trend'!$A$15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Trend'!$B$15:$H$15</c:f>
              <c:numCache>
                <c:formatCode>0.0</c:formatCode>
                <c:ptCount val="7"/>
                <c:pt idx="0">
                  <c:v>23.5</c:v>
                </c:pt>
                <c:pt idx="1">
                  <c:v>23.5</c:v>
                </c:pt>
                <c:pt idx="2">
                  <c:v>23.5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7768"/>
        <c:axId val="244825416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'Elem Trend'!$A$11</c15:sqref>
                        </c15:formulaRef>
                      </c:ext>
                    </c:extLst>
                    <c:strCache>
                      <c:ptCount val="1"/>
                      <c:pt idx="0">
                        <c:v>1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dLbls>
                  <c:dLbl>
                    <c:idx val="1"/>
                    <c:delete val="1"/>
                    <c:extLst>
                      <c:ext uri="{CE6537A1-D6FC-4f65-9D91-7224C49458BB}"/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'Elem Trend'!$B$10:$H$10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'Elem Trend'!$B$11:$H$11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21.3</c:v>
                      </c:pt>
                      <c:pt idx="1">
                        <c:v>21.7</c:v>
                      </c:pt>
                      <c:pt idx="2">
                        <c:v>21.5</c:v>
                      </c:pt>
                      <c:pt idx="3">
                        <c:v>23.1</c:v>
                      </c:pt>
                      <c:pt idx="4">
                        <c:v>21</c:v>
                      </c:pt>
                      <c:pt idx="5">
                        <c:v>22.5</c:v>
                      </c:pt>
                      <c:pt idx="6">
                        <c:v>23.6</c:v>
                      </c:pt>
                    </c:numCache>
                  </c:numRef>
                </c:yVal>
                <c:smooth val="1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0AFA-4CC6-AD28-85D183ACF138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Trend'!$A$12</c15:sqref>
                        </c15:formulaRef>
                      </c:ext>
                    </c:extLst>
                    <c:strCache>
                      <c:ptCount val="1"/>
                      <c:pt idx="0">
                        <c:v>2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Trend'!$B$10:$H$10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Trend'!$B$12:$H$12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23.3</c:v>
                      </c:pt>
                      <c:pt idx="1">
                        <c:v>21.8</c:v>
                      </c:pt>
                      <c:pt idx="2">
                        <c:v>21.8</c:v>
                      </c:pt>
                      <c:pt idx="3">
                        <c:v>22.9</c:v>
                      </c:pt>
                      <c:pt idx="4">
                        <c:v>21.9</c:v>
                      </c:pt>
                      <c:pt idx="5">
                        <c:v>23</c:v>
                      </c:pt>
                      <c:pt idx="6">
                        <c:v>22.9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1-0AFA-4CC6-AD28-85D183ACF138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Trend'!$A$13</c15:sqref>
                        </c15:formulaRef>
                      </c:ext>
                    </c:extLst>
                    <c:strCache>
                      <c:ptCount val="1"/>
                      <c:pt idx="0">
                        <c:v>3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4"/>
                    <c:layout>
                      <c:manualLayout>
                        <c:x val="-4.7374631268436579E-2"/>
                        <c:y val="-3.737082369654288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Trend'!$B$10:$H$10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23</c:v>
                      </c:pt>
                      <c:pt idx="1">
                        <c:v>23</c:v>
                      </c:pt>
                      <c:pt idx="2">
                        <c:v>22.8</c:v>
                      </c:pt>
                      <c:pt idx="3">
                        <c:v>23.2</c:v>
                      </c:pt>
                      <c:pt idx="4">
                        <c:v>21.8</c:v>
                      </c:pt>
                      <c:pt idx="5">
                        <c:v>24</c:v>
                      </c:pt>
                      <c:pt idx="6">
                        <c:v>23.9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2-0AFA-4CC6-AD28-85D183ACF138}"/>
                  </c:ext>
                </c:extLst>
              </c15:ser>
            </c15:filteredScatterSeries>
          </c:ext>
        </c:extLst>
      </c:scatterChart>
      <c:valAx>
        <c:axId val="244827768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5416"/>
        <c:crosses val="autoZero"/>
        <c:crossBetween val="midCat"/>
      </c:valAx>
      <c:valAx>
        <c:axId val="244825416"/>
        <c:scaling>
          <c:orientation val="minMax"/>
          <c:max val="30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7768"/>
        <c:crosses val="autoZero"/>
        <c:crossBetween val="midCat"/>
        <c:majorUnit val="1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84222970699725"/>
          <c:y val="0.30629947729564766"/>
          <c:w val="0.60795056607782294"/>
          <c:h val="8.3096847838013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7030A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 dirty="0">
                <a:effectLst/>
              </a:rPr>
              <a:t>Grades </a:t>
            </a:r>
            <a:r>
              <a:rPr lang="en-US" sz="1600" b="0" i="0" baseline="0" dirty="0" smtClean="0">
                <a:effectLst/>
              </a:rPr>
              <a:t>1, 2, 3 Average Class Size</a:t>
            </a:r>
          </a:p>
          <a:p>
            <a:pPr algn="ctr">
              <a:defRPr/>
            </a:pPr>
            <a:r>
              <a:rPr lang="en-US" sz="1600" b="0" i="0" baseline="0" dirty="0" smtClean="0">
                <a:effectLst/>
              </a:rPr>
              <a:t>2010-11 to 2016-17</a:t>
            </a:r>
            <a:endParaRPr lang="en-US" sz="1200" dirty="0">
              <a:effectLst/>
            </a:endParaRPr>
          </a:p>
        </c:rich>
      </c:tx>
      <c:layout>
        <c:manualLayout>
          <c:xMode val="edge"/>
          <c:yMode val="edge"/>
          <c:x val="0.17789776130415536"/>
          <c:y val="1.25163680483339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8300925925925926"/>
          <c:w val="0.90286351706036749"/>
          <c:h val="0.7066749200374260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'Elem Trend'!$A$11</c:f>
              <c:strCache>
                <c:ptCount val="1"/>
                <c:pt idx="0">
                  <c:v>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3333452201170369E-2"/>
                  <c:y val="5.145678043626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9508506518688724E-2"/>
                  <c:y val="7.73139525858522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6789578356231427E-2"/>
                  <c:y val="3.6744361880702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5.6610807385540356E-2"/>
                  <c:y val="0.1397312917696567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Trend'!$B$11:$H$11</c:f>
              <c:numCache>
                <c:formatCode>General</c:formatCode>
                <c:ptCount val="7"/>
                <c:pt idx="0">
                  <c:v>21.3</c:v>
                </c:pt>
                <c:pt idx="1">
                  <c:v>21.7</c:v>
                </c:pt>
                <c:pt idx="2">
                  <c:v>21.5</c:v>
                </c:pt>
                <c:pt idx="3">
                  <c:v>23.1</c:v>
                </c:pt>
                <c:pt idx="4">
                  <c:v>21</c:v>
                </c:pt>
                <c:pt idx="5">
                  <c:v>22.5</c:v>
                </c:pt>
                <c:pt idx="6">
                  <c:v>23.6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AFA-4CC6-AD28-85D183ACF138}"/>
            </c:ext>
          </c:extLst>
        </c:ser>
        <c:ser>
          <c:idx val="1"/>
          <c:order val="1"/>
          <c:tx>
            <c:strRef>
              <c:f>'Elem Trend'!$A$12</c:f>
              <c:strCache>
                <c:ptCount val="1"/>
                <c:pt idx="0">
                  <c:v>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Trend'!$B$12:$H$12</c:f>
              <c:numCache>
                <c:formatCode>General</c:formatCode>
                <c:ptCount val="7"/>
                <c:pt idx="0">
                  <c:v>23.3</c:v>
                </c:pt>
                <c:pt idx="1">
                  <c:v>21.8</c:v>
                </c:pt>
                <c:pt idx="2">
                  <c:v>21.8</c:v>
                </c:pt>
                <c:pt idx="3">
                  <c:v>22.9</c:v>
                </c:pt>
                <c:pt idx="4">
                  <c:v>21.9</c:v>
                </c:pt>
                <c:pt idx="5">
                  <c:v>23</c:v>
                </c:pt>
                <c:pt idx="6">
                  <c:v>22.9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AFA-4CC6-AD28-85D183ACF138}"/>
            </c:ext>
          </c:extLst>
        </c:ser>
        <c:ser>
          <c:idx val="2"/>
          <c:order val="2"/>
          <c:tx>
            <c:strRef>
              <c:f>'Elem Trend'!$A$13</c:f>
              <c:strCache>
                <c:ptCount val="1"/>
                <c:pt idx="0">
                  <c:v>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8882808121269646E-2"/>
                  <c:y val="3.1913591378599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5456477127990396E-2"/>
                  <c:y val="-8.1507957255983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Trend'!$B$13:$H$13</c:f>
              <c:numCache>
                <c:formatCode>General</c:formatCode>
                <c:ptCount val="7"/>
                <c:pt idx="0">
                  <c:v>23</c:v>
                </c:pt>
                <c:pt idx="1">
                  <c:v>23</c:v>
                </c:pt>
                <c:pt idx="2">
                  <c:v>22.8</c:v>
                </c:pt>
                <c:pt idx="3">
                  <c:v>23.2</c:v>
                </c:pt>
                <c:pt idx="4">
                  <c:v>21.8</c:v>
                </c:pt>
                <c:pt idx="5">
                  <c:v>24</c:v>
                </c:pt>
                <c:pt idx="6">
                  <c:v>23.9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AFA-4CC6-AD28-85D183ACF138}"/>
            </c:ext>
          </c:extLst>
        </c:ser>
        <c:ser>
          <c:idx val="3"/>
          <c:order val="3"/>
          <c:tx>
            <c:strRef>
              <c:f>'Elem Trend'!$A$15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3333452201170357E-2"/>
                  <c:y val="-8.57857570659189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Trend'!$B$10:$H$10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Trend'!$B$15:$H$15</c:f>
              <c:numCache>
                <c:formatCode>0.0</c:formatCode>
                <c:ptCount val="7"/>
                <c:pt idx="0">
                  <c:v>23.5</c:v>
                </c:pt>
                <c:pt idx="1">
                  <c:v>23.5</c:v>
                </c:pt>
                <c:pt idx="2">
                  <c:v>23.5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AFA-4CC6-AD28-85D183ACF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8944"/>
        <c:axId val="244823456"/>
      </c:scatterChart>
      <c:valAx>
        <c:axId val="244828944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3456"/>
        <c:crosses val="autoZero"/>
        <c:crossBetween val="midCat"/>
      </c:valAx>
      <c:valAx>
        <c:axId val="244823456"/>
        <c:scaling>
          <c:orientation val="minMax"/>
          <c:max val="30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8944"/>
        <c:crosses val="autoZero"/>
        <c:crossBetween val="midCat"/>
        <c:majorUnit val="1"/>
        <c:min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220615577426715"/>
          <c:y val="0.3042246265806679"/>
          <c:w val="0.58366962373872033"/>
          <c:h val="8.27579336041293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7030A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Grades </a:t>
            </a:r>
            <a:r>
              <a:rPr lang="en-US" sz="1600" dirty="0" smtClean="0"/>
              <a:t>4-6 Average Class Size</a:t>
            </a:r>
          </a:p>
          <a:p>
            <a:pPr>
              <a:defRPr sz="1600"/>
            </a:pPr>
            <a:r>
              <a:rPr lang="en-US" sz="1600" dirty="0" smtClean="0"/>
              <a:t>2010-11 to 2016-17 </a:t>
            </a:r>
            <a:endParaRPr lang="en-US" sz="1600" dirty="0"/>
          </a:p>
        </c:rich>
      </c:tx>
      <c:layout>
        <c:manualLayout>
          <c:xMode val="edge"/>
          <c:yMode val="edge"/>
          <c:x val="0.20972708057510514"/>
          <c:y val="1.76017601760176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705409611409198E-2"/>
          <c:y val="0.17394939493949396"/>
          <c:w val="0.86994355794021327"/>
          <c:h val="0.67591971795604744"/>
        </c:manualLayout>
      </c:layout>
      <c:scatterChart>
        <c:scatterStyle val="smoothMarker"/>
        <c:varyColors val="0"/>
        <c:ser>
          <c:idx val="3"/>
          <c:order val="3"/>
          <c:tx>
            <c:strRef>
              <c:f>'Elem Trend'!$A$6</c:f>
              <c:strCache>
                <c:ptCount val="1"/>
                <c:pt idx="0">
                  <c:v>4,5,6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  <c:extLst xmlns:c15="http://schemas.microsoft.com/office/drawing/2012/chart"/>
            </c:numRef>
          </c:xVal>
          <c:yVal>
            <c:numRef>
              <c:f>'Elem Trend'!$B$6:$H$6</c:f>
              <c:numCache>
                <c:formatCode>General</c:formatCode>
                <c:ptCount val="7"/>
                <c:pt idx="0">
                  <c:v>23.9</c:v>
                </c:pt>
                <c:pt idx="1">
                  <c:v>23.8</c:v>
                </c:pt>
                <c:pt idx="2">
                  <c:v>23.4</c:v>
                </c:pt>
                <c:pt idx="3">
                  <c:v>23.4</c:v>
                </c:pt>
                <c:pt idx="4">
                  <c:v>23.8</c:v>
                </c:pt>
                <c:pt idx="5">
                  <c:v>24.3</c:v>
                </c:pt>
                <c:pt idx="6">
                  <c:v>25</c:v>
                </c:pt>
              </c:numCache>
              <c:extLst xmlns:c15="http://schemas.microsoft.com/office/drawing/2012/chart"/>
            </c:numRef>
          </c:yVal>
          <c:smooth val="1"/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3-07AF-4ADF-BBC5-AD0975B9A31B}"/>
            </c:ext>
          </c:extLst>
        </c:ser>
        <c:ser>
          <c:idx val="4"/>
          <c:order val="4"/>
          <c:tx>
            <c:strRef>
              <c:f>'Elem Trend'!$A$7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Trend'!$B$7:$H$7</c:f>
              <c:numCache>
                <c:formatCode>0.0</c:formatCode>
                <c:ptCount val="7"/>
                <c:pt idx="0">
                  <c:v>25.5</c:v>
                </c:pt>
                <c:pt idx="1">
                  <c:v>25.5</c:v>
                </c:pt>
                <c:pt idx="2">
                  <c:v>25.5</c:v>
                </c:pt>
                <c:pt idx="3">
                  <c:v>26</c:v>
                </c:pt>
                <c:pt idx="4">
                  <c:v>26</c:v>
                </c:pt>
                <c:pt idx="5">
                  <c:v>26</c:v>
                </c:pt>
                <c:pt idx="6">
                  <c:v>26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8552"/>
        <c:axId val="244829336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'Elem Trend'!$A$3</c15:sqref>
                        </c15:formulaRef>
                      </c:ext>
                    </c:extLst>
                    <c:strCache>
                      <c:ptCount val="1"/>
                      <c:pt idx="0">
                        <c:v>4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4.8598936194922539E-2"/>
                        <c:y val="7.2640177403567124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:dLbl>
                  <c:dLbl>
                    <c:idx val="1"/>
                    <c:delete val="1"/>
                    <c:extLst>
                      <c:ext uri="{CE6537A1-D6FC-4f65-9D91-7224C49458BB}"/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</c:extLst>
                  </c:dLbl>
                  <c:dLbl>
                    <c:idx val="4"/>
                    <c:layout>
                      <c:manualLayout>
                        <c:x val="-4.8598936194922539E-2"/>
                        <c:y val="5.503841722754952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</c:extLst>
                  </c:dLbl>
                  <c:dLbl>
                    <c:idx val="6"/>
                    <c:layout>
                      <c:manualLayout>
                        <c:x val="-1.0501474926253687E-2"/>
                        <c:y val="-5.0572143828556085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'Elem Trend'!$B$2:$H$2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'Elem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23.8</c:v>
                      </c:pt>
                      <c:pt idx="1">
                        <c:v>22.8</c:v>
                      </c:pt>
                      <c:pt idx="2">
                        <c:v>23</c:v>
                      </c:pt>
                      <c:pt idx="3">
                        <c:v>23</c:v>
                      </c:pt>
                      <c:pt idx="4">
                        <c:v>22.9</c:v>
                      </c:pt>
                      <c:pt idx="5">
                        <c:v>23.5</c:v>
                      </c:pt>
                      <c:pt idx="6">
                        <c:v>24.8</c:v>
                      </c:pt>
                    </c:numCache>
                  </c:numRef>
                </c:yVal>
                <c:smooth val="1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07AF-4ADF-BBC5-AD0975B9A31B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Trend'!$A$4</c15:sqref>
                        </c15:formulaRef>
                      </c:ext>
                    </c:extLst>
                    <c:strCache>
                      <c:ptCount val="1"/>
                      <c:pt idx="0">
                        <c:v>5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5"/>
                    <c:layout>
                      <c:manualLayout>
                        <c:x val="2.047197640118005E-2"/>
                        <c:y val="1.543445683150992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Trend'!$B$2:$H$2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Trend'!$B$4:$H$4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24.5</c:v>
                      </c:pt>
                      <c:pt idx="1">
                        <c:v>24</c:v>
                      </c:pt>
                      <c:pt idx="2">
                        <c:v>22.5</c:v>
                      </c:pt>
                      <c:pt idx="3">
                        <c:v>23.2</c:v>
                      </c:pt>
                      <c:pt idx="4">
                        <c:v>22.8</c:v>
                      </c:pt>
                      <c:pt idx="5">
                        <c:v>24</c:v>
                      </c:pt>
                      <c:pt idx="6">
                        <c:v>25.9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1-07AF-4ADF-BBC5-AD0975B9A31B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Trend'!$A$5</c15:sqref>
                        </c15:formulaRef>
                      </c:ext>
                    </c:extLst>
                    <c:strCache>
                      <c:ptCount val="1"/>
                      <c:pt idx="0">
                        <c:v>6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Trend'!$B$2:$H$2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'Elem Trend'!$B$5:$H$5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23.3</c:v>
                      </c:pt>
                      <c:pt idx="1">
                        <c:v>24.6</c:v>
                      </c:pt>
                      <c:pt idx="2">
                        <c:v>23.6</c:v>
                      </c:pt>
                      <c:pt idx="3">
                        <c:v>22.9</c:v>
                      </c:pt>
                      <c:pt idx="4">
                        <c:v>22.9</c:v>
                      </c:pt>
                      <c:pt idx="5">
                        <c:v>22.8</c:v>
                      </c:pt>
                      <c:pt idx="6">
                        <c:v>24.4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2-07AF-4ADF-BBC5-AD0975B9A31B}"/>
                  </c:ext>
                </c:extLst>
              </c15:ser>
            </c15:filteredScatterSeries>
          </c:ext>
        </c:extLst>
      </c:scatterChart>
      <c:valAx>
        <c:axId val="244828552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9336"/>
        <c:crosses val="autoZero"/>
        <c:crossBetween val="midCat"/>
      </c:valAx>
      <c:valAx>
        <c:axId val="244829336"/>
        <c:scaling>
          <c:orientation val="minMax"/>
          <c:max val="30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855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03214642417488"/>
          <c:y val="0.22167164747970861"/>
          <c:w val="0.56543423222539657"/>
          <c:h val="7.4257945479587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Grades </a:t>
            </a:r>
            <a:r>
              <a:rPr lang="en-US" sz="1600" dirty="0" smtClean="0"/>
              <a:t>4, 5, 6 Average Class Size</a:t>
            </a:r>
          </a:p>
          <a:p>
            <a:pPr>
              <a:defRPr sz="1600"/>
            </a:pPr>
            <a:r>
              <a:rPr lang="en-US" sz="1600" dirty="0" smtClean="0"/>
              <a:t>2010-11 to 2016-17 </a:t>
            </a:r>
            <a:endParaRPr lang="en-US" sz="1600" dirty="0"/>
          </a:p>
        </c:rich>
      </c:tx>
      <c:layout>
        <c:manualLayout>
          <c:xMode val="edge"/>
          <c:yMode val="edge"/>
          <c:x val="0.1782847963631758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657413122377944E-2"/>
          <c:y val="0.17462111818093595"/>
          <c:w val="0.86819243040774441"/>
          <c:h val="0.6746682490583388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'Elem Trend'!$A$3</c:f>
              <c:strCache>
                <c:ptCount val="1"/>
                <c:pt idx="0">
                  <c:v>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598936194922539E-2"/>
                  <c:y val="7.26401774035671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7893369791968278E-3"/>
                  <c:y val="8.61729831897550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8598936194922539E-2"/>
                  <c:y val="5.50384172275495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1853985615222987E-2"/>
                  <c:y val="0.1570470400939418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Trend'!$B$3:$H$3</c:f>
              <c:numCache>
                <c:formatCode>General</c:formatCode>
                <c:ptCount val="7"/>
                <c:pt idx="0">
                  <c:v>23.8</c:v>
                </c:pt>
                <c:pt idx="1">
                  <c:v>22.8</c:v>
                </c:pt>
                <c:pt idx="2">
                  <c:v>23</c:v>
                </c:pt>
                <c:pt idx="3">
                  <c:v>23</c:v>
                </c:pt>
                <c:pt idx="4">
                  <c:v>22.9</c:v>
                </c:pt>
                <c:pt idx="5">
                  <c:v>23.5</c:v>
                </c:pt>
                <c:pt idx="6">
                  <c:v>24.8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7AF-4ADF-BBC5-AD0975B9A31B}"/>
            </c:ext>
          </c:extLst>
        </c:ser>
        <c:ser>
          <c:idx val="1"/>
          <c:order val="1"/>
          <c:tx>
            <c:strRef>
              <c:f>'Elem Trend'!$A$4</c:f>
              <c:strCache>
                <c:ptCount val="1"/>
                <c:pt idx="0">
                  <c:v>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5022930240375583E-2"/>
                  <c:y val="2.87463569223084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8760119225009186E-2"/>
                  <c:y val="-4.64094793238059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Trend'!$B$4:$H$4</c:f>
              <c:numCache>
                <c:formatCode>General</c:formatCode>
                <c:ptCount val="7"/>
                <c:pt idx="0">
                  <c:v>24.5</c:v>
                </c:pt>
                <c:pt idx="1">
                  <c:v>24</c:v>
                </c:pt>
                <c:pt idx="2">
                  <c:v>22.5</c:v>
                </c:pt>
                <c:pt idx="3">
                  <c:v>23.2</c:v>
                </c:pt>
                <c:pt idx="4">
                  <c:v>22.8</c:v>
                </c:pt>
                <c:pt idx="5">
                  <c:v>24</c:v>
                </c:pt>
                <c:pt idx="6">
                  <c:v>25.9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7AF-4ADF-BBC5-AD0975B9A31B}"/>
            </c:ext>
          </c:extLst>
        </c:ser>
        <c:ser>
          <c:idx val="2"/>
          <c:order val="2"/>
          <c:tx>
            <c:strRef>
              <c:f>'Elem Trend'!$A$5</c:f>
              <c:strCache>
                <c:ptCount val="1"/>
                <c:pt idx="0">
                  <c:v>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Trend'!$B$5:$H$5</c:f>
              <c:numCache>
                <c:formatCode>General</c:formatCode>
                <c:ptCount val="7"/>
                <c:pt idx="0">
                  <c:v>23.3</c:v>
                </c:pt>
                <c:pt idx="1">
                  <c:v>24.6</c:v>
                </c:pt>
                <c:pt idx="2">
                  <c:v>23.6</c:v>
                </c:pt>
                <c:pt idx="3">
                  <c:v>22.9</c:v>
                </c:pt>
                <c:pt idx="4">
                  <c:v>22.9</c:v>
                </c:pt>
                <c:pt idx="5">
                  <c:v>22.8</c:v>
                </c:pt>
                <c:pt idx="6">
                  <c:v>24.4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7AF-4ADF-BBC5-AD0975B9A31B}"/>
            </c:ext>
          </c:extLst>
        </c:ser>
        <c:ser>
          <c:idx val="3"/>
          <c:order val="3"/>
          <c:tx>
            <c:strRef>
              <c:f>'Elem Trend'!$A$7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'Elem Trend'!$B$2:$H$2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'Elem Trend'!$B$7:$H$7</c:f>
              <c:numCache>
                <c:formatCode>0.0</c:formatCode>
                <c:ptCount val="7"/>
                <c:pt idx="0">
                  <c:v>25.5</c:v>
                </c:pt>
                <c:pt idx="1">
                  <c:v>25.5</c:v>
                </c:pt>
                <c:pt idx="2">
                  <c:v>25.5</c:v>
                </c:pt>
                <c:pt idx="3">
                  <c:v>26</c:v>
                </c:pt>
                <c:pt idx="4">
                  <c:v>26</c:v>
                </c:pt>
                <c:pt idx="5">
                  <c:v>26</c:v>
                </c:pt>
                <c:pt idx="6">
                  <c:v>26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7AF-4ADF-BBC5-AD0975B9A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6984"/>
        <c:axId val="244824240"/>
      </c:scatterChart>
      <c:valAx>
        <c:axId val="244826984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4240"/>
        <c:crosses val="autoZero"/>
        <c:crossBetween val="midCat"/>
      </c:valAx>
      <c:valAx>
        <c:axId val="244824240"/>
        <c:scaling>
          <c:orientation val="minMax"/>
          <c:max val="30"/>
          <c:min val="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698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006771494658085"/>
          <c:y val="0.20522001424013372"/>
          <c:w val="0.6598645701068383"/>
          <c:h val="0.10124303776070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Middle </a:t>
            </a:r>
            <a:r>
              <a:rPr lang="en-US" sz="1400" dirty="0" smtClean="0"/>
              <a:t>School Class Size Average</a:t>
            </a:r>
          </a:p>
          <a:p>
            <a:pPr>
              <a:defRPr/>
            </a:pPr>
            <a:r>
              <a:rPr lang="en-US" sz="1400" dirty="0" smtClean="0"/>
              <a:t>2010-11 to 2016-17 </a:t>
            </a:r>
            <a:endParaRPr lang="en-US" sz="1400" dirty="0"/>
          </a:p>
        </c:rich>
      </c:tx>
      <c:layout>
        <c:manualLayout>
          <c:xMode val="edge"/>
          <c:yMode val="edge"/>
          <c:x val="0.2514380667266723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576032722836858E-2"/>
          <c:y val="0.19344282813189903"/>
          <c:w val="0.86834212256391585"/>
          <c:h val="0.53146221023325801"/>
        </c:manualLayout>
      </c:layout>
      <c:scatterChart>
        <c:scatterStyle val="smoothMarker"/>
        <c:varyColors val="0"/>
        <c:ser>
          <c:idx val="5"/>
          <c:order val="5"/>
          <c:tx>
            <c:strRef>
              <c:f>'Sec Trend'!$A$19</c:f>
              <c:strCache>
                <c:ptCount val="1"/>
                <c:pt idx="0">
                  <c:v>All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0377076332280882E-2"/>
                  <c:y val="6.12880633620956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  <c:extLst xmlns:c15="http://schemas.microsoft.com/office/drawing/2012/chart"/>
            </c:numRef>
          </c:xVal>
          <c:yVal>
            <c:numRef>
              <c:f>'Sec Trend'!$B$19:$H$19</c:f>
              <c:numCache>
                <c:formatCode>General</c:formatCode>
                <c:ptCount val="7"/>
                <c:pt idx="0">
                  <c:v>20.7</c:v>
                </c:pt>
                <c:pt idx="1">
                  <c:v>20</c:v>
                </c:pt>
                <c:pt idx="2">
                  <c:v>21.1</c:v>
                </c:pt>
                <c:pt idx="3">
                  <c:v>22.1</c:v>
                </c:pt>
                <c:pt idx="4">
                  <c:v>22.8</c:v>
                </c:pt>
                <c:pt idx="5">
                  <c:v>22.9</c:v>
                </c:pt>
                <c:pt idx="6">
                  <c:v>23.1</c:v>
                </c:pt>
              </c:numCache>
              <c:extLst xmlns:c15="http://schemas.microsoft.com/office/drawing/2012/chart"/>
            </c:numRef>
          </c:yVal>
          <c:smooth val="1"/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5-9482-455B-9BBF-470995343EBC}"/>
            </c:ext>
          </c:extLst>
        </c:ser>
        <c:ser>
          <c:idx val="6"/>
          <c:order val="6"/>
          <c:tx>
            <c:strRef>
              <c:f>'Sec Trend'!$A$20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0377076332280882E-2"/>
                  <c:y val="-7.6006006156812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Trend'!$B$20:$H$20</c:f>
              <c:numCache>
                <c:formatCode>0.0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26.5</c:v>
                </c:pt>
                <c:pt idx="4">
                  <c:v>26.5</c:v>
                </c:pt>
                <c:pt idx="5">
                  <c:v>26.5</c:v>
                </c:pt>
                <c:pt idx="6">
                  <c:v>26.52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458968"/>
        <c:axId val="438457792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'Sec Trend'!$A$14</c15:sqref>
                        </c15:formulaRef>
                      </c:ext>
                    </c:extLst>
                    <c:strCache>
                      <c:ptCount val="1"/>
                      <c:pt idx="0">
                        <c:v>Ben Eielson Jr.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prstDash val="sysDash"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dLbls>
                  <c:dLbl>
                    <c:idx val="1"/>
                    <c:delete val="1"/>
                    <c:extLst>
                      <c:ext uri="{CE6537A1-D6FC-4f65-9D91-7224C49458BB}"/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'Sec Trend'!$B$14:$H$14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19.600000000000001</c:v>
                      </c:pt>
                      <c:pt idx="1">
                        <c:v>19.100000000000001</c:v>
                      </c:pt>
                      <c:pt idx="2">
                        <c:v>17.5</c:v>
                      </c:pt>
                      <c:pt idx="3">
                        <c:v>18.5</c:v>
                      </c:pt>
                      <c:pt idx="4">
                        <c:v>17.2</c:v>
                      </c:pt>
                      <c:pt idx="5">
                        <c:v>16.399999999999999</c:v>
                      </c:pt>
                      <c:pt idx="6">
                        <c:v>17.5</c:v>
                      </c:pt>
                    </c:numCache>
                  </c:numRef>
                </c:yVal>
                <c:smooth val="1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9482-455B-9BBF-470995343EBC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Trend'!$A$15</c15:sqref>
                        </c15:formulaRef>
                      </c:ext>
                    </c:extLst>
                    <c:strCache>
                      <c:ptCount val="1"/>
                      <c:pt idx="0">
                        <c:v>North Pole Middle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7.7338661096008079E-2"/>
                        <c:y val="-3.5385498687664045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2"/>
                    <c:layout>
                      <c:manualLayout>
                        <c:x val="-4.8126745670713629E-2"/>
                        <c:y val="-3.538549868766400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4"/>
                    <c:layout>
                      <c:manualLayout>
                        <c:x val="-5.6890320298301961E-2"/>
                        <c:y val="-2.288549868766404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Trend'!$B$15:$H$15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21.5</c:v>
                      </c:pt>
                      <c:pt idx="1">
                        <c:v>22.4</c:v>
                      </c:pt>
                      <c:pt idx="2">
                        <c:v>23.5</c:v>
                      </c:pt>
                      <c:pt idx="3">
                        <c:v>24.7</c:v>
                      </c:pt>
                      <c:pt idx="4">
                        <c:v>25</c:v>
                      </c:pt>
                      <c:pt idx="5">
                        <c:v>24.8</c:v>
                      </c:pt>
                      <c:pt idx="6">
                        <c:v>25.5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1-9482-455B-9BBF-470995343EBC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Trend'!$A$16</c15:sqref>
                        </c15:formulaRef>
                      </c:ext>
                    </c:extLst>
                    <c:strCache>
                      <c:ptCount val="1"/>
                      <c:pt idx="0">
                        <c:v>Randy Smith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prstDash val="solid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Trend'!$B$16:$H$16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18.2</c:v>
                      </c:pt>
                      <c:pt idx="1">
                        <c:v>18.899999999999999</c:v>
                      </c:pt>
                      <c:pt idx="2">
                        <c:v>21.7</c:v>
                      </c:pt>
                      <c:pt idx="3">
                        <c:v>24.1</c:v>
                      </c:pt>
                      <c:pt idx="4">
                        <c:v>23.4</c:v>
                      </c:pt>
                      <c:pt idx="5">
                        <c:v>24.8</c:v>
                      </c:pt>
                      <c:pt idx="6">
                        <c:v>24.5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2-9482-455B-9BBF-470995343EB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Trend'!$A$17</c15:sqref>
                        </c15:formulaRef>
                      </c:ext>
                    </c:extLst>
                    <c:strCache>
                      <c:ptCount val="1"/>
                      <c:pt idx="0">
                        <c:v>Ryan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prstDash val="lgDashDot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Trend'!$B$17:$H$17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23.7</c:v>
                      </c:pt>
                      <c:pt idx="1">
                        <c:v>22.2</c:v>
                      </c:pt>
                      <c:pt idx="2">
                        <c:v>21.5</c:v>
                      </c:pt>
                      <c:pt idx="3">
                        <c:v>21.9</c:v>
                      </c:pt>
                      <c:pt idx="4">
                        <c:v>22.1</c:v>
                      </c:pt>
                      <c:pt idx="5">
                        <c:v>24</c:v>
                      </c:pt>
                      <c:pt idx="6">
                        <c:v>24.5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3-9482-455B-9BBF-470995343EBC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Trend'!$A$18</c15:sqref>
                        </c15:formulaRef>
                      </c:ext>
                    </c:extLst>
                    <c:strCache>
                      <c:ptCount val="1"/>
                      <c:pt idx="0">
                        <c:v>Tanana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prstDash val="dash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Trend'!$B$18:$H$18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20.7</c:v>
                      </c:pt>
                      <c:pt idx="1">
                        <c:v>17.899999999999999</c:v>
                      </c:pt>
                      <c:pt idx="2">
                        <c:v>20</c:v>
                      </c:pt>
                      <c:pt idx="3">
                        <c:v>20.2</c:v>
                      </c:pt>
                      <c:pt idx="4">
                        <c:v>23.3</c:v>
                      </c:pt>
                      <c:pt idx="5">
                        <c:v>22.1</c:v>
                      </c:pt>
                      <c:pt idx="6">
                        <c:v>21.1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4-9482-455B-9BBF-470995343EBC}"/>
                  </c:ext>
                </c:extLst>
              </c15:ser>
            </c15:filteredScatterSeries>
          </c:ext>
        </c:extLst>
      </c:scatterChart>
      <c:valAx>
        <c:axId val="438458968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7792"/>
        <c:crosses val="autoZero"/>
        <c:crossBetween val="midCat"/>
      </c:valAx>
      <c:valAx>
        <c:axId val="438457792"/>
        <c:scaling>
          <c:orientation val="minMax"/>
          <c:max val="30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896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505625593870183E-2"/>
          <c:y val="0.86041568241469812"/>
          <c:w val="0.8650993745659904"/>
          <c:h val="0.134375984251968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75000"/>
          <a:lumOff val="2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Middle </a:t>
            </a:r>
            <a:r>
              <a:rPr lang="en-US" sz="1600" dirty="0" smtClean="0"/>
              <a:t>School Class Size Average </a:t>
            </a:r>
            <a:endParaRPr lang="en-US" sz="1600" dirty="0"/>
          </a:p>
        </c:rich>
      </c:tx>
      <c:layout>
        <c:manualLayout>
          <c:xMode val="edge"/>
          <c:yMode val="edge"/>
          <c:x val="0.1737975119282415"/>
          <c:y val="4.90598093157238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562207907391889E-2"/>
          <c:y val="0.16400694254246473"/>
          <c:w val="0.85639742182569578"/>
          <c:h val="0.5590577735267860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'Sec Trend'!$A$14</c:f>
              <c:strCache>
                <c:ptCount val="1"/>
                <c:pt idx="0">
                  <c:v>Ben Eielson Jr.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triang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852100151142791E-2"/>
                  <c:y val="9.69669062613837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Trend'!$B$14:$H$14</c:f>
              <c:numCache>
                <c:formatCode>General</c:formatCode>
                <c:ptCount val="7"/>
                <c:pt idx="0">
                  <c:v>19.600000000000001</c:v>
                </c:pt>
                <c:pt idx="1">
                  <c:v>19.100000000000001</c:v>
                </c:pt>
                <c:pt idx="2">
                  <c:v>17.5</c:v>
                </c:pt>
                <c:pt idx="3">
                  <c:v>18.5</c:v>
                </c:pt>
                <c:pt idx="4">
                  <c:v>17.2</c:v>
                </c:pt>
                <c:pt idx="5">
                  <c:v>16.399999999999999</c:v>
                </c:pt>
                <c:pt idx="6">
                  <c:v>17.5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482-455B-9BBF-470995343EBC}"/>
            </c:ext>
          </c:extLst>
        </c:ser>
        <c:ser>
          <c:idx val="1"/>
          <c:order val="1"/>
          <c:tx>
            <c:strRef>
              <c:f>'Sec Trend'!$A$15</c:f>
              <c:strCache>
                <c:ptCount val="1"/>
                <c:pt idx="0">
                  <c:v>North Pole Middle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7741501627583037E-2"/>
                  <c:y val="-3.80947487848039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8697143523573963E-2"/>
                  <c:y val="-8.2248577168955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5796800889363021E-2"/>
                  <c:y val="-0.116590443689962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Trend'!$B$15:$H$15</c:f>
              <c:numCache>
                <c:formatCode>General</c:formatCode>
                <c:ptCount val="7"/>
                <c:pt idx="0">
                  <c:v>21.5</c:v>
                </c:pt>
                <c:pt idx="1">
                  <c:v>22.4</c:v>
                </c:pt>
                <c:pt idx="2">
                  <c:v>23.5</c:v>
                </c:pt>
                <c:pt idx="3">
                  <c:v>24.7</c:v>
                </c:pt>
                <c:pt idx="4">
                  <c:v>25</c:v>
                </c:pt>
                <c:pt idx="5">
                  <c:v>24.8</c:v>
                </c:pt>
                <c:pt idx="6">
                  <c:v>25.5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482-455B-9BBF-470995343EBC}"/>
            </c:ext>
          </c:extLst>
        </c:ser>
        <c:ser>
          <c:idx val="2"/>
          <c:order val="2"/>
          <c:tx>
            <c:strRef>
              <c:f>'Sec Trend'!$A$16</c:f>
              <c:strCache>
                <c:ptCount val="1"/>
                <c:pt idx="0">
                  <c:v>Randy Smith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Trend'!$B$16:$H$16</c:f>
              <c:numCache>
                <c:formatCode>General</c:formatCode>
                <c:ptCount val="7"/>
                <c:pt idx="0">
                  <c:v>18.2</c:v>
                </c:pt>
                <c:pt idx="1">
                  <c:v>18.899999999999999</c:v>
                </c:pt>
                <c:pt idx="2">
                  <c:v>21.7</c:v>
                </c:pt>
                <c:pt idx="3">
                  <c:v>24.1</c:v>
                </c:pt>
                <c:pt idx="4">
                  <c:v>23.4</c:v>
                </c:pt>
                <c:pt idx="5">
                  <c:v>24.8</c:v>
                </c:pt>
                <c:pt idx="6">
                  <c:v>24.5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482-455B-9BBF-470995343EBC}"/>
            </c:ext>
          </c:extLst>
        </c:ser>
        <c:ser>
          <c:idx val="3"/>
          <c:order val="3"/>
          <c:tx>
            <c:strRef>
              <c:f>'Sec Trend'!$A$17</c:f>
              <c:strCache>
                <c:ptCount val="1"/>
                <c:pt idx="0">
                  <c:v>Ryan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lgDashDot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Trend'!$B$17:$H$17</c:f>
              <c:numCache>
                <c:formatCode>General</c:formatCode>
                <c:ptCount val="7"/>
                <c:pt idx="0">
                  <c:v>23.7</c:v>
                </c:pt>
                <c:pt idx="1">
                  <c:v>22.2</c:v>
                </c:pt>
                <c:pt idx="2">
                  <c:v>21.5</c:v>
                </c:pt>
                <c:pt idx="3">
                  <c:v>21.9</c:v>
                </c:pt>
                <c:pt idx="4">
                  <c:v>22.1</c:v>
                </c:pt>
                <c:pt idx="5">
                  <c:v>24</c:v>
                </c:pt>
                <c:pt idx="6">
                  <c:v>24.5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482-455B-9BBF-470995343EBC}"/>
            </c:ext>
          </c:extLst>
        </c:ser>
        <c:ser>
          <c:idx val="4"/>
          <c:order val="4"/>
          <c:tx>
            <c:strRef>
              <c:f>'Sec Trend'!$A$18</c:f>
              <c:strCache>
                <c:ptCount val="1"/>
                <c:pt idx="0">
                  <c:v>Tanana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Trend'!$B$18:$H$18</c:f>
              <c:numCache>
                <c:formatCode>General</c:formatCode>
                <c:ptCount val="7"/>
                <c:pt idx="0">
                  <c:v>20.7</c:v>
                </c:pt>
                <c:pt idx="1">
                  <c:v>17.899999999999999</c:v>
                </c:pt>
                <c:pt idx="2">
                  <c:v>20</c:v>
                </c:pt>
                <c:pt idx="3">
                  <c:v>20.2</c:v>
                </c:pt>
                <c:pt idx="4">
                  <c:v>23.3</c:v>
                </c:pt>
                <c:pt idx="5">
                  <c:v>22.1</c:v>
                </c:pt>
                <c:pt idx="6">
                  <c:v>21.1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482-455B-9BBF-470995343EBC}"/>
            </c:ext>
          </c:extLst>
        </c:ser>
        <c:ser>
          <c:idx val="6"/>
          <c:order val="6"/>
          <c:tx>
            <c:strRef>
              <c:f>'Sec Trend'!$A$20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3909011477258516E-3"/>
                  <c:y val="-7.1100025225240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Trend'!$B$13:$H$13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Trend'!$B$20:$H$20</c:f>
              <c:numCache>
                <c:formatCode>0.0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26.5</c:v>
                </c:pt>
                <c:pt idx="4">
                  <c:v>26.5</c:v>
                </c:pt>
                <c:pt idx="5">
                  <c:v>26.5</c:v>
                </c:pt>
                <c:pt idx="6">
                  <c:v>26.52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455832"/>
        <c:axId val="438452304"/>
        <c:extLst>
          <c:ext xmlns:c15="http://schemas.microsoft.com/office/drawing/2012/chart" uri="{02D57815-91ED-43cb-92C2-25804820EDAC}">
            <c15:filteredScatterSeries>
              <c15:ser>
                <c:idx val="5"/>
                <c:order val="5"/>
                <c:tx>
                  <c:strRef>
                    <c:extLst>
                      <c:ext uri="{02D57815-91ED-43cb-92C2-25804820EDAC}">
                        <c15:formulaRef>
                          <c15:sqref>'Sec Trend'!$A$19</c15:sqref>
                        </c15:formulaRef>
                      </c:ext>
                    </c:extLst>
                    <c:strCache>
                      <c:ptCount val="1"/>
                      <c:pt idx="0">
                        <c:v>All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'Sec Trend'!$B$13:$H$13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'Sec Trend'!$B$19:$H$19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20.7</c:v>
                      </c:pt>
                      <c:pt idx="1">
                        <c:v>20</c:v>
                      </c:pt>
                      <c:pt idx="2">
                        <c:v>21.1</c:v>
                      </c:pt>
                      <c:pt idx="3">
                        <c:v>22.1</c:v>
                      </c:pt>
                      <c:pt idx="4">
                        <c:v>22.8</c:v>
                      </c:pt>
                      <c:pt idx="5">
                        <c:v>22.9</c:v>
                      </c:pt>
                      <c:pt idx="6">
                        <c:v>23.1</c:v>
                      </c:pt>
                    </c:numCache>
                  </c:numRef>
                </c:yVal>
                <c:smooth val="1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5-9482-455B-9BBF-470995343EBC}"/>
                  </c:ext>
                </c:extLst>
              </c15:ser>
            </c15:filteredScatterSeries>
          </c:ext>
        </c:extLst>
      </c:scatterChart>
      <c:valAx>
        <c:axId val="438455832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2304"/>
        <c:crosses val="autoZero"/>
        <c:crossBetween val="midCat"/>
      </c:valAx>
      <c:valAx>
        <c:axId val="438452304"/>
        <c:scaling>
          <c:orientation val="minMax"/>
          <c:max val="30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583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628640194576358E-2"/>
          <c:y val="0.81484982483330293"/>
          <c:w val="0.93975379808565018"/>
          <c:h val="0.1816895589953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75000"/>
          <a:lumOff val="2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Middle </a:t>
            </a:r>
            <a:r>
              <a:rPr lang="en-US" sz="1200" dirty="0" smtClean="0"/>
              <a:t>School Class Size Average</a:t>
            </a:r>
            <a:r>
              <a:rPr lang="en-US" sz="1200" baseline="0" dirty="0" smtClean="0"/>
              <a:t> by Department</a:t>
            </a:r>
            <a:r>
              <a:rPr lang="en-US" sz="1200" dirty="0" smtClean="0"/>
              <a:t> </a:t>
            </a:r>
            <a:endParaRPr lang="en-US" sz="1200" dirty="0"/>
          </a:p>
        </c:rich>
      </c:tx>
      <c:layout>
        <c:manualLayout>
          <c:xMode val="edge"/>
          <c:yMode val="edge"/>
          <c:x val="0.17814486570676419"/>
          <c:y val="9.81196186314476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520733461056998E-2"/>
          <c:y val="0.16400694254246473"/>
          <c:w val="0.85639742182569578"/>
          <c:h val="0.5590577735267860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'Sec-by-Dept-Trend'!$A$19</c:f>
              <c:strCache>
                <c:ptCount val="1"/>
                <c:pt idx="0">
                  <c:v>LangArts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'Sec-by-Dept-Trend'!$B$19:$G$19</c:f>
              <c:numCache>
                <c:formatCode>General</c:formatCode>
                <c:ptCount val="6"/>
                <c:pt idx="0">
                  <c:v>17.8</c:v>
                </c:pt>
                <c:pt idx="1">
                  <c:v>20.3</c:v>
                </c:pt>
                <c:pt idx="2">
                  <c:v>20.6</c:v>
                </c:pt>
                <c:pt idx="3">
                  <c:v>21.5</c:v>
                </c:pt>
                <c:pt idx="4">
                  <c:v>21.6</c:v>
                </c:pt>
                <c:pt idx="5">
                  <c:v>20.6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482-455B-9BBF-470995343EBC}"/>
            </c:ext>
          </c:extLst>
        </c:ser>
        <c:ser>
          <c:idx val="1"/>
          <c:order val="1"/>
          <c:tx>
            <c:strRef>
              <c:f>'Sec-by-Dept-Trend'!$A$20</c:f>
              <c:strCache>
                <c:ptCount val="1"/>
                <c:pt idx="0">
                  <c:v>Math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'Sec-by-Dept-Trend'!$B$20:$G$20</c:f>
              <c:numCache>
                <c:formatCode>General</c:formatCode>
                <c:ptCount val="6"/>
                <c:pt idx="0">
                  <c:v>20.6</c:v>
                </c:pt>
                <c:pt idx="1">
                  <c:v>20.100000000000001</c:v>
                </c:pt>
                <c:pt idx="2">
                  <c:v>22.5</c:v>
                </c:pt>
                <c:pt idx="3">
                  <c:v>22.1</c:v>
                </c:pt>
                <c:pt idx="4">
                  <c:v>21</c:v>
                </c:pt>
                <c:pt idx="5">
                  <c:v>22.7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482-455B-9BBF-470995343EBC}"/>
            </c:ext>
          </c:extLst>
        </c:ser>
        <c:ser>
          <c:idx val="2"/>
          <c:order val="2"/>
          <c:tx>
            <c:strRef>
              <c:f>'Sec-by-Dept-Trend'!$A$21</c:f>
              <c:strCache>
                <c:ptCount val="1"/>
                <c:pt idx="0">
                  <c:v>Science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'Sec-by-Dept-Trend'!$B$21:$G$21</c:f>
              <c:numCache>
                <c:formatCode>General</c:formatCode>
                <c:ptCount val="6"/>
                <c:pt idx="0">
                  <c:v>23.5</c:v>
                </c:pt>
                <c:pt idx="1">
                  <c:v>24.6</c:v>
                </c:pt>
                <c:pt idx="2">
                  <c:v>25.7</c:v>
                </c:pt>
                <c:pt idx="3">
                  <c:v>24.7</c:v>
                </c:pt>
                <c:pt idx="4">
                  <c:v>24.8</c:v>
                </c:pt>
                <c:pt idx="5">
                  <c:v>23.8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482-455B-9BBF-470995343EBC}"/>
            </c:ext>
          </c:extLst>
        </c:ser>
        <c:ser>
          <c:idx val="3"/>
          <c:order val="3"/>
          <c:tx>
            <c:strRef>
              <c:f>'Sec-by-Dept-Trend'!$A$22</c:f>
              <c:strCache>
                <c:ptCount val="1"/>
                <c:pt idx="0">
                  <c:v>Social Studies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'Sec-by-Dept-Trend'!$B$22:$G$22</c:f>
              <c:numCache>
                <c:formatCode>General</c:formatCode>
                <c:ptCount val="6"/>
                <c:pt idx="0">
                  <c:v>22.6</c:v>
                </c:pt>
                <c:pt idx="1">
                  <c:v>23.4</c:v>
                </c:pt>
                <c:pt idx="2">
                  <c:v>22.8</c:v>
                </c:pt>
                <c:pt idx="3">
                  <c:v>25.2</c:v>
                </c:pt>
                <c:pt idx="4">
                  <c:v>24.5</c:v>
                </c:pt>
                <c:pt idx="5">
                  <c:v>23.9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482-455B-9BBF-470995343EBC}"/>
            </c:ext>
          </c:extLst>
        </c:ser>
        <c:ser>
          <c:idx val="4"/>
          <c:order val="4"/>
          <c:tx>
            <c:strRef>
              <c:f>'Sec-by-Dept-Trend'!$A$23</c:f>
              <c:strCache>
                <c:ptCount val="1"/>
                <c:pt idx="0">
                  <c:v>World Languages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5935049043812598E-2"/>
                  <c:y val="-7.96484072752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628019446349038E-2"/>
                  <c:y val="-9.43663500699392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9600369815459129E-2"/>
                  <c:y val="-6.00244835489325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852100151142791E-2"/>
                  <c:y val="0.1411207346455351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727676812138179E-2"/>
                  <c:y val="0.1656506393033970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8820277399215522E-2"/>
                  <c:y val="8.2248963466666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'Sec-by-Dept-Trend'!$B$23:$G$23</c:f>
              <c:numCache>
                <c:formatCode>General</c:formatCode>
                <c:ptCount val="6"/>
                <c:pt idx="0">
                  <c:v>19.100000000000001</c:v>
                </c:pt>
                <c:pt idx="1">
                  <c:v>14</c:v>
                </c:pt>
                <c:pt idx="2">
                  <c:v>11</c:v>
                </c:pt>
                <c:pt idx="3">
                  <c:v>23.6</c:v>
                </c:pt>
                <c:pt idx="4">
                  <c:v>23.5</c:v>
                </c:pt>
                <c:pt idx="5">
                  <c:v>20.5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482-455B-9BBF-470995343EBC}"/>
            </c:ext>
          </c:extLst>
        </c:ser>
        <c:ser>
          <c:idx val="5"/>
          <c:order val="5"/>
          <c:tx>
            <c:strRef>
              <c:f>'Sec-by-Dept-Trend'!$A$29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'Sec-by-Dept-Trend'!$B$29:$G$29</c:f>
              <c:numCache>
                <c:formatCode>0.0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26.5</c:v>
                </c:pt>
                <c:pt idx="3">
                  <c:v>26.5</c:v>
                </c:pt>
                <c:pt idx="4">
                  <c:v>26.5</c:v>
                </c:pt>
                <c:pt idx="5">
                  <c:v>26.52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453480"/>
        <c:axId val="438457008"/>
        <c:extLst/>
      </c:scatterChart>
      <c:valAx>
        <c:axId val="438453480"/>
        <c:scaling>
          <c:orientation val="minMax"/>
          <c:max val="2017"/>
          <c:min val="2012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7008"/>
        <c:crosses val="autoZero"/>
        <c:crossBetween val="midCat"/>
      </c:valAx>
      <c:valAx>
        <c:axId val="438457008"/>
        <c:scaling>
          <c:orientation val="minMax"/>
          <c:max val="30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3480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425537017756221"/>
          <c:y val="0.82956776762801998"/>
          <c:w val="0.84707585261179819"/>
          <c:h val="0.158219043936342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75000"/>
          <a:lumOff val="2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Middle </a:t>
            </a:r>
            <a:r>
              <a:rPr lang="en-US" sz="1200" dirty="0" smtClean="0"/>
              <a:t>School Class Size</a:t>
            </a:r>
            <a:r>
              <a:rPr lang="en-US" sz="1200" baseline="0" dirty="0" smtClean="0"/>
              <a:t> Average by Department</a:t>
            </a:r>
            <a:r>
              <a:rPr lang="en-US" sz="1200" dirty="0" smtClean="0"/>
              <a:t> </a:t>
            </a:r>
            <a:endParaRPr lang="en-US" sz="1200" dirty="0"/>
          </a:p>
        </c:rich>
      </c:tx>
      <c:layout>
        <c:manualLayout>
          <c:xMode val="edge"/>
          <c:yMode val="edge"/>
          <c:x val="0.1393245883075487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520733461056998E-2"/>
          <c:y val="0.16400694254246473"/>
          <c:w val="0.85639742182569578"/>
          <c:h val="0.5590577735267860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'Sec-by-Dept-Trend'!$A$24</c:f>
              <c:strCache>
                <c:ptCount val="1"/>
                <c:pt idx="0">
                  <c:v>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'Sec-by-Dept-Trend'!$B$24:$G$24</c:f>
              <c:numCache>
                <c:formatCode>General</c:formatCode>
                <c:ptCount val="6"/>
                <c:pt idx="0">
                  <c:v>18.600000000000001</c:v>
                </c:pt>
                <c:pt idx="1">
                  <c:v>16.3</c:v>
                </c:pt>
                <c:pt idx="2">
                  <c:v>18.8</c:v>
                </c:pt>
                <c:pt idx="3">
                  <c:v>18.5</c:v>
                </c:pt>
                <c:pt idx="4">
                  <c:v>22.2</c:v>
                </c:pt>
                <c:pt idx="5">
                  <c:v>23.4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482-455B-9BBF-470995343EBC}"/>
            </c:ext>
          </c:extLst>
        </c:ser>
        <c:ser>
          <c:idx val="1"/>
          <c:order val="1"/>
          <c:tx>
            <c:strRef>
              <c:f>'Sec-by-Dept-Trend'!$A$25</c:f>
              <c:strCache>
                <c:ptCount val="1"/>
                <c:pt idx="0">
                  <c:v>Health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'Sec-by-Dept-Trend'!$B$25:$G$25</c:f>
              <c:numCache>
                <c:formatCode>0.0</c:formatCode>
                <c:ptCount val="6"/>
                <c:pt idx="0">
                  <c:v>18.2</c:v>
                </c:pt>
                <c:pt idx="1">
                  <c:v>20.9</c:v>
                </c:pt>
                <c:pt idx="2">
                  <c:v>23.6</c:v>
                </c:pt>
                <c:pt idx="3">
                  <c:v>26.8</c:v>
                </c:pt>
                <c:pt idx="4">
                  <c:v>23.6</c:v>
                </c:pt>
                <c:pt idx="5">
                  <c:v>23.2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'Sec-by-Dept-Trend'!$A$26</c:f>
              <c:strCache>
                <c:ptCount val="1"/>
                <c:pt idx="0">
                  <c:v>Music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'Sec-by-Dept-Trend'!$B$26:$G$26</c:f>
              <c:numCache>
                <c:formatCode>General</c:formatCode>
                <c:ptCount val="6"/>
                <c:pt idx="0">
                  <c:v>20.7</c:v>
                </c:pt>
                <c:pt idx="1">
                  <c:v>23.2</c:v>
                </c:pt>
                <c:pt idx="2">
                  <c:v>21.3</c:v>
                </c:pt>
                <c:pt idx="3">
                  <c:v>23.3</c:v>
                </c:pt>
                <c:pt idx="4">
                  <c:v>25.5</c:v>
                </c:pt>
                <c:pt idx="5">
                  <c:v>24.3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'Sec-by-Dept-Trend'!$A$27</c:f>
              <c:strCache>
                <c:ptCount val="1"/>
                <c:pt idx="0">
                  <c:v>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'Sec-by-Dept-Trend'!$B$27:$G$27</c:f>
              <c:numCache>
                <c:formatCode>General</c:formatCode>
                <c:ptCount val="6"/>
                <c:pt idx="0">
                  <c:v>24.3</c:v>
                </c:pt>
                <c:pt idx="1">
                  <c:v>25</c:v>
                </c:pt>
                <c:pt idx="2">
                  <c:v>27.2</c:v>
                </c:pt>
                <c:pt idx="3">
                  <c:v>23</c:v>
                </c:pt>
                <c:pt idx="4">
                  <c:v>28.2</c:v>
                </c:pt>
                <c:pt idx="5">
                  <c:v>28.1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'Sec-by-Dept-Trend'!$A$28</c:f>
              <c:strCache>
                <c:ptCount val="1"/>
                <c:pt idx="0">
                  <c:v>CTE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9962698674702534E-2"/>
                  <c:y val="5.2813077877232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4755326443027977E-2"/>
                  <c:y val="6.753102067194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6700027181248132E-2"/>
                  <c:y val="5.77190588088046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'Sec-by-Dept-Trend'!$B$28:$G$28</c:f>
              <c:numCache>
                <c:formatCode>General</c:formatCode>
                <c:ptCount val="6"/>
                <c:pt idx="0">
                  <c:v>17.100000000000001</c:v>
                </c:pt>
                <c:pt idx="1">
                  <c:v>16.2</c:v>
                </c:pt>
                <c:pt idx="2">
                  <c:v>16.8</c:v>
                </c:pt>
                <c:pt idx="3">
                  <c:v>18.600000000000001</c:v>
                </c:pt>
                <c:pt idx="4">
                  <c:v>18.2</c:v>
                </c:pt>
                <c:pt idx="5">
                  <c:v>21.6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'Sec-by-Dept-Trend'!$A$29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'Sec-by-Dept-Trend'!$B$18:$G$18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'Sec-by-Dept-Trend'!$B$29:$G$29</c:f>
              <c:numCache>
                <c:formatCode>0.0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26.5</c:v>
                </c:pt>
                <c:pt idx="3">
                  <c:v>26.5</c:v>
                </c:pt>
                <c:pt idx="4">
                  <c:v>26.5</c:v>
                </c:pt>
                <c:pt idx="5">
                  <c:v>26.52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453872"/>
        <c:axId val="438454656"/>
        <c:extLst/>
      </c:scatterChart>
      <c:valAx>
        <c:axId val="438453872"/>
        <c:scaling>
          <c:orientation val="minMax"/>
          <c:max val="2017"/>
          <c:min val="2012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4656"/>
        <c:crosses val="autoZero"/>
        <c:crossBetween val="midCat"/>
      </c:valAx>
      <c:valAx>
        <c:axId val="438454656"/>
        <c:scaling>
          <c:orientation val="minMax"/>
          <c:max val="30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387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425537017756221"/>
          <c:y val="0.81484982483330293"/>
          <c:w val="0.75069105266672509"/>
          <c:h val="0.185150175166697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75000"/>
          <a:lumOff val="2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High </a:t>
            </a:r>
            <a:r>
              <a:rPr lang="en-US" sz="1600" dirty="0" smtClean="0"/>
              <a:t>School Average Class Size </a:t>
            </a:r>
            <a:endParaRPr lang="en-US" sz="1600" dirty="0"/>
          </a:p>
        </c:rich>
      </c:tx>
      <c:layout>
        <c:manualLayout>
          <c:xMode val="edge"/>
          <c:yMode val="edge"/>
          <c:x val="0.20118896821067075"/>
          <c:y val="1.19448537562287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353632581194258E-2"/>
          <c:y val="0.1793772663926432"/>
          <c:w val="0.86889693813759528"/>
          <c:h val="0.5696711326695040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'Sec Trend'!$A$4</c:f>
              <c:strCache>
                <c:ptCount val="1"/>
                <c:pt idx="0">
                  <c:v>Ben Eielson Sr.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triang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7095550617781144E-2"/>
                  <c:y val="6.2143125167935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20233063993087"/>
                      <c:h val="0.1220223057296599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Trend'!$B$4:$H$4</c:f>
              <c:numCache>
                <c:formatCode>General</c:formatCode>
                <c:ptCount val="7"/>
                <c:pt idx="0">
                  <c:v>15.3</c:v>
                </c:pt>
                <c:pt idx="1">
                  <c:v>15.3</c:v>
                </c:pt>
                <c:pt idx="2">
                  <c:v>14.8</c:v>
                </c:pt>
                <c:pt idx="3">
                  <c:v>16.8</c:v>
                </c:pt>
                <c:pt idx="4">
                  <c:v>15.3</c:v>
                </c:pt>
                <c:pt idx="5">
                  <c:v>17.100000000000001</c:v>
                </c:pt>
                <c:pt idx="6">
                  <c:v>14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971-45AE-85DC-C4E29EA5A0C4}"/>
            </c:ext>
          </c:extLst>
        </c:ser>
        <c:ser>
          <c:idx val="1"/>
          <c:order val="1"/>
          <c:tx>
            <c:strRef>
              <c:f>'Sec Trend'!$A$5</c:f>
              <c:strCache>
                <c:ptCount val="1"/>
                <c:pt idx="0">
                  <c:v>Hutchison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lgDash"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0693713078884461E-2"/>
                  <c:y val="-7.3446984919308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15088517020883E-2"/>
                  <c:y val="-6.84725737603336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37680786151968E-2"/>
                  <c:y val="-6.3498162601358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4482442933974565E-2"/>
                  <c:y val="-6.8472573760333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3403216629633353E-2"/>
                  <c:y val="-4.8574929124433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0429625397747095E-2"/>
                  <c:y val="-5.3549340283408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648381031766025E-2"/>
                  <c:y val="-4.36005179654580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Trend'!$B$5:$H$5</c:f>
              <c:numCache>
                <c:formatCode>General</c:formatCode>
                <c:ptCount val="7"/>
                <c:pt idx="0">
                  <c:v>18.3</c:v>
                </c:pt>
                <c:pt idx="1">
                  <c:v>17.5</c:v>
                </c:pt>
                <c:pt idx="2">
                  <c:v>17.7</c:v>
                </c:pt>
                <c:pt idx="3">
                  <c:v>18.5</c:v>
                </c:pt>
                <c:pt idx="4">
                  <c:v>20.2</c:v>
                </c:pt>
                <c:pt idx="5">
                  <c:v>20.100000000000001</c:v>
                </c:pt>
                <c:pt idx="6">
                  <c:v>19.7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971-45AE-85DC-C4E29EA5A0C4}"/>
            </c:ext>
          </c:extLst>
        </c:ser>
        <c:ser>
          <c:idx val="2"/>
          <c:order val="2"/>
          <c:tx>
            <c:strRef>
              <c:f>'Sec Trend'!$A$6</c:f>
              <c:strCache>
                <c:ptCount val="1"/>
                <c:pt idx="0">
                  <c:v>Lathrop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Trend'!$B$6:$H$6</c:f>
              <c:numCache>
                <c:formatCode>General</c:formatCode>
                <c:ptCount val="7"/>
                <c:pt idx="0">
                  <c:v>22.5</c:v>
                </c:pt>
                <c:pt idx="1">
                  <c:v>23.8</c:v>
                </c:pt>
                <c:pt idx="2">
                  <c:v>21.8</c:v>
                </c:pt>
                <c:pt idx="3">
                  <c:v>24</c:v>
                </c:pt>
                <c:pt idx="4">
                  <c:v>24.3</c:v>
                </c:pt>
                <c:pt idx="5">
                  <c:v>24.7</c:v>
                </c:pt>
                <c:pt idx="6">
                  <c:v>22.4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971-45AE-85DC-C4E29EA5A0C4}"/>
            </c:ext>
          </c:extLst>
        </c:ser>
        <c:ser>
          <c:idx val="3"/>
          <c:order val="3"/>
          <c:tx>
            <c:strRef>
              <c:f>'Sec Trend'!$A$7</c:f>
              <c:strCache>
                <c:ptCount val="1"/>
                <c:pt idx="0">
                  <c:v>North Pole High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Trend'!$B$7:$H$7</c:f>
              <c:numCache>
                <c:formatCode>General</c:formatCode>
                <c:ptCount val="7"/>
                <c:pt idx="0">
                  <c:v>22.8</c:v>
                </c:pt>
                <c:pt idx="1">
                  <c:v>22.3</c:v>
                </c:pt>
                <c:pt idx="2">
                  <c:v>23.1</c:v>
                </c:pt>
                <c:pt idx="3">
                  <c:v>25.7</c:v>
                </c:pt>
                <c:pt idx="4">
                  <c:v>25</c:v>
                </c:pt>
                <c:pt idx="5">
                  <c:v>24.2</c:v>
                </c:pt>
                <c:pt idx="6">
                  <c:v>23.1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971-45AE-85DC-C4E29EA5A0C4}"/>
            </c:ext>
          </c:extLst>
        </c:ser>
        <c:ser>
          <c:idx val="4"/>
          <c:order val="4"/>
          <c:tx>
            <c:strRef>
              <c:f>'Sec Trend'!$A$8</c:f>
              <c:strCache>
                <c:ptCount val="1"/>
                <c:pt idx="0">
                  <c:v>West Valley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2852165687566876E-2"/>
                  <c:y val="-1.3754051011607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6376807861519735E-2"/>
                  <c:y val="-3.86261068064828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0429625397747095E-2"/>
                  <c:y val="-3.36516956475077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648381031766025E-2"/>
                  <c:y val="-4.8574929124433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Trend'!$B$8:$H$8</c:f>
              <c:numCache>
                <c:formatCode>General</c:formatCode>
                <c:ptCount val="7"/>
                <c:pt idx="0">
                  <c:v>24.5</c:v>
                </c:pt>
                <c:pt idx="1">
                  <c:v>22.4</c:v>
                </c:pt>
                <c:pt idx="2">
                  <c:v>22.6</c:v>
                </c:pt>
                <c:pt idx="3">
                  <c:v>24.2</c:v>
                </c:pt>
                <c:pt idx="4">
                  <c:v>25.7</c:v>
                </c:pt>
                <c:pt idx="5">
                  <c:v>25.8</c:v>
                </c:pt>
                <c:pt idx="6">
                  <c:v>24.3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0971-45AE-85DC-C4E29EA5A0C4}"/>
            </c:ext>
          </c:extLst>
        </c:ser>
        <c:ser>
          <c:idx val="5"/>
          <c:order val="5"/>
          <c:tx>
            <c:strRef>
              <c:f>'Sec Trend'!$A$10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5201302760757011E-2"/>
                  <c:y val="-4.7219695848050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Trend'!$B$10:$H$10</c:f>
              <c:numCache>
                <c:formatCode>0.0</c:formatCode>
                <c:ptCount val="7"/>
                <c:pt idx="0">
                  <c:v>26.5</c:v>
                </c:pt>
                <c:pt idx="1">
                  <c:v>26.5</c:v>
                </c:pt>
                <c:pt idx="2">
                  <c:v>26.5</c:v>
                </c:pt>
                <c:pt idx="3">
                  <c:v>28.5</c:v>
                </c:pt>
                <c:pt idx="4">
                  <c:v>28.5</c:v>
                </c:pt>
                <c:pt idx="5">
                  <c:v>28.5</c:v>
                </c:pt>
                <c:pt idx="6">
                  <c:v>28.5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0971-45AE-85DC-C4E29EA5A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2672"/>
        <c:axId val="244824632"/>
      </c:scatterChart>
      <c:valAx>
        <c:axId val="244822672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4632"/>
        <c:crosses val="autoZero"/>
        <c:crossBetween val="midCat"/>
      </c:valAx>
      <c:valAx>
        <c:axId val="244824632"/>
        <c:scaling>
          <c:orientation val="minMax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267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166165214601975E-2"/>
          <c:y val="0.85738324038626512"/>
          <c:w val="0.93298227786454002"/>
          <c:h val="0.141627360984792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70C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High </a:t>
            </a:r>
            <a:r>
              <a:rPr lang="en-US" sz="1600" dirty="0" smtClean="0"/>
              <a:t>School Average Class Size</a:t>
            </a:r>
          </a:p>
          <a:p>
            <a:pPr>
              <a:defRPr sz="1600"/>
            </a:pPr>
            <a:r>
              <a:rPr lang="en-US" sz="1600" dirty="0" smtClean="0"/>
              <a:t>2010-11 to 2016-17 </a:t>
            </a:r>
            <a:endParaRPr lang="en-US" sz="1600" dirty="0"/>
          </a:p>
        </c:rich>
      </c:tx>
      <c:layout>
        <c:manualLayout>
          <c:xMode val="edge"/>
          <c:yMode val="edge"/>
          <c:x val="0.24579283668896471"/>
          <c:y val="6.97044259725365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274406276853053E-2"/>
          <c:y val="0.24091073242916555"/>
          <c:w val="0.86889693813759528"/>
          <c:h val="0.51000365834647443"/>
        </c:manualLayout>
      </c:layout>
      <c:scatterChart>
        <c:scatterStyle val="smoothMarker"/>
        <c:varyColors val="0"/>
        <c:ser>
          <c:idx val="5"/>
          <c:order val="5"/>
          <c:tx>
            <c:strRef>
              <c:f>'Sec Trend'!$A$9</c:f>
              <c:strCache>
                <c:ptCount val="1"/>
                <c:pt idx="0">
                  <c:v>All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4746530615111931E-2"/>
                  <c:y val="5.85241431283013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Trend'!$B$9:$H$9</c:f>
              <c:numCache>
                <c:formatCode>General</c:formatCode>
                <c:ptCount val="7"/>
                <c:pt idx="0">
                  <c:v>20.7</c:v>
                </c:pt>
                <c:pt idx="1">
                  <c:v>21.4</c:v>
                </c:pt>
                <c:pt idx="2">
                  <c:v>21.8</c:v>
                </c:pt>
                <c:pt idx="3">
                  <c:v>22.9</c:v>
                </c:pt>
                <c:pt idx="4">
                  <c:v>23.3</c:v>
                </c:pt>
                <c:pt idx="5">
                  <c:v>23.5</c:v>
                </c:pt>
                <c:pt idx="6">
                  <c:v>21.8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0971-45AE-85DC-C4E29EA5A0C4}"/>
            </c:ext>
          </c:extLst>
        </c:ser>
        <c:ser>
          <c:idx val="6"/>
          <c:order val="6"/>
          <c:tx>
            <c:strRef>
              <c:f>'Sec Trend'!$A$10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9878574455680614E-2"/>
                  <c:y val="-6.0861724687101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0429625397747095E-2"/>
                  <c:y val="4.8575320810351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1701198567993388E-2"/>
                  <c:y val="4.8575320810351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 Trend'!$B$3:$H$3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xVal>
          <c:yVal>
            <c:numRef>
              <c:f>'Sec Trend'!$B$10:$H$10</c:f>
              <c:numCache>
                <c:formatCode>0.0</c:formatCode>
                <c:ptCount val="7"/>
                <c:pt idx="0">
                  <c:v>26.5</c:v>
                </c:pt>
                <c:pt idx="1">
                  <c:v>26.5</c:v>
                </c:pt>
                <c:pt idx="2">
                  <c:v>26.5</c:v>
                </c:pt>
                <c:pt idx="3">
                  <c:v>28.5</c:v>
                </c:pt>
                <c:pt idx="4">
                  <c:v>28.5</c:v>
                </c:pt>
                <c:pt idx="5">
                  <c:v>28.5</c:v>
                </c:pt>
                <c:pt idx="6">
                  <c:v>28.5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3064"/>
        <c:axId val="244825024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'Sec Trend'!$A$4</c15:sqref>
                        </c15:formulaRef>
                      </c:ext>
                    </c:extLst>
                    <c:strCache>
                      <c:ptCount val="1"/>
                      <c:pt idx="0">
                        <c:v>Ben Eielson Sr.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'Sec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'Sec Trend'!$B$4:$H$4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15.3</c:v>
                      </c:pt>
                      <c:pt idx="1">
                        <c:v>15.3</c:v>
                      </c:pt>
                      <c:pt idx="2">
                        <c:v>14.8</c:v>
                      </c:pt>
                      <c:pt idx="3">
                        <c:v>16.8</c:v>
                      </c:pt>
                      <c:pt idx="4">
                        <c:v>15.3</c:v>
                      </c:pt>
                      <c:pt idx="5">
                        <c:v>17.100000000000001</c:v>
                      </c:pt>
                      <c:pt idx="6">
                        <c:v>14</c:v>
                      </c:pt>
                    </c:numCache>
                  </c:numRef>
                </c:yVal>
                <c:smooth val="1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0-0971-45AE-85DC-C4E29EA5A0C4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Trend'!$A$5</c15:sqref>
                        </c15:formulaRef>
                      </c:ext>
                    </c:extLst>
                    <c:strCache>
                      <c:ptCount val="1"/>
                      <c:pt idx="0">
                        <c:v>Hutchison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Trend'!$B$5:$H$5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18.3</c:v>
                      </c:pt>
                      <c:pt idx="1">
                        <c:v>17.5</c:v>
                      </c:pt>
                      <c:pt idx="2">
                        <c:v>17.7</c:v>
                      </c:pt>
                      <c:pt idx="3">
                        <c:v>18.5</c:v>
                      </c:pt>
                      <c:pt idx="4">
                        <c:v>20.2</c:v>
                      </c:pt>
                      <c:pt idx="5">
                        <c:v>20.100000000000001</c:v>
                      </c:pt>
                      <c:pt idx="6">
                        <c:v>19.7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1-0971-45AE-85DC-C4E29EA5A0C4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Trend'!$A$6</c15:sqref>
                        </c15:formulaRef>
                      </c:ext>
                    </c:extLst>
                    <c:strCache>
                      <c:ptCount val="1"/>
                      <c:pt idx="0">
                        <c:v>Lathrop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Trend'!$B$6:$H$6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22.5</c:v>
                      </c:pt>
                      <c:pt idx="1">
                        <c:v>23.8</c:v>
                      </c:pt>
                      <c:pt idx="2">
                        <c:v>21.8</c:v>
                      </c:pt>
                      <c:pt idx="3">
                        <c:v>24</c:v>
                      </c:pt>
                      <c:pt idx="4">
                        <c:v>24.3</c:v>
                      </c:pt>
                      <c:pt idx="5">
                        <c:v>24.7</c:v>
                      </c:pt>
                      <c:pt idx="6">
                        <c:v>22.4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2-0971-45AE-85DC-C4E29EA5A0C4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Trend'!$A$7</c15:sqref>
                        </c15:formulaRef>
                      </c:ext>
                    </c:extLst>
                    <c:strCache>
                      <c:ptCount val="1"/>
                      <c:pt idx="0">
                        <c:v>North Pole High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Trend'!$B$7:$H$7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22.8</c:v>
                      </c:pt>
                      <c:pt idx="1">
                        <c:v>22.3</c:v>
                      </c:pt>
                      <c:pt idx="2">
                        <c:v>23.1</c:v>
                      </c:pt>
                      <c:pt idx="3">
                        <c:v>25.7</c:v>
                      </c:pt>
                      <c:pt idx="4">
                        <c:v>25</c:v>
                      </c:pt>
                      <c:pt idx="5">
                        <c:v>24.2</c:v>
                      </c:pt>
                      <c:pt idx="6">
                        <c:v>23.1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3-0971-45AE-85DC-C4E29EA5A0C4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Trend'!$A$8</c15:sqref>
                        </c15:formulaRef>
                      </c:ext>
                    </c:extLst>
                    <c:strCache>
                      <c:ptCount val="1"/>
                      <c:pt idx="0">
                        <c:v>West Valley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Trend'!$B$3:$H$3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'Sec Trend'!$B$8:$H$8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24.5</c:v>
                      </c:pt>
                      <c:pt idx="1">
                        <c:v>22.4</c:v>
                      </c:pt>
                      <c:pt idx="2">
                        <c:v>22.6</c:v>
                      </c:pt>
                      <c:pt idx="3">
                        <c:v>24.2</c:v>
                      </c:pt>
                      <c:pt idx="4">
                        <c:v>25.7</c:v>
                      </c:pt>
                      <c:pt idx="5">
                        <c:v>25.8</c:v>
                      </c:pt>
                      <c:pt idx="6">
                        <c:v>24.3</c:v>
                      </c:pt>
                    </c:numCache>
                  </c:numRef>
                </c:yVal>
                <c:smooth val="1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4-0971-45AE-85DC-C4E29EA5A0C4}"/>
                  </c:ext>
                </c:extLst>
              </c15:ser>
            </c15:filteredScatterSeries>
          </c:ext>
        </c:extLst>
      </c:scatterChart>
      <c:valAx>
        <c:axId val="244823064"/>
        <c:scaling>
          <c:orientation val="minMax"/>
          <c:max val="2017"/>
          <c:min val="201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5024"/>
        <c:crosses val="autoZero"/>
        <c:crossBetween val="midCat"/>
      </c:valAx>
      <c:valAx>
        <c:axId val="244825024"/>
        <c:scaling>
          <c:orientation val="minMax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3064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852882159155031"/>
          <c:y val="0.86921528859810127"/>
          <c:w val="0.65147286422395123"/>
          <c:h val="8.71218141942775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B0F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High </a:t>
            </a:r>
            <a:r>
              <a:rPr lang="en-US" sz="1400" dirty="0" smtClean="0"/>
              <a:t>School Average</a:t>
            </a:r>
            <a:r>
              <a:rPr lang="en-US" sz="1400" baseline="0" dirty="0" smtClean="0"/>
              <a:t> Class Size by Department</a:t>
            </a:r>
            <a:r>
              <a:rPr lang="en-US" sz="1400" dirty="0" smtClean="0"/>
              <a:t> </a:t>
            </a:r>
            <a:endParaRPr lang="en-US" sz="1400" dirty="0"/>
          </a:p>
        </c:rich>
      </c:tx>
      <c:layout>
        <c:manualLayout>
          <c:xMode val="edge"/>
          <c:yMode val="edge"/>
          <c:x val="0.10386379547311711"/>
          <c:y val="9.948822317950261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274406276853053E-2"/>
          <c:y val="0.19927491102854375"/>
          <c:w val="0.86889693813759528"/>
          <c:h val="0.5398246657156532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'Sec-by-Dept-Trend'!$A$4</c:f>
              <c:strCache>
                <c:ptCount val="1"/>
                <c:pt idx="0">
                  <c:v>LangArts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triang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'Sec-by-Dept-Trend'!$B$4:$G$4</c:f>
              <c:numCache>
                <c:formatCode>General</c:formatCode>
                <c:ptCount val="6"/>
                <c:pt idx="0">
                  <c:v>21.6</c:v>
                </c:pt>
                <c:pt idx="1">
                  <c:v>20.5</c:v>
                </c:pt>
                <c:pt idx="2">
                  <c:v>23.6</c:v>
                </c:pt>
                <c:pt idx="3">
                  <c:v>23.1</c:v>
                </c:pt>
                <c:pt idx="4">
                  <c:v>22.5</c:v>
                </c:pt>
                <c:pt idx="5">
                  <c:v>22.1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971-45AE-85DC-C4E29EA5A0C4}"/>
            </c:ext>
          </c:extLst>
        </c:ser>
        <c:ser>
          <c:idx val="1"/>
          <c:order val="1"/>
          <c:tx>
            <c:strRef>
              <c:f>'Sec-by-Dept-Trend'!$A$5</c:f>
              <c:strCache>
                <c:ptCount val="1"/>
                <c:pt idx="0">
                  <c:v>Math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lgDash"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'Sec-by-Dept-Trend'!$B$5:$G$5</c:f>
              <c:numCache>
                <c:formatCode>General</c:formatCode>
                <c:ptCount val="6"/>
                <c:pt idx="0">
                  <c:v>22.1</c:v>
                </c:pt>
                <c:pt idx="1">
                  <c:v>20.9</c:v>
                </c:pt>
                <c:pt idx="2">
                  <c:v>22.6</c:v>
                </c:pt>
                <c:pt idx="3">
                  <c:v>23.5</c:v>
                </c:pt>
                <c:pt idx="4">
                  <c:v>23.5</c:v>
                </c:pt>
                <c:pt idx="5">
                  <c:v>20.8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971-45AE-85DC-C4E29EA5A0C4}"/>
            </c:ext>
          </c:extLst>
        </c:ser>
        <c:ser>
          <c:idx val="2"/>
          <c:order val="2"/>
          <c:tx>
            <c:strRef>
              <c:f>'Sec-by-Dept-Trend'!$A$6</c:f>
              <c:strCache>
                <c:ptCount val="1"/>
                <c:pt idx="0">
                  <c:v>Science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'Sec-by-Dept-Trend'!$B$6:$G$6</c:f>
              <c:numCache>
                <c:formatCode>General</c:formatCode>
                <c:ptCount val="6"/>
                <c:pt idx="0">
                  <c:v>23.7</c:v>
                </c:pt>
                <c:pt idx="1">
                  <c:v>22.5</c:v>
                </c:pt>
                <c:pt idx="2">
                  <c:v>24.1</c:v>
                </c:pt>
                <c:pt idx="3">
                  <c:v>24.7</c:v>
                </c:pt>
                <c:pt idx="4">
                  <c:v>25.4</c:v>
                </c:pt>
                <c:pt idx="5">
                  <c:v>23.5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971-45AE-85DC-C4E29EA5A0C4}"/>
            </c:ext>
          </c:extLst>
        </c:ser>
        <c:ser>
          <c:idx val="3"/>
          <c:order val="3"/>
          <c:tx>
            <c:strRef>
              <c:f>'Sec-by-Dept-Trend'!$A$7</c:f>
              <c:strCache>
                <c:ptCount val="1"/>
                <c:pt idx="0">
                  <c:v>Social Studies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'Sec-by-Dept-Trend'!$B$7:$G$7</c:f>
              <c:numCache>
                <c:formatCode>General</c:formatCode>
                <c:ptCount val="6"/>
                <c:pt idx="0">
                  <c:v>23.3</c:v>
                </c:pt>
                <c:pt idx="1">
                  <c:v>23.3</c:v>
                </c:pt>
                <c:pt idx="2">
                  <c:v>24.9</c:v>
                </c:pt>
                <c:pt idx="3">
                  <c:v>25</c:v>
                </c:pt>
                <c:pt idx="4">
                  <c:v>25.6</c:v>
                </c:pt>
                <c:pt idx="5">
                  <c:v>24.4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0971-45AE-85DC-C4E29EA5A0C4}"/>
            </c:ext>
          </c:extLst>
        </c:ser>
        <c:ser>
          <c:idx val="4"/>
          <c:order val="4"/>
          <c:tx>
            <c:strRef>
              <c:f>'Sec-by-Dept-Trend'!$A$8</c:f>
              <c:strCache>
                <c:ptCount val="1"/>
                <c:pt idx="0">
                  <c:v>World Languages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588078006429513E-2"/>
                  <c:y val="0.1132426658770278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'Sec-by-Dept-Trend'!$B$8:$G$8</c:f>
              <c:numCache>
                <c:formatCode>General</c:formatCode>
                <c:ptCount val="6"/>
                <c:pt idx="0">
                  <c:v>23.4</c:v>
                </c:pt>
                <c:pt idx="1">
                  <c:v>22.4</c:v>
                </c:pt>
                <c:pt idx="2">
                  <c:v>23.2</c:v>
                </c:pt>
                <c:pt idx="3">
                  <c:v>23.8</c:v>
                </c:pt>
                <c:pt idx="4">
                  <c:v>23.1</c:v>
                </c:pt>
                <c:pt idx="5">
                  <c:v>20.6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0971-45AE-85DC-C4E29EA5A0C4}"/>
            </c:ext>
          </c:extLst>
        </c:ser>
        <c:ser>
          <c:idx val="5"/>
          <c:order val="5"/>
          <c:tx>
            <c:strRef>
              <c:f>'Sec-by-Dept-Trend'!$A$15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588078006429513E-2"/>
                  <c:y val="-9.3344629555209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'Sec-by-Dept-Trend'!$B$15:$G$15</c:f>
              <c:numCache>
                <c:formatCode>0.0</c:formatCode>
                <c:ptCount val="6"/>
                <c:pt idx="0">
                  <c:v>26.5</c:v>
                </c:pt>
                <c:pt idx="1">
                  <c:v>26.5</c:v>
                </c:pt>
                <c:pt idx="2">
                  <c:v>28.5</c:v>
                </c:pt>
                <c:pt idx="3">
                  <c:v>28.5</c:v>
                </c:pt>
                <c:pt idx="4">
                  <c:v>28.5</c:v>
                </c:pt>
                <c:pt idx="5">
                  <c:v>28.5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829728"/>
        <c:axId val="438452696"/>
      </c:scatterChart>
      <c:valAx>
        <c:axId val="244829728"/>
        <c:scaling>
          <c:orientation val="minMax"/>
          <c:max val="2017"/>
          <c:min val="2012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2696"/>
        <c:crosses val="autoZero"/>
        <c:crossBetween val="midCat"/>
      </c:valAx>
      <c:valAx>
        <c:axId val="438452696"/>
        <c:scaling>
          <c:orientation val="minMax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2972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743624924782187E-2"/>
          <c:y val="0.82753677343241416"/>
          <c:w val="0.84350621527395675"/>
          <c:h val="0.160425934934702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70C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High </a:t>
            </a:r>
            <a:r>
              <a:rPr lang="en-US" sz="1400" dirty="0" smtClean="0"/>
              <a:t>School Average Class Size</a:t>
            </a:r>
            <a:r>
              <a:rPr lang="en-US" sz="1400" baseline="0" dirty="0" smtClean="0"/>
              <a:t> by Department</a:t>
            </a:r>
            <a:r>
              <a:rPr lang="en-US" sz="1400" dirty="0" smtClean="0"/>
              <a:t> </a:t>
            </a:r>
            <a:endParaRPr lang="en-US" sz="1400" dirty="0"/>
          </a:p>
        </c:rich>
      </c:tx>
      <c:layout>
        <c:manualLayout>
          <c:xMode val="edge"/>
          <c:yMode val="edge"/>
          <c:x val="0.10386379547311711"/>
          <c:y val="1.19448537562287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'Sec-by-Dept-Trend'!$A$9</c:f>
              <c:strCache>
                <c:ptCount val="1"/>
                <c:pt idx="0">
                  <c:v>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triang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772939383225667E-2"/>
                  <c:y val="2.8677676174450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3444167897858314E-2"/>
                  <c:y val="4.85753208103511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7456034165860837E-2"/>
                  <c:y val="4.8575320810351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588078006429624E-2"/>
                  <c:y val="6.8472965446251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6417759129744572E-2"/>
                  <c:y val="5.85241431283014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489811352562559E-2"/>
                  <c:y val="5.10627222327976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20233063993087"/>
                      <c:h val="0.1070990722527345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'Sec-by-Dept-Trend'!$B$9:$G$9</c:f>
              <c:numCache>
                <c:formatCode>General</c:formatCode>
                <c:ptCount val="6"/>
                <c:pt idx="0">
                  <c:v>20.100000000000001</c:v>
                </c:pt>
                <c:pt idx="1">
                  <c:v>21</c:v>
                </c:pt>
                <c:pt idx="2">
                  <c:v>23.5</c:v>
                </c:pt>
                <c:pt idx="3">
                  <c:v>26.5</c:v>
                </c:pt>
                <c:pt idx="4">
                  <c:v>24</c:v>
                </c:pt>
                <c:pt idx="5">
                  <c:v>21.9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971-45AE-85DC-C4E29EA5A0C4}"/>
            </c:ext>
          </c:extLst>
        </c:ser>
        <c:ser>
          <c:idx val="1"/>
          <c:order val="1"/>
          <c:tx>
            <c:strRef>
              <c:f>'Sec-by-Dept-Trend'!$A$10</c:f>
              <c:strCache>
                <c:ptCount val="1"/>
                <c:pt idx="0">
                  <c:v>Health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'Sec-by-Dept-Trend'!$B$10:$G$10</c:f>
              <c:numCache>
                <c:formatCode>General</c:formatCode>
                <c:ptCount val="6"/>
                <c:pt idx="0">
                  <c:v>22.1</c:v>
                </c:pt>
                <c:pt idx="1">
                  <c:v>23.9</c:v>
                </c:pt>
                <c:pt idx="2">
                  <c:v>27.9</c:v>
                </c:pt>
                <c:pt idx="3">
                  <c:v>26</c:v>
                </c:pt>
                <c:pt idx="4">
                  <c:v>28.8</c:v>
                </c:pt>
                <c:pt idx="5">
                  <c:v>25.7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'Sec-by-Dept-Trend'!$A$11</c:f>
              <c:strCache>
                <c:ptCount val="1"/>
                <c:pt idx="0">
                  <c:v>Music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'Sec-by-Dept-Trend'!$B$11:$G$11</c:f>
              <c:numCache>
                <c:formatCode>0.0</c:formatCode>
                <c:ptCount val="6"/>
                <c:pt idx="0">
                  <c:v>26.3</c:v>
                </c:pt>
                <c:pt idx="1">
                  <c:v>23.8</c:v>
                </c:pt>
                <c:pt idx="2">
                  <c:v>28.1</c:v>
                </c:pt>
                <c:pt idx="3">
                  <c:v>27</c:v>
                </c:pt>
                <c:pt idx="4">
                  <c:v>28.7</c:v>
                </c:pt>
                <c:pt idx="5">
                  <c:v>25.1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'Sec-by-Dept-Trend'!$A$12</c:f>
              <c:strCache>
                <c:ptCount val="1"/>
                <c:pt idx="0">
                  <c:v>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'Sec-by-Dept-Trend'!$B$12:$G$12</c:f>
              <c:numCache>
                <c:formatCode>0.0</c:formatCode>
                <c:ptCount val="6"/>
                <c:pt idx="0">
                  <c:v>23.1</c:v>
                </c:pt>
                <c:pt idx="1">
                  <c:v>24</c:v>
                </c:pt>
                <c:pt idx="2">
                  <c:v>28</c:v>
                </c:pt>
                <c:pt idx="3">
                  <c:v>27.7</c:v>
                </c:pt>
                <c:pt idx="4">
                  <c:v>28.1</c:v>
                </c:pt>
                <c:pt idx="5">
                  <c:v>26.2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'Sec-by-Dept-Trend'!$A$13</c:f>
              <c:strCache>
                <c:ptCount val="1"/>
                <c:pt idx="0">
                  <c:v>CTE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'Sec-by-Dept-Trend'!$B$13:$G$13</c:f>
              <c:numCache>
                <c:formatCode>General</c:formatCode>
                <c:ptCount val="6"/>
                <c:pt idx="0">
                  <c:v>15.6</c:v>
                </c:pt>
                <c:pt idx="1">
                  <c:v>16</c:v>
                </c:pt>
                <c:pt idx="2">
                  <c:v>16.5</c:v>
                </c:pt>
                <c:pt idx="3">
                  <c:v>18.899999999999999</c:v>
                </c:pt>
                <c:pt idx="4">
                  <c:v>18.100000000000001</c:v>
                </c:pt>
                <c:pt idx="5">
                  <c:v>18.399999999999999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'Sec-by-Dept-Trend'!$A$14</c:f>
              <c:strCache>
                <c:ptCount val="1"/>
                <c:pt idx="0">
                  <c:v>Misc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861641375531795E-3"/>
                  <c:y val="-2.7322051212150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6376807861519652E-2"/>
                  <c:y val="-4.8574929124433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4482442933974565E-2"/>
                  <c:y val="-6.3498162601358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7456034165860934E-2"/>
                  <c:y val="-5.85237514423834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4482442933974565E-2"/>
                  <c:y val="-5.35493402834082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4674789799879651E-2"/>
                  <c:y val="-4.36005179654580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'Sec-by-Dept-Trend'!$B$14:$G$14</c:f>
              <c:numCache>
                <c:formatCode>General</c:formatCode>
                <c:ptCount val="6"/>
                <c:pt idx="0">
                  <c:v>13.1</c:v>
                </c:pt>
                <c:pt idx="1">
                  <c:v>11.4</c:v>
                </c:pt>
                <c:pt idx="2">
                  <c:v>11.1</c:v>
                </c:pt>
                <c:pt idx="3">
                  <c:v>10.9</c:v>
                </c:pt>
                <c:pt idx="4">
                  <c:v>13.4</c:v>
                </c:pt>
                <c:pt idx="5">
                  <c:v>11.6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'Sec-by-Dept-Trend'!$A$15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772939383225667E-2"/>
                  <c:y val="-9.33446295552093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'Sec-by-Dept-Trend'!$B$3:$G$3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xVal>
          <c:yVal>
            <c:numRef>
              <c:f>'Sec-by-Dept-Trend'!$B$15:$G$15</c:f>
              <c:numCache>
                <c:formatCode>0.0</c:formatCode>
                <c:ptCount val="6"/>
                <c:pt idx="0">
                  <c:v>26.5</c:v>
                </c:pt>
                <c:pt idx="1">
                  <c:v>26.5</c:v>
                </c:pt>
                <c:pt idx="2">
                  <c:v>28.5</c:v>
                </c:pt>
                <c:pt idx="3">
                  <c:v>28.5</c:v>
                </c:pt>
                <c:pt idx="4">
                  <c:v>28.5</c:v>
                </c:pt>
                <c:pt idx="5">
                  <c:v>28.5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456616"/>
        <c:axId val="438451912"/>
      </c:scatterChart>
      <c:valAx>
        <c:axId val="438456616"/>
        <c:scaling>
          <c:orientation val="minMax"/>
          <c:max val="2017"/>
          <c:min val="2012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1912"/>
        <c:crosses val="autoZero"/>
        <c:crossBetween val="midCat"/>
      </c:valAx>
      <c:valAx>
        <c:axId val="438451912"/>
        <c:scaling>
          <c:orientation val="minMax"/>
          <c:min val="1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56616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500417941759756"/>
          <c:y val="0.82753677343241416"/>
          <c:w val="0.66257700313514856"/>
          <c:h val="0.160425934934702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70C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4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6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05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8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253F-7BB4-4FE6-91B5-E803B4D53171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2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6F35-F091-4F62-9423-DF0B254C6B23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8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AA85-3F00-4446-8D0F-CE156D330E73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9431-C765-47B5-8A30-4800FF32A037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4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3EAEF-8271-417B-A812-60F1A2D54485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74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17D0-8D6E-43FB-9AE7-164CA644F204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44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C9C5-54C0-42A7-95F5-AC5288C96C77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5BD9-64E4-4B37-AA56-614DA85EF8CC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7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88FF-B823-46C5-BE73-38DBC909C70D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7C99-0C0B-4DBD-815F-CEA2BD6C46ED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7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D01A-C8C6-4DAC-9CB0-35A10137529C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1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F177-8868-42B4-A2A6-6D1024799B58}" type="datetime1">
              <a:rPr lang="en-US" smtClean="0"/>
              <a:t>12/6/2016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33600" y="200054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 smtClean="0"/>
              <a:t>Class Size Trends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95074" y="6633350"/>
            <a:ext cx="7000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prepared by Ellis Ott, Ph.D., Research</a:t>
            </a:r>
            <a:endParaRPr lang="en-US" sz="10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005434"/>
              </p:ext>
            </p:extLst>
          </p:nvPr>
        </p:nvGraphicFramePr>
        <p:xfrm>
          <a:off x="457200" y="804746"/>
          <a:ext cx="8305800" cy="4834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6715" y="5848520"/>
            <a:ext cx="6582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*Averages include multiage classrooms that contain Kindergarteners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69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 smtClean="0"/>
              <a:t>Class Size Trends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95074" y="6633350"/>
            <a:ext cx="7000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prepared by Ellis Ott, Ph.D., Research</a:t>
            </a:r>
            <a:endParaRPr lang="en-US" sz="1000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69395"/>
              </p:ext>
            </p:extLst>
          </p:nvPr>
        </p:nvGraphicFramePr>
        <p:xfrm>
          <a:off x="229137" y="650642"/>
          <a:ext cx="4280096" cy="2579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474133"/>
              </p:ext>
            </p:extLst>
          </p:nvPr>
        </p:nvGraphicFramePr>
        <p:xfrm>
          <a:off x="4619324" y="650642"/>
          <a:ext cx="4262437" cy="258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860105" y="6241934"/>
            <a:ext cx="389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*Averages include multiage classrooms</a:t>
            </a:r>
            <a:endParaRPr lang="en-US" dirty="0"/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274294"/>
              </p:ext>
            </p:extLst>
          </p:nvPr>
        </p:nvGraphicFramePr>
        <p:xfrm>
          <a:off x="216535" y="3350833"/>
          <a:ext cx="4305300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782448"/>
              </p:ext>
            </p:extLst>
          </p:nvPr>
        </p:nvGraphicFramePr>
        <p:xfrm>
          <a:off x="4619324" y="3360641"/>
          <a:ext cx="4248102" cy="287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9725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  <p:bldGraphic spid="18" grpId="0">
        <p:bldSub>
          <a:bldChart bld="series"/>
        </p:bldSub>
      </p:bldGraphic>
      <p:bldGraphic spid="20" grpId="0">
        <p:bldSub>
          <a:bldChart bld="series"/>
        </p:bldSub>
      </p:bldGraphic>
      <p:bldGraphic spid="22" grpId="0">
        <p:bldSub>
          <a:bldChart bld="series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074" y="6633350"/>
            <a:ext cx="7000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prepared by Ellis Ott, Ph.D., Research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3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 smtClean="0"/>
              <a:t>Class Size Trends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3480" y="6044299"/>
            <a:ext cx="7772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Courses excluded from class size averages: study hall, advisory, ELL class, outside credit, university class, </a:t>
            </a:r>
          </a:p>
          <a:p>
            <a:r>
              <a:rPr lang="en-US" sz="1400" dirty="0" smtClean="0"/>
              <a:t>aide, assistant, stand-alone special education class, and courses held during non-standard periods</a:t>
            </a:r>
            <a:endParaRPr lang="en-US" sz="1400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441944"/>
              </p:ext>
            </p:extLst>
          </p:nvPr>
        </p:nvGraphicFramePr>
        <p:xfrm>
          <a:off x="232913" y="717211"/>
          <a:ext cx="4252932" cy="25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363534"/>
              </p:ext>
            </p:extLst>
          </p:nvPr>
        </p:nvGraphicFramePr>
        <p:xfrm>
          <a:off x="4599544" y="712162"/>
          <a:ext cx="4252932" cy="25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1899804"/>
              </p:ext>
            </p:extLst>
          </p:nvPr>
        </p:nvGraphicFramePr>
        <p:xfrm>
          <a:off x="242285" y="3384742"/>
          <a:ext cx="4252932" cy="25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474865"/>
              </p:ext>
            </p:extLst>
          </p:nvPr>
        </p:nvGraphicFramePr>
        <p:xfrm>
          <a:off x="4607089" y="3420182"/>
          <a:ext cx="4252932" cy="258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378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series"/>
        </p:bldSub>
      </p:bldGraphic>
      <p:bldGraphic spid="18" grpId="0">
        <p:bldSub>
          <a:bldChart bld="series"/>
        </p:bldSub>
      </p:bldGraphic>
      <p:bldGraphic spid="19" grpId="0">
        <p:bldSub>
          <a:bldChart bld="series"/>
        </p:bldSub>
      </p:bldGraphic>
      <p:bldGraphic spid="20" grpId="0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2016-2017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074" y="6633350"/>
            <a:ext cx="7000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prepared by Ellis Ott, Ph.D., Research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4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 smtClean="0"/>
              <a:t>Class Size Trends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3480" y="6044299"/>
            <a:ext cx="7772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Courses excluded from class size averages: study hall, advisory, ELL class, outside credit, university class, </a:t>
            </a:r>
          </a:p>
          <a:p>
            <a:r>
              <a:rPr lang="en-US" sz="1400" dirty="0" smtClean="0"/>
              <a:t>aide, assistant, stand-alone special education class, and courses held during non-standard periods</a:t>
            </a:r>
            <a:endParaRPr lang="en-US" sz="1400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5172110"/>
              </p:ext>
            </p:extLst>
          </p:nvPr>
        </p:nvGraphicFramePr>
        <p:xfrm>
          <a:off x="4706499" y="756131"/>
          <a:ext cx="4270930" cy="255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136058"/>
              </p:ext>
            </p:extLst>
          </p:nvPr>
        </p:nvGraphicFramePr>
        <p:xfrm>
          <a:off x="328614" y="756131"/>
          <a:ext cx="4270930" cy="255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61718"/>
              </p:ext>
            </p:extLst>
          </p:nvPr>
        </p:nvGraphicFramePr>
        <p:xfrm>
          <a:off x="328614" y="3375028"/>
          <a:ext cx="4270930" cy="255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075416"/>
              </p:ext>
            </p:extLst>
          </p:nvPr>
        </p:nvGraphicFramePr>
        <p:xfrm>
          <a:off x="4706499" y="3375028"/>
          <a:ext cx="4270930" cy="255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388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  <p:bldGraphic spid="13" grpId="0">
        <p:bldSub>
          <a:bldChart bld="series"/>
        </p:bldSub>
      </p:bldGraphic>
      <p:bldGraphic spid="18" grpId="0">
        <p:bldSub>
          <a:bldChart bld="series"/>
        </p:bldSub>
      </p:bldGraphic>
      <p:bldGraphic spid="21" grpId="0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4581</TotalTime>
  <Words>296</Words>
  <Application>Microsoft Office PowerPoint</Application>
  <PresentationFormat>On-screen Show (4:3)</PresentationFormat>
  <Paragraphs>76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189</cp:revision>
  <cp:lastPrinted>2013-10-08T18:41:50Z</cp:lastPrinted>
  <dcterms:created xsi:type="dcterms:W3CDTF">2013-07-08T21:22:51Z</dcterms:created>
  <dcterms:modified xsi:type="dcterms:W3CDTF">2016-12-07T03:19:41Z</dcterms:modified>
</cp:coreProperties>
</file>