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314" r:id="rId1"/>
  </p:sldMasterIdLst>
  <p:notesMasterIdLst>
    <p:notesMasterId r:id="rId27"/>
  </p:notesMasterIdLst>
  <p:handoutMasterIdLst>
    <p:handoutMasterId r:id="rId28"/>
  </p:handoutMasterIdLst>
  <p:sldIdLst>
    <p:sldId id="259" r:id="rId2"/>
    <p:sldId id="261" r:id="rId3"/>
    <p:sldId id="303" r:id="rId4"/>
    <p:sldId id="302" r:id="rId5"/>
    <p:sldId id="300" r:id="rId6"/>
    <p:sldId id="304" r:id="rId7"/>
    <p:sldId id="285" r:id="rId8"/>
    <p:sldId id="286" r:id="rId9"/>
    <p:sldId id="288" r:id="rId10"/>
    <p:sldId id="305" r:id="rId11"/>
    <p:sldId id="306" r:id="rId12"/>
    <p:sldId id="307" r:id="rId13"/>
    <p:sldId id="309" r:id="rId14"/>
    <p:sldId id="310" r:id="rId15"/>
    <p:sldId id="289" r:id="rId16"/>
    <p:sldId id="290" r:id="rId17"/>
    <p:sldId id="291" r:id="rId18"/>
    <p:sldId id="292" r:id="rId19"/>
    <p:sldId id="293" r:id="rId20"/>
    <p:sldId id="294" r:id="rId21"/>
    <p:sldId id="311" r:id="rId22"/>
    <p:sldId id="295" r:id="rId23"/>
    <p:sldId id="296" r:id="rId24"/>
    <p:sldId id="297" r:id="rId25"/>
    <p:sldId id="283" r:id="rId2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52" autoAdjust="0"/>
    <p:restoredTop sz="94713" autoAdjust="0"/>
  </p:normalViewPr>
  <p:slideViewPr>
    <p:cSldViewPr>
      <p:cViewPr varScale="1">
        <p:scale>
          <a:sx n="96" d="100"/>
          <a:sy n="96" d="100"/>
        </p:scale>
        <p:origin x="300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55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C-NAS\Departments\PPE\SHARED\Demographics\Enrollment\Enrollment-History\Enrollment-Longitudinal-99-00-to-14-15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C-NAS\Departments\PPE\SHARED\Demographics\Enrollment\Enrollment-History\Enrollment-Longitudinal-99-00-to-14-15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351678\Desktop\National-Race-Ethnicity-enrollment-2008-09-to-2013-14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351678\Desktop\Hispanic-and-Multi-Racial-Rates-by-Ethnicity-2006-07-to-2014-15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C-NAS\Departments\PPE\SHARED\Data%20Requests.Research\Data%20Requests\15-16\ANE\Drop-Grad-05-to-15\AKN.AI-Dropout-Grad-Rate-05-to-1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3200"/>
            </a:pPr>
            <a:r>
              <a:rPr lang="en-US" sz="3200" dirty="0"/>
              <a:t>Fairbanks</a:t>
            </a:r>
            <a:r>
              <a:rPr lang="en-US" sz="3200" baseline="0" dirty="0"/>
              <a:t> </a:t>
            </a:r>
            <a:r>
              <a:rPr lang="en-US" sz="3200" dirty="0"/>
              <a:t>Enrollment</a:t>
            </a:r>
            <a:r>
              <a:rPr lang="en-US" sz="3200" baseline="0" dirty="0"/>
              <a:t> History </a:t>
            </a:r>
            <a:r>
              <a:rPr lang="en-US" sz="3200" baseline="0" dirty="0" smtClean="0"/>
              <a:t>2000-2016</a:t>
            </a:r>
            <a:endParaRPr lang="en-US" sz="3200" baseline="0" dirty="0"/>
          </a:p>
        </c:rich>
      </c:tx>
      <c:layout>
        <c:manualLayout>
          <c:xMode val="edge"/>
          <c:yMode val="edge"/>
          <c:x val="0.1331919056992876"/>
          <c:y val="7.1428571428571425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2506467941507313"/>
          <c:y val="0.20333942632170979"/>
          <c:w val="0.83330683024106023"/>
          <c:h val="0.65414468075622245"/>
        </c:manualLayout>
      </c:layout>
      <c:lineChart>
        <c:grouping val="standard"/>
        <c:varyColors val="0"/>
        <c:ser>
          <c:idx val="1"/>
          <c:order val="1"/>
          <c:tx>
            <c:strRef>
              <c:f>'Corrected-Race'!$A$6</c:f>
              <c:strCache>
                <c:ptCount val="1"/>
                <c:pt idx="0">
                  <c:v>African American only</c:v>
                </c:pt>
              </c:strCache>
            </c:strRef>
          </c:tx>
          <c:spPr>
            <a:ln>
              <a:solidFill>
                <a:srgbClr val="00B0F0"/>
              </a:solidFill>
              <a:prstDash val="sysDash"/>
            </a:ln>
          </c:spPr>
          <c:marker>
            <c:symbol val="square"/>
            <c:size val="5"/>
            <c:spPr>
              <a:solidFill>
                <a:srgbClr val="00B0F0"/>
              </a:solidFill>
              <a:ln>
                <a:solidFill>
                  <a:srgbClr val="00B0F0"/>
                </a:solidFill>
              </a:ln>
            </c:spPr>
          </c:marker>
          <c:dLbls>
            <c:dLbl>
              <c:idx val="0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4CE-4C47-8D3A-262412BBD605}"/>
                </c:ext>
              </c:extLst>
            </c:dLbl>
            <c:dLbl>
              <c:idx val="6"/>
              <c:layout>
                <c:manualLayout>
                  <c:x val="-8.3154761904761898E-2"/>
                  <c:y val="-5.33928571428572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CE-4C47-8D3A-262412BBD605}"/>
                </c:ext>
              </c:extLst>
            </c:dLbl>
            <c:dLbl>
              <c:idx val="11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CE-4C47-8D3A-262412BBD605}"/>
                </c:ext>
              </c:extLst>
            </c:dLbl>
            <c:dLbl>
              <c:idx val="16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4CE-4C47-8D3A-262412BBD6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800">
                    <a:solidFill>
                      <a:srgbClr val="00B0F0"/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'Corrected-Race'!$B$4:$R$4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'Corrected-Race'!$B$6:$R$6</c:f>
              <c:numCache>
                <c:formatCode>General</c:formatCode>
                <c:ptCount val="17"/>
                <c:pt idx="0">
                  <c:v>1258</c:v>
                </c:pt>
                <c:pt idx="1">
                  <c:v>1230</c:v>
                </c:pt>
                <c:pt idx="2">
                  <c:v>1228</c:v>
                </c:pt>
                <c:pt idx="3">
                  <c:v>1236</c:v>
                </c:pt>
                <c:pt idx="4">
                  <c:v>1166</c:v>
                </c:pt>
                <c:pt idx="5">
                  <c:v>1145</c:v>
                </c:pt>
                <c:pt idx="6">
                  <c:v>1140</c:v>
                </c:pt>
                <c:pt idx="7">
                  <c:v>922</c:v>
                </c:pt>
                <c:pt idx="8">
                  <c:v>876</c:v>
                </c:pt>
                <c:pt idx="9">
                  <c:v>868</c:v>
                </c:pt>
                <c:pt idx="10">
                  <c:v>875</c:v>
                </c:pt>
                <c:pt idx="11">
                  <c:v>863</c:v>
                </c:pt>
                <c:pt idx="12">
                  <c:v>843</c:v>
                </c:pt>
                <c:pt idx="13">
                  <c:v>805</c:v>
                </c:pt>
                <c:pt idx="14">
                  <c:v>712</c:v>
                </c:pt>
                <c:pt idx="15">
                  <c:v>693</c:v>
                </c:pt>
                <c:pt idx="16">
                  <c:v>653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4CE-4C47-8D3A-262412BBD605}"/>
            </c:ext>
          </c:extLst>
        </c:ser>
        <c:ser>
          <c:idx val="4"/>
          <c:order val="4"/>
          <c:tx>
            <c:strRef>
              <c:f>'Corrected-Race'!$A$9</c:f>
              <c:strCache>
                <c:ptCount val="1"/>
                <c:pt idx="0">
                  <c:v>AK Native/American Indian Only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</c:spPr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4CE-4C47-8D3A-262412BBD605}"/>
                </c:ext>
              </c:extLst>
            </c:dLbl>
            <c:dLbl>
              <c:idx val="6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4CE-4C47-8D3A-262412BBD605}"/>
                </c:ext>
              </c:extLst>
            </c:dLbl>
            <c:dLbl>
              <c:idx val="16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4CE-4C47-8D3A-262412BBD6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>
                    <a:solidFill>
                      <a:srgbClr val="C0000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'Corrected-Race'!$B$4:$R$4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'Corrected-Race'!$B$9:$R$9</c:f>
              <c:numCache>
                <c:formatCode>General</c:formatCode>
                <c:ptCount val="17"/>
                <c:pt idx="0">
                  <c:v>2066</c:v>
                </c:pt>
                <c:pt idx="1">
                  <c:v>2048</c:v>
                </c:pt>
                <c:pt idx="2">
                  <c:v>2045</c:v>
                </c:pt>
                <c:pt idx="3">
                  <c:v>2071</c:v>
                </c:pt>
                <c:pt idx="4">
                  <c:v>2055</c:v>
                </c:pt>
                <c:pt idx="5">
                  <c:v>2125</c:v>
                </c:pt>
                <c:pt idx="6">
                  <c:v>2145</c:v>
                </c:pt>
                <c:pt idx="7">
                  <c:v>1708</c:v>
                </c:pt>
                <c:pt idx="8">
                  <c:v>1602</c:v>
                </c:pt>
                <c:pt idx="9">
                  <c:v>1453</c:v>
                </c:pt>
                <c:pt idx="10">
                  <c:v>1453</c:v>
                </c:pt>
                <c:pt idx="11">
                  <c:v>1409</c:v>
                </c:pt>
                <c:pt idx="12">
                  <c:v>1345</c:v>
                </c:pt>
                <c:pt idx="13">
                  <c:v>1315</c:v>
                </c:pt>
                <c:pt idx="14">
                  <c:v>1313</c:v>
                </c:pt>
                <c:pt idx="15">
                  <c:v>1329</c:v>
                </c:pt>
                <c:pt idx="16">
                  <c:v>1250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4CE-4C47-8D3A-262412BBD605}"/>
            </c:ext>
          </c:extLst>
        </c:ser>
        <c:ser>
          <c:idx val="5"/>
          <c:order val="5"/>
          <c:tx>
            <c:strRef>
              <c:f>'Corrected-Race'!$A$10</c:f>
              <c:strCache>
                <c:ptCount val="1"/>
                <c:pt idx="0">
                  <c:v>Two-or-More Races</c:v>
                </c:pt>
              </c:strCache>
            </c:strRef>
          </c:tx>
          <c:spPr>
            <a:ln>
              <a:solidFill>
                <a:srgbClr val="FFC000"/>
              </a:solidFill>
            </a:ln>
          </c:spPr>
          <c:marker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</c:marker>
          <c:dLbls>
            <c:dLbl>
              <c:idx val="7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4CE-4C47-8D3A-262412BBD605}"/>
                </c:ext>
              </c:extLst>
            </c:dLbl>
            <c:dLbl>
              <c:idx val="11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4CE-4C47-8D3A-262412BBD605}"/>
                </c:ext>
              </c:extLst>
            </c:dLbl>
            <c:dLbl>
              <c:idx val="16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4CE-4C47-8D3A-262412BBD6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800">
                    <a:solidFill>
                      <a:srgbClr val="FFC00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'Corrected-Race'!$B$4:$R$4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'Corrected-Race'!$B$10:$R$10</c:f>
              <c:numCache>
                <c:formatCode>General</c:formatCode>
                <c:ptCount val="17"/>
                <c:pt idx="7">
                  <c:v>937</c:v>
                </c:pt>
                <c:pt idx="8">
                  <c:v>1057</c:v>
                </c:pt>
                <c:pt idx="9">
                  <c:v>1324</c:v>
                </c:pt>
                <c:pt idx="10">
                  <c:v>1384</c:v>
                </c:pt>
                <c:pt idx="11">
                  <c:v>1411</c:v>
                </c:pt>
                <c:pt idx="12">
                  <c:v>1625</c:v>
                </c:pt>
                <c:pt idx="13">
                  <c:v>1694</c:v>
                </c:pt>
                <c:pt idx="14">
                  <c:v>1843</c:v>
                </c:pt>
                <c:pt idx="15">
                  <c:v>1891</c:v>
                </c:pt>
                <c:pt idx="16">
                  <c:v>1996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94CE-4C47-8D3A-262412BBD6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54380984"/>
        <c:axId val="654387256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'Corrected-Race'!$A$5</c15:sqref>
                        </c15:formulaRef>
                      </c:ext>
                    </c:extLst>
                    <c:strCache>
                      <c:ptCount val="1"/>
                      <c:pt idx="0">
                        <c:v>Caucasian</c:v>
                      </c:pt>
                    </c:strCache>
                  </c:strRef>
                </c:tx>
                <c:cat>
                  <c:numRef>
                    <c:extLst>
                      <c:ext uri="{02D57815-91ED-43cb-92C2-25804820EDAC}">
                        <c15:formulaRef>
                          <c15:sqref>'Corrected-Race'!$B$4:$R$4</c15:sqref>
                        </c15:formulaRef>
                      </c:ext>
                    </c:extLst>
                    <c:numCache>
                      <c:formatCode>General</c:formatCode>
                      <c:ptCount val="17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  <c:pt idx="15">
                        <c:v>2015</c:v>
                      </c:pt>
                      <c:pt idx="16">
                        <c:v>2016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'Corrected-Race'!$B$5:$R$5</c15:sqref>
                        </c15:formulaRef>
                      </c:ext>
                    </c:extLst>
                    <c:numCache>
                      <c:formatCode>General</c:formatCode>
                      <c:ptCount val="17"/>
                      <c:pt idx="0">
                        <c:v>11553</c:v>
                      </c:pt>
                      <c:pt idx="1">
                        <c:v>11277</c:v>
                      </c:pt>
                      <c:pt idx="2">
                        <c:v>10899</c:v>
                      </c:pt>
                      <c:pt idx="3">
                        <c:v>10693</c:v>
                      </c:pt>
                      <c:pt idx="4">
                        <c:v>10204</c:v>
                      </c:pt>
                      <c:pt idx="5">
                        <c:v>10218</c:v>
                      </c:pt>
                      <c:pt idx="6">
                        <c:v>10073</c:v>
                      </c:pt>
                      <c:pt idx="7">
                        <c:v>9674</c:v>
                      </c:pt>
                      <c:pt idx="8">
                        <c:v>9147</c:v>
                      </c:pt>
                      <c:pt idx="9">
                        <c:v>9020</c:v>
                      </c:pt>
                      <c:pt idx="10">
                        <c:v>9061</c:v>
                      </c:pt>
                      <c:pt idx="11">
                        <c:v>8964</c:v>
                      </c:pt>
                      <c:pt idx="12">
                        <c:v>8862</c:v>
                      </c:pt>
                      <c:pt idx="13">
                        <c:v>8790</c:v>
                      </c:pt>
                      <c:pt idx="14">
                        <c:v>8489</c:v>
                      </c:pt>
                      <c:pt idx="15">
                        <c:v>8249</c:v>
                      </c:pt>
                      <c:pt idx="16">
                        <c:v>8227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D-94CE-4C47-8D3A-262412BBD605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'Corrected-Race'!$A$7</c15:sqref>
                        </c15:formulaRef>
                      </c:ext>
                    </c:extLst>
                    <c:strCache>
                      <c:ptCount val="1"/>
                      <c:pt idx="0">
                        <c:v>Hispanic</c:v>
                      </c:pt>
                    </c:strCache>
                  </c:strRef>
                </c:tx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'Corrected-Race'!$B$4:$R$4</c15:sqref>
                        </c15:formulaRef>
                      </c:ext>
                    </c:extLst>
                    <c:numCache>
                      <c:formatCode>General</c:formatCode>
                      <c:ptCount val="17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  <c:pt idx="15">
                        <c:v>2015</c:v>
                      </c:pt>
                      <c:pt idx="16">
                        <c:v>2016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'Corrected-Race'!$B$7:$R$7</c15:sqref>
                        </c15:formulaRef>
                      </c:ext>
                    </c:extLst>
                    <c:numCache>
                      <c:formatCode>General</c:formatCode>
                      <c:ptCount val="17"/>
                      <c:pt idx="0">
                        <c:v>528</c:v>
                      </c:pt>
                      <c:pt idx="1">
                        <c:v>558</c:v>
                      </c:pt>
                      <c:pt idx="2">
                        <c:v>576</c:v>
                      </c:pt>
                      <c:pt idx="3">
                        <c:v>603</c:v>
                      </c:pt>
                      <c:pt idx="4">
                        <c:v>634</c:v>
                      </c:pt>
                      <c:pt idx="5">
                        <c:v>628</c:v>
                      </c:pt>
                      <c:pt idx="6">
                        <c:v>645</c:v>
                      </c:pt>
                      <c:pt idx="7">
                        <c:v>859</c:v>
                      </c:pt>
                      <c:pt idx="8">
                        <c:v>892</c:v>
                      </c:pt>
                      <c:pt idx="9">
                        <c:v>996</c:v>
                      </c:pt>
                      <c:pt idx="10">
                        <c:v>1065</c:v>
                      </c:pt>
                      <c:pt idx="11">
                        <c:v>1011</c:v>
                      </c:pt>
                      <c:pt idx="12">
                        <c:v>1060</c:v>
                      </c:pt>
                      <c:pt idx="13">
                        <c:v>1066</c:v>
                      </c:pt>
                      <c:pt idx="14">
                        <c:v>1099</c:v>
                      </c:pt>
                      <c:pt idx="15">
                        <c:v>1106</c:v>
                      </c:pt>
                      <c:pt idx="16">
                        <c:v>1161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E-94CE-4C47-8D3A-262412BBD605}"/>
                  </c:ext>
                </c:extLst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'Corrected-Race'!$A$8</c15:sqref>
                        </c15:formulaRef>
                      </c:ext>
                    </c:extLst>
                    <c:strCache>
                      <c:ptCount val="1"/>
                      <c:pt idx="0">
                        <c:v>Asian/Pacific Islander only</c:v>
                      </c:pt>
                    </c:strCache>
                  </c:strRef>
                </c:tx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'Corrected-Race'!$B$4:$R$4</c15:sqref>
                        </c15:formulaRef>
                      </c:ext>
                    </c:extLst>
                    <c:numCache>
                      <c:formatCode>General</c:formatCode>
                      <c:ptCount val="17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  <c:pt idx="15">
                        <c:v>2015</c:v>
                      </c:pt>
                      <c:pt idx="16">
                        <c:v>2016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'Corrected-Race'!$B$8:$R$8</c15:sqref>
                        </c15:formulaRef>
                      </c:ext>
                    </c:extLst>
                    <c:numCache>
                      <c:formatCode>General</c:formatCode>
                      <c:ptCount val="17"/>
                      <c:pt idx="0">
                        <c:v>461</c:v>
                      </c:pt>
                      <c:pt idx="1">
                        <c:v>495</c:v>
                      </c:pt>
                      <c:pt idx="2">
                        <c:v>492</c:v>
                      </c:pt>
                      <c:pt idx="3">
                        <c:v>512</c:v>
                      </c:pt>
                      <c:pt idx="4">
                        <c:v>496</c:v>
                      </c:pt>
                      <c:pt idx="5">
                        <c:v>492</c:v>
                      </c:pt>
                      <c:pt idx="6">
                        <c:v>542</c:v>
                      </c:pt>
                      <c:pt idx="7">
                        <c:v>462</c:v>
                      </c:pt>
                      <c:pt idx="8">
                        <c:v>457</c:v>
                      </c:pt>
                      <c:pt idx="9">
                        <c:v>449</c:v>
                      </c:pt>
                      <c:pt idx="10">
                        <c:v>475</c:v>
                      </c:pt>
                      <c:pt idx="11">
                        <c:v>450</c:v>
                      </c:pt>
                      <c:pt idx="12">
                        <c:v>455</c:v>
                      </c:pt>
                      <c:pt idx="13">
                        <c:v>480</c:v>
                      </c:pt>
                      <c:pt idx="14">
                        <c:v>476</c:v>
                      </c:pt>
                      <c:pt idx="15">
                        <c:v>448</c:v>
                      </c:pt>
                      <c:pt idx="16">
                        <c:v>478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F-94CE-4C47-8D3A-262412BBD605}"/>
                  </c:ext>
                </c:extLst>
              </c15:ser>
            </c15:filteredLineSeries>
            <c15:filteredLine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'Corrected-Race'!$A$11</c15:sqref>
                        </c15:formulaRef>
                      </c:ext>
                    </c:extLst>
                    <c:strCache>
                      <c:ptCount val="1"/>
                      <c:pt idx="0">
                        <c:v>Total Enrolled October 1</c:v>
                      </c:pt>
                    </c:strCache>
                  </c:strRef>
                </c:tx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'Corrected-Race'!$B$4:$R$4</c15:sqref>
                        </c15:formulaRef>
                      </c:ext>
                    </c:extLst>
                    <c:numCache>
                      <c:formatCode>General</c:formatCode>
                      <c:ptCount val="17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  <c:pt idx="15">
                        <c:v>2015</c:v>
                      </c:pt>
                      <c:pt idx="16">
                        <c:v>2016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'Corrected-Race'!$B$11:$R$11</c15:sqref>
                        </c15:formulaRef>
                      </c:ext>
                    </c:extLst>
                    <c:numCache>
                      <c:formatCode>General</c:formatCode>
                      <c:ptCount val="17"/>
                      <c:pt idx="0">
                        <c:v>15866</c:v>
                      </c:pt>
                      <c:pt idx="1">
                        <c:v>15608</c:v>
                      </c:pt>
                      <c:pt idx="2">
                        <c:v>15240</c:v>
                      </c:pt>
                      <c:pt idx="3">
                        <c:v>15115</c:v>
                      </c:pt>
                      <c:pt idx="4">
                        <c:v>14555</c:v>
                      </c:pt>
                      <c:pt idx="5">
                        <c:v>14608</c:v>
                      </c:pt>
                      <c:pt idx="6">
                        <c:v>14545</c:v>
                      </c:pt>
                      <c:pt idx="7">
                        <c:v>14562</c:v>
                      </c:pt>
                      <c:pt idx="8">
                        <c:v>14031</c:v>
                      </c:pt>
                      <c:pt idx="9">
                        <c:v>14110</c:v>
                      </c:pt>
                      <c:pt idx="10">
                        <c:v>14313</c:v>
                      </c:pt>
                      <c:pt idx="11">
                        <c:v>14108</c:v>
                      </c:pt>
                      <c:pt idx="12">
                        <c:v>14190</c:v>
                      </c:pt>
                      <c:pt idx="13">
                        <c:v>14150</c:v>
                      </c:pt>
                      <c:pt idx="14">
                        <c:v>13932</c:v>
                      </c:pt>
                      <c:pt idx="15">
                        <c:v>13716</c:v>
                      </c:pt>
                      <c:pt idx="16">
                        <c:v>13765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0-94CE-4C47-8D3A-262412BBD605}"/>
                  </c:ext>
                </c:extLst>
              </c15:ser>
            </c15:filteredLineSeries>
          </c:ext>
        </c:extLst>
      </c:lineChart>
      <c:catAx>
        <c:axId val="654380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654387256"/>
        <c:crosses val="autoZero"/>
        <c:auto val="1"/>
        <c:lblAlgn val="ctr"/>
        <c:lblOffset val="100"/>
        <c:noMultiLvlLbl val="0"/>
      </c:catAx>
      <c:valAx>
        <c:axId val="654387256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 dirty="0"/>
                  <a:t>#</a:t>
                </a:r>
                <a:r>
                  <a:rPr lang="en-US" sz="2400" baseline="0" dirty="0"/>
                  <a:t> Enrolled October 1</a:t>
                </a:r>
                <a:endParaRPr lang="en-US" sz="2400" dirty="0"/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65438098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474463485436727"/>
          <c:y val="0.77405644483245939"/>
          <c:w val="0.83453321516863943"/>
          <c:h val="9.5589699435387449E-2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spPr>
    <a:ln w="28575">
      <a:solidFill>
        <a:schemeClr val="tx1"/>
      </a:solidFill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3200"/>
            </a:pPr>
            <a:r>
              <a:rPr lang="en-US" sz="3200" baseline="0" dirty="0" smtClean="0"/>
              <a:t>Alaska </a:t>
            </a:r>
            <a:r>
              <a:rPr lang="en-US" sz="3200" dirty="0"/>
              <a:t>Enrollment</a:t>
            </a:r>
            <a:r>
              <a:rPr lang="en-US" sz="3200" baseline="0" dirty="0"/>
              <a:t> History 2000-2014</a:t>
            </a:r>
          </a:p>
          <a:p>
            <a:pPr>
              <a:defRPr sz="3200"/>
            </a:pPr>
            <a:endParaRPr lang="en-US" sz="3200" baseline="0" dirty="0"/>
          </a:p>
        </c:rich>
      </c:tx>
      <c:layout>
        <c:manualLayout>
          <c:xMode val="edge"/>
          <c:yMode val="edge"/>
          <c:x val="0.13352268466441694"/>
          <c:y val="7.645890854552273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325051421447046"/>
          <c:y val="0.32673215933728039"/>
          <c:w val="0.83330683024106023"/>
          <c:h val="0.59858754485770904"/>
        </c:manualLayout>
      </c:layout>
      <c:lineChart>
        <c:grouping val="standard"/>
        <c:varyColors val="0"/>
        <c:ser>
          <c:idx val="1"/>
          <c:order val="1"/>
          <c:tx>
            <c:strRef>
              <c:f>Statewide!$A$6</c:f>
              <c:strCache>
                <c:ptCount val="1"/>
                <c:pt idx="0">
                  <c:v>African American only</c:v>
                </c:pt>
              </c:strCache>
              <c:extLst xmlns:c15="http://schemas.microsoft.com/office/drawing/2012/chart"/>
            </c:strRef>
          </c:tx>
          <c:spPr>
            <a:ln>
              <a:solidFill>
                <a:srgbClr val="00B0F0"/>
              </a:solidFill>
              <a:prstDash val="sysDash"/>
            </a:ln>
          </c:spPr>
          <c:marker>
            <c:symbol val="square"/>
            <c:size val="5"/>
            <c:spPr>
              <a:solidFill>
                <a:srgbClr val="00B0F0"/>
              </a:solidFill>
              <a:ln>
                <a:solidFill>
                  <a:srgbClr val="00B0F0"/>
                </a:solidFill>
              </a:ln>
            </c:spPr>
          </c:marker>
          <c:dLbls>
            <c:dLbl>
              <c:idx val="2"/>
              <c:delete val="1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4B-4871-B23E-ECF92B14B60C}"/>
                </c:ext>
              </c:extLst>
            </c:dLbl>
            <c:dLbl>
              <c:idx val="4"/>
              <c:delete val="1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64B-4871-B23E-ECF92B14B60C}"/>
                </c:ext>
              </c:extLst>
            </c:dLbl>
            <c:dLbl>
              <c:idx val="5"/>
              <c:delete val="1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64B-4871-B23E-ECF92B14B60C}"/>
                </c:ext>
              </c:extLst>
            </c:dLbl>
            <c:dLbl>
              <c:idx val="7"/>
              <c:delete val="1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64B-4871-B23E-ECF92B14B60C}"/>
                </c:ext>
              </c:extLst>
            </c:dLbl>
            <c:dLbl>
              <c:idx val="8"/>
              <c:delete val="1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64B-4871-B23E-ECF92B14B60C}"/>
                </c:ext>
              </c:extLst>
            </c:dLbl>
            <c:dLbl>
              <c:idx val="10"/>
              <c:delete val="1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64B-4871-B23E-ECF92B14B60C}"/>
                </c:ext>
              </c:extLst>
            </c:dLbl>
            <c:dLbl>
              <c:idx val="11"/>
              <c:delete val="1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64B-4871-B23E-ECF92B14B60C}"/>
                </c:ext>
              </c:extLst>
            </c:dLbl>
            <c:dLbl>
              <c:idx val="13"/>
              <c:delete val="1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64B-4871-B23E-ECF92B14B6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>
                    <a:solidFill>
                      <a:srgbClr val="00B0F0"/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Statewide!$B$4:$Q$4</c:f>
              <c:numCache>
                <c:formatCode>General</c:formatCode>
                <c:ptCount val="1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</c:numCache>
              <c:extLst/>
            </c:numRef>
          </c:cat>
          <c:val>
            <c:numRef>
              <c:f>Statewide!$B$6:$Q$6</c:f>
              <c:numCache>
                <c:formatCode>General</c:formatCode>
                <c:ptCount val="15"/>
                <c:pt idx="1">
                  <c:v>6007</c:v>
                </c:pt>
                <c:pt idx="2">
                  <c:v>6102</c:v>
                </c:pt>
                <c:pt idx="3">
                  <c:v>6094</c:v>
                </c:pt>
                <c:pt idx="4">
                  <c:v>5992</c:v>
                </c:pt>
                <c:pt idx="5">
                  <c:v>5802</c:v>
                </c:pt>
                <c:pt idx="6">
                  <c:v>5708</c:v>
                </c:pt>
                <c:pt idx="7">
                  <c:v>5554</c:v>
                </c:pt>
                <c:pt idx="8">
                  <c:v>5030</c:v>
                </c:pt>
                <c:pt idx="9">
                  <c:v>4600</c:v>
                </c:pt>
                <c:pt idx="10">
                  <c:v>4959</c:v>
                </c:pt>
                <c:pt idx="11">
                  <c:v>4788</c:v>
                </c:pt>
                <c:pt idx="12">
                  <c:v>4738</c:v>
                </c:pt>
                <c:pt idx="13">
                  <c:v>4675</c:v>
                </c:pt>
                <c:pt idx="14">
                  <c:v>4471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8-964B-4871-B23E-ECF92B14B60C}"/>
            </c:ext>
          </c:extLst>
        </c:ser>
        <c:ser>
          <c:idx val="4"/>
          <c:order val="4"/>
          <c:tx>
            <c:strRef>
              <c:f>Statewide!$A$9</c:f>
              <c:strCache>
                <c:ptCount val="1"/>
                <c:pt idx="0">
                  <c:v>AK Native/American Indian Only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</c:spPr>
          </c:marker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64B-4871-B23E-ECF92B14B60C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64B-4871-B23E-ECF92B14B60C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64B-4871-B23E-ECF92B14B60C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964B-4871-B23E-ECF92B14B60C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64B-4871-B23E-ECF92B14B60C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964B-4871-B23E-ECF92B14B60C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964B-4871-B23E-ECF92B14B60C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964B-4871-B23E-ECF92B14B60C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964B-4871-B23E-ECF92B14B6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>
                    <a:solidFill>
                      <a:srgbClr val="C0000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Statewide!$B$4:$Q$4</c:f>
              <c:numCache>
                <c:formatCode>General</c:formatCode>
                <c:ptCount val="1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</c:numCache>
              <c:extLst/>
            </c:numRef>
          </c:cat>
          <c:val>
            <c:numRef>
              <c:f>Statewide!$B$9:$Q$9</c:f>
              <c:numCache>
                <c:formatCode>General</c:formatCode>
                <c:ptCount val="15"/>
                <c:pt idx="1">
                  <c:v>32770</c:v>
                </c:pt>
                <c:pt idx="2">
                  <c:v>33368</c:v>
                </c:pt>
                <c:pt idx="3">
                  <c:v>33827</c:v>
                </c:pt>
                <c:pt idx="4">
                  <c:v>34118</c:v>
                </c:pt>
                <c:pt idx="5">
                  <c:v>34231</c:v>
                </c:pt>
                <c:pt idx="6">
                  <c:v>34524</c:v>
                </c:pt>
                <c:pt idx="7">
                  <c:v>34028</c:v>
                </c:pt>
                <c:pt idx="8">
                  <c:v>31877</c:v>
                </c:pt>
                <c:pt idx="9">
                  <c:v>30249</c:v>
                </c:pt>
                <c:pt idx="10">
                  <c:v>30313</c:v>
                </c:pt>
                <c:pt idx="11">
                  <c:v>30433</c:v>
                </c:pt>
                <c:pt idx="12">
                  <c:v>30870</c:v>
                </c:pt>
                <c:pt idx="13">
                  <c:v>31049</c:v>
                </c:pt>
                <c:pt idx="14">
                  <c:v>31448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12-964B-4871-B23E-ECF92B14B60C}"/>
            </c:ext>
          </c:extLst>
        </c:ser>
        <c:ser>
          <c:idx val="5"/>
          <c:order val="5"/>
          <c:tx>
            <c:strRef>
              <c:f>Statewide!$A$10</c:f>
              <c:strCache>
                <c:ptCount val="1"/>
                <c:pt idx="0">
                  <c:v>Two-or-More Races</c:v>
                </c:pt>
              </c:strCache>
            </c:strRef>
          </c:tx>
          <c:spPr>
            <a:ln>
              <a:solidFill>
                <a:srgbClr val="FFC000"/>
              </a:solidFill>
            </a:ln>
          </c:spPr>
          <c:marker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</c:marker>
          <c:dLbls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964B-4871-B23E-ECF92B14B60C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964B-4871-B23E-ECF92B14B60C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964B-4871-B23E-ECF92B14B60C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964B-4871-B23E-ECF92B14B60C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964B-4871-B23E-ECF92B14B6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>
                    <a:solidFill>
                      <a:srgbClr val="FFC00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Statewide!$B$4:$Q$4</c:f>
              <c:numCache>
                <c:formatCode>General</c:formatCode>
                <c:ptCount val="1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</c:numCache>
              <c:extLst/>
            </c:numRef>
          </c:cat>
          <c:val>
            <c:numRef>
              <c:f>Statewide!$B$10:$Q$10</c:f>
              <c:numCache>
                <c:formatCode>General</c:formatCode>
                <c:ptCount val="15"/>
                <c:pt idx="6">
                  <c:v>4094</c:v>
                </c:pt>
                <c:pt idx="7">
                  <c:v>5298</c:v>
                </c:pt>
                <c:pt idx="8">
                  <c:v>7869</c:v>
                </c:pt>
                <c:pt idx="9">
                  <c:v>9121</c:v>
                </c:pt>
                <c:pt idx="10">
                  <c:v>8161</c:v>
                </c:pt>
                <c:pt idx="11">
                  <c:v>9558</c:v>
                </c:pt>
                <c:pt idx="12">
                  <c:v>9872</c:v>
                </c:pt>
                <c:pt idx="13">
                  <c:v>10471</c:v>
                </c:pt>
                <c:pt idx="14">
                  <c:v>10883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18-964B-4871-B23E-ECF92B14B6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97791000"/>
        <c:axId val="397787864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Statewide!$A$5</c15:sqref>
                        </c15:formulaRef>
                      </c:ext>
                    </c:extLst>
                    <c:strCache>
                      <c:ptCount val="1"/>
                      <c:pt idx="0">
                        <c:v>Caucasian</c:v>
                      </c:pt>
                    </c:strCache>
                  </c:strRef>
                </c:tx>
                <c:cat>
                  <c:numRef>
                    <c:extLst>
                      <c:ext uri="{02D57815-91ED-43cb-92C2-25804820EDAC}">
                        <c15:formulaRef>
                          <c15:sqref>Statewide!$B$4:$Q$4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Statewide!$B$5:$Q$5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1">
                        <c:v>80504</c:v>
                      </c:pt>
                      <c:pt idx="2">
                        <c:v>79784</c:v>
                      </c:pt>
                      <c:pt idx="3">
                        <c:v>77690</c:v>
                      </c:pt>
                      <c:pt idx="4">
                        <c:v>77464</c:v>
                      </c:pt>
                      <c:pt idx="5">
                        <c:v>75825</c:v>
                      </c:pt>
                      <c:pt idx="6">
                        <c:v>74913</c:v>
                      </c:pt>
                      <c:pt idx="7">
                        <c:v>73770</c:v>
                      </c:pt>
                      <c:pt idx="8">
                        <c:v>71384</c:v>
                      </c:pt>
                      <c:pt idx="9">
                        <c:v>69607</c:v>
                      </c:pt>
                      <c:pt idx="10">
                        <c:v>70055</c:v>
                      </c:pt>
                      <c:pt idx="11">
                        <c:v>68967</c:v>
                      </c:pt>
                      <c:pt idx="12">
                        <c:v>67063</c:v>
                      </c:pt>
                      <c:pt idx="13">
                        <c:v>66350</c:v>
                      </c:pt>
                      <c:pt idx="14">
                        <c:v>64840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19-964B-4871-B23E-ECF92B14B60C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Statewide!$A$7</c15:sqref>
                        </c15:formulaRef>
                      </c:ext>
                    </c:extLst>
                    <c:strCache>
                      <c:ptCount val="1"/>
                      <c:pt idx="0">
                        <c:v>Hispanic</c:v>
                      </c:pt>
                    </c:strCache>
                  </c:strRef>
                </c:tx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Statewide!$B$4:$Q$4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Statewide!$B$7:$Q$7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1">
                        <c:v>4446</c:v>
                      </c:pt>
                      <c:pt idx="2">
                        <c:v>4693</c:v>
                      </c:pt>
                      <c:pt idx="3">
                        <c:v>4858</c:v>
                      </c:pt>
                      <c:pt idx="4">
                        <c:v>5038</c:v>
                      </c:pt>
                      <c:pt idx="5">
                        <c:v>5195</c:v>
                      </c:pt>
                      <c:pt idx="6">
                        <c:v>5374</c:v>
                      </c:pt>
                      <c:pt idx="7">
                        <c:v>5490</c:v>
                      </c:pt>
                      <c:pt idx="8">
                        <c:v>7646</c:v>
                      </c:pt>
                      <c:pt idx="9">
                        <c:v>7642</c:v>
                      </c:pt>
                      <c:pt idx="10">
                        <c:v>7684</c:v>
                      </c:pt>
                      <c:pt idx="11">
                        <c:v>7802</c:v>
                      </c:pt>
                      <c:pt idx="12">
                        <c:v>8158</c:v>
                      </c:pt>
                      <c:pt idx="13">
                        <c:v>8426</c:v>
                      </c:pt>
                      <c:pt idx="14">
                        <c:v>8624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A-964B-4871-B23E-ECF92B14B60C}"/>
                  </c:ext>
                </c:extLst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Statewide!$A$8</c15:sqref>
                        </c15:formulaRef>
                      </c:ext>
                    </c:extLst>
                    <c:strCache>
                      <c:ptCount val="1"/>
                      <c:pt idx="0">
                        <c:v>Asian/Pacific Islander only</c:v>
                      </c:pt>
                    </c:strCache>
                  </c:strRef>
                </c:tx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Statewide!$B$4:$Q$4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Statewide!$B$8:$Q$8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1">
                        <c:v>7282</c:v>
                      </c:pt>
                      <c:pt idx="2">
                        <c:v>7707</c:v>
                      </c:pt>
                      <c:pt idx="3">
                        <c:v>8159</c:v>
                      </c:pt>
                      <c:pt idx="4">
                        <c:v>8364</c:v>
                      </c:pt>
                      <c:pt idx="5">
                        <c:v>8342</c:v>
                      </c:pt>
                      <c:pt idx="6">
                        <c:v>8675</c:v>
                      </c:pt>
                      <c:pt idx="7">
                        <c:v>8468</c:v>
                      </c:pt>
                      <c:pt idx="8">
                        <c:v>9380</c:v>
                      </c:pt>
                      <c:pt idx="9">
                        <c:v>9466</c:v>
                      </c:pt>
                      <c:pt idx="10">
                        <c:v>10490</c:v>
                      </c:pt>
                      <c:pt idx="11">
                        <c:v>10556</c:v>
                      </c:pt>
                      <c:pt idx="12">
                        <c:v>10981</c:v>
                      </c:pt>
                      <c:pt idx="13">
                        <c:v>11214</c:v>
                      </c:pt>
                      <c:pt idx="14">
                        <c:v>11311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B-964B-4871-B23E-ECF92B14B60C}"/>
                  </c:ext>
                </c:extLst>
              </c15:ser>
            </c15:filteredLineSeries>
            <c15:filteredLine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Statewide!$A$12</c15:sqref>
                        </c15:formulaRef>
                      </c:ext>
                    </c:extLst>
                    <c:strCache>
                      <c:ptCount val="1"/>
                      <c:pt idx="0">
                        <c:v>Total Enrolled October 1</c:v>
                      </c:pt>
                    </c:strCache>
                  </c:strRef>
                </c:tx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Statewide!$B$4:$Q$4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Statewide!$B$12:$Q$12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1">
                        <c:v>133356</c:v>
                      </c:pt>
                      <c:pt idx="2">
                        <c:v>134358</c:v>
                      </c:pt>
                      <c:pt idx="3">
                        <c:v>134364</c:v>
                      </c:pt>
                      <c:pt idx="4">
                        <c:v>133933</c:v>
                      </c:pt>
                      <c:pt idx="5">
                        <c:v>132970</c:v>
                      </c:pt>
                      <c:pt idx="6">
                        <c:v>133288</c:v>
                      </c:pt>
                      <c:pt idx="7">
                        <c:v>132608</c:v>
                      </c:pt>
                      <c:pt idx="8">
                        <c:v>133186</c:v>
                      </c:pt>
                      <c:pt idx="9">
                        <c:v>130685</c:v>
                      </c:pt>
                      <c:pt idx="10">
                        <c:v>131662</c:v>
                      </c:pt>
                      <c:pt idx="11">
                        <c:v>132104</c:v>
                      </c:pt>
                      <c:pt idx="12">
                        <c:v>131682</c:v>
                      </c:pt>
                      <c:pt idx="13">
                        <c:v>132185</c:v>
                      </c:pt>
                      <c:pt idx="14">
                        <c:v>131577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C-964B-4871-B23E-ECF92B14B60C}"/>
                  </c:ext>
                </c:extLst>
              </c15:ser>
            </c15:filteredLineSeries>
          </c:ext>
        </c:extLst>
      </c:lineChart>
      <c:catAx>
        <c:axId val="397791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397787864"/>
        <c:crosses val="autoZero"/>
        <c:auto val="1"/>
        <c:lblAlgn val="ctr"/>
        <c:lblOffset val="100"/>
        <c:noMultiLvlLbl val="0"/>
      </c:catAx>
      <c:valAx>
        <c:axId val="397787864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/>
                  <a:t>#</a:t>
                </a:r>
                <a:r>
                  <a:rPr lang="en-US" sz="2400" baseline="0"/>
                  <a:t> Enrolled October 1</a:t>
                </a:r>
                <a:endParaRPr lang="en-US" sz="2400"/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39779100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5920041244844393"/>
          <c:y val="0.20880679687766299"/>
          <c:w val="0.83453321516863943"/>
          <c:h val="9.5589699435387449E-2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spPr>
    <a:ln w="28575">
      <a:solidFill>
        <a:schemeClr val="tx1"/>
      </a:solidFill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3200"/>
            </a:pPr>
            <a:r>
              <a:rPr lang="en-US" sz="3200" baseline="0" dirty="0"/>
              <a:t>National </a:t>
            </a:r>
            <a:r>
              <a:rPr lang="en-US" sz="3200" dirty="0"/>
              <a:t>Enrollment</a:t>
            </a:r>
            <a:r>
              <a:rPr lang="en-US" sz="3200" baseline="0" dirty="0"/>
              <a:t> History 2000-2014</a:t>
            </a:r>
          </a:p>
        </c:rich>
      </c:tx>
      <c:layout>
        <c:manualLayout>
          <c:xMode val="edge"/>
          <c:yMode val="edge"/>
          <c:x val="0.12445303712035996"/>
          <c:y val="6.172839506172839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2506467941507313"/>
          <c:y val="0.21127588218139398"/>
          <c:w val="0.83330683024106023"/>
          <c:h val="0.65414468075622245"/>
        </c:manualLayout>
      </c:layout>
      <c:lineChart>
        <c:grouping val="standard"/>
        <c:varyColors val="0"/>
        <c:ser>
          <c:idx val="3"/>
          <c:order val="1"/>
          <c:tx>
            <c:strRef>
              <c:f>Sheet1!$A$6</c:f>
              <c:strCache>
                <c:ptCount val="1"/>
                <c:pt idx="0">
                  <c:v>African.American</c:v>
                </c:pt>
              </c:strCache>
            </c:strRef>
          </c:tx>
          <c:spPr>
            <a:ln>
              <a:solidFill>
                <a:srgbClr val="00B0F0"/>
              </a:solidFill>
              <a:prstDash val="sysDash"/>
            </a:ln>
          </c:spPr>
          <c:marker>
            <c:symbol val="square"/>
            <c:size val="5"/>
            <c:spPr>
              <a:solidFill>
                <a:srgbClr val="00B0F0"/>
              </a:solidFill>
              <a:ln>
                <a:solidFill>
                  <a:srgbClr val="00B0F0"/>
                </a:solidFill>
              </a:ln>
            </c:spPr>
          </c:marker>
          <c:dLbls>
            <c:dLbl>
              <c:idx val="0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C32-4A07-92F6-8267F26DF954}"/>
                </c:ext>
              </c:extLst>
            </c:dLbl>
            <c:dLbl>
              <c:idx val="6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C32-4A07-92F6-8267F26DF954}"/>
                </c:ext>
              </c:extLst>
            </c:dLbl>
            <c:dLbl>
              <c:idx val="11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C32-4A07-92F6-8267F26DF954}"/>
                </c:ext>
              </c:extLst>
            </c:dLbl>
            <c:dLbl>
              <c:idx val="14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C32-4A07-92F6-8267F26DF9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>
                    <a:solidFill>
                      <a:srgbClr val="00B0F0"/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Sheet1!$B$2:$P$2</c:f>
              <c:numCache>
                <c:formatCode>General</c:formatCode>
                <c:ptCount val="1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</c:numCache>
            </c:numRef>
          </c:cat>
          <c:val>
            <c:numRef>
              <c:f>Sheet1!$B$6:$P$6</c:f>
              <c:numCache>
                <c:formatCode>General</c:formatCode>
                <c:ptCount val="15"/>
                <c:pt idx="0">
                  <c:v>8050726</c:v>
                </c:pt>
                <c:pt idx="1">
                  <c:v>8120253</c:v>
                </c:pt>
                <c:pt idx="2">
                  <c:v>8163859</c:v>
                </c:pt>
                <c:pt idx="3">
                  <c:v>8306450</c:v>
                </c:pt>
                <c:pt idx="4">
                  <c:v>8344678</c:v>
                </c:pt>
                <c:pt idx="5">
                  <c:v>8331905</c:v>
                </c:pt>
                <c:pt idx="6">
                  <c:v>8406701</c:v>
                </c:pt>
                <c:pt idx="7">
                  <c:v>8322685</c:v>
                </c:pt>
                <c:pt idx="8">
                  <c:v>8293125</c:v>
                </c:pt>
                <c:pt idx="9" formatCode="0">
                  <c:v>8280685</c:v>
                </c:pt>
                <c:pt idx="10" formatCode="0">
                  <c:v>8173890</c:v>
                </c:pt>
                <c:pt idx="11" formatCode="0">
                  <c:v>7923960</c:v>
                </c:pt>
                <c:pt idx="12" formatCode="0">
                  <c:v>7834892</c:v>
                </c:pt>
                <c:pt idx="13" formatCode="0">
                  <c:v>7810655</c:v>
                </c:pt>
                <c:pt idx="14" formatCode="0">
                  <c:v>7803928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C32-4A07-92F6-8267F26DF954}"/>
            </c:ext>
          </c:extLst>
        </c:ser>
        <c:ser>
          <c:idx val="0"/>
          <c:order val="5"/>
          <c:tx>
            <c:strRef>
              <c:f>Sheet1!$A$3</c:f>
              <c:strCache>
                <c:ptCount val="1"/>
                <c:pt idx="0">
                  <c:v>AK Native/AMInd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diamond"/>
            <c:size val="7"/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C32-4A07-92F6-8267F26DF954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C32-4A07-92F6-8267F26DF954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C32-4A07-92F6-8267F26DF954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C32-4A07-92F6-8267F26DF954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C32-4A07-92F6-8267F26DF954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C32-4A07-92F6-8267F26DF954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C32-4A07-92F6-8267F26DF954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C32-4A07-92F6-8267F26DF954}"/>
                </c:ext>
              </c:extLst>
            </c:dLbl>
            <c:dLbl>
              <c:idx val="11"/>
              <c:layout>
                <c:manualLayout>
                  <c:x val="-5.0843621399177107E-2"/>
                  <c:y val="2.85862821364196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C32-4A07-92F6-8267F26DF954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C32-4A07-92F6-8267F26DF954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C32-4A07-92F6-8267F26DF954}"/>
                </c:ext>
              </c:extLst>
            </c:dLbl>
            <c:dLbl>
              <c:idx val="14"/>
              <c:layout>
                <c:manualLayout>
                  <c:x val="-2.4495965782055019E-2"/>
                  <c:y val="3.17991335420421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DC32-4A07-92F6-8267F26DF9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>
                    <a:solidFill>
                      <a:srgbClr val="C0000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Sheet1!$B$2:$P$2</c:f>
              <c:numCache>
                <c:formatCode>General</c:formatCode>
                <c:ptCount val="1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</c:numCache>
            </c:numRef>
          </c:cat>
          <c:val>
            <c:numRef>
              <c:f>Sheet1!$B$3:$P$3</c:f>
              <c:numCache>
                <c:formatCode>General</c:formatCode>
                <c:ptCount val="15"/>
                <c:pt idx="0">
                  <c:v>591065</c:v>
                </c:pt>
                <c:pt idx="1">
                  <c:v>596235</c:v>
                </c:pt>
                <c:pt idx="2">
                  <c:v>609073</c:v>
                </c:pt>
                <c:pt idx="3">
                  <c:v>628079</c:v>
                </c:pt>
                <c:pt idx="4">
                  <c:v>637089</c:v>
                </c:pt>
                <c:pt idx="5">
                  <c:v>628133</c:v>
                </c:pt>
                <c:pt idx="6">
                  <c:v>646285</c:v>
                </c:pt>
                <c:pt idx="7">
                  <c:v>590593</c:v>
                </c:pt>
                <c:pt idx="8">
                  <c:v>587504</c:v>
                </c:pt>
                <c:pt idx="9" formatCode="0">
                  <c:v>627386</c:v>
                </c:pt>
                <c:pt idx="10" formatCode="0">
                  <c:v>638530</c:v>
                </c:pt>
                <c:pt idx="11" formatCode="0">
                  <c:v>607720</c:v>
                </c:pt>
                <c:pt idx="12" formatCode="0">
                  <c:v>547436</c:v>
                </c:pt>
                <c:pt idx="13" formatCode="0">
                  <c:v>533434</c:v>
                </c:pt>
                <c:pt idx="14" formatCode="0">
                  <c:v>522810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DC32-4A07-92F6-8267F26DF954}"/>
            </c:ext>
          </c:extLst>
        </c:ser>
        <c:ser>
          <c:idx val="6"/>
          <c:order val="6"/>
          <c:tx>
            <c:strRef>
              <c:f>Sheet1!$A$9</c:f>
              <c:strCache>
                <c:ptCount val="1"/>
                <c:pt idx="0">
                  <c:v>Two.or.More.Races</c:v>
                </c:pt>
              </c:strCache>
            </c:strRef>
          </c:tx>
          <c:spPr>
            <a:ln>
              <a:solidFill>
                <a:srgbClr val="FFC000"/>
              </a:solidFill>
            </a:ln>
          </c:spPr>
          <c:marker>
            <c:symbol val="circle"/>
            <c:size val="5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DC32-4A07-92F6-8267F26DF954}"/>
                </c:ext>
              </c:extLst>
            </c:dLbl>
            <c:dLbl>
              <c:idx val="6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DC32-4A07-92F6-8267F26DF954}"/>
                </c:ext>
              </c:extLst>
            </c:dLbl>
            <c:dLbl>
              <c:idx val="11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DC32-4A07-92F6-8267F26DF954}"/>
                </c:ext>
              </c:extLst>
            </c:dLbl>
            <c:dLbl>
              <c:idx val="1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DC32-4A07-92F6-8267F26DF9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>
                    <a:solidFill>
                      <a:srgbClr val="FFC00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Sheet1!$B$2:$P$2</c:f>
              <c:numCache>
                <c:formatCode>General</c:formatCode>
                <c:ptCount val="1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</c:numCache>
            </c:numRef>
          </c:cat>
          <c:val>
            <c:numRef>
              <c:f>Sheet1!$B$9:$P$9</c:f>
              <c:numCache>
                <c:formatCode>General</c:formatCode>
                <c:ptCount val="15"/>
                <c:pt idx="9" formatCode="0">
                  <c:v>244188</c:v>
                </c:pt>
                <c:pt idx="10" formatCode="0">
                  <c:v>335228</c:v>
                </c:pt>
                <c:pt idx="11" formatCode="0">
                  <c:v>1163450</c:v>
                </c:pt>
                <c:pt idx="12" formatCode="0">
                  <c:v>1271167</c:v>
                </c:pt>
                <c:pt idx="13" formatCode="0">
                  <c:v>1391342</c:v>
                </c:pt>
                <c:pt idx="14" formatCode="0">
                  <c:v>1507976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DC32-4A07-92F6-8267F26DF9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97716520"/>
        <c:axId val="397709856"/>
        <c:extLst>
          <c:ext xmlns:c15="http://schemas.microsoft.com/office/drawing/2012/chart" uri="{02D57815-91ED-43cb-92C2-25804820EDAC}">
            <c15:filteredLineSeries>
              <c15:ser>
                <c:idx val="4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Sheet1!$A$7</c15:sqref>
                        </c15:formulaRef>
                      </c:ext>
                    </c:extLst>
                    <c:strCache>
                      <c:ptCount val="1"/>
                      <c:pt idx="0">
                        <c:v>Caucasian</c:v>
                      </c:pt>
                    </c:strCache>
                  </c:strRef>
                </c:tx>
                <c:cat>
                  <c:numRef>
                    <c:extLst>
                      <c:ext uri="{02D57815-91ED-43cb-92C2-25804820EDAC}">
                        <c15:formulaRef>
                          <c15:sqref>Sheet1!$B$2:$P$2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Sheet1!$B$7:$P$7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0">
                        <c:v>29067572</c:v>
                      </c:pt>
                      <c:pt idx="1">
                        <c:v>28841293</c:v>
                      </c:pt>
                      <c:pt idx="2">
                        <c:v>28654981</c:v>
                      </c:pt>
                      <c:pt idx="3">
                        <c:v>28557072</c:v>
                      </c:pt>
                      <c:pt idx="4">
                        <c:v>28321859</c:v>
                      </c:pt>
                      <c:pt idx="5">
                        <c:v>27831726</c:v>
                      </c:pt>
                      <c:pt idx="6">
                        <c:v>27798907</c:v>
                      </c:pt>
                      <c:pt idx="7">
                        <c:v>27442421</c:v>
                      </c:pt>
                      <c:pt idx="8">
                        <c:v>27101915</c:v>
                      </c:pt>
                      <c:pt idx="9" formatCode="0">
                        <c:v>26767614</c:v>
                      </c:pt>
                      <c:pt idx="10" formatCode="0">
                        <c:v>26387330</c:v>
                      </c:pt>
                      <c:pt idx="11" formatCode="0">
                        <c:v>25908527</c:v>
                      </c:pt>
                      <c:pt idx="12" formatCode="0">
                        <c:v>25583555</c:v>
                      </c:pt>
                      <c:pt idx="13" formatCode="0">
                        <c:v>25367690</c:v>
                      </c:pt>
                      <c:pt idx="14" formatCode="0">
                        <c:v>25126160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17-DC32-4A07-92F6-8267F26DF954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Sheet1!$A$5</c15:sqref>
                        </c15:formulaRef>
                      </c:ext>
                    </c:extLst>
                    <c:strCache>
                      <c:ptCount val="1"/>
                      <c:pt idx="0">
                        <c:v>Hispanic</c:v>
                      </c:pt>
                    </c:strCache>
                  </c:strRef>
                </c:tx>
                <c:marker>
                  <c:spPr>
                    <a:solidFill>
                      <a:srgbClr val="C00000"/>
                    </a:solidFill>
                    <a:ln>
                      <a:solidFill>
                        <a:srgbClr val="C00000"/>
                      </a:solidFill>
                    </a:ln>
                  </c:spPr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Sheet1!$B$2:$P$2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Sheet1!$B$5:$P$5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0">
                        <c:v>7898844</c:v>
                      </c:pt>
                      <c:pt idx="1">
                        <c:v>8295050</c:v>
                      </c:pt>
                      <c:pt idx="2">
                        <c:v>8717070</c:v>
                      </c:pt>
                      <c:pt idx="3">
                        <c:v>9131643</c:v>
                      </c:pt>
                      <c:pt idx="4">
                        <c:v>9511443</c:v>
                      </c:pt>
                      <c:pt idx="5">
                        <c:v>9740558</c:v>
                      </c:pt>
                      <c:pt idx="6">
                        <c:v>10220534</c:v>
                      </c:pt>
                      <c:pt idx="7">
                        <c:v>10511887</c:v>
                      </c:pt>
                      <c:pt idx="8">
                        <c:v>10791899</c:v>
                      </c:pt>
                      <c:pt idx="9" formatCode="0">
                        <c:v>10975997</c:v>
                      </c:pt>
                      <c:pt idx="10" formatCode="0">
                        <c:v>11380342</c:v>
                      </c:pt>
                      <c:pt idx="11" formatCode="0">
                        <c:v>11875399</c:v>
                      </c:pt>
                      <c:pt idx="12" formatCode="0">
                        <c:v>12175753</c:v>
                      </c:pt>
                      <c:pt idx="13" formatCode="0">
                        <c:v>12500991</c:v>
                      </c:pt>
                      <c:pt idx="14" formatCode="0">
                        <c:v>12833530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8-DC32-4A07-92F6-8267F26DF954}"/>
                  </c:ext>
                </c:extLst>
              </c15:ser>
            </c15:filteredLineSeries>
            <c15:filteredLineSeries>
              <c15:ser>
                <c:idx val="1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Sheet1!$A$4</c15:sqref>
                        </c15:formulaRef>
                      </c:ext>
                    </c:extLst>
                    <c:strCache>
                      <c:ptCount val="1"/>
                      <c:pt idx="0">
                        <c:v>Asian</c:v>
                      </c:pt>
                    </c:strCache>
                  </c:strRef>
                </c:tx>
                <c:marker>
                  <c:symbol val="square"/>
                  <c:size val="5"/>
                  <c:spPr>
                    <a:solidFill>
                      <a:srgbClr val="00B0F0"/>
                    </a:solidFill>
                    <a:ln>
                      <a:solidFill>
                        <a:srgbClr val="00B0F0"/>
                      </a:solidFill>
                    </a:ln>
                  </c:spPr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Sheet1!$B$2:$P$2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Sheet1!$B$4:$P$4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0">
                        <c:v>1943225</c:v>
                      </c:pt>
                      <c:pt idx="1">
                        <c:v>2000195</c:v>
                      </c:pt>
                      <c:pt idx="2">
                        <c:v>2074231</c:v>
                      </c:pt>
                      <c:pt idx="3">
                        <c:v>2103331</c:v>
                      </c:pt>
                      <c:pt idx="4">
                        <c:v>2185200</c:v>
                      </c:pt>
                      <c:pt idx="5">
                        <c:v>2209817</c:v>
                      </c:pt>
                      <c:pt idx="6">
                        <c:v>2306240</c:v>
                      </c:pt>
                      <c:pt idx="7">
                        <c:v>2316969</c:v>
                      </c:pt>
                      <c:pt idx="8">
                        <c:v>2366071</c:v>
                      </c:pt>
                      <c:pt idx="9" formatCode="0">
                        <c:v>2383451</c:v>
                      </c:pt>
                      <c:pt idx="10" formatCode="0">
                        <c:v>2420734</c:v>
                      </c:pt>
                      <c:pt idx="11" formatCode="0">
                        <c:v>2298637</c:v>
                      </c:pt>
                      <c:pt idx="12" formatCode="0">
                        <c:v>2337716</c:v>
                      </c:pt>
                      <c:pt idx="13" formatCode="0">
                        <c:v>2375266</c:v>
                      </c:pt>
                      <c:pt idx="14" formatCode="0">
                        <c:v>2420357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9-DC32-4A07-92F6-8267F26DF954}"/>
                  </c:ext>
                </c:extLst>
              </c15:ser>
            </c15:filteredLineSeries>
            <c15:filteredLineSeries>
              <c15:ser>
                <c:idx val="5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Sheet1!$A$8</c15:sqref>
                        </c15:formulaRef>
                      </c:ext>
                    </c:extLst>
                    <c:strCache>
                      <c:ptCount val="1"/>
                      <c:pt idx="0">
                        <c:v>Haw.PI</c:v>
                      </c:pt>
                    </c:strCache>
                  </c:strRef>
                </c:tx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Sheet1!$B$2:$P$2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Sheet1!$B$8:$P$8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9" formatCode="0">
                        <c:v>45830</c:v>
                      </c:pt>
                      <c:pt idx="10" formatCode="0">
                        <c:v>48556</c:v>
                      </c:pt>
                      <c:pt idx="11" formatCode="0">
                        <c:v>198585</c:v>
                      </c:pt>
                      <c:pt idx="12" formatCode="0">
                        <c:v>207719</c:v>
                      </c:pt>
                      <c:pt idx="13" formatCode="0">
                        <c:v>208986</c:v>
                      </c:pt>
                      <c:pt idx="14" formatCode="0">
                        <c:v>205750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A-DC32-4A07-92F6-8267F26DF954}"/>
                  </c:ext>
                </c:extLst>
              </c15:ser>
            </c15:filteredLineSeries>
            <c15:filteredLine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Sheet1!$A$10</c15:sqref>
                        </c15:formulaRef>
                      </c:ext>
                    </c:extLst>
                    <c:strCache>
                      <c:ptCount val="1"/>
                      <c:pt idx="0">
                        <c:v>Total</c:v>
                      </c:pt>
                    </c:strCache>
                  </c:strRef>
                </c:tx>
                <c:dLbls>
                  <c:dLbl>
                    <c:idx val="7"/>
                    <c:dLblPos val="t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B-DC32-4A07-92F6-8267F26DF954}"/>
                      </c:ext>
                    </c:extLst>
                  </c:dLbl>
                  <c:dLbl>
                    <c:idx val="11"/>
                    <c:dLblPos val="t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C-DC32-4A07-92F6-8267F26DF954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wrap="square" lIns="38100" tIns="19050" rIns="38100" bIns="19050" anchor="ctr">
                      <a:spAutoFit/>
                    </a:bodyPr>
                    <a:lstStyle/>
                    <a:p>
                      <a:pPr>
                        <a:defRPr>
                          <a:solidFill>
                            <a:schemeClr val="accent6">
                              <a:lumMod val="75000"/>
                            </a:schemeClr>
                          </a:solidFill>
                        </a:defRPr>
                      </a:pPr>
                      <a:endParaRPr lang="en-US"/>
                    </a:p>
                  </c:txPr>
                  <c:dLblPos val="t"/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Sheet1!$B$2:$P$2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Sheet1!$B$10:$P$10</c15:sqref>
                        </c15:formulaRef>
                      </c:ext>
                    </c:extLst>
                    <c:numCache>
                      <c:formatCode>0</c:formatCode>
                      <c:ptCount val="15"/>
                      <c:pt idx="0">
                        <c:v>47551432</c:v>
                      </c:pt>
                      <c:pt idx="1">
                        <c:v>47853026</c:v>
                      </c:pt>
                      <c:pt idx="2">
                        <c:v>48219214</c:v>
                      </c:pt>
                      <c:pt idx="3">
                        <c:v>48726575</c:v>
                      </c:pt>
                      <c:pt idx="4">
                        <c:v>49000269</c:v>
                      </c:pt>
                      <c:pt idx="5">
                        <c:v>48742139</c:v>
                      </c:pt>
                      <c:pt idx="6">
                        <c:v>49378667</c:v>
                      </c:pt>
                      <c:pt idx="7">
                        <c:v>49184555</c:v>
                      </c:pt>
                      <c:pt idx="8">
                        <c:v>49140514</c:v>
                      </c:pt>
                      <c:pt idx="9">
                        <c:v>49325151</c:v>
                      </c:pt>
                      <c:pt idx="10">
                        <c:v>49384610</c:v>
                      </c:pt>
                      <c:pt idx="11">
                        <c:v>49976278</c:v>
                      </c:pt>
                      <c:pt idx="12">
                        <c:v>49958238</c:v>
                      </c:pt>
                      <c:pt idx="13">
                        <c:v>50188364</c:v>
                      </c:pt>
                      <c:pt idx="14">
                        <c:v>50420511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D-DC32-4A07-92F6-8267F26DF954}"/>
                  </c:ext>
                </c:extLst>
              </c15:ser>
            </c15:filteredLineSeries>
          </c:ext>
        </c:extLst>
      </c:lineChart>
      <c:catAx>
        <c:axId val="397716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397709856"/>
        <c:crosses val="autoZero"/>
        <c:auto val="1"/>
        <c:lblAlgn val="ctr"/>
        <c:lblOffset val="100"/>
        <c:noMultiLvlLbl val="0"/>
      </c:catAx>
      <c:valAx>
        <c:axId val="397709856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#</a:t>
                </a:r>
                <a:r>
                  <a:rPr lang="en-US" baseline="0"/>
                  <a:t> Enrolled October 1</a:t>
                </a:r>
                <a:endParaRPr lang="en-US"/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39771652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5213102268466441"/>
          <c:y val="0.45786316062344057"/>
          <c:w val="0.7832884561304837"/>
          <c:h val="0.1239413823272091"/>
        </c:manualLayout>
      </c:layout>
      <c:overlay val="0"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spPr>
    <a:ln w="28575">
      <a:solidFill>
        <a:schemeClr val="tx1"/>
      </a:solidFill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3200"/>
            </a:pPr>
            <a:r>
              <a:rPr lang="en-US" sz="3200" baseline="0" dirty="0" smtClean="0"/>
              <a:t>% Multi-Racial or Hispanic (2007 to 2016)</a:t>
            </a:r>
          </a:p>
          <a:p>
            <a:pPr>
              <a:defRPr sz="3200"/>
            </a:pPr>
            <a:r>
              <a:rPr lang="en-US" sz="3200" baseline="0" dirty="0" smtClean="0"/>
              <a:t>Fairbanks</a:t>
            </a:r>
            <a:endParaRPr lang="en-US" sz="3200" baseline="0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2795967549510856"/>
          <c:y val="0.21127591863517062"/>
          <c:w val="0.83330683024106023"/>
          <c:h val="0.65414468075622245"/>
        </c:manualLayout>
      </c:layout>
      <c:lineChart>
        <c:grouping val="standard"/>
        <c:varyColors val="0"/>
        <c:ser>
          <c:idx val="0"/>
          <c:order val="0"/>
          <c:tx>
            <c:strRef>
              <c:f>Sheet1!$A$16</c:f>
              <c:strCache>
                <c:ptCount val="1"/>
                <c:pt idx="0">
                  <c:v>Caucasian</c:v>
                </c:pt>
              </c:strCache>
            </c:strRef>
          </c:tx>
          <c:spPr>
            <a:ln>
              <a:solidFill>
                <a:srgbClr val="00B050"/>
              </a:solidFill>
              <a:prstDash val="dash"/>
            </a:ln>
          </c:spPr>
          <c:marker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CB3-43A6-8A82-12E02ACC0297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CB3-43A6-8A82-12E02ACC0297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CB3-43A6-8A82-12E02ACC0297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CB3-43A6-8A82-12E02ACC0297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CB3-43A6-8A82-12E02ACC0297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CB3-43A6-8A82-12E02ACC0297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CB3-43A6-8A82-12E02ACC02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>
                    <a:solidFill>
                      <a:srgbClr val="00B050"/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Sheet1!$B$15:$K$15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Sheet1!$B$16:$K$16</c:f>
              <c:numCache>
                <c:formatCode>0.0%</c:formatCode>
                <c:ptCount val="10"/>
                <c:pt idx="0">
                  <c:v>0.10500000000000001</c:v>
                </c:pt>
                <c:pt idx="1">
                  <c:v>0.11699999999999999</c:v>
                </c:pt>
                <c:pt idx="2">
                  <c:v>0.14500000000000002</c:v>
                </c:pt>
                <c:pt idx="3">
                  <c:v>0.15100000000000002</c:v>
                </c:pt>
                <c:pt idx="4">
                  <c:v>0.153</c:v>
                </c:pt>
                <c:pt idx="5">
                  <c:v>0.17500000000000002</c:v>
                </c:pt>
                <c:pt idx="6">
                  <c:v>0.182</c:v>
                </c:pt>
                <c:pt idx="7">
                  <c:v>0.19700000000000001</c:v>
                </c:pt>
                <c:pt idx="8">
                  <c:v>0.21000000000000002</c:v>
                </c:pt>
                <c:pt idx="9">
                  <c:v>0.218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CB3-43A6-8A82-12E02ACC0297}"/>
            </c:ext>
          </c:extLst>
        </c:ser>
        <c:ser>
          <c:idx val="1"/>
          <c:order val="1"/>
          <c:tx>
            <c:strRef>
              <c:f>Sheet1!$A$17</c:f>
              <c:strCache>
                <c:ptCount val="1"/>
                <c:pt idx="0">
                  <c:v>AfricanAmerican</c:v>
                </c:pt>
              </c:strCache>
            </c:strRef>
          </c:tx>
          <c:spPr>
            <a:ln>
              <a:solidFill>
                <a:srgbClr val="00B0F0"/>
              </a:solidFill>
              <a:prstDash val="sysDash"/>
            </a:ln>
          </c:spPr>
          <c:marker>
            <c:symbol val="square"/>
            <c:size val="5"/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CB3-43A6-8A82-12E02ACC0297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CB3-43A6-8A82-12E02ACC0297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CB3-43A6-8A82-12E02ACC0297}"/>
                </c:ext>
              </c:extLst>
            </c:dLbl>
            <c:dLbl>
              <c:idx val="4"/>
              <c:layout>
                <c:manualLayout>
                  <c:x val="-3.0215938916726318E-2"/>
                  <c:y val="2.4786417322834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CB3-43A6-8A82-12E02ACC0297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CB3-43A6-8A82-12E02ACC0297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CB3-43A6-8A82-12E02ACC0297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BCB3-43A6-8A82-12E02ACC0297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CB3-43A6-8A82-12E02ACC0297}"/>
                </c:ext>
              </c:extLst>
            </c:dLbl>
            <c:dLbl>
              <c:idx val="9"/>
              <c:layout>
                <c:manualLayout>
                  <c:x val="0"/>
                  <c:y val="-3.35469160104986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BCB3-43A6-8A82-12E02ACC02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>
                    <a:solidFill>
                      <a:srgbClr val="00B0F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Sheet1!$B$15:$K$15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Sheet1!$B$17:$K$17</c:f>
              <c:numCache>
                <c:formatCode>0.0%</c:formatCode>
                <c:ptCount val="10"/>
                <c:pt idx="0">
                  <c:v>0.26500000000000001</c:v>
                </c:pt>
                <c:pt idx="1">
                  <c:v>0.29699999999999999</c:v>
                </c:pt>
                <c:pt idx="2">
                  <c:v>0.34399999999999997</c:v>
                </c:pt>
                <c:pt idx="3">
                  <c:v>0.35199999999999998</c:v>
                </c:pt>
                <c:pt idx="4">
                  <c:v>0.34499999999999997</c:v>
                </c:pt>
                <c:pt idx="5">
                  <c:v>0.39100000000000001</c:v>
                </c:pt>
                <c:pt idx="6">
                  <c:v>0.41899999999999998</c:v>
                </c:pt>
                <c:pt idx="7">
                  <c:v>0.46899999999999997</c:v>
                </c:pt>
                <c:pt idx="8">
                  <c:v>0.496</c:v>
                </c:pt>
                <c:pt idx="9">
                  <c:v>0.53200000000000003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BCB3-43A6-8A82-12E02ACC0297}"/>
            </c:ext>
          </c:extLst>
        </c:ser>
        <c:ser>
          <c:idx val="7"/>
          <c:order val="7"/>
          <c:tx>
            <c:strRef>
              <c:f>Sheet1!$A$23</c:f>
              <c:strCache>
                <c:ptCount val="1"/>
                <c:pt idx="0">
                  <c:v>AKNative.AmericanIndian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square"/>
            <c:size val="7"/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</c:spPr>
          </c:marker>
          <c:dLbls>
            <c:dLbl>
              <c:idx val="0"/>
              <c:layout>
                <c:manualLayout>
                  <c:x val="-5.1515151515151514E-2"/>
                  <c:y val="3.95833333333331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BCB3-43A6-8A82-12E02ACC0297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BCB3-43A6-8A82-12E02ACC0297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BCB3-43A6-8A82-12E02ACC0297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BCB3-43A6-8A82-12E02ACC0297}"/>
                </c:ext>
              </c:extLst>
            </c:dLbl>
            <c:dLbl>
              <c:idx val="4"/>
              <c:layout>
                <c:manualLayout>
                  <c:x val="-6.6666666666666721E-2"/>
                  <c:y val="-3.54166666666667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BCB3-43A6-8A82-12E02ACC0297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BCB3-43A6-8A82-12E02ACC0297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BCB3-43A6-8A82-12E02ACC0297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BCB3-43A6-8A82-12E02ACC0297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BCB3-43A6-8A82-12E02ACC0297}"/>
                </c:ext>
              </c:extLst>
            </c:dLbl>
            <c:dLbl>
              <c:idx val="9"/>
              <c:layout>
                <c:manualLayout>
                  <c:x val="-8.1818181818181929E-2"/>
                  <c:y val="6.87499999999999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BCB3-43A6-8A82-12E02ACC02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>
                    <a:solidFill>
                      <a:srgbClr val="C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Sheet1!$B$15:$K$15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Sheet1!$B$23:$K$23</c:f>
              <c:numCache>
                <c:formatCode>0.0%</c:formatCode>
                <c:ptCount val="10"/>
                <c:pt idx="0">
                  <c:v>0.24399999999999999</c:v>
                </c:pt>
                <c:pt idx="1">
                  <c:v>0.27300000000000002</c:v>
                </c:pt>
                <c:pt idx="2">
                  <c:v>0.32800000000000001</c:v>
                </c:pt>
                <c:pt idx="3">
                  <c:v>0.33699999999999997</c:v>
                </c:pt>
                <c:pt idx="4">
                  <c:v>0.377</c:v>
                </c:pt>
                <c:pt idx="5">
                  <c:v>0.42199999999999999</c:v>
                </c:pt>
                <c:pt idx="6">
                  <c:v>0.42399999999999999</c:v>
                </c:pt>
                <c:pt idx="7">
                  <c:v>0.44599999999999995</c:v>
                </c:pt>
                <c:pt idx="8">
                  <c:v>0.46699999999999997</c:v>
                </c:pt>
                <c:pt idx="9">
                  <c:v>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BCB3-43A6-8A82-12E02ACC0297}"/>
            </c:ext>
          </c:extLst>
        </c:ser>
        <c:ser>
          <c:idx val="8"/>
          <c:order val="8"/>
          <c:tx>
            <c:strRef>
              <c:f>Sheet1!$A$24</c:f>
              <c:strCache>
                <c:ptCount val="1"/>
                <c:pt idx="0">
                  <c:v>Asian.PI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marker>
            <c:symbol val="triangle"/>
            <c:size val="5"/>
            <c:spPr>
              <a:solidFill>
                <a:schemeClr val="bg1"/>
              </a:solidFill>
              <a:ln>
                <a:solidFill>
                  <a:schemeClr val="bg1"/>
                </a:solidFill>
              </a:ln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BCB3-43A6-8A82-12E02ACC0297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BCB3-43A6-8A82-12E02ACC0297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BCB3-43A6-8A82-12E02ACC0297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BCB3-43A6-8A82-12E02ACC0297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BCB3-43A6-8A82-12E02ACC0297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BCB3-43A6-8A82-12E02ACC0297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BCB3-43A6-8A82-12E02ACC0297}"/>
                </c:ext>
              </c:extLst>
            </c:dLbl>
            <c:dLbl>
              <c:idx val="9"/>
              <c:layout>
                <c:manualLayout>
                  <c:x val="-0.11906689548421842"/>
                  <c:y val="-5.55155839895013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BCB3-43A6-8A82-12E02ACC02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>
                    <a:solidFill>
                      <a:schemeClr val="bg1">
                        <a:lumMod val="95000"/>
                        <a:lumOff val="5000"/>
                      </a:schemeClr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Sheet1!$B$15:$K$15</c:f>
              <c:numCache>
                <c:formatCode>General</c:formatCod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numCache>
            </c:numRef>
          </c:cat>
          <c:val>
            <c:numRef>
              <c:f>Sheet1!$B$24:$K$24</c:f>
              <c:numCache>
                <c:formatCode>0.0%</c:formatCode>
                <c:ptCount val="10"/>
                <c:pt idx="0">
                  <c:v>0.379</c:v>
                </c:pt>
                <c:pt idx="1">
                  <c:v>0.40799999999999997</c:v>
                </c:pt>
                <c:pt idx="2">
                  <c:v>0.47699999999999998</c:v>
                </c:pt>
                <c:pt idx="3">
                  <c:v>0.48699999999999999</c:v>
                </c:pt>
                <c:pt idx="4">
                  <c:v>0.48399999999999999</c:v>
                </c:pt>
                <c:pt idx="5">
                  <c:v>0.51600000000000001</c:v>
                </c:pt>
                <c:pt idx="6">
                  <c:v>0.51900000000000002</c:v>
                </c:pt>
                <c:pt idx="7">
                  <c:v>0.52300000000000002</c:v>
                </c:pt>
                <c:pt idx="8">
                  <c:v>0.54100000000000004</c:v>
                </c:pt>
                <c:pt idx="9">
                  <c:v>0.55500000000000005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5-BCB3-43A6-8A82-12E02ACC02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54416264"/>
        <c:axId val="654417440"/>
        <c:extLst>
          <c:ext xmlns:c15="http://schemas.microsoft.com/office/drawing/2012/chart" uri="{02D57815-91ED-43cb-92C2-25804820EDAC}">
            <c15:filteredLine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Sheet1!$A$18</c15:sqref>
                        </c15:formulaRef>
                      </c:ext>
                    </c:extLst>
                    <c:strCache>
                      <c:ptCount val="1"/>
                      <c:pt idx="0">
                        <c:v>Hispanic</c:v>
                      </c:pt>
                    </c:strCache>
                  </c:strRef>
                </c:tx>
                <c:cat>
                  <c:numRef>
                    <c:extLst>
                      <c:ext uri="{02D57815-91ED-43cb-92C2-25804820EDAC}">
                        <c15:formulaRef>
                          <c15:sqref>Sheet1!$B$15:$K$15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2007</c:v>
                      </c:pt>
                      <c:pt idx="1">
                        <c:v>2008</c:v>
                      </c:pt>
                      <c:pt idx="2">
                        <c:v>2009</c:v>
                      </c:pt>
                      <c:pt idx="3">
                        <c:v>2010</c:v>
                      </c:pt>
                      <c:pt idx="4">
                        <c:v>2011</c:v>
                      </c:pt>
                      <c:pt idx="5">
                        <c:v>2012</c:v>
                      </c:pt>
                      <c:pt idx="6">
                        <c:v>2013</c:v>
                      </c:pt>
                      <c:pt idx="7">
                        <c:v>2014</c:v>
                      </c:pt>
                      <c:pt idx="8">
                        <c:v>2015</c:v>
                      </c:pt>
                      <c:pt idx="9">
                        <c:v>2016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Sheet1!$B$18:$K$18</c15:sqref>
                        </c15:formulaRef>
                      </c:ext>
                    </c:extLst>
                    <c:numCache>
                      <c:formatCode>General</c:formatCode>
                      <c:ptCount val="10"/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26-BCB3-43A6-8A82-12E02ACC0297}"/>
                  </c:ext>
                </c:extLst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Sheet1!$A$19</c15:sqref>
                        </c15:formulaRef>
                      </c:ext>
                    </c:extLst>
                    <c:strCache>
                      <c:ptCount val="1"/>
                      <c:pt idx="0">
                        <c:v>Asian</c:v>
                      </c:pt>
                    </c:strCache>
                  </c:strRef>
                </c:tx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Sheet1!$B$15:$K$15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2007</c:v>
                      </c:pt>
                      <c:pt idx="1">
                        <c:v>2008</c:v>
                      </c:pt>
                      <c:pt idx="2">
                        <c:v>2009</c:v>
                      </c:pt>
                      <c:pt idx="3">
                        <c:v>2010</c:v>
                      </c:pt>
                      <c:pt idx="4">
                        <c:v>2011</c:v>
                      </c:pt>
                      <c:pt idx="5">
                        <c:v>2012</c:v>
                      </c:pt>
                      <c:pt idx="6">
                        <c:v>2013</c:v>
                      </c:pt>
                      <c:pt idx="7">
                        <c:v>2014</c:v>
                      </c:pt>
                      <c:pt idx="8">
                        <c:v>2015</c:v>
                      </c:pt>
                      <c:pt idx="9">
                        <c:v>2016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Sheet1!$B$19:$K$19</c15:sqref>
                        </c15:formulaRef>
                      </c:ext>
                    </c:extLst>
                    <c:numCache>
                      <c:formatCode>0.0%</c:formatCode>
                      <c:ptCount val="10"/>
                      <c:pt idx="0">
                        <c:v>0.377</c:v>
                      </c:pt>
                      <c:pt idx="1">
                        <c:v>0.41299999999999998</c:v>
                      </c:pt>
                      <c:pt idx="2">
                        <c:v>0.47799999999999998</c:v>
                      </c:pt>
                      <c:pt idx="3">
                        <c:v>0.49399999999999999</c:v>
                      </c:pt>
                      <c:pt idx="4">
                        <c:v>0.495</c:v>
                      </c:pt>
                      <c:pt idx="5">
                        <c:v>0.53400000000000003</c:v>
                      </c:pt>
                      <c:pt idx="6">
                        <c:v>0.53300000000000003</c:v>
                      </c:pt>
                      <c:pt idx="7">
                        <c:v>0.54200000000000004</c:v>
                      </c:pt>
                      <c:pt idx="8">
                        <c:v>0.57900000000000007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7-BCB3-43A6-8A82-12E02ACC0297}"/>
                  </c:ext>
                </c:extLst>
              </c15:ser>
            </c15:filteredLineSeries>
            <c15:filteredLine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Sheet1!$A$20</c15:sqref>
                        </c15:formulaRef>
                      </c:ext>
                    </c:extLst>
                    <c:strCache>
                      <c:ptCount val="1"/>
                      <c:pt idx="0">
                        <c:v>AmericanIndian</c:v>
                      </c:pt>
                    </c:strCache>
                  </c:strRef>
                </c:tx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Sheet1!$B$15:$K$15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2007</c:v>
                      </c:pt>
                      <c:pt idx="1">
                        <c:v>2008</c:v>
                      </c:pt>
                      <c:pt idx="2">
                        <c:v>2009</c:v>
                      </c:pt>
                      <c:pt idx="3">
                        <c:v>2010</c:v>
                      </c:pt>
                      <c:pt idx="4">
                        <c:v>2011</c:v>
                      </c:pt>
                      <c:pt idx="5">
                        <c:v>2012</c:v>
                      </c:pt>
                      <c:pt idx="6">
                        <c:v>2013</c:v>
                      </c:pt>
                      <c:pt idx="7">
                        <c:v>2014</c:v>
                      </c:pt>
                      <c:pt idx="8">
                        <c:v>2015</c:v>
                      </c:pt>
                      <c:pt idx="9">
                        <c:v>2016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Sheet1!$B$20:$K$20</c15:sqref>
                        </c15:formulaRef>
                      </c:ext>
                    </c:extLst>
                    <c:numCache>
                      <c:formatCode>0.0%</c:formatCode>
                      <c:ptCount val="10"/>
                      <c:pt idx="0">
                        <c:v>0.67599999999999993</c:v>
                      </c:pt>
                      <c:pt idx="1">
                        <c:v>0.73099999999999998</c:v>
                      </c:pt>
                      <c:pt idx="2">
                        <c:v>0.65899999999999992</c:v>
                      </c:pt>
                      <c:pt idx="3">
                        <c:v>0.60299999999999998</c:v>
                      </c:pt>
                      <c:pt idx="4">
                        <c:v>0.68199999999999994</c:v>
                      </c:pt>
                      <c:pt idx="5">
                        <c:v>0.72099999999999997</c:v>
                      </c:pt>
                      <c:pt idx="6">
                        <c:v>0.73299999999999998</c:v>
                      </c:pt>
                      <c:pt idx="7">
                        <c:v>0.77700000000000002</c:v>
                      </c:pt>
                      <c:pt idx="8">
                        <c:v>0.80499999999999994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8-BCB3-43A6-8A82-12E02ACC0297}"/>
                  </c:ext>
                </c:extLst>
              </c15:ser>
            </c15:filteredLineSeries>
            <c15:filteredLine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Sheet1!$A$21</c15:sqref>
                        </c15:formulaRef>
                      </c:ext>
                    </c:extLst>
                    <c:strCache>
                      <c:ptCount val="1"/>
                      <c:pt idx="0">
                        <c:v>AKNative</c:v>
                      </c:pt>
                    </c:strCache>
                  </c:strRef>
                </c:tx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Sheet1!$B$15:$K$15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2007</c:v>
                      </c:pt>
                      <c:pt idx="1">
                        <c:v>2008</c:v>
                      </c:pt>
                      <c:pt idx="2">
                        <c:v>2009</c:v>
                      </c:pt>
                      <c:pt idx="3">
                        <c:v>2010</c:v>
                      </c:pt>
                      <c:pt idx="4">
                        <c:v>2011</c:v>
                      </c:pt>
                      <c:pt idx="5">
                        <c:v>2012</c:v>
                      </c:pt>
                      <c:pt idx="6">
                        <c:v>2013</c:v>
                      </c:pt>
                      <c:pt idx="7">
                        <c:v>2014</c:v>
                      </c:pt>
                      <c:pt idx="8">
                        <c:v>2015</c:v>
                      </c:pt>
                      <c:pt idx="9">
                        <c:v>2016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Sheet1!$B$21:$K$21</c15:sqref>
                        </c15:formulaRef>
                      </c:ext>
                    </c:extLst>
                    <c:numCache>
                      <c:formatCode>0.0%</c:formatCode>
                      <c:ptCount val="10"/>
                      <c:pt idx="0">
                        <c:v>0.23599999999999999</c:v>
                      </c:pt>
                      <c:pt idx="1">
                        <c:v>0.25700000000000001</c:v>
                      </c:pt>
                      <c:pt idx="2">
                        <c:v>0.29500000000000004</c:v>
                      </c:pt>
                      <c:pt idx="3">
                        <c:v>0.30000000000000004</c:v>
                      </c:pt>
                      <c:pt idx="4">
                        <c:v>0.34100000000000003</c:v>
                      </c:pt>
                      <c:pt idx="5">
                        <c:v>0.38</c:v>
                      </c:pt>
                      <c:pt idx="6">
                        <c:v>0.38600000000000001</c:v>
                      </c:pt>
                      <c:pt idx="7">
                        <c:v>0.40300000000000002</c:v>
                      </c:pt>
                      <c:pt idx="8">
                        <c:v>0.42200000000000004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9-BCB3-43A6-8A82-12E02ACC0297}"/>
                  </c:ext>
                </c:extLst>
              </c15:ser>
            </c15:filteredLineSeries>
            <c15:filteredLine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Sheet1!$A$22</c15:sqref>
                        </c15:formulaRef>
                      </c:ext>
                    </c:extLst>
                    <c:strCache>
                      <c:ptCount val="1"/>
                      <c:pt idx="0">
                        <c:v>Hawaiian</c:v>
                      </c:pt>
                    </c:strCache>
                  </c:strRef>
                </c:tx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Sheet1!$B$15:$K$15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2007</c:v>
                      </c:pt>
                      <c:pt idx="1">
                        <c:v>2008</c:v>
                      </c:pt>
                      <c:pt idx="2">
                        <c:v>2009</c:v>
                      </c:pt>
                      <c:pt idx="3">
                        <c:v>2010</c:v>
                      </c:pt>
                      <c:pt idx="4">
                        <c:v>2011</c:v>
                      </c:pt>
                      <c:pt idx="5">
                        <c:v>2012</c:v>
                      </c:pt>
                      <c:pt idx="6">
                        <c:v>2013</c:v>
                      </c:pt>
                      <c:pt idx="7">
                        <c:v>2014</c:v>
                      </c:pt>
                      <c:pt idx="8">
                        <c:v>2015</c:v>
                      </c:pt>
                      <c:pt idx="9">
                        <c:v>2016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Sheet1!$B$22:$K$22</c15:sqref>
                        </c15:formulaRef>
                      </c:ext>
                    </c:extLst>
                    <c:numCache>
                      <c:formatCode>0.0%</c:formatCode>
                      <c:ptCount val="10"/>
                      <c:pt idx="0">
                        <c:v>0.5</c:v>
                      </c:pt>
                      <c:pt idx="1">
                        <c:v>0.48699999999999999</c:v>
                      </c:pt>
                      <c:pt idx="2">
                        <c:v>0.54400000000000004</c:v>
                      </c:pt>
                      <c:pt idx="3">
                        <c:v>0.53700000000000003</c:v>
                      </c:pt>
                      <c:pt idx="4">
                        <c:v>0.52100000000000002</c:v>
                      </c:pt>
                      <c:pt idx="5">
                        <c:v>0.53299999999999992</c:v>
                      </c:pt>
                      <c:pt idx="6">
                        <c:v>0.53900000000000003</c:v>
                      </c:pt>
                      <c:pt idx="7">
                        <c:v>0.54800000000000004</c:v>
                      </c:pt>
                      <c:pt idx="8">
                        <c:v>0.53800000000000003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A-BCB3-43A6-8A82-12E02ACC0297}"/>
                  </c:ext>
                </c:extLst>
              </c15:ser>
            </c15:filteredLineSeries>
            <c15:filteredLineSeries>
              <c15:ser>
                <c:idx val="9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Sheet1!$A$25</c15:sqref>
                        </c15:formulaRef>
                      </c:ext>
                    </c:extLst>
                    <c:strCache>
                      <c:ptCount val="1"/>
                      <c:pt idx="0">
                        <c:v>Multi.Racial</c:v>
                      </c:pt>
                    </c:strCache>
                  </c:strRef>
                </c:tx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Sheet1!$B$15:$K$15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2007</c:v>
                      </c:pt>
                      <c:pt idx="1">
                        <c:v>2008</c:v>
                      </c:pt>
                      <c:pt idx="2">
                        <c:v>2009</c:v>
                      </c:pt>
                      <c:pt idx="3">
                        <c:v>2010</c:v>
                      </c:pt>
                      <c:pt idx="4">
                        <c:v>2011</c:v>
                      </c:pt>
                      <c:pt idx="5">
                        <c:v>2012</c:v>
                      </c:pt>
                      <c:pt idx="6">
                        <c:v>2013</c:v>
                      </c:pt>
                      <c:pt idx="7">
                        <c:v>2014</c:v>
                      </c:pt>
                      <c:pt idx="8">
                        <c:v>2015</c:v>
                      </c:pt>
                      <c:pt idx="9">
                        <c:v>2016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Sheet1!$B$25:$K$25</c15:sqref>
                        </c15:formulaRef>
                      </c:ext>
                    </c:extLst>
                    <c:numCache>
                      <c:formatCode>0.0%</c:formatCode>
                      <c:ptCount val="10"/>
                      <c:pt idx="0">
                        <c:v>1.0009999999999999</c:v>
                      </c:pt>
                      <c:pt idx="1">
                        <c:v>1</c:v>
                      </c:pt>
                      <c:pt idx="2">
                        <c:v>1</c:v>
                      </c:pt>
                      <c:pt idx="3">
                        <c:v>1</c:v>
                      </c:pt>
                      <c:pt idx="4">
                        <c:v>1</c:v>
                      </c:pt>
                      <c:pt idx="5">
                        <c:v>1</c:v>
                      </c:pt>
                      <c:pt idx="6">
                        <c:v>1</c:v>
                      </c:pt>
                      <c:pt idx="7">
                        <c:v>1</c:v>
                      </c:pt>
                      <c:pt idx="8">
                        <c:v>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B-BCB3-43A6-8A82-12E02ACC0297}"/>
                  </c:ext>
                </c:extLst>
              </c15:ser>
            </c15:filteredLineSeries>
          </c:ext>
        </c:extLst>
      </c:lineChart>
      <c:catAx>
        <c:axId val="654416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654417440"/>
        <c:crosses val="autoZero"/>
        <c:auto val="1"/>
        <c:lblAlgn val="ctr"/>
        <c:lblOffset val="100"/>
        <c:noMultiLvlLbl val="0"/>
      </c:catAx>
      <c:valAx>
        <c:axId val="654417440"/>
        <c:scaling>
          <c:orientation val="minMax"/>
          <c:max val="1"/>
        </c:scaling>
        <c:delete val="0"/>
        <c:axPos val="l"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 dirty="0" smtClean="0"/>
                  <a:t>% Multi-Racial</a:t>
                </a:r>
                <a:r>
                  <a:rPr lang="en-US" sz="2000" baseline="0" dirty="0" smtClean="0"/>
                  <a:t> or Hispanic</a:t>
                </a:r>
                <a:endParaRPr lang="en-US" sz="2000" dirty="0"/>
              </a:p>
            </c:rich>
          </c:tx>
          <c:overlay val="0"/>
        </c:title>
        <c:numFmt formatCode="0.0%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65441626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5154608879018328"/>
          <c:y val="0.20107529527559054"/>
          <c:w val="0.81380341880341867"/>
          <c:h val="0.21428116797900262"/>
        </c:manualLayout>
      </c:layout>
      <c:overlay val="0"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spPr>
    <a:ln w="28575">
      <a:solidFill>
        <a:schemeClr val="tx1"/>
      </a:solidFill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741532769658467E-2"/>
          <c:y val="4.1574399038926034E-2"/>
          <c:w val="0.8789175891758918"/>
          <c:h val="0.74738204696019683"/>
        </c:manualLayout>
      </c:layout>
      <c:lineChart>
        <c:grouping val="standard"/>
        <c:varyColors val="0"/>
        <c:ser>
          <c:idx val="0"/>
          <c:order val="0"/>
          <c:tx>
            <c:strRef>
              <c:f>'District-Race-copy-prev'!$A$13</c:f>
              <c:strCache>
                <c:ptCount val="1"/>
                <c:pt idx="0">
                  <c:v>AK Native/Amer.Ind*</c:v>
                </c:pt>
              </c:strCache>
            </c:strRef>
          </c:tx>
          <c:spPr>
            <a:ln w="38100">
              <a:solidFill>
                <a:srgbClr val="FFC000"/>
              </a:solidFill>
            </a:ln>
          </c:spPr>
          <c:marker>
            <c:symbol val="diamond"/>
            <c:size val="11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3CA-4EFC-B026-7A6456726691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3CA-4EFC-B026-7A6456726691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3CA-4EFC-B026-7A6456726691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3CA-4EFC-B026-7A6456726691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3CA-4EFC-B026-7A6456726691}"/>
                </c:ext>
              </c:extLst>
            </c:dLbl>
            <c:dLbl>
              <c:idx val="8"/>
              <c:layout>
                <c:manualLayout>
                  <c:x val="-9.1593338203858662E-2"/>
                  <c:y val="-2.955931821607270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206-4263-88D7-141ED00A06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>
                    <a:solidFill>
                      <a:srgbClr val="FFC00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'District-Race-copy-prev'!$B$12:$J$12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'District-Race-copy-prev'!$B$13:$J$13</c:f>
              <c:numCache>
                <c:formatCode>General</c:formatCode>
                <c:ptCount val="9"/>
                <c:pt idx="0">
                  <c:v>40.200000000000003</c:v>
                </c:pt>
                <c:pt idx="1">
                  <c:v>43.6</c:v>
                </c:pt>
                <c:pt idx="2">
                  <c:v>39.4</c:v>
                </c:pt>
                <c:pt idx="3">
                  <c:v>57.6</c:v>
                </c:pt>
                <c:pt idx="4">
                  <c:v>51.7</c:v>
                </c:pt>
                <c:pt idx="5">
                  <c:v>50</c:v>
                </c:pt>
                <c:pt idx="6">
                  <c:v>56.1</c:v>
                </c:pt>
                <c:pt idx="7">
                  <c:v>54.7</c:v>
                </c:pt>
                <c:pt idx="8">
                  <c:v>62.3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3CA-4EFC-B026-7A6456726691}"/>
            </c:ext>
          </c:extLst>
        </c:ser>
        <c:ser>
          <c:idx val="1"/>
          <c:order val="1"/>
          <c:tx>
            <c:strRef>
              <c:f>'District-Race-copy-prev'!$A$15</c:f>
              <c:strCache>
                <c:ptCount val="1"/>
                <c:pt idx="0">
                  <c:v>AK Native/Amer.Ind only</c:v>
                </c:pt>
              </c:strCache>
            </c:strRef>
          </c:tx>
          <c:spPr>
            <a:ln>
              <a:solidFill>
                <a:srgbClr val="C00000"/>
              </a:solidFill>
              <a:prstDash val="sysDot"/>
            </a:ln>
          </c:spPr>
          <c:marker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3CA-4EFC-B026-7A6456726691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3CA-4EFC-B026-7A6456726691}"/>
                </c:ext>
              </c:extLst>
            </c:dLbl>
            <c:dLbl>
              <c:idx val="3"/>
              <c:layout>
                <c:manualLayout>
                  <c:x val="-2.6404740644532899E-2"/>
                  <c:y val="0.121772473320830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3CA-4EFC-B026-7A6456726691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3CA-4EFC-B026-7A6456726691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3CA-4EFC-B026-7A6456726691}"/>
                </c:ext>
              </c:extLst>
            </c:dLbl>
            <c:dLbl>
              <c:idx val="6"/>
              <c:layout>
                <c:manualLayout>
                  <c:x val="-2.125010146927523E-2"/>
                  <c:y val="4.23086754481708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3CA-4EFC-B026-7A6456726691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3CA-4EFC-B026-7A64567266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>
                    <a:solidFill>
                      <a:srgbClr val="C00000"/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'District-Race-copy-prev'!$B$12:$J$12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'District-Race-copy-prev'!$B$15:$J$15</c:f>
              <c:numCache>
                <c:formatCode>General</c:formatCode>
                <c:ptCount val="9"/>
                <c:pt idx="0">
                  <c:v>39.4</c:v>
                </c:pt>
                <c:pt idx="1">
                  <c:v>40.6</c:v>
                </c:pt>
                <c:pt idx="2">
                  <c:v>36.200000000000003</c:v>
                </c:pt>
                <c:pt idx="3">
                  <c:v>56.1</c:v>
                </c:pt>
                <c:pt idx="4">
                  <c:v>50</c:v>
                </c:pt>
                <c:pt idx="5">
                  <c:v>46.2</c:v>
                </c:pt>
                <c:pt idx="6">
                  <c:v>53.1</c:v>
                </c:pt>
                <c:pt idx="7">
                  <c:v>53.2</c:v>
                </c:pt>
                <c:pt idx="8">
                  <c:v>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D3CA-4EFC-B026-7A64567266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55119936"/>
        <c:axId val="655121504"/>
      </c:lineChart>
      <c:catAx>
        <c:axId val="65511993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School 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655121504"/>
        <c:crosses val="autoZero"/>
        <c:auto val="1"/>
        <c:lblAlgn val="ctr"/>
        <c:lblOffset val="100"/>
        <c:noMultiLvlLbl val="0"/>
      </c:catAx>
      <c:valAx>
        <c:axId val="655121504"/>
        <c:scaling>
          <c:orientation val="minMax"/>
          <c:min val="35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 baseline="0" dirty="0" smtClean="0"/>
                  <a:t>Graduation </a:t>
                </a:r>
                <a:r>
                  <a:rPr lang="en-US" sz="1400" baseline="0" dirty="0"/>
                  <a:t>Rate</a:t>
                </a:r>
                <a:endParaRPr lang="en-US" sz="1400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655119936"/>
        <c:crosses val="autoZero"/>
        <c:crossBetween val="between"/>
      </c:valAx>
      <c:spPr>
        <a:ln w="28575">
          <a:solidFill>
            <a:schemeClr val="tx1"/>
          </a:solidFill>
        </a:ln>
      </c:spPr>
    </c:plotArea>
    <c:legend>
      <c:legendPos val="b"/>
      <c:layout>
        <c:manualLayout>
          <c:xMode val="edge"/>
          <c:yMode val="edge"/>
          <c:x val="0.21305354871878129"/>
          <c:y val="5.6155950739806497E-2"/>
          <c:w val="0.60181919365342496"/>
          <c:h val="7.2953863835845942E-2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52344FF-6387-4964-B518-0D6C8BBE61D4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9A6FE63-BCEB-4877-A7FA-D497C8C47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06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1EA053-F817-47DC-A13C-C6856D2924A8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30F0AD-67F5-4126-A924-1A077E842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215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Title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775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973" y="1964267"/>
            <a:ext cx="5714228" cy="2421464"/>
          </a:xfrm>
        </p:spPr>
        <p:txBody>
          <a:bodyPr anchor="b">
            <a:normAutofit/>
          </a:bodyPr>
          <a:lstStyle>
            <a:lvl1pPr algn="r">
              <a:defRPr sz="4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973" y="4385733"/>
            <a:ext cx="5714228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52311" y="5870576"/>
            <a:ext cx="1212173" cy="377825"/>
          </a:xfrm>
        </p:spPr>
        <p:txBody>
          <a:bodyPr/>
          <a:lstStyle/>
          <a:p>
            <a:fld id="{3C91DBF4-69EF-4F92-BA0C-1C5ED56754F7}" type="datetime1">
              <a:rPr lang="en-US" smtClean="0"/>
              <a:t>3/19/2021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973" y="5870576"/>
            <a:ext cx="3932137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0685" y="5870576"/>
            <a:ext cx="417516" cy="377825"/>
          </a:xfrm>
        </p:spPr>
        <p:txBody>
          <a:bodyPr/>
          <a:lstStyle/>
          <a:p>
            <a:fld id="{63C943A7-3EE6-4E28-B188-7499DB275D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763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155AE-7BE4-4DCD-B0CE-86F89006232B}" type="datetime1">
              <a:rPr lang="en-US" smtClean="0"/>
              <a:t>3/19/2021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404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3308581"/>
            <a:ext cx="77724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4777381"/>
            <a:ext cx="777240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812D8-1A71-45B8-91CA-28CFFA391ECC}" type="datetime1">
              <a:rPr lang="en-US" smtClean="0"/>
              <a:t>3/19/2021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883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2142068"/>
            <a:ext cx="3813048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6553" y="2142068"/>
            <a:ext cx="3813048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ABB3-50A2-4F0E-BB98-E5BD7EA51A7C}" type="datetime1">
              <a:rPr lang="en-US" smtClean="0"/>
              <a:t>3/19/2021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956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480" y="2218267"/>
            <a:ext cx="354060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1120" y="2218267"/>
            <a:ext cx="35184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6552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7E035-8FD6-4972-83EE-4014A93727D4}" type="datetime1">
              <a:rPr lang="en-US" smtClean="0"/>
              <a:t>3/19/2021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909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9601"/>
            <a:ext cx="7772400" cy="145626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48212-C7B1-463D-9A33-C6D6D375E6AD}" type="datetime1">
              <a:rPr lang="en-US" smtClean="0"/>
              <a:t>3/19/2021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966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F943B-B08E-4D16-B0F7-C4ED1F2CC92E}" type="datetime1">
              <a:rPr lang="en-US" smtClean="0"/>
              <a:t>3/19/2021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886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718" y="1557868"/>
            <a:ext cx="2862910" cy="1439332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144" y="609601"/>
            <a:ext cx="4627975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718" y="2997200"/>
            <a:ext cx="2862910" cy="184573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287D1-9363-4C8F-93C9-457E3B2CD0D8}" type="datetime1">
              <a:rPr lang="en-US" smtClean="0"/>
              <a:t>3/19/2021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786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128" y="1735672"/>
            <a:ext cx="4097204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29200" y="914400"/>
            <a:ext cx="3200400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 dirty="0"/>
            </a:lvl1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2128" y="3107272"/>
            <a:ext cx="4097204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10A8-F3AE-468D-9B3A-79AA098DD643}" type="datetime1">
              <a:rPr lang="en-US" smtClean="0"/>
              <a:t>3/19/2021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178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732865"/>
            <a:ext cx="7772400" cy="566738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4401" y="932112"/>
            <a:ext cx="685800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/>
            </a:lvl1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5299603"/>
            <a:ext cx="77724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59CEB-761F-4530-A991-C0D6BA9D223E}" type="datetime1">
              <a:rPr lang="en-US" smtClean="0"/>
              <a:t>3/19/2021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65923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609602"/>
            <a:ext cx="7772399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4343400"/>
            <a:ext cx="7772399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59CEB-761F-4530-A991-C0D6BA9D223E}" type="datetime1">
              <a:rPr lang="en-US" smtClean="0"/>
              <a:t>3/19/2021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26738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88671" y="3352800"/>
            <a:ext cx="6876133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2266" y="4343400"/>
            <a:ext cx="77724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59CEB-761F-4530-A991-C0D6BA9D223E}" type="datetime1">
              <a:rPr lang="en-US" smtClean="0"/>
              <a:t>3/19/2021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870477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91648"/>
            <a:ext cx="7772401" cy="1468800"/>
          </a:xfrm>
        </p:spPr>
        <p:txBody>
          <a:bodyPr anchor="b">
            <a:normAutofit/>
          </a:bodyPr>
          <a:lstStyle>
            <a:lvl1pPr algn="l">
              <a:defRPr sz="2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60448"/>
            <a:ext cx="7772402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59CEB-761F-4530-A991-C0D6BA9D223E}" type="datetime1">
              <a:rPr lang="en-US" smtClean="0"/>
              <a:t>3/19/2021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05277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200" y="3886200"/>
            <a:ext cx="7772401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75200"/>
            <a:ext cx="7772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59CEB-761F-4530-A991-C0D6BA9D223E}" type="datetime1">
              <a:rPr lang="en-US" smtClean="0"/>
              <a:t>3/19/2021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810873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40" y="609602"/>
            <a:ext cx="7772401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440" y="3505200"/>
            <a:ext cx="777240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439" y="4343400"/>
            <a:ext cx="777240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59CEB-761F-4530-A991-C0D6BA9D223E}" type="datetime1">
              <a:rPr lang="en-US" smtClean="0"/>
              <a:t>3/19/2021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342627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7A131-3EFC-4457-AC5A-A253852694B9}" type="datetime1">
              <a:rPr lang="en-US" smtClean="0"/>
              <a:t>3/19/2021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0052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2978" y="609600"/>
            <a:ext cx="1676621" cy="5181601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990184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2B1E7-8AB0-4BF0-B933-3A8D554FAD84}" type="datetime1">
              <a:rPr lang="en-US" smtClean="0"/>
              <a:t>3/19/2021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965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42068"/>
            <a:ext cx="7772400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23712" y="5870576"/>
            <a:ext cx="1212173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7F59CEB-761F-4530-A991-C0D6BA9D223E}" type="datetime1">
              <a:rPr lang="en-US" smtClean="0"/>
              <a:t>3/19/2021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5870576"/>
            <a:ext cx="5990311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2085" y="5870576"/>
            <a:ext cx="417516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3C943A7-3EE6-4E28-B188-7499DB275D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1410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315" r:id="rId1"/>
    <p:sldLayoutId id="2147484316" r:id="rId2"/>
    <p:sldLayoutId id="2147484317" r:id="rId3"/>
    <p:sldLayoutId id="2147484318" r:id="rId4"/>
    <p:sldLayoutId id="2147484319" r:id="rId5"/>
    <p:sldLayoutId id="2147484320" r:id="rId6"/>
    <p:sldLayoutId id="2147484321" r:id="rId7"/>
    <p:sldLayoutId id="2147484322" r:id="rId8"/>
    <p:sldLayoutId id="2147484323" r:id="rId9"/>
    <p:sldLayoutId id="2147484324" r:id="rId10"/>
    <p:sldLayoutId id="2147484325" r:id="rId11"/>
    <p:sldLayoutId id="2147484326" r:id="rId12"/>
    <p:sldLayoutId id="2147484327" r:id="rId13"/>
    <p:sldLayoutId id="2147484328" r:id="rId14"/>
    <p:sldLayoutId id="2147484329" r:id="rId15"/>
    <p:sldLayoutId id="2147484330" r:id="rId16"/>
    <p:sldLayoutId id="2147484331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371600"/>
            <a:ext cx="8839200" cy="1828800"/>
          </a:xfrm>
        </p:spPr>
        <p:txBody>
          <a:bodyPr>
            <a:normAutofit/>
          </a:bodyPr>
          <a:lstStyle/>
          <a:p>
            <a:r>
              <a:rPr lang="en-US" dirty="0" smtClean="0"/>
              <a:t>The USE of two or more races in reporting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657600"/>
            <a:ext cx="6629400" cy="1752600"/>
          </a:xfrm>
        </p:spPr>
        <p:txBody>
          <a:bodyPr>
            <a:normAutofit fontScale="92500" lnSpcReduction="20000"/>
          </a:bodyPr>
          <a:lstStyle/>
          <a:p>
            <a:endParaRPr lang="en-US" sz="1800" b="1" dirty="0" smtClean="0"/>
          </a:p>
          <a:p>
            <a:r>
              <a:rPr lang="en-US" sz="1800" b="1" dirty="0" smtClean="0"/>
              <a:t>Presented by Ellis M. Ott, Ph.D.</a:t>
            </a:r>
            <a:endParaRPr lang="en-US" sz="1800" b="1" dirty="0"/>
          </a:p>
          <a:p>
            <a:endParaRPr lang="en-US" b="1" dirty="0" smtClean="0"/>
          </a:p>
          <a:p>
            <a:r>
              <a:rPr lang="en-US" b="1" dirty="0" smtClean="0"/>
              <a:t>Fairbanks North Star Borough School District</a:t>
            </a:r>
          </a:p>
          <a:p>
            <a:r>
              <a:rPr lang="en-US" sz="1800" b="1" dirty="0" smtClean="0"/>
              <a:t>Fairbanks, Alaska</a:t>
            </a:r>
            <a:endParaRPr lang="en-US" sz="1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828800" y="6324600"/>
            <a:ext cx="716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2016 NCES STATS-DC Data Conference — July 13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918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63"/>
    </mc:Choice>
    <mc:Fallback xmlns="">
      <p:transition spd="slow" advTm="2563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003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Our school district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59230"/>
            <a:ext cx="8229600" cy="5257800"/>
          </a:xfrm>
        </p:spPr>
        <p:txBody>
          <a:bodyPr>
            <a:normAutofit lnSpcReduction="10000"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3200" b="0" dirty="0" smtClean="0"/>
              <a:t>About 14,000 students, 35 schools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3200" b="0" dirty="0" smtClean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3200" b="0" dirty="0"/>
              <a:t>D</a:t>
            </a:r>
            <a:r>
              <a:rPr lang="en-US" sz="3200" b="0" dirty="0" smtClean="0"/>
              <a:t>rop-out rate 4-6%, Graduation rate 70%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3200" b="0" dirty="0" smtClean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3200" b="0" dirty="0" smtClean="0"/>
              <a:t>Free/reduced price lunch 36%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3200" b="0" dirty="0" smtClean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3200" b="0" dirty="0" smtClean="0"/>
              <a:t>Special education services 16%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3200" b="0" dirty="0" smtClean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3200" b="0" dirty="0" smtClean="0"/>
              <a:t>English Language Learner 3%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195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438400"/>
            <a:ext cx="8077200" cy="1524000"/>
          </a:xfrm>
        </p:spPr>
        <p:txBody>
          <a:bodyPr/>
          <a:lstStyle/>
          <a:p>
            <a:pPr algn="ctr"/>
            <a:r>
              <a:rPr lang="en-US" dirty="0" smtClean="0"/>
              <a:t>Collection of race and ethnicity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85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1"/>
            <a:ext cx="8305800" cy="1066800"/>
          </a:xfrm>
        </p:spPr>
        <p:txBody>
          <a:bodyPr/>
          <a:lstStyle/>
          <a:p>
            <a:pPr algn="ctr"/>
            <a:r>
              <a:rPr lang="en-US" dirty="0" smtClean="0"/>
              <a:t>TIMELINE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7772400" cy="4030133"/>
          </a:xfrm>
        </p:spPr>
        <p:txBody>
          <a:bodyPr>
            <a:normAutofit fontScale="25000" lnSpcReduction="20000"/>
          </a:bodyPr>
          <a:lstStyle/>
          <a:p>
            <a:r>
              <a:rPr lang="en-US" sz="9600" dirty="0" smtClean="0"/>
              <a:t>Office of Management and Budget revises Policy Directive No. 15 on race and ethnic standards in 1997</a:t>
            </a:r>
          </a:p>
          <a:p>
            <a:endParaRPr lang="en-US" sz="9600" dirty="0" smtClean="0"/>
          </a:p>
          <a:p>
            <a:endParaRPr lang="en-US" sz="9600" dirty="0" smtClean="0"/>
          </a:p>
          <a:p>
            <a:r>
              <a:rPr lang="en-US" sz="9600" dirty="0" smtClean="0"/>
              <a:t>US Dept. of Education releases guidance in 2007</a:t>
            </a:r>
          </a:p>
          <a:p>
            <a:endParaRPr lang="en-US" sz="9600" dirty="0" smtClean="0"/>
          </a:p>
          <a:p>
            <a:endParaRPr lang="en-US" sz="9600" dirty="0" smtClean="0"/>
          </a:p>
          <a:p>
            <a:r>
              <a:rPr lang="en-US" sz="9600" dirty="0" smtClean="0"/>
              <a:t>SEA/LEA Implementation required in 2010-2011</a:t>
            </a:r>
            <a:endParaRPr lang="en-US" sz="96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 smtClean="0">
              <a:sym typeface="Wingdings" panose="05000000000000000000" pitchFamily="2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5000" y="6189790"/>
            <a:ext cx="716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 Per Federal Register Notice October 30, 1997</a:t>
            </a:r>
          </a:p>
          <a:p>
            <a:pPr algn="r"/>
            <a:r>
              <a:rPr lang="en-US" dirty="0" smtClean="0"/>
              <a:t>https</a:t>
            </a:r>
            <a:r>
              <a:rPr lang="en-US" dirty="0"/>
              <a:t>://www.whitehouse.gov/omb/fedreg_1997standards   </a:t>
            </a:r>
          </a:p>
        </p:txBody>
      </p:sp>
    </p:spTree>
    <p:extLst>
      <p:ext uri="{BB962C8B-B14F-4D97-AF65-F5344CB8AC3E}">
        <p14:creationId xmlns:p14="http://schemas.microsoft.com/office/powerpoint/2010/main" val="92251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1"/>
            <a:ext cx="8305800" cy="1066800"/>
          </a:xfrm>
        </p:spPr>
        <p:txBody>
          <a:bodyPr/>
          <a:lstStyle/>
          <a:p>
            <a:pPr algn="ctr"/>
            <a:r>
              <a:rPr lang="en-US" dirty="0" smtClean="0"/>
              <a:t>Policy directive no.15: </a:t>
            </a:r>
            <a:br>
              <a:rPr lang="en-US" dirty="0" smtClean="0"/>
            </a:br>
            <a:r>
              <a:rPr lang="en-US" dirty="0" smtClean="0"/>
              <a:t>Race and ethnic standards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7772400" cy="4030133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US" sz="9600" dirty="0" smtClean="0"/>
              <a:t>SIX Minimum </a:t>
            </a:r>
            <a:r>
              <a:rPr lang="en-US" sz="9600" dirty="0"/>
              <a:t>C</a:t>
            </a:r>
            <a:r>
              <a:rPr lang="en-US" sz="9600" dirty="0" smtClean="0"/>
              <a:t>ategories for Data on Race and Ethnicity:</a:t>
            </a:r>
            <a:endParaRPr lang="en-US" sz="9600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9600" dirty="0"/>
              <a:t>American Indian </a:t>
            </a:r>
            <a:r>
              <a:rPr lang="en-US" sz="9600" dirty="0" smtClean="0"/>
              <a:t>or Alaska Native</a:t>
            </a:r>
            <a:endParaRPr lang="en-US" sz="9600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9600" dirty="0" smtClean="0"/>
              <a:t>Asian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9600" dirty="0" smtClean="0"/>
              <a:t>Black or African American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9600" dirty="0" smtClean="0"/>
              <a:t>Hispanic or Latino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9600" dirty="0" smtClean="0"/>
              <a:t>Native Hawaiian or Other Pacific Islander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9600" dirty="0" smtClean="0"/>
              <a:t>Caucasian</a:t>
            </a:r>
            <a:endParaRPr lang="en-US" sz="96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 smtClean="0">
              <a:sym typeface="Wingdings" panose="05000000000000000000" pitchFamily="2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5000" y="6189790"/>
            <a:ext cx="716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 Per Federal Register Notice October 30, 1997</a:t>
            </a:r>
          </a:p>
          <a:p>
            <a:pPr algn="r"/>
            <a:r>
              <a:rPr lang="en-US" dirty="0" smtClean="0"/>
              <a:t>https</a:t>
            </a:r>
            <a:r>
              <a:rPr lang="en-US" dirty="0"/>
              <a:t>://www.whitehouse.gov/omb/fedreg_1997standards   </a:t>
            </a:r>
          </a:p>
        </p:txBody>
      </p:sp>
    </p:spTree>
    <p:extLst>
      <p:ext uri="{BB962C8B-B14F-4D97-AF65-F5344CB8AC3E}">
        <p14:creationId xmlns:p14="http://schemas.microsoft.com/office/powerpoint/2010/main" val="2149231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1447800"/>
            <a:ext cx="5714228" cy="2421464"/>
          </a:xfrm>
        </p:spPr>
        <p:txBody>
          <a:bodyPr/>
          <a:lstStyle/>
          <a:p>
            <a:pPr algn="ctr"/>
            <a:r>
              <a:rPr lang="en-US" dirty="0" smtClean="0"/>
              <a:t>Reporting of race and ethnicity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69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588" y="381000"/>
            <a:ext cx="7772400" cy="694268"/>
          </a:xfrm>
        </p:spPr>
        <p:txBody>
          <a:bodyPr/>
          <a:lstStyle/>
          <a:p>
            <a:pPr algn="ctr"/>
            <a:r>
              <a:rPr lang="en-US" dirty="0" smtClean="0"/>
              <a:t>Reporting Process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7</a:t>
            </a:fld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1" y="2029355"/>
            <a:ext cx="7772400" cy="4030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200" dirty="0"/>
              <a:t>Single field </a:t>
            </a:r>
            <a:r>
              <a:rPr lang="en-US" sz="11200" dirty="0" smtClean="0"/>
              <a:t>reported :</a:t>
            </a:r>
            <a:endParaRPr lang="en-US" sz="112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11200" dirty="0" smtClean="0">
                <a:sym typeface="Wingdings" panose="05000000000000000000" pitchFamily="2" charset="2"/>
              </a:rPr>
              <a:t>1)	One </a:t>
            </a:r>
            <a:r>
              <a:rPr lang="en-US" sz="11200" dirty="0">
                <a:sym typeface="Wingdings" panose="05000000000000000000" pitchFamily="2" charset="2"/>
              </a:rPr>
              <a:t>race identified  </a:t>
            </a:r>
            <a:r>
              <a:rPr lang="en-US" sz="11200" dirty="0" smtClean="0">
                <a:sym typeface="Wingdings" panose="05000000000000000000" pitchFamily="2" charset="2"/>
              </a:rPr>
              <a:t>one race </a:t>
            </a:r>
            <a:r>
              <a:rPr lang="en-US" sz="11200" dirty="0">
                <a:sym typeface="Wingdings" panose="05000000000000000000" pitchFamily="2" charset="2"/>
              </a:rPr>
              <a:t>is reported </a:t>
            </a:r>
            <a:endParaRPr lang="en-US" sz="112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112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11200" dirty="0" smtClean="0">
                <a:sym typeface="Wingdings" panose="05000000000000000000" pitchFamily="2" charset="2"/>
              </a:rPr>
              <a:t>2)	More </a:t>
            </a:r>
            <a:r>
              <a:rPr lang="en-US" sz="11200" dirty="0">
                <a:sym typeface="Wingdings" panose="05000000000000000000" pitchFamily="2" charset="2"/>
              </a:rPr>
              <a:t>than one race  </a:t>
            </a:r>
            <a:r>
              <a:rPr lang="en-US" sz="11200" dirty="0" smtClean="0">
                <a:sym typeface="Wingdings" panose="05000000000000000000" pitchFamily="2" charset="2"/>
              </a:rPr>
              <a:t>“Two </a:t>
            </a:r>
            <a:r>
              <a:rPr lang="en-US" sz="11200" dirty="0">
                <a:sym typeface="Wingdings" panose="05000000000000000000" pitchFamily="2" charset="2"/>
              </a:rPr>
              <a:t>or More Races</a:t>
            </a:r>
            <a:r>
              <a:rPr lang="en-US" sz="11200" dirty="0" smtClean="0">
                <a:sym typeface="Wingdings" panose="05000000000000000000" pitchFamily="2" charset="2"/>
              </a:rPr>
              <a:t>”</a:t>
            </a:r>
          </a:p>
          <a:p>
            <a:pPr marL="0" indent="0">
              <a:buNone/>
            </a:pPr>
            <a:endParaRPr lang="en-US" sz="112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11200" dirty="0">
                <a:sym typeface="Wingdings" panose="05000000000000000000" pitchFamily="2" charset="2"/>
              </a:rPr>
              <a:t>If student selects “Hispanic or Latino”  Hispanic (regardless of race(s) identified</a:t>
            </a:r>
            <a:r>
              <a:rPr lang="en-US" sz="11200" dirty="0" smtClean="0">
                <a:sym typeface="Wingdings" panose="05000000000000000000" pitchFamily="2" charset="2"/>
              </a:rPr>
              <a:t>)</a:t>
            </a:r>
          </a:p>
          <a:p>
            <a:pPr marL="0" indent="0">
              <a:buNone/>
            </a:pPr>
            <a:endParaRPr lang="en-US" sz="112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11200" dirty="0" smtClean="0">
                <a:sym typeface="Wingdings" panose="05000000000000000000" pitchFamily="2" charset="2"/>
              </a:rPr>
              <a:t>Thus, each race category is treated as mutually exclusive</a:t>
            </a:r>
            <a:endParaRPr lang="en-US" sz="112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9600" dirty="0" smtClean="0"/>
          </a:p>
          <a:p>
            <a:pPr marL="0" indent="0">
              <a:buFont typeface="Arial"/>
              <a:buNone/>
            </a:pPr>
            <a:endParaRPr lang="en-US" sz="2800" dirty="0" smtClean="0"/>
          </a:p>
          <a:p>
            <a:pPr marL="0" indent="0">
              <a:buFont typeface="Arial"/>
              <a:buNone/>
            </a:pPr>
            <a:endParaRPr lang="en-US" sz="2800" dirty="0" smtClean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325292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602" y="-10055"/>
            <a:ext cx="7772400" cy="1456267"/>
          </a:xfrm>
        </p:spPr>
        <p:txBody>
          <a:bodyPr/>
          <a:lstStyle/>
          <a:p>
            <a:r>
              <a:rPr lang="en-US" dirty="0" smtClean="0"/>
              <a:t>Examples: Collection and 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602" y="1446212"/>
            <a:ext cx="8077200" cy="2663148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1800" dirty="0"/>
              <a:t>Caucasian</a:t>
            </a:r>
          </a:p>
          <a:p>
            <a:pPr marL="0" indent="0">
              <a:buNone/>
            </a:pPr>
            <a:r>
              <a:rPr lang="en-US" sz="1800" dirty="0" smtClean="0">
                <a:sym typeface="Wingdings" panose="05000000000000000000" pitchFamily="2" charset="2"/>
              </a:rPr>
              <a:t>  </a:t>
            </a:r>
            <a:r>
              <a:rPr lang="en-US" sz="1800" dirty="0" smtClean="0"/>
              <a:t>African </a:t>
            </a:r>
            <a:r>
              <a:rPr lang="en-US" sz="1800" dirty="0"/>
              <a:t>American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800" dirty="0" smtClean="0"/>
              <a:t>Hispanic or Latino			Student reported as </a:t>
            </a:r>
            <a:r>
              <a:rPr lang="en-US" sz="1800" u="sng" dirty="0" smtClean="0"/>
              <a:t>Two or More Races</a:t>
            </a:r>
            <a:endParaRPr lang="en-US" sz="1800" u="sng" dirty="0"/>
          </a:p>
          <a:p>
            <a:pPr marL="0" indent="0">
              <a:buNone/>
            </a:pPr>
            <a:r>
              <a:rPr lang="en-US" sz="1800" dirty="0" smtClean="0">
                <a:sym typeface="Wingdings" panose="05000000000000000000" pitchFamily="2" charset="2"/>
              </a:rPr>
              <a:t>  </a:t>
            </a:r>
            <a:r>
              <a:rPr lang="en-US" sz="1800" dirty="0" smtClean="0"/>
              <a:t>Asian						Not Asian nor African American</a:t>
            </a:r>
            <a:endParaRPr lang="en-US" sz="1800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1800" dirty="0"/>
              <a:t>American Indian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800" dirty="0"/>
              <a:t>Alaska Native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800" dirty="0"/>
              <a:t>Hawaiian/Pacific </a:t>
            </a:r>
            <a:r>
              <a:rPr lang="en-US" sz="1800" dirty="0" smtClean="0"/>
              <a:t>Islander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8</a:t>
            </a:fld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>
            <a:off x="2743200" y="2040063"/>
            <a:ext cx="8382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4001664"/>
            <a:ext cx="8077200" cy="2438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en-US" sz="1800" dirty="0" smtClean="0"/>
              <a:t>Caucasian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800" dirty="0" smtClean="0"/>
              <a:t>African American</a:t>
            </a:r>
          </a:p>
          <a:p>
            <a:pPr marL="0" indent="0">
              <a:buNone/>
            </a:pPr>
            <a:r>
              <a:rPr lang="en-US" sz="1800" dirty="0" smtClean="0">
                <a:sym typeface="Wingdings" panose="05000000000000000000" pitchFamily="2" charset="2"/>
              </a:rPr>
              <a:t>   </a:t>
            </a:r>
            <a:r>
              <a:rPr lang="en-US" sz="1800" dirty="0" smtClean="0"/>
              <a:t>Hispanic or Latino		Student reported as </a:t>
            </a:r>
            <a:r>
              <a:rPr lang="en-US" sz="1800" u="sng" dirty="0" smtClean="0"/>
              <a:t>Hispanic or Latino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dirty="0" smtClean="0">
                <a:sym typeface="Wingdings" panose="05000000000000000000" pitchFamily="2" charset="2"/>
              </a:rPr>
              <a:t>   </a:t>
            </a:r>
            <a:r>
              <a:rPr lang="en-US" sz="1800" dirty="0" smtClean="0"/>
              <a:t>Asian				Not Asian nor Alaska Native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800" dirty="0" smtClean="0"/>
              <a:t>American Indian		Nor Two or More Races</a:t>
            </a:r>
          </a:p>
          <a:p>
            <a:pPr marL="0" indent="0">
              <a:buNone/>
            </a:pPr>
            <a:r>
              <a:rPr lang="en-US" sz="1800" dirty="0" smtClean="0">
                <a:sym typeface="Wingdings" panose="05000000000000000000" pitchFamily="2" charset="2"/>
              </a:rPr>
              <a:t>  </a:t>
            </a:r>
            <a:r>
              <a:rPr lang="en-US" sz="1800" dirty="0" smtClean="0"/>
              <a:t>Alaska Native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800" dirty="0" smtClean="0"/>
              <a:t>Hawaiian/Pacific Islander</a:t>
            </a:r>
          </a:p>
          <a:p>
            <a:pPr marL="0" indent="0">
              <a:buFont typeface="Arial" pitchFamily="34" charset="0"/>
              <a:buNone/>
            </a:pPr>
            <a:endParaRPr lang="en-US" dirty="0" smtClean="0"/>
          </a:p>
          <a:p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52400" y="4001664"/>
            <a:ext cx="8839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ight Arrow 10"/>
          <p:cNvSpPr/>
          <p:nvPr/>
        </p:nvSpPr>
        <p:spPr>
          <a:xfrm>
            <a:off x="2929550" y="4763663"/>
            <a:ext cx="8382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0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4140547"/>
              </p:ext>
            </p:extLst>
          </p:nvPr>
        </p:nvGraphicFramePr>
        <p:xfrm>
          <a:off x="228600" y="228600"/>
          <a:ext cx="8534400" cy="640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1609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series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9408556"/>
              </p:ext>
            </p:extLst>
          </p:nvPr>
        </p:nvGraphicFramePr>
        <p:xfrm>
          <a:off x="304800" y="228600"/>
          <a:ext cx="8534400" cy="586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85800" y="6324600"/>
            <a:ext cx="8566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Retrieved from State Report Cards  https</a:t>
            </a:r>
            <a:r>
              <a:rPr lang="en-US" dirty="0"/>
              <a:t>://education.alaska.gov/ReportCard/</a:t>
            </a:r>
          </a:p>
        </p:txBody>
      </p:sp>
    </p:spTree>
    <p:extLst>
      <p:ext uri="{BB962C8B-B14F-4D97-AF65-F5344CB8AC3E}">
        <p14:creationId xmlns:p14="http://schemas.microsoft.com/office/powerpoint/2010/main" val="1962966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Chart bld="series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9118968"/>
              </p:ext>
            </p:extLst>
          </p:nvPr>
        </p:nvGraphicFramePr>
        <p:xfrm>
          <a:off x="228600" y="304800"/>
          <a:ext cx="8534400" cy="586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85800" y="6324600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Retrieved from Common Core of Data - https</a:t>
            </a:r>
            <a:r>
              <a:rPr lang="en-US" dirty="0"/>
              <a:t>://nces.ed.gov/ccd/ccddata.asp</a:t>
            </a:r>
          </a:p>
        </p:txBody>
      </p:sp>
    </p:spTree>
    <p:extLst>
      <p:ext uri="{BB962C8B-B14F-4D97-AF65-F5344CB8AC3E}">
        <p14:creationId xmlns:p14="http://schemas.microsoft.com/office/powerpoint/2010/main" val="1872198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Chart bld="series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0724514"/>
              </p:ext>
            </p:extLst>
          </p:nvPr>
        </p:nvGraphicFramePr>
        <p:xfrm>
          <a:off x="152400" y="304800"/>
          <a:ext cx="8915400" cy="609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22681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series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-36968"/>
            <a:ext cx="7772400" cy="1456267"/>
          </a:xfrm>
        </p:spPr>
        <p:txBody>
          <a:bodyPr/>
          <a:lstStyle/>
          <a:p>
            <a:pPr algn="ctr"/>
            <a:r>
              <a:rPr lang="en-US" dirty="0" smtClean="0"/>
              <a:t>Census Data analysis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1" y="2590800"/>
            <a:ext cx="8077199" cy="3428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2.9 </a:t>
            </a:r>
            <a:r>
              <a:rPr lang="en-US" sz="2400" dirty="0"/>
              <a:t>million, or 0.9% of U.S. </a:t>
            </a:r>
            <a:r>
              <a:rPr lang="en-US" sz="2400" dirty="0" smtClean="0"/>
              <a:t>population were </a:t>
            </a:r>
            <a:r>
              <a:rPr lang="en-US" sz="2400" dirty="0"/>
              <a:t>American Indian and Alaska Native alone according to 2010 </a:t>
            </a:r>
            <a:r>
              <a:rPr lang="en-US" sz="2400" dirty="0" smtClean="0"/>
              <a:t>Census</a:t>
            </a:r>
          </a:p>
          <a:p>
            <a:endParaRPr lang="en-US" sz="2400" dirty="0"/>
          </a:p>
          <a:p>
            <a:r>
              <a:rPr lang="en-US" sz="2400" dirty="0"/>
              <a:t>5.2 million, or 1.7% of U.S. population were American Indian and Alaska Native alone or in combination with one or more other </a:t>
            </a:r>
            <a:r>
              <a:rPr lang="en-US" sz="2400" dirty="0" smtClean="0"/>
              <a:t>races</a:t>
            </a:r>
          </a:p>
          <a:p>
            <a:endParaRPr lang="en-US" sz="2400" dirty="0"/>
          </a:p>
          <a:p>
            <a:r>
              <a:rPr lang="en-US" sz="2400" dirty="0" smtClean="0"/>
              <a:t>According to Census, two-or-more races group projected to increase in the future</a:t>
            </a:r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sz="9600" dirty="0" smtClean="0"/>
          </a:p>
          <a:p>
            <a:pPr marL="0" indent="0">
              <a:buFont typeface="Arial"/>
              <a:buNone/>
            </a:pPr>
            <a:endParaRPr lang="en-US" sz="2800" dirty="0" smtClean="0"/>
          </a:p>
          <a:p>
            <a:pPr marL="0" indent="0">
              <a:buFont typeface="Arial"/>
              <a:buNone/>
            </a:pPr>
            <a:endParaRPr lang="en-US" sz="2800" dirty="0" smtClean="0">
              <a:sym typeface="Wingdings" panose="05000000000000000000" pitchFamily="2" charset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6324600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American Indian and Alaska Native Population: 2010 (2010 Census Briefs)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18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86000" y="3136613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sz="800" dirty="0">
              <a:latin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399" y="97428"/>
            <a:ext cx="6516685" cy="6626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199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Fairbanks Graduation Rate 2007 to 2015</a:t>
            </a:r>
            <a:br>
              <a:rPr lang="en-US" sz="3600" dirty="0" smtClean="0"/>
            </a:br>
            <a:r>
              <a:rPr lang="en-US" sz="3600" dirty="0" smtClean="0"/>
              <a:t>Alaska Native/American Indian</a:t>
            </a:r>
            <a:br>
              <a:rPr lang="en-US" sz="3600" dirty="0" smtClean="0"/>
            </a:br>
            <a:r>
              <a:rPr lang="en-US" sz="3600" dirty="0" smtClean="0"/>
              <a:t>(include multi-racial or not)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15</a:t>
            </a:fld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2876789"/>
              </p:ext>
            </p:extLst>
          </p:nvPr>
        </p:nvGraphicFramePr>
        <p:xfrm>
          <a:off x="762000" y="1752600"/>
          <a:ext cx="7391400" cy="54339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94367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series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52400"/>
            <a:ext cx="7772400" cy="1456267"/>
          </a:xfrm>
        </p:spPr>
        <p:txBody>
          <a:bodyPr/>
          <a:lstStyle/>
          <a:p>
            <a:r>
              <a:rPr lang="en-US" dirty="0" smtClean="0"/>
              <a:t>Enrollment/Ethnicity Oct 1, 2015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228600" y="1447802"/>
          <a:ext cx="5029200" cy="49377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97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2000" dirty="0" smtClean="0"/>
                        <a:t>Federal</a:t>
                      </a:r>
                      <a:r>
                        <a:rPr lang="en-US" sz="2000" baseline="0" dirty="0" smtClean="0"/>
                        <a:t> Reporting</a:t>
                      </a:r>
                      <a:endParaRPr 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Number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Percent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District Total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13,765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100%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Caucasian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  8,227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59.8%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African-American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     653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  </a:t>
                      </a:r>
                      <a:r>
                        <a:rPr lang="en-US" sz="2000" dirty="0" smtClean="0"/>
                        <a:t>4.7%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Hispanic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  1,161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  8.4%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Asian/Pacific</a:t>
                      </a:r>
                      <a:r>
                        <a:rPr lang="en-US" sz="2000" baseline="0" dirty="0" smtClean="0"/>
                        <a:t> Islander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     478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  3.5%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AK</a:t>
                      </a:r>
                      <a:r>
                        <a:rPr lang="en-US" sz="2000" baseline="0" dirty="0" smtClean="0"/>
                        <a:t> Native/American Indian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  1,250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  9.1%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Two</a:t>
                      </a:r>
                      <a:r>
                        <a:rPr lang="en-US" sz="2000" baseline="0" dirty="0" smtClean="0"/>
                        <a:t> or More Races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  1,996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14.5%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16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5334000" y="1447802"/>
          <a:ext cx="320040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8640">
                <a:tc gridSpan="2">
                  <a:txBody>
                    <a:bodyPr/>
                    <a:lstStyle/>
                    <a:p>
                      <a:r>
                        <a:rPr lang="en-US" sz="2000" dirty="0" smtClean="0"/>
                        <a:t>INCLUDE</a:t>
                      </a:r>
                      <a:r>
                        <a:rPr lang="en-US" sz="2000" baseline="0" dirty="0" smtClean="0"/>
                        <a:t> Multi-Racial/Ethnic</a:t>
                      </a:r>
                      <a:endParaRPr 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Number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Percent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13,765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100%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10,515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76.4%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  1,396 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10.1%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  1,161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  8.4%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  1,074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 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smtClean="0"/>
                        <a:t>7.8%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  2,497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18.1%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  2,621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19.0%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787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Enrollment/Ethnicity Oct 1, 2015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17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Breakdown of # of races/ethnicities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5816673"/>
              </p:ext>
            </p:extLst>
          </p:nvPr>
        </p:nvGraphicFramePr>
        <p:xfrm>
          <a:off x="838200" y="1676401"/>
          <a:ext cx="7315201" cy="4114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8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86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978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816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959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# of Races/Ethnicities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Number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Percent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696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Two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  2,248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85.8%</a:t>
                      </a:r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696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Three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      331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14.6%</a:t>
                      </a:r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81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Four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        39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aseline="0" dirty="0" smtClean="0"/>
                        <a:t>1.7%</a:t>
                      </a:r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81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Five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0.1%</a:t>
                      </a:r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281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Two or More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2,621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100%</a:t>
                      </a:r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8232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Students with Exactly 2 Races/Ethnicities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18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6379680"/>
              </p:ext>
            </p:extLst>
          </p:nvPr>
        </p:nvGraphicFramePr>
        <p:xfrm>
          <a:off x="457200" y="1600201"/>
          <a:ext cx="8219265" cy="44500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0706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5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85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85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85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85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85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857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6857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28016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Caucasian</a:t>
                      </a:r>
                      <a:endParaRPr lang="en-US" sz="20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African-American</a:t>
                      </a:r>
                    </a:p>
                    <a:p>
                      <a:pPr algn="ctr"/>
                      <a:endParaRPr lang="en-US" sz="20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Hispanic</a:t>
                      </a:r>
                      <a:endParaRPr lang="en-US" sz="20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Asian</a:t>
                      </a:r>
                      <a:endParaRPr lang="en-US" sz="20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AK Native</a:t>
                      </a:r>
                      <a:endParaRPr lang="en-US" sz="20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Am.Indian</a:t>
                      </a:r>
                      <a:endParaRPr lang="en-US" sz="20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Hawaiian/</a:t>
                      </a:r>
                      <a:r>
                        <a:rPr lang="en-US" sz="2000" dirty="0" err="1" smtClean="0"/>
                        <a:t>Pac.Isl</a:t>
                      </a:r>
                      <a:r>
                        <a:rPr lang="en-US" sz="2000" dirty="0" smtClean="0"/>
                        <a:t>.</a:t>
                      </a:r>
                      <a:endParaRPr lang="en-US" sz="20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Total</a:t>
                      </a:r>
                      <a:endParaRPr lang="en-US" sz="2000" dirty="0"/>
                    </a:p>
                  </a:txBody>
                  <a:tcPr vert="vert27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Caucasian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386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376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265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661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173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80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1941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African-American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386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52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57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19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551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Hispanic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376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52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7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484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Asian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265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334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AK</a:t>
                      </a:r>
                      <a:r>
                        <a:rPr lang="en-US" sz="2000" baseline="0" dirty="0" smtClean="0"/>
                        <a:t> Native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661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57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26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48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804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American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smtClean="0"/>
                        <a:t>Indian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173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19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7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48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252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0999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Hawaiian/</a:t>
                      </a:r>
                      <a:r>
                        <a:rPr lang="en-US" sz="2000" dirty="0" err="1" smtClean="0"/>
                        <a:t>Pac.Isl</a:t>
                      </a:r>
                      <a:r>
                        <a:rPr lang="en-US" sz="2000" dirty="0" smtClean="0"/>
                        <a:t>.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80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130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0999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Total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1941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551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484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334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804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252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130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2248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493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887" y="304800"/>
            <a:ext cx="7772400" cy="1456267"/>
          </a:xfrm>
        </p:spPr>
        <p:txBody>
          <a:bodyPr>
            <a:normAutofit/>
          </a:bodyPr>
          <a:lstStyle/>
          <a:p>
            <a:r>
              <a:rPr lang="en-US" dirty="0" smtClean="0"/>
              <a:t>Students with Exactly 2 Races/Ethnicities (percentages)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19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0893182"/>
              </p:ext>
            </p:extLst>
          </p:nvPr>
        </p:nvGraphicFramePr>
        <p:xfrm>
          <a:off x="244815" y="1600201"/>
          <a:ext cx="8654369" cy="44500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0706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28016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Caucasian</a:t>
                      </a:r>
                      <a:endParaRPr lang="en-US" sz="20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African-American</a:t>
                      </a:r>
                    </a:p>
                    <a:p>
                      <a:pPr algn="ctr"/>
                      <a:endParaRPr lang="en-US" sz="20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Hispanic</a:t>
                      </a:r>
                      <a:endParaRPr lang="en-US" sz="20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Asian</a:t>
                      </a:r>
                      <a:endParaRPr lang="en-US" sz="20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AK Native</a:t>
                      </a:r>
                      <a:endParaRPr lang="en-US" sz="20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Am.Indian</a:t>
                      </a:r>
                      <a:endParaRPr lang="en-US" sz="20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Hawaiian/</a:t>
                      </a:r>
                      <a:r>
                        <a:rPr lang="en-US" sz="2000" dirty="0" err="1" smtClean="0"/>
                        <a:t>Pac.Isl</a:t>
                      </a:r>
                      <a:r>
                        <a:rPr lang="en-US" sz="2000" dirty="0" smtClean="0"/>
                        <a:t>.</a:t>
                      </a:r>
                      <a:endParaRPr lang="en-US" sz="20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Total</a:t>
                      </a:r>
                      <a:endParaRPr lang="en-US" sz="2000" dirty="0"/>
                    </a:p>
                  </a:txBody>
                  <a:tcPr vert="vert27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Caucasian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70.0%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77.7%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79.3%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82.2%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68.7%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61.5%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86.3%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African-American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19.9%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10.7%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7.8%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7.1%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7.5%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8.5%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24.5%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Hispanic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19.4%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9.4%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3.9%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3.2%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2.8%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7.7%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21.5%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Asian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13.7%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4.7%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2.7%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0.5%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5.0%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16.2%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14.9%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AK</a:t>
                      </a:r>
                      <a:r>
                        <a:rPr lang="en-US" sz="2000" baseline="0" dirty="0" smtClean="0"/>
                        <a:t> Native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34.1%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10.3%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5.4%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1.2%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2.0%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6.2%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35.8%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American Indian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8.9%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3.4%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1.4%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1.5%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6.0%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0%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11.2%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0999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Hawaiian/</a:t>
                      </a:r>
                      <a:r>
                        <a:rPr lang="en-US" sz="2000" dirty="0" err="1" smtClean="0"/>
                        <a:t>Pac.Isl</a:t>
                      </a:r>
                      <a:r>
                        <a:rPr lang="en-US" sz="2000" dirty="0" smtClean="0"/>
                        <a:t>.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4.1%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2.0%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2.1%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6.3%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1.0%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0%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  5.8%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0999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Total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100%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100%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100%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100%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100%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100%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100%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/>
                        <a:t>100%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503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Projections using K-6 Figures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38713"/>
          </a:xfrm>
        </p:spPr>
        <p:txBody>
          <a:bodyPr>
            <a:normAutofit/>
          </a:bodyPr>
          <a:lstStyle/>
          <a:p>
            <a:r>
              <a:rPr lang="en-US" dirty="0" smtClean="0"/>
              <a:t>Two-or-More Race % may increase for additional 3-4 years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 smtClean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dirty="0" smtClean="0">
              <a:sym typeface="Wingdings" panose="05000000000000000000" pitchFamily="2" charset="2"/>
            </a:endParaRPr>
          </a:p>
          <a:p>
            <a:endParaRPr lang="en-US" dirty="0" smtClean="0"/>
          </a:p>
          <a:p>
            <a:r>
              <a:rPr lang="en-US" dirty="0" smtClean="0"/>
              <a:t>K-6 data may approximate K-12 percentages in next few years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20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7799892"/>
              </p:ext>
            </p:extLst>
          </p:nvPr>
        </p:nvGraphicFramePr>
        <p:xfrm>
          <a:off x="381000" y="1676403"/>
          <a:ext cx="7848600" cy="345947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2179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60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45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4211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Percent</a:t>
                      </a:r>
                      <a:r>
                        <a:rPr lang="en-US" sz="2000" baseline="0" dirty="0" smtClean="0"/>
                        <a:t> Multi-Racial or Hispanic</a:t>
                      </a:r>
                      <a:endParaRPr 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211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2015-2016 (K-12)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2015-2016</a:t>
                      </a:r>
                      <a:r>
                        <a:rPr lang="en-US" sz="2000" baseline="0" dirty="0" smtClean="0"/>
                        <a:t> (K-6)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211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District-wide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22.9%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24.8%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211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Caucasian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21.8%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23.9%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211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African-American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53.3</a:t>
                      </a:r>
                      <a:r>
                        <a:rPr lang="en-US" sz="2000" dirty="0" smtClean="0"/>
                        <a:t>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56.8%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4211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Asian/Pacific</a:t>
                      </a:r>
                      <a:r>
                        <a:rPr lang="en-US" sz="2000" baseline="0" dirty="0" smtClean="0"/>
                        <a:t> Islander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55.5%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58.2%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4211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AK</a:t>
                      </a:r>
                      <a:r>
                        <a:rPr lang="en-US" sz="2000" baseline="0" dirty="0" smtClean="0"/>
                        <a:t> Native/American Indian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50.0%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54.9%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cxnSp>
        <p:nvCxnSpPr>
          <p:cNvPr id="7" name="Straight Arrow Connector 6"/>
          <p:cNvCxnSpPr/>
          <p:nvPr/>
        </p:nvCxnSpPr>
        <p:spPr>
          <a:xfrm flipV="1">
            <a:off x="6096000" y="5135880"/>
            <a:ext cx="990600" cy="2743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435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ESSA LAW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New ESSA law intended to give States more flexibility</a:t>
            </a:r>
          </a:p>
          <a:p>
            <a:endParaRPr lang="en-US" sz="2400" dirty="0" smtClean="0"/>
          </a:p>
          <a:p>
            <a:r>
              <a:rPr lang="en-US" sz="2400" dirty="0" smtClean="0"/>
              <a:t>Will States be given flexibility to no longer treat races as mutually exclusive in reporting?</a:t>
            </a:r>
          </a:p>
          <a:p>
            <a:endParaRPr lang="en-US" sz="2400" dirty="0" smtClean="0"/>
          </a:p>
          <a:p>
            <a:r>
              <a:rPr lang="en-US" sz="2400" dirty="0" smtClean="0"/>
              <a:t>In time, more and more students will be “two or more races” </a:t>
            </a:r>
            <a:r>
              <a:rPr lang="en-US" sz="2400" dirty="0" smtClean="0">
                <a:sym typeface="Wingdings" panose="05000000000000000000" pitchFamily="2" charset="2"/>
              </a:rPr>
              <a:t> this issue will be compounded</a:t>
            </a:r>
            <a:endParaRPr lang="en-US" sz="24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39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1095376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 Exclusion of Multi-Racial/Ethnic Students </a:t>
            </a:r>
            <a:br>
              <a:rPr lang="en-US" sz="3600" dirty="0" smtClean="0"/>
            </a:br>
            <a:r>
              <a:rPr lang="en-US" sz="3600" dirty="0" smtClean="0"/>
              <a:t>(in Federal reporting)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500" dirty="0" smtClean="0"/>
              <a:t>1. Hides important information</a:t>
            </a:r>
          </a:p>
          <a:p>
            <a:pPr marL="0" indent="0">
              <a:buNone/>
            </a:pPr>
            <a:r>
              <a:rPr lang="en-US" sz="3500" dirty="0" smtClean="0"/>
              <a:t> </a:t>
            </a:r>
          </a:p>
          <a:p>
            <a:pPr marL="0" indent="0">
              <a:buNone/>
            </a:pPr>
            <a:endParaRPr lang="en-US" sz="3500" dirty="0" smtClean="0"/>
          </a:p>
          <a:p>
            <a:pPr marL="0" indent="0">
              <a:buNone/>
            </a:pPr>
            <a:r>
              <a:rPr lang="en-US" sz="3500" dirty="0" smtClean="0"/>
              <a:t>2. Changes outcomes</a:t>
            </a:r>
          </a:p>
          <a:p>
            <a:pPr marL="0" indent="0">
              <a:buNone/>
            </a:pPr>
            <a:endParaRPr lang="en-US" sz="3500" dirty="0" smtClean="0"/>
          </a:p>
          <a:p>
            <a:pPr marL="0" indent="0">
              <a:buNone/>
            </a:pPr>
            <a:endParaRPr lang="en-US" sz="3500" dirty="0" smtClean="0"/>
          </a:p>
          <a:p>
            <a:pPr marL="0" indent="0">
              <a:buNone/>
            </a:pPr>
            <a:r>
              <a:rPr lang="en-US" sz="3500" dirty="0" smtClean="0"/>
              <a:t>3. Can be Misleading for Stakeholders</a:t>
            </a:r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44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1095376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Inclusion of Multi-Racial/Ethnic Students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1</a:t>
            </a:r>
            <a:r>
              <a:rPr lang="en-US" sz="2400" dirty="0"/>
              <a:t>. Accurately represents </a:t>
            </a:r>
            <a:r>
              <a:rPr lang="en-US" sz="2400" dirty="0" smtClean="0"/>
              <a:t>all of student’s race(s)/ethnicity(</a:t>
            </a:r>
            <a:r>
              <a:rPr lang="en-US" sz="2400" dirty="0" err="1" smtClean="0"/>
              <a:t>ies</a:t>
            </a:r>
            <a:r>
              <a:rPr lang="en-US" sz="2400" dirty="0" smtClean="0"/>
              <a:t>)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 </a:t>
            </a: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2</a:t>
            </a:r>
            <a:r>
              <a:rPr lang="en-US" sz="2400" dirty="0"/>
              <a:t>. Respects diversity of student </a:t>
            </a:r>
            <a:r>
              <a:rPr lang="en-US" sz="2400" dirty="0" smtClean="0"/>
              <a:t>background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3. Aligns program activity with reporting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   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510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772400" cy="1456267"/>
          </a:xfrm>
        </p:spPr>
        <p:txBody>
          <a:bodyPr/>
          <a:lstStyle/>
          <a:p>
            <a:pPr algn="ctr"/>
            <a:r>
              <a:rPr lang="en-US" dirty="0" smtClean="0"/>
              <a:t>What next?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463" y="1838855"/>
            <a:ext cx="7772400" cy="364913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sz="8000" dirty="0" smtClean="0"/>
          </a:p>
          <a:p>
            <a:r>
              <a:rPr lang="en-US" sz="8000" dirty="0"/>
              <a:t>Contact legislators to emphasize importance of state flexibility in ESSA law</a:t>
            </a:r>
          </a:p>
          <a:p>
            <a:endParaRPr lang="en-US" sz="8000" dirty="0"/>
          </a:p>
          <a:p>
            <a:endParaRPr lang="en-US" sz="8000" dirty="0" smtClean="0"/>
          </a:p>
          <a:p>
            <a:r>
              <a:rPr lang="en-US" sz="8000" dirty="0" smtClean="0"/>
              <a:t>Does Office of Management and Budget have plans to Revise Policy Directive No.15, which is now almost 20 years old?</a:t>
            </a:r>
          </a:p>
          <a:p>
            <a:pPr lvl="2"/>
            <a:endParaRPr lang="en-US" sz="7200" dirty="0" smtClean="0"/>
          </a:p>
          <a:p>
            <a:pPr lvl="2"/>
            <a:r>
              <a:rPr lang="en-US" sz="7200" dirty="0" smtClean="0"/>
              <a:t>If </a:t>
            </a:r>
            <a:r>
              <a:rPr lang="en-US" sz="7200" dirty="0"/>
              <a:t>there are committees, how does a person join?</a:t>
            </a:r>
          </a:p>
          <a:p>
            <a:pPr lvl="2"/>
            <a:endParaRPr lang="en-US" sz="7200" dirty="0"/>
          </a:p>
          <a:p>
            <a:pPr lvl="2"/>
            <a:r>
              <a:rPr lang="en-US" sz="7200" dirty="0"/>
              <a:t>Will there be an opportunity for public comment on this </a:t>
            </a:r>
            <a:r>
              <a:rPr lang="en-US" sz="7200" dirty="0" smtClean="0"/>
              <a:t>issue</a:t>
            </a:r>
            <a:endParaRPr lang="en-US" sz="7200" dirty="0"/>
          </a:p>
          <a:p>
            <a:pPr lvl="1"/>
            <a:endParaRPr lang="en-US" sz="8000" dirty="0" smtClean="0"/>
          </a:p>
          <a:p>
            <a:endParaRPr lang="en-US" sz="8000" dirty="0" smtClean="0"/>
          </a:p>
          <a:p>
            <a:r>
              <a:rPr lang="en-US" sz="8000" dirty="0" smtClean="0"/>
              <a:t>What </a:t>
            </a:r>
            <a:r>
              <a:rPr lang="en-US" sz="8000" dirty="0"/>
              <a:t>can be done to participate in change?</a:t>
            </a:r>
          </a:p>
          <a:p>
            <a:endParaRPr lang="en-US" dirty="0"/>
          </a:p>
          <a:p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94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305800" cy="53340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Questions? </a:t>
            </a:r>
          </a:p>
          <a:p>
            <a:pPr algn="ctr"/>
            <a:endParaRPr lang="en-US" dirty="0" smtClean="0"/>
          </a:p>
          <a:p>
            <a:pPr algn="ctr"/>
            <a:r>
              <a:rPr lang="en-US" sz="3200" dirty="0" smtClean="0"/>
              <a:t>Comments</a:t>
            </a:r>
            <a:r>
              <a:rPr lang="en-US" dirty="0" smtClean="0"/>
              <a:t>?</a:t>
            </a: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5200" smtClean="0"/>
              <a:t>THANK YOU</a:t>
            </a:r>
            <a:endParaRPr lang="en-US" sz="5200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Fairbanks North Star Borough School District</a:t>
            </a:r>
          </a:p>
          <a:p>
            <a:pPr marL="0" indent="0" algn="ctr">
              <a:buNone/>
            </a:pPr>
            <a:r>
              <a:rPr lang="en-US" dirty="0" smtClean="0"/>
              <a:t>Ellis </a:t>
            </a:r>
            <a:r>
              <a:rPr lang="en-US" dirty="0" err="1" smtClean="0"/>
              <a:t>Ott</a:t>
            </a:r>
            <a:r>
              <a:rPr lang="en-US" dirty="0" smtClean="0"/>
              <a:t>, Ph.D.</a:t>
            </a:r>
          </a:p>
          <a:p>
            <a:pPr marL="0" indent="0" algn="ctr">
              <a:buNone/>
            </a:pPr>
            <a:r>
              <a:rPr lang="en-US" dirty="0" smtClean="0"/>
              <a:t>Phone: 907-452-2000 x. 11364</a:t>
            </a:r>
          </a:p>
          <a:p>
            <a:pPr marL="0" indent="0" algn="ctr">
              <a:buNone/>
            </a:pPr>
            <a:r>
              <a:rPr lang="en-US" dirty="0" smtClean="0"/>
              <a:t>E-mail: ellis.ott@k12northstar.org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59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04C7E"/>
      </a:dk2>
      <a:lt2>
        <a:srgbClr val="EBEBEB"/>
      </a:lt2>
      <a:accent1>
        <a:srgbClr val="94CE67"/>
      </a:accent1>
      <a:accent2>
        <a:srgbClr val="49D1CD"/>
      </a:accent2>
      <a:accent3>
        <a:srgbClr val="61A5D6"/>
      </a:accent3>
      <a:accent4>
        <a:srgbClr val="9D8CD3"/>
      </a:accent4>
      <a:accent5>
        <a:srgbClr val="E45C8A"/>
      </a:accent5>
      <a:accent6>
        <a:srgbClr val="F98C61"/>
      </a:accent6>
      <a:hlink>
        <a:srgbClr val="AAF172"/>
      </a:hlink>
      <a:folHlink>
        <a:srgbClr val="E7F19A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E44E6A2F-09CD-4BE0-B42D-107FF03CEE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1306</TotalTime>
  <Words>1112</Words>
  <Application>Microsoft Office PowerPoint</Application>
  <PresentationFormat>On-screen Show (4:3)</PresentationFormat>
  <Paragraphs>404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Times New Roman</vt:lpstr>
      <vt:lpstr>Wingdings</vt:lpstr>
      <vt:lpstr>Celestial</vt:lpstr>
      <vt:lpstr>The USE of two or more races in reporting</vt:lpstr>
      <vt:lpstr>Our school district</vt:lpstr>
      <vt:lpstr>Collection of race and ethnicity</vt:lpstr>
      <vt:lpstr>TIMELINE</vt:lpstr>
      <vt:lpstr>Policy directive no.15:  Race and ethnic standards</vt:lpstr>
      <vt:lpstr>Reporting of race and ethnicity</vt:lpstr>
      <vt:lpstr>Reporting Process</vt:lpstr>
      <vt:lpstr>Examples: Collection and Report</vt:lpstr>
      <vt:lpstr>PowerPoint Presentation</vt:lpstr>
      <vt:lpstr>PowerPoint Presentation</vt:lpstr>
      <vt:lpstr>PowerPoint Presentation</vt:lpstr>
      <vt:lpstr>PowerPoint Presentation</vt:lpstr>
      <vt:lpstr>Census Data analysis</vt:lpstr>
      <vt:lpstr>PowerPoint Presentation</vt:lpstr>
      <vt:lpstr>Fairbanks Graduation Rate 2007 to 2015 Alaska Native/American Indian (include multi-racial or not) </vt:lpstr>
      <vt:lpstr>Enrollment/Ethnicity Oct 1, 2015</vt:lpstr>
      <vt:lpstr>Enrollment/Ethnicity Oct 1, 2015</vt:lpstr>
      <vt:lpstr>Students with Exactly 2 Races/Ethnicities</vt:lpstr>
      <vt:lpstr>Students with Exactly 2 Races/Ethnicities (percentages)</vt:lpstr>
      <vt:lpstr>Projections using K-6 Figures</vt:lpstr>
      <vt:lpstr>ESSA LAW</vt:lpstr>
      <vt:lpstr> Exclusion of Multi-Racial/Ethnic Students  (in Federal reporting)</vt:lpstr>
      <vt:lpstr>Inclusion of Multi-Racial/Ethnic Students</vt:lpstr>
      <vt:lpstr>What next?</vt:lpstr>
      <vt:lpstr>PowerPoint Presentation</vt:lpstr>
    </vt:vector>
  </TitlesOfParts>
  <Company>FNSBSD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Development, Implemenation, and Evaluation of an Early Warning System</dc:title>
  <dc:creator>f351678</dc:creator>
  <cp:lastModifiedBy>Ott, Ellis M.</cp:lastModifiedBy>
  <cp:revision>115</cp:revision>
  <cp:lastPrinted>2014-07-27T05:56:38Z</cp:lastPrinted>
  <dcterms:created xsi:type="dcterms:W3CDTF">2014-07-25T17:33:32Z</dcterms:created>
  <dcterms:modified xsi:type="dcterms:W3CDTF">2021-03-19T18:09:21Z</dcterms:modified>
</cp:coreProperties>
</file>