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letter"/>
  <p:notesSz cx="6858000" cy="92964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7" autoAdjust="0"/>
  </p:normalViewPr>
  <p:slideViewPr>
    <p:cSldViewPr>
      <p:cViewPr varScale="1">
        <p:scale>
          <a:sx n="80" d="100"/>
          <a:sy n="80" d="100"/>
        </p:scale>
        <p:origin x="1758" y="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H:\PPE\SHARED\Reports,%20Surveys\Attendance\Dashboards\13-14\Attendance%20Level%20graphing%2005-06%20to%2012-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Graduation Rate by Attendance</a:t>
            </a:r>
          </a:p>
        </c:rich>
      </c:tx>
      <c:layout>
        <c:manualLayout>
          <c:xMode val="edge"/>
          <c:yMode val="edge"/>
          <c:x val="0.1847849227179936"/>
          <c:y val="0.10445736831891565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Graduation Rate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Sheet2!$B$4:$G$4</c:f>
              <c:numCache>
                <c:formatCode>0%</c:formatCode>
                <c:ptCount val="6"/>
                <c:pt idx="0">
                  <c:v>0.02</c:v>
                </c:pt>
                <c:pt idx="1">
                  <c:v>0.05</c:v>
                </c:pt>
                <c:pt idx="2">
                  <c:v>0.26</c:v>
                </c:pt>
                <c:pt idx="3">
                  <c:v>0.69</c:v>
                </c:pt>
                <c:pt idx="4">
                  <c:v>0.88</c:v>
                </c:pt>
                <c:pt idx="5">
                  <c:v>0.91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0804608"/>
        <c:axId val="230809704"/>
        <c:axId val="0"/>
      </c:bar3DChart>
      <c:catAx>
        <c:axId val="230804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Attendance</a:t>
                </a:r>
                <a:r>
                  <a:rPr lang="en-US" sz="1600" baseline="0"/>
                  <a:t> Rate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0.38921055352497363"/>
              <c:y val="0.88389420072490943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230809704"/>
        <c:crosses val="autoZero"/>
        <c:auto val="1"/>
        <c:lblAlgn val="ctr"/>
        <c:lblOffset val="100"/>
        <c:noMultiLvlLbl val="0"/>
      </c:catAx>
      <c:valAx>
        <c:axId val="230809704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aseline="0"/>
                  <a:t>Graduation Rate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5.6896326613167979E-2"/>
              <c:y val="0.26390138732658419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crossAx val="230804608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absSizeAnchor xmlns:cdr="http://schemas.openxmlformats.org/drawingml/2006/chartDrawing">
    <cdr:from>
      <cdr:x>0.8151</cdr:x>
      <cdr:y>0.04582</cdr:y>
    </cdr:from>
    <cdr:ext cx="1" cy="2147978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4326119" y="1220630"/>
          <a:ext cx="2147978" cy="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0.77647</cdr:x>
      <cdr:y>0.71876</cdr:y>
    </cdr:from>
    <cdr:to>
      <cdr:x>0.81424</cdr:x>
      <cdr:y>0.78516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5144180" y="2300320"/>
          <a:ext cx="250229" cy="21250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06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066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0E530ED-C609-4D01-9E81-A0A15C06A5C4}" type="datetimeFigureOut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22488" y="696913"/>
            <a:ext cx="2613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06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066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C82CF06-965B-417B-83A5-D2F4EF3B8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398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65" algn="l" defTabSz="9140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98" algn="l" defTabSz="9140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31" algn="l" defTabSz="9140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64" algn="l" defTabSz="91406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20900" y="696913"/>
            <a:ext cx="2616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575D0380-E1F9-4819-B7E1-7D2C1B9200C3}" type="slidenum">
              <a:rPr lang="en-US"/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5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3FEAA-5345-4383-BED7-609AAEE478A1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4D396-5A04-4066-A7DA-9C6868395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E1E78-7991-411A-93BF-B70C7C926D61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8D8EF-59C1-4E82-BE81-0334619BD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9"/>
            <a:ext cx="5829300" cy="20002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C25BE-00D5-4F48-A750-0FFAE3190420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BA40D-3BB7-4AF6-A0F2-673CE5D98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3D576-3F2C-4576-972F-AF4354E9A0BA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ACE97-1021-4C55-BD49-7731D7FDC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8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3" indent="0">
              <a:buNone/>
              <a:defRPr sz="2000" b="1"/>
            </a:lvl2pPr>
            <a:lvl3pPr marL="914066" indent="0">
              <a:buNone/>
              <a:defRPr sz="1800" b="1"/>
            </a:lvl3pPr>
            <a:lvl4pPr marL="1371099" indent="0">
              <a:buNone/>
              <a:defRPr sz="1600" b="1"/>
            </a:lvl4pPr>
            <a:lvl5pPr marL="1828132" indent="0">
              <a:buNone/>
              <a:defRPr sz="1600" b="1"/>
            </a:lvl5pPr>
            <a:lvl6pPr marL="2285165" indent="0">
              <a:buNone/>
              <a:defRPr sz="1600" b="1"/>
            </a:lvl6pPr>
            <a:lvl7pPr marL="2742198" indent="0">
              <a:buNone/>
              <a:defRPr sz="1600" b="1"/>
            </a:lvl7pPr>
            <a:lvl8pPr marL="3199231" indent="0">
              <a:buNone/>
              <a:defRPr sz="1600" b="1"/>
            </a:lvl8pPr>
            <a:lvl9pPr marL="365626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8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3" indent="0">
              <a:buNone/>
              <a:defRPr sz="2000" b="1"/>
            </a:lvl2pPr>
            <a:lvl3pPr marL="914066" indent="0">
              <a:buNone/>
              <a:defRPr sz="1800" b="1"/>
            </a:lvl3pPr>
            <a:lvl4pPr marL="1371099" indent="0">
              <a:buNone/>
              <a:defRPr sz="1600" b="1"/>
            </a:lvl4pPr>
            <a:lvl5pPr marL="1828132" indent="0">
              <a:buNone/>
              <a:defRPr sz="1600" b="1"/>
            </a:lvl5pPr>
            <a:lvl6pPr marL="2285165" indent="0">
              <a:buNone/>
              <a:defRPr sz="1600" b="1"/>
            </a:lvl6pPr>
            <a:lvl7pPr marL="2742198" indent="0">
              <a:buNone/>
              <a:defRPr sz="1600" b="1"/>
            </a:lvl7pPr>
            <a:lvl8pPr marL="3199231" indent="0">
              <a:buNone/>
              <a:defRPr sz="1600" b="1"/>
            </a:lvl8pPr>
            <a:lvl9pPr marL="365626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1BD-82D4-49A7-9530-7BA85F4156DF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D86DD-6FBB-415E-8EC3-C6A03E3E5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52DB-B599-42E7-ADB4-4FA4D2D9A1C0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8390C-9F94-49EF-9027-884A3B6675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CBF91-840B-4C3E-8262-F529EB666296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47762-733F-47CC-92B5-D020A1AF8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68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8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033" indent="0">
              <a:buNone/>
              <a:defRPr sz="1200"/>
            </a:lvl2pPr>
            <a:lvl3pPr marL="914066" indent="0">
              <a:buNone/>
              <a:defRPr sz="1000"/>
            </a:lvl3pPr>
            <a:lvl4pPr marL="1371099" indent="0">
              <a:buNone/>
              <a:defRPr sz="900"/>
            </a:lvl4pPr>
            <a:lvl5pPr marL="1828132" indent="0">
              <a:buNone/>
              <a:defRPr sz="900"/>
            </a:lvl5pPr>
            <a:lvl6pPr marL="2285165" indent="0">
              <a:buNone/>
              <a:defRPr sz="900"/>
            </a:lvl6pPr>
            <a:lvl7pPr marL="2742198" indent="0">
              <a:buNone/>
              <a:defRPr sz="900"/>
            </a:lvl7pPr>
            <a:lvl8pPr marL="3199231" indent="0">
              <a:buNone/>
              <a:defRPr sz="900"/>
            </a:lvl8pPr>
            <a:lvl9pPr marL="365626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70A5A-7254-43F2-AFA2-CC3690A4D946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4CDFA-CE4A-4708-8827-FE7930989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33" indent="0">
              <a:buNone/>
              <a:defRPr sz="2800"/>
            </a:lvl2pPr>
            <a:lvl3pPr marL="914066" indent="0">
              <a:buNone/>
              <a:defRPr sz="2400"/>
            </a:lvl3pPr>
            <a:lvl4pPr marL="1371099" indent="0">
              <a:buNone/>
              <a:defRPr sz="2000"/>
            </a:lvl4pPr>
            <a:lvl5pPr marL="1828132" indent="0">
              <a:buNone/>
              <a:defRPr sz="2000"/>
            </a:lvl5pPr>
            <a:lvl6pPr marL="2285165" indent="0">
              <a:buNone/>
              <a:defRPr sz="2000"/>
            </a:lvl6pPr>
            <a:lvl7pPr marL="2742198" indent="0">
              <a:buNone/>
              <a:defRPr sz="2000"/>
            </a:lvl7pPr>
            <a:lvl8pPr marL="3199231" indent="0">
              <a:buNone/>
              <a:defRPr sz="2000"/>
            </a:lvl8pPr>
            <a:lvl9pPr marL="365626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033" indent="0">
              <a:buNone/>
              <a:defRPr sz="1200"/>
            </a:lvl2pPr>
            <a:lvl3pPr marL="914066" indent="0">
              <a:buNone/>
              <a:defRPr sz="1000"/>
            </a:lvl3pPr>
            <a:lvl4pPr marL="1371099" indent="0">
              <a:buNone/>
              <a:defRPr sz="900"/>
            </a:lvl4pPr>
            <a:lvl5pPr marL="1828132" indent="0">
              <a:buNone/>
              <a:defRPr sz="900"/>
            </a:lvl5pPr>
            <a:lvl6pPr marL="2285165" indent="0">
              <a:buNone/>
              <a:defRPr sz="900"/>
            </a:lvl6pPr>
            <a:lvl7pPr marL="2742198" indent="0">
              <a:buNone/>
              <a:defRPr sz="900"/>
            </a:lvl7pPr>
            <a:lvl8pPr marL="3199231" indent="0">
              <a:buNone/>
              <a:defRPr sz="900"/>
            </a:lvl8pPr>
            <a:lvl9pPr marL="365626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BE220-64DE-45E5-81E0-007A499EDCBC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4022C-3442-4731-9D4A-F2908FD5B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97F70-07DF-4F9D-851F-7797B397BD79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E4BD7-0FC6-4C91-9FEC-71AA2BF7D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894DA-2551-492A-9C82-BF0CE757BADA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A3ACA-15F4-458B-B6E6-026878353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6" tIns="45704" rIns="91406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l" defTabSz="914066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A5B267D-7EC0-43AA-88B5-BF03C0B733C9}" type="datetime1">
              <a:rPr lang="en-US"/>
              <a:pPr>
                <a:defRPr/>
              </a:pPr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ctr" defTabSz="914066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Drop-out Rate = # of students that dropout within the school year divided by the # of students enrolled at least one day within the school year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06" tIns="45704" rIns="91406" bIns="45704" rtlCol="0" anchor="ctr"/>
          <a:lstStyle>
            <a:lvl1pPr algn="r" defTabSz="914066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AC3C7C-56FD-4B6B-9C7E-61C689B70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2813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912813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82" indent="-228517" algn="l" defTabSz="91406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15" indent="-228517" algn="l" defTabSz="91406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47" indent="-228517" algn="l" defTabSz="91406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81" indent="-228517" algn="l" defTabSz="91406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3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6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9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32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65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98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31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64" algn="l" defTabSz="9140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110393" y="1033704"/>
            <a:ext cx="4542938" cy="635474"/>
          </a:xfrm>
        </p:spPr>
        <p:txBody>
          <a:bodyPr/>
          <a:lstStyle/>
          <a:p>
            <a:r>
              <a:rPr lang="en-US" sz="3600" dirty="0" smtClean="0"/>
              <a:t>ATTENDANCE MATTERS</a:t>
            </a:r>
          </a:p>
        </p:txBody>
      </p:sp>
      <p:sp>
        <p:nvSpPr>
          <p:cNvPr id="2052" name="TextBox 8"/>
          <p:cNvSpPr txBox="1">
            <a:spLocks noChangeArrowheads="1"/>
          </p:cNvSpPr>
          <p:nvPr/>
        </p:nvSpPr>
        <p:spPr bwMode="auto">
          <a:xfrm>
            <a:off x="0" y="5029200"/>
            <a:ext cx="6858000" cy="325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507" tIns="9754" rIns="19507" bIns="9754">
            <a:spAutoFit/>
          </a:bodyPr>
          <a:lstStyle/>
          <a:p>
            <a:pPr algn="ctr"/>
            <a:r>
              <a:rPr lang="en-US" sz="1400" b="1" u="sng" dirty="0" smtClean="0">
                <a:latin typeface="Calibri" pitchFamily="34" charset="0"/>
              </a:rPr>
              <a:t>FACTS </a:t>
            </a:r>
            <a:r>
              <a:rPr lang="en-US" sz="1400" b="1" u="sng" dirty="0">
                <a:latin typeface="Calibri" pitchFamily="34" charset="0"/>
              </a:rPr>
              <a:t>for </a:t>
            </a:r>
            <a:r>
              <a:rPr lang="en-US" sz="1400" b="1" u="sng" dirty="0" smtClean="0">
                <a:latin typeface="Calibri" pitchFamily="34" charset="0"/>
              </a:rPr>
              <a:t>students with attendance rates below 80%:</a:t>
            </a:r>
            <a:endParaRPr lang="en-US" sz="1400" b="1" u="sng" dirty="0">
              <a:latin typeface="Calibri" pitchFamily="34" charset="0"/>
            </a:endParaRPr>
          </a:p>
          <a:p>
            <a:pPr algn="ctr"/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>
                <a:latin typeface="Calibri" pitchFamily="34" charset="0"/>
              </a:rPr>
              <a:t>  </a:t>
            </a:r>
            <a:r>
              <a:rPr lang="en-US" sz="1400" dirty="0" smtClean="0">
                <a:latin typeface="Calibri" pitchFamily="34" charset="0"/>
              </a:rPr>
              <a:t>Represent </a:t>
            </a:r>
            <a:r>
              <a:rPr lang="en-US" sz="1400" dirty="0">
                <a:latin typeface="Calibri" pitchFamily="34" charset="0"/>
              </a:rPr>
              <a:t>9</a:t>
            </a:r>
            <a:r>
              <a:rPr lang="en-US" sz="1400" dirty="0" smtClean="0">
                <a:latin typeface="Calibri" pitchFamily="34" charset="0"/>
              </a:rPr>
              <a:t>% of </a:t>
            </a:r>
            <a:r>
              <a:rPr lang="en-US" sz="1400" dirty="0">
                <a:latin typeface="Calibri" pitchFamily="34" charset="0"/>
              </a:rPr>
              <a:t>7</a:t>
            </a:r>
            <a:r>
              <a:rPr lang="en-US" sz="1400" baseline="30000" dirty="0" smtClean="0">
                <a:latin typeface="Calibri" pitchFamily="34" charset="0"/>
              </a:rPr>
              <a:t>th</a:t>
            </a:r>
            <a:r>
              <a:rPr lang="en-US" sz="1400" dirty="0" smtClean="0">
                <a:latin typeface="Calibri" pitchFamily="34" charset="0"/>
              </a:rPr>
              <a:t>-12</a:t>
            </a:r>
            <a:r>
              <a:rPr lang="en-US" sz="1400" baseline="30000" dirty="0" smtClean="0">
                <a:latin typeface="Calibri" pitchFamily="34" charset="0"/>
              </a:rPr>
              <a:t>th</a:t>
            </a:r>
            <a:r>
              <a:rPr lang="en-US" sz="1400" dirty="0" smtClean="0">
                <a:latin typeface="Calibri" pitchFamily="34" charset="0"/>
              </a:rPr>
              <a:t> graders and miss over </a:t>
            </a:r>
            <a:r>
              <a:rPr lang="en-US" sz="1400" dirty="0">
                <a:latin typeface="Calibri" pitchFamily="34" charset="0"/>
              </a:rPr>
              <a:t>7</a:t>
            </a:r>
            <a:r>
              <a:rPr lang="en-US" sz="1400" dirty="0" smtClean="0">
                <a:latin typeface="Calibri" pitchFamily="34" charset="0"/>
              </a:rPr>
              <a:t> weeks of school!</a:t>
            </a:r>
          </a:p>
          <a:p>
            <a:pPr algn="ctr">
              <a:buFont typeface="Arial" charset="0"/>
              <a:buChar char="•"/>
            </a:pPr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 smtClean="0">
                <a:latin typeface="Calibri" pitchFamily="34" charset="0"/>
              </a:rPr>
              <a:t> If they also have less than a C average, only 9% graduate</a:t>
            </a:r>
          </a:p>
          <a:p>
            <a:pPr algn="ctr">
              <a:buFont typeface="Arial" charset="0"/>
              <a:buChar char="•"/>
            </a:pPr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>
                <a:latin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</a:rPr>
              <a:t>Even if they have a C average or better, only 48% graduate</a:t>
            </a:r>
          </a:p>
          <a:p>
            <a:pPr algn="ctr">
              <a:buFont typeface="Arial" charset="0"/>
              <a:buChar char="•"/>
            </a:pPr>
            <a:endParaRPr lang="en-US" sz="14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 smtClean="0">
                <a:latin typeface="Calibri" pitchFamily="34" charset="0"/>
              </a:rPr>
              <a:t>  They are 14 </a:t>
            </a:r>
            <a:r>
              <a:rPr lang="en-US" sz="1400" dirty="0">
                <a:latin typeface="Calibri" pitchFamily="34" charset="0"/>
              </a:rPr>
              <a:t>times more likely to </a:t>
            </a:r>
            <a:r>
              <a:rPr lang="en-US" sz="1400" dirty="0" smtClean="0">
                <a:latin typeface="Calibri" pitchFamily="34" charset="0"/>
              </a:rPr>
              <a:t>dropout</a:t>
            </a:r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>
                <a:latin typeface="Calibri" pitchFamily="34" charset="0"/>
              </a:rPr>
              <a:t>  </a:t>
            </a:r>
            <a:r>
              <a:rPr lang="en-US" sz="1400" dirty="0" smtClean="0">
                <a:latin typeface="Calibri" pitchFamily="34" charset="0"/>
              </a:rPr>
              <a:t>About 51% </a:t>
            </a:r>
            <a:r>
              <a:rPr lang="en-US" sz="1400" dirty="0">
                <a:latin typeface="Calibri" pitchFamily="34" charset="0"/>
              </a:rPr>
              <a:t>meet state standards in Math</a:t>
            </a:r>
          </a:p>
          <a:p>
            <a:pPr algn="ctr">
              <a:buFont typeface="Arial" charset="0"/>
              <a:buChar char="•"/>
            </a:pPr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>
                <a:latin typeface="Calibri" pitchFamily="34" charset="0"/>
              </a:rPr>
              <a:t>  </a:t>
            </a:r>
            <a:r>
              <a:rPr lang="en-US" sz="1400" dirty="0" smtClean="0">
                <a:latin typeface="Calibri" pitchFamily="34" charset="0"/>
              </a:rPr>
              <a:t>Their average </a:t>
            </a:r>
            <a:r>
              <a:rPr lang="en-US" sz="1400" dirty="0">
                <a:latin typeface="Calibri" pitchFamily="34" charset="0"/>
              </a:rPr>
              <a:t>GPA is </a:t>
            </a:r>
            <a:r>
              <a:rPr lang="en-US" sz="1400" dirty="0" smtClean="0">
                <a:latin typeface="Calibri" pitchFamily="34" charset="0"/>
              </a:rPr>
              <a:t>more than 1 </a:t>
            </a:r>
            <a:r>
              <a:rPr lang="en-US" sz="1400" dirty="0">
                <a:latin typeface="Calibri" pitchFamily="34" charset="0"/>
              </a:rPr>
              <a:t>letter </a:t>
            </a:r>
            <a:r>
              <a:rPr lang="en-US" sz="1400" dirty="0" smtClean="0">
                <a:latin typeface="Calibri" pitchFamily="34" charset="0"/>
              </a:rPr>
              <a:t>grade </a:t>
            </a:r>
            <a:r>
              <a:rPr lang="en-US" sz="1400" dirty="0">
                <a:latin typeface="Calibri" pitchFamily="34" charset="0"/>
              </a:rPr>
              <a:t>lower than their peers</a:t>
            </a:r>
          </a:p>
          <a:p>
            <a:pPr algn="ctr"/>
            <a:endParaRPr lang="en-US" sz="14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1400" dirty="0">
                <a:latin typeface="Calibri" pitchFamily="34" charset="0"/>
              </a:rPr>
              <a:t>  </a:t>
            </a:r>
            <a:r>
              <a:rPr lang="en-US" sz="1400" dirty="0" smtClean="0">
                <a:latin typeface="Calibri" pitchFamily="34" charset="0"/>
              </a:rPr>
              <a:t>Dropout </a:t>
            </a:r>
            <a:r>
              <a:rPr lang="en-US" sz="1400" dirty="0">
                <a:latin typeface="Calibri" pitchFamily="34" charset="0"/>
              </a:rPr>
              <a:t>rate </a:t>
            </a:r>
            <a:r>
              <a:rPr lang="en-US" sz="1400" dirty="0" smtClean="0">
                <a:latin typeface="Calibri" pitchFamily="34" charset="0"/>
              </a:rPr>
              <a:t>can be cut in </a:t>
            </a:r>
            <a:r>
              <a:rPr lang="en-US" sz="1400" b="1" dirty="0" smtClean="0">
                <a:latin typeface="Calibri" pitchFamily="34" charset="0"/>
              </a:rPr>
              <a:t>HALF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</a:rPr>
              <a:t>if </a:t>
            </a:r>
            <a:r>
              <a:rPr lang="en-US" sz="1400" dirty="0" smtClean="0">
                <a:latin typeface="Calibri" pitchFamily="34" charset="0"/>
              </a:rPr>
              <a:t>attendance </a:t>
            </a:r>
            <a:r>
              <a:rPr lang="en-US" sz="1400" b="1" u="sng" dirty="0" smtClean="0">
                <a:latin typeface="Calibri" pitchFamily="34" charset="0"/>
              </a:rPr>
              <a:t>IMPROVES</a:t>
            </a:r>
            <a:r>
              <a:rPr lang="en-US" sz="1400" dirty="0" smtClean="0">
                <a:latin typeface="Calibri" pitchFamily="34" charset="0"/>
              </a:rPr>
              <a:t>  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672545" y="8305800"/>
            <a:ext cx="5641975" cy="746125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 algn="l">
              <a:defRPr/>
            </a:pPr>
            <a:endParaRPr lang="en-US" sz="1100" dirty="0" smtClean="0"/>
          </a:p>
          <a:p>
            <a:pPr algn="l">
              <a:defRPr/>
            </a:pPr>
            <a:r>
              <a:rPr lang="en-US" sz="1100" dirty="0" smtClean="0"/>
              <a:t>Alternative programs </a:t>
            </a:r>
            <a:r>
              <a:rPr lang="en-US" sz="1100" dirty="0"/>
              <a:t>excluded from the </a:t>
            </a:r>
            <a:r>
              <a:rPr lang="en-US" sz="1100" dirty="0" smtClean="0"/>
              <a:t>analysis due to fundamentally different attendance information; </a:t>
            </a:r>
            <a:r>
              <a:rPr lang="en-US" sz="1100" dirty="0"/>
              <a:t>G</a:t>
            </a:r>
            <a:r>
              <a:rPr lang="en-US" sz="1100" dirty="0" smtClean="0"/>
              <a:t>raduation data compiled over 8 years (05-06 to 12-13) </a:t>
            </a:r>
            <a:endParaRPr lang="en-US" sz="1100" dirty="0"/>
          </a:p>
          <a:p>
            <a:pPr>
              <a:defRPr/>
            </a:pPr>
            <a:r>
              <a:rPr lang="en-US" sz="1400" dirty="0" smtClean="0"/>
              <a:t>Prepared by Ellis </a:t>
            </a:r>
            <a:r>
              <a:rPr lang="en-US" sz="1400" dirty="0"/>
              <a:t>M. </a:t>
            </a:r>
            <a:r>
              <a:rPr lang="en-US" sz="1400" dirty="0" err="1" smtClean="0"/>
              <a:t>Ott</a:t>
            </a:r>
            <a:r>
              <a:rPr lang="en-US" sz="1400" dirty="0" smtClean="0"/>
              <a:t>, Ph.D</a:t>
            </a:r>
            <a:r>
              <a:rPr lang="en-US" sz="1400" dirty="0"/>
              <a:t>. – Research &amp; Accountability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8844" y="599520"/>
            <a:ext cx="5186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Fairbanks North Star Borough School District</a:t>
            </a:r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10" name="Rectangle 9"/>
          <p:cNvSpPr/>
          <p:nvPr/>
        </p:nvSpPr>
        <p:spPr>
          <a:xfrm rot="-2700000">
            <a:off x="-340001" y="399464"/>
            <a:ext cx="172664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2700000">
            <a:off x="5451199" y="399462"/>
            <a:ext cx="172664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599393"/>
              </p:ext>
            </p:extLst>
          </p:nvPr>
        </p:nvGraphicFramePr>
        <p:xfrm>
          <a:off x="116457" y="1752600"/>
          <a:ext cx="6625085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159</Words>
  <Application>Microsoft Office PowerPoint</Application>
  <PresentationFormat>Letter Paper (8.5x11 in)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ATTENDANCE MATTERS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ATTENDANCE MATTERS</dc:title>
  <dc:creator>f351678</dc:creator>
  <cp:lastModifiedBy>Ott, Ellis M.</cp:lastModifiedBy>
  <cp:revision>81</cp:revision>
  <dcterms:created xsi:type="dcterms:W3CDTF">2009-03-30T21:45:38Z</dcterms:created>
  <dcterms:modified xsi:type="dcterms:W3CDTF">2016-02-05T19:52:57Z</dcterms:modified>
</cp:coreProperties>
</file>