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4" r:id="rId1"/>
  </p:sldMasterIdLst>
  <p:notesMasterIdLst>
    <p:notesMasterId r:id="rId22"/>
  </p:notesMasterIdLst>
  <p:sldIdLst>
    <p:sldId id="259" r:id="rId2"/>
    <p:sldId id="281" r:id="rId3"/>
    <p:sldId id="282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83" r:id="rId12"/>
    <p:sldId id="274" r:id="rId13"/>
    <p:sldId id="267" r:id="rId14"/>
    <p:sldId id="268" r:id="rId15"/>
    <p:sldId id="269" r:id="rId16"/>
    <p:sldId id="275" r:id="rId17"/>
    <p:sldId id="276" r:id="rId18"/>
    <p:sldId id="284" r:id="rId19"/>
    <p:sldId id="285" r:id="rId20"/>
    <p:sldId id="28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10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H:\PPE\SHARED\Reports,%20Surveys\Attendance\Dashboards\13-14\Attendance%20Level%20graphing%2005-06%20to%2012-13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adc-nas\Departments\PPE\SHARED\Reports,%20Surveys\Attendance\Dashboards\13-14\Attendance%20Level%20graphing%2005-06%20to%2011-12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adc-nas\Departments\PPE\SHARED\Reports,%20Surveys\Attendance\Dashboards\13-14\Attendance%20Level%20graphing%2005-06%20to%2011-12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C-NAS\Departments\PPE\SHARED\Reports\Attendance\Dashboards\15-16\Attendance%20Level%20graphing%2005-06%20to%2014-15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\\ADC-NAS\Departments\PPE\SHARED\Reports\Graduation.Dropout\2014-2015\work%20folder\Achievement-gap-graphs-05-to-15-Dropout-GradRate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en-US" sz="2800" dirty="0"/>
              <a:t>Graduation Rate by Attendance</a:t>
            </a:r>
          </a:p>
        </c:rich>
      </c:tx>
      <c:layout>
        <c:manualLayout>
          <c:xMode val="edge"/>
          <c:yMode val="edge"/>
          <c:x val="0.15909165987872206"/>
          <c:y val="8.4579149262399164E-2"/>
        </c:manualLayout>
      </c:layout>
      <c:overlay val="1"/>
    </c:title>
    <c:autoTitleDeleted val="0"/>
    <c:view3D>
      <c:rotX val="15"/>
      <c:rotY val="20"/>
      <c:rAngAx val="1"/>
    </c:view3D>
    <c:floor>
      <c:thickness val="0"/>
    </c:floor>
    <c:sideWall>
      <c:thickness val="0"/>
      <c:spPr>
        <a:noFill/>
      </c:spPr>
    </c:sideWall>
    <c:backWall>
      <c:thickness val="0"/>
      <c:spPr>
        <a:noFill/>
      </c:spPr>
    </c:backWall>
    <c:plotArea>
      <c:layout>
        <c:manualLayout>
          <c:layoutTarget val="inner"/>
          <c:xMode val="edge"/>
          <c:yMode val="edge"/>
          <c:x val="0.13848927784292769"/>
          <c:y val="6.5644061531356462E-2"/>
          <c:w val="0.82791228908986492"/>
          <c:h val="0.6940895111588666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Sheet2!$A$4</c:f>
              <c:strCache>
                <c:ptCount val="1"/>
                <c:pt idx="0">
                  <c:v>Graduation Rate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B75-48DB-B8F1-BF115AFE8DF6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B75-48DB-B8F1-BF115AFE8DF6}"/>
              </c:ext>
            </c:extLst>
          </c:dPt>
          <c:dPt>
            <c:idx val="2"/>
            <c:invertIfNegative val="0"/>
            <c:bubble3D val="0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B75-48DB-B8F1-BF115AFE8DF6}"/>
              </c:ext>
            </c:extLst>
          </c:dPt>
          <c:dPt>
            <c:idx val="3"/>
            <c:invertIfNegative val="0"/>
            <c:bubble3D val="0"/>
            <c:spPr>
              <a:solidFill>
                <a:srgbClr val="FFFF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B75-48DB-B8F1-BF115AFE8DF6}"/>
              </c:ext>
            </c:extLst>
          </c:dPt>
          <c:dPt>
            <c:idx val="4"/>
            <c:invertIfNegative val="0"/>
            <c:bubble3D val="0"/>
            <c:spPr>
              <a:solidFill>
                <a:srgbClr val="00B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CB75-48DB-B8F1-BF115AFE8DF6}"/>
              </c:ext>
            </c:extLst>
          </c:dPt>
          <c:dPt>
            <c:idx val="5"/>
            <c:invertIfNegative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CB75-48DB-B8F1-BF115AFE8DF6}"/>
              </c:ext>
            </c:extLst>
          </c:dPt>
          <c:dLbls>
            <c:dLbl>
              <c:idx val="0"/>
              <c:layout>
                <c:manualLayout>
                  <c:x val="1.9444444444444445E-2"/>
                  <c:y val="-2.77781423155440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B75-48DB-B8F1-BF115AFE8DF6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6666666666666725E-2"/>
                  <c:y val="-2.77777777777779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CB75-48DB-B8F1-BF115AFE8DF6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9444444444444445E-2"/>
                  <c:y val="-2.3148148148148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CB75-48DB-B8F1-BF115AFE8DF6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6666666666666701E-2"/>
                  <c:y val="-9.259259259259314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CB75-48DB-B8F1-BF115AFE8DF6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4515292897874498E-2"/>
                  <c:y val="-6.074411541381928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CB75-48DB-B8F1-BF115AFE8DF6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4293420074714579E-2"/>
                  <c:y val="-1.34572445327559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CB75-48DB-B8F1-BF115AFE8DF6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Sheet2!$B$3:$G$3</c:f>
              <c:strCache>
                <c:ptCount val="6"/>
                <c:pt idx="0">
                  <c:v>Below 60%</c:v>
                </c:pt>
                <c:pt idx="1">
                  <c:v>60-69%</c:v>
                </c:pt>
                <c:pt idx="2">
                  <c:v>70%-79%</c:v>
                </c:pt>
                <c:pt idx="3">
                  <c:v>80%-89%</c:v>
                </c:pt>
                <c:pt idx="4">
                  <c:v>90%-94%</c:v>
                </c:pt>
                <c:pt idx="5">
                  <c:v>Goal (95%+)</c:v>
                </c:pt>
              </c:strCache>
            </c:strRef>
          </c:cat>
          <c:val>
            <c:numRef>
              <c:f>Sheet2!$B$4:$G$4</c:f>
              <c:numCache>
                <c:formatCode>0%</c:formatCode>
                <c:ptCount val="6"/>
                <c:pt idx="0">
                  <c:v>0.02</c:v>
                </c:pt>
                <c:pt idx="1">
                  <c:v>0.05</c:v>
                </c:pt>
                <c:pt idx="2">
                  <c:v>0.26</c:v>
                </c:pt>
                <c:pt idx="3">
                  <c:v>0.69</c:v>
                </c:pt>
                <c:pt idx="4">
                  <c:v>0.88</c:v>
                </c:pt>
                <c:pt idx="5">
                  <c:v>0.91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CB75-48DB-B8F1-BF115AFE8D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0500640"/>
        <c:axId val="190501032"/>
        <c:axId val="0"/>
      </c:bar3DChart>
      <c:catAx>
        <c:axId val="19050064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400"/>
                </a:pPr>
                <a:r>
                  <a:rPr lang="en-US" sz="2400"/>
                  <a:t>Attendance</a:t>
                </a:r>
                <a:r>
                  <a:rPr lang="en-US" sz="2400" baseline="0"/>
                  <a:t> Rate</a:t>
                </a:r>
                <a:endParaRPr lang="en-US" sz="2400"/>
              </a:p>
            </c:rich>
          </c:tx>
          <c:layout>
            <c:manualLayout>
              <c:xMode val="edge"/>
              <c:yMode val="edge"/>
              <c:x val="0.42123393519775548"/>
              <c:y val="0.82614682970362485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90501032"/>
        <c:crosses val="autoZero"/>
        <c:auto val="1"/>
        <c:lblAlgn val="ctr"/>
        <c:lblOffset val="100"/>
        <c:noMultiLvlLbl val="0"/>
      </c:catAx>
      <c:valAx>
        <c:axId val="190501032"/>
        <c:scaling>
          <c:orientation val="minMax"/>
          <c:max val="1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400"/>
                </a:pPr>
                <a:r>
                  <a:rPr lang="en-US" sz="2400" baseline="0"/>
                  <a:t>Graduation Rate</a:t>
                </a:r>
                <a:endParaRPr lang="en-US" sz="2400"/>
              </a:p>
            </c:rich>
          </c:tx>
          <c:layout>
            <c:manualLayout>
              <c:xMode val="edge"/>
              <c:yMode val="edge"/>
              <c:x val="3.2819152425809552E-2"/>
              <c:y val="0.30088405447164029"/>
            </c:manualLayout>
          </c:layout>
          <c:overlay val="0"/>
        </c:title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90500640"/>
        <c:crosses val="autoZero"/>
        <c:crossBetween val="between"/>
        <c:majorUnit val="0.1"/>
      </c:valAx>
      <c:spPr>
        <a:noFill/>
        <a:ln>
          <a:solidFill>
            <a:srgbClr val="4F81BD"/>
          </a:solidFill>
        </a:ln>
      </c:spPr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en-US" sz="2400" dirty="0"/>
              <a:t>Graduation Rate by </a:t>
            </a:r>
            <a:endParaRPr lang="en-US" sz="2400" dirty="0" smtClean="0"/>
          </a:p>
          <a:p>
            <a:pPr>
              <a:defRPr sz="2400"/>
            </a:pPr>
            <a:r>
              <a:rPr lang="en-US" sz="2400" dirty="0" smtClean="0"/>
              <a:t>Attendance </a:t>
            </a:r>
            <a:r>
              <a:rPr lang="en-US" sz="2400" dirty="0"/>
              <a:t>with</a:t>
            </a:r>
          </a:p>
          <a:p>
            <a:pPr>
              <a:defRPr sz="2400"/>
            </a:pPr>
            <a:r>
              <a:rPr lang="en-US" sz="2400" dirty="0"/>
              <a:t>GPA &lt; 2.0</a:t>
            </a:r>
          </a:p>
        </c:rich>
      </c:tx>
      <c:layout>
        <c:manualLayout>
          <c:xMode val="edge"/>
          <c:yMode val="edge"/>
          <c:x val="0.21250012502512602"/>
          <c:y val="8.8081479481941977E-2"/>
        </c:manualLayout>
      </c:layout>
      <c:overlay val="1"/>
    </c:title>
    <c:autoTitleDeleted val="0"/>
    <c:view3D>
      <c:rotX val="15"/>
      <c:rotY val="20"/>
      <c:rAngAx val="1"/>
    </c:view3D>
    <c:floor>
      <c:thickness val="0"/>
    </c:floor>
    <c:sideWall>
      <c:thickness val="0"/>
      <c:spPr>
        <a:noFill/>
      </c:spPr>
    </c:sideWall>
    <c:backWall>
      <c:thickness val="0"/>
      <c:spPr>
        <a:noFill/>
      </c:spPr>
    </c:backWall>
    <c:plotArea>
      <c:layout>
        <c:manualLayout>
          <c:layoutTarget val="inner"/>
          <c:xMode val="edge"/>
          <c:yMode val="edge"/>
          <c:x val="0.13848927784292769"/>
          <c:y val="6.5644061531356462E-2"/>
          <c:w val="0.82791228908986492"/>
          <c:h val="0.6940895111588666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Sheet2!$A$5</c:f>
              <c:strCache>
                <c:ptCount val="1"/>
                <c:pt idx="0">
                  <c:v>Graduation Rate (GPA &lt; 2.0)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B76-4B5F-8A07-7216DF49773E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B76-4B5F-8A07-7216DF49773E}"/>
              </c:ext>
            </c:extLst>
          </c:dPt>
          <c:dPt>
            <c:idx val="2"/>
            <c:invertIfNegative val="0"/>
            <c:bubble3D val="0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B76-4B5F-8A07-7216DF49773E}"/>
              </c:ext>
            </c:extLst>
          </c:dPt>
          <c:dPt>
            <c:idx val="3"/>
            <c:invertIfNegative val="0"/>
            <c:bubble3D val="0"/>
            <c:spPr>
              <a:solidFill>
                <a:srgbClr val="FFFF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B76-4B5F-8A07-7216DF49773E}"/>
              </c:ext>
            </c:extLst>
          </c:dPt>
          <c:dPt>
            <c:idx val="4"/>
            <c:invertIfNegative val="0"/>
            <c:bubble3D val="0"/>
            <c:spPr>
              <a:solidFill>
                <a:srgbClr val="00B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9B76-4B5F-8A07-7216DF49773E}"/>
              </c:ext>
            </c:extLst>
          </c:dPt>
          <c:dPt>
            <c:idx val="5"/>
            <c:invertIfNegative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9B76-4B5F-8A07-7216DF49773E}"/>
              </c:ext>
            </c:extLst>
          </c:dPt>
          <c:dLbls>
            <c:dLbl>
              <c:idx val="0"/>
              <c:layout>
                <c:manualLayout>
                  <c:x val="1.9444444444444445E-2"/>
                  <c:y val="-2.77781423155440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9B76-4B5F-8A07-7216DF49773E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6666666666666725E-2"/>
                  <c:y val="-2.77777777777779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9B76-4B5F-8A07-7216DF49773E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9444444444444445E-2"/>
                  <c:y val="-2.3148148148148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9B76-4B5F-8A07-7216DF49773E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6666666666666701E-2"/>
                  <c:y val="-9.259259259259314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9B76-4B5F-8A07-7216DF49773E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4515292897874498E-2"/>
                  <c:y val="-6.074411541381928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9B76-4B5F-8A07-7216DF49773E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4293420074714579E-2"/>
                  <c:y val="-1.34572445327559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9B76-4B5F-8A07-7216DF49773E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Sheet2!$B$3:$G$3</c:f>
              <c:strCache>
                <c:ptCount val="6"/>
                <c:pt idx="0">
                  <c:v>Below 60%</c:v>
                </c:pt>
                <c:pt idx="1">
                  <c:v>60-69%</c:v>
                </c:pt>
                <c:pt idx="2">
                  <c:v>70%-79%</c:v>
                </c:pt>
                <c:pt idx="3">
                  <c:v>80%-89%</c:v>
                </c:pt>
                <c:pt idx="4">
                  <c:v>90%-94%</c:v>
                </c:pt>
                <c:pt idx="5">
                  <c:v>Goal (95%+)</c:v>
                </c:pt>
              </c:strCache>
            </c:strRef>
          </c:cat>
          <c:val>
            <c:numRef>
              <c:f>Sheet2!$B$5:$G$5</c:f>
              <c:numCache>
                <c:formatCode>0%</c:formatCode>
                <c:ptCount val="6"/>
                <c:pt idx="0">
                  <c:v>0</c:v>
                </c:pt>
                <c:pt idx="1">
                  <c:v>1.4E-2</c:v>
                </c:pt>
                <c:pt idx="2">
                  <c:v>0.154</c:v>
                </c:pt>
                <c:pt idx="3">
                  <c:v>0.39200000000000002</c:v>
                </c:pt>
                <c:pt idx="4">
                  <c:v>0.53700000000000003</c:v>
                </c:pt>
                <c:pt idx="5">
                  <c:v>0.56299999999999994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9B76-4B5F-8A07-7216DF4977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0501424"/>
        <c:axId val="190505344"/>
        <c:axId val="0"/>
      </c:bar3DChart>
      <c:catAx>
        <c:axId val="19050142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sz="1200"/>
                  <a:t>Attendance</a:t>
                </a:r>
                <a:r>
                  <a:rPr lang="en-US" sz="1200" baseline="0"/>
                  <a:t> Rate</a:t>
                </a:r>
                <a:endParaRPr lang="en-US" sz="1200"/>
              </a:p>
            </c:rich>
          </c:tx>
          <c:layout>
            <c:manualLayout>
              <c:xMode val="edge"/>
              <c:yMode val="edge"/>
              <c:x val="0.34878283603446758"/>
              <c:y val="0.83716139499418385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en-US"/>
          </a:p>
        </c:txPr>
        <c:crossAx val="190505344"/>
        <c:crosses val="autoZero"/>
        <c:auto val="1"/>
        <c:lblAlgn val="ctr"/>
        <c:lblOffset val="100"/>
        <c:noMultiLvlLbl val="0"/>
      </c:catAx>
      <c:valAx>
        <c:axId val="190505344"/>
        <c:scaling>
          <c:orientation val="minMax"/>
          <c:max val="1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800"/>
                </a:pPr>
                <a:r>
                  <a:rPr lang="en-US" sz="1800" baseline="0"/>
                  <a:t>Graduation Rate</a:t>
                </a:r>
                <a:endParaRPr lang="en-US" sz="1800"/>
              </a:p>
            </c:rich>
          </c:tx>
          <c:layout>
            <c:manualLayout>
              <c:xMode val="edge"/>
              <c:yMode val="edge"/>
              <c:x val="1.1338485624848351E-2"/>
              <c:y val="0.16823294361402991"/>
            </c:manualLayout>
          </c:layout>
          <c:overlay val="0"/>
        </c:title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90501424"/>
        <c:crosses val="autoZero"/>
        <c:crossBetween val="between"/>
        <c:majorUnit val="0.1"/>
      </c:valAx>
      <c:spPr>
        <a:noFill/>
        <a:ln>
          <a:solidFill>
            <a:srgbClr val="4F81BD"/>
          </a:solidFill>
        </a:ln>
      </c:spPr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title>
      <c:tx>
        <c:rich>
          <a:bodyPr/>
          <a:lstStyle/>
          <a:p>
            <a:pPr>
              <a:defRPr sz="1800"/>
            </a:pPr>
            <a:r>
              <a:rPr lang="en-US" sz="1800"/>
              <a:t>Graduation Rate by </a:t>
            </a:r>
          </a:p>
          <a:p>
            <a:pPr>
              <a:defRPr sz="1800"/>
            </a:pPr>
            <a:r>
              <a:rPr lang="en-US" sz="1800"/>
              <a:t>Attendance with</a:t>
            </a:r>
          </a:p>
          <a:p>
            <a:pPr>
              <a:defRPr sz="1800"/>
            </a:pPr>
            <a:r>
              <a:rPr lang="en-US" sz="1800"/>
              <a:t>GPA &gt;= 2.0</a:t>
            </a:r>
          </a:p>
        </c:rich>
      </c:tx>
      <c:layout>
        <c:manualLayout>
          <c:xMode val="edge"/>
          <c:yMode val="edge"/>
          <c:x val="0.1828946346706358"/>
          <c:y val="0.14928062342722623"/>
        </c:manualLayout>
      </c:layout>
      <c:overlay val="1"/>
    </c:title>
    <c:autoTitleDeleted val="0"/>
    <c:view3D>
      <c:rotX val="15"/>
      <c:rotY val="20"/>
      <c:rAngAx val="1"/>
    </c:view3D>
    <c:floor>
      <c:thickness val="0"/>
    </c:floor>
    <c:sideWall>
      <c:thickness val="0"/>
      <c:spPr>
        <a:noFill/>
      </c:spPr>
    </c:sideWall>
    <c:backWall>
      <c:thickness val="0"/>
      <c:spPr>
        <a:noFill/>
      </c:spPr>
    </c:backWall>
    <c:plotArea>
      <c:layout>
        <c:manualLayout>
          <c:layoutTarget val="inner"/>
          <c:xMode val="edge"/>
          <c:yMode val="edge"/>
          <c:x val="0.14258688116998997"/>
          <c:y val="0.14673990487636349"/>
          <c:w val="0.82791228908986492"/>
          <c:h val="0.6940895111588666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Sheet2!$A$6</c:f>
              <c:strCache>
                <c:ptCount val="1"/>
                <c:pt idx="0">
                  <c:v>Graduation Rate (GPA &gt;= 2.0)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736-4832-AC1C-31D37450C187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736-4832-AC1C-31D37450C187}"/>
              </c:ext>
            </c:extLst>
          </c:dPt>
          <c:dPt>
            <c:idx val="2"/>
            <c:invertIfNegative val="0"/>
            <c:bubble3D val="0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736-4832-AC1C-31D37450C187}"/>
              </c:ext>
            </c:extLst>
          </c:dPt>
          <c:dPt>
            <c:idx val="3"/>
            <c:invertIfNegative val="0"/>
            <c:bubble3D val="0"/>
            <c:spPr>
              <a:solidFill>
                <a:srgbClr val="FFFF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736-4832-AC1C-31D37450C187}"/>
              </c:ext>
            </c:extLst>
          </c:dPt>
          <c:dPt>
            <c:idx val="4"/>
            <c:invertIfNegative val="0"/>
            <c:bubble3D val="0"/>
            <c:spPr>
              <a:solidFill>
                <a:srgbClr val="00B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5736-4832-AC1C-31D37450C187}"/>
              </c:ext>
            </c:extLst>
          </c:dPt>
          <c:dPt>
            <c:idx val="5"/>
            <c:invertIfNegative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5736-4832-AC1C-31D37450C187}"/>
              </c:ext>
            </c:extLst>
          </c:dPt>
          <c:dLbls>
            <c:dLbl>
              <c:idx val="0"/>
              <c:layout>
                <c:manualLayout>
                  <c:x val="1.9444444444444445E-2"/>
                  <c:y val="-2.77781423155440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736-4832-AC1C-31D37450C187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6666666666666725E-2"/>
                  <c:y val="-2.77777777777779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736-4832-AC1C-31D37450C187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9444444444444445E-2"/>
                  <c:y val="-2.3148148148148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5736-4832-AC1C-31D37450C187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6666666666666701E-2"/>
                  <c:y val="-9.259259259259314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5736-4832-AC1C-31D37450C187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4515292897874498E-2"/>
                  <c:y val="-6.074411541381928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5736-4832-AC1C-31D37450C187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4293420074714579E-2"/>
                  <c:y val="-1.34572445327559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5736-4832-AC1C-31D37450C187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Sheet2!$B$3:$G$3</c:f>
              <c:strCache>
                <c:ptCount val="6"/>
                <c:pt idx="0">
                  <c:v>Below 60%</c:v>
                </c:pt>
                <c:pt idx="1">
                  <c:v>60-69%</c:v>
                </c:pt>
                <c:pt idx="2">
                  <c:v>70%-79%</c:v>
                </c:pt>
                <c:pt idx="3">
                  <c:v>80%-89%</c:v>
                </c:pt>
                <c:pt idx="4">
                  <c:v>90%-94%</c:v>
                </c:pt>
                <c:pt idx="5">
                  <c:v>Goal (95%+)</c:v>
                </c:pt>
              </c:strCache>
            </c:strRef>
          </c:cat>
          <c:val>
            <c:numRef>
              <c:f>Sheet2!$B$6:$G$6</c:f>
              <c:numCache>
                <c:formatCode>0%</c:formatCode>
                <c:ptCount val="6"/>
                <c:pt idx="0">
                  <c:v>0.2</c:v>
                </c:pt>
                <c:pt idx="1">
                  <c:v>0.27300000000000002</c:v>
                </c:pt>
                <c:pt idx="2">
                  <c:v>0.56399999999999995</c:v>
                </c:pt>
                <c:pt idx="3">
                  <c:v>0.85499999999999998</c:v>
                </c:pt>
                <c:pt idx="4">
                  <c:v>0.92800000000000005</c:v>
                </c:pt>
                <c:pt idx="5">
                  <c:v>0.94399999999999995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5736-4832-AC1C-31D37450C1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0502208"/>
        <c:axId val="190504560"/>
        <c:axId val="0"/>
      </c:bar3DChart>
      <c:catAx>
        <c:axId val="19050220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/>
                  <a:t>Attendance</a:t>
                </a:r>
                <a:r>
                  <a:rPr lang="en-US" sz="1600" baseline="0"/>
                  <a:t> Rate</a:t>
                </a:r>
                <a:endParaRPr lang="en-US" sz="1600"/>
              </a:p>
            </c:rich>
          </c:tx>
          <c:layout>
            <c:manualLayout>
              <c:xMode val="edge"/>
              <c:yMode val="edge"/>
              <c:x val="0.34878283603446758"/>
              <c:y val="0.92192696612598368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en-US"/>
          </a:p>
        </c:txPr>
        <c:crossAx val="190504560"/>
        <c:crosses val="autoZero"/>
        <c:auto val="1"/>
        <c:lblAlgn val="ctr"/>
        <c:lblOffset val="100"/>
        <c:noMultiLvlLbl val="0"/>
      </c:catAx>
      <c:valAx>
        <c:axId val="190504560"/>
        <c:scaling>
          <c:orientation val="minMax"/>
          <c:max val="1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800"/>
                </a:pPr>
                <a:r>
                  <a:rPr lang="en-US" sz="1800" baseline="0"/>
                  <a:t>Graduation Rate</a:t>
                </a:r>
                <a:endParaRPr lang="en-US" sz="1800"/>
              </a:p>
            </c:rich>
          </c:tx>
          <c:layout>
            <c:manualLayout>
              <c:xMode val="edge"/>
              <c:yMode val="edge"/>
              <c:x val="1.1338483881408746E-2"/>
              <c:y val="0.25099374949265357"/>
            </c:manualLayout>
          </c:layout>
          <c:overlay val="0"/>
        </c:title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90502208"/>
        <c:crosses val="autoZero"/>
        <c:crossBetween val="between"/>
        <c:majorUnit val="0.1"/>
      </c:valAx>
      <c:spPr>
        <a:noFill/>
        <a:ln>
          <a:solidFill>
            <a:srgbClr val="4F81BD"/>
          </a:solidFill>
        </a:ln>
      </c:spPr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noFill/>
      </c:spPr>
    </c:sideWall>
    <c:backWall>
      <c:thickness val="0"/>
      <c:spPr>
        <a:noFill/>
      </c:spPr>
    </c:backWall>
    <c:plotArea>
      <c:layout>
        <c:manualLayout>
          <c:layoutTarget val="inner"/>
          <c:xMode val="edge"/>
          <c:yMode val="edge"/>
          <c:x val="9.1453322977152224E-2"/>
          <c:y val="3.2823421343860265E-2"/>
          <c:w val="0.88964633082316336"/>
          <c:h val="0.8087681055846979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'[Attendance Level graphing 05-06 to 14-15.xlsx]Grad-rate-by-RISK'!$A$5</c:f>
              <c:strCache>
                <c:ptCount val="1"/>
                <c:pt idx="0">
                  <c:v>Graduation Rate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1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3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4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5"/>
            <c:invertIfNegative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dLbls>
            <c:dLbl>
              <c:idx val="0"/>
              <c:layout>
                <c:manualLayout>
                  <c:x val="1.9444444444444445E-2"/>
                  <c:y val="-2.77781423155440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6666666666666725E-2"/>
                  <c:y val="-2.77777777777779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9444444444444445E-2"/>
                  <c:y val="-2.3148148148148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6666666666666701E-2"/>
                  <c:y val="-9.259259259259314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4515292897874498E-2"/>
                  <c:y val="-6.074411541381928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4293420074714579E-2"/>
                  <c:y val="-1.34572445327559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'[Attendance Level graphing 05-06 to 14-15.xlsx]Grad-rate-by-RISK'!$B$3:$D$3</c:f>
              <c:strCache>
                <c:ptCount val="3"/>
                <c:pt idx="0">
                  <c:v>High Risk</c:v>
                </c:pt>
                <c:pt idx="1">
                  <c:v>Med Risk</c:v>
                </c:pt>
                <c:pt idx="2">
                  <c:v>Low Risk</c:v>
                </c:pt>
              </c:strCache>
            </c:strRef>
          </c:cat>
          <c:val>
            <c:numRef>
              <c:f>'[Attendance Level graphing 05-06 to 14-15.xlsx]Grad-rate-by-RISK'!$B$5:$D$5</c:f>
              <c:numCache>
                <c:formatCode>0%</c:formatCode>
                <c:ptCount val="3"/>
                <c:pt idx="0">
                  <c:v>0.11799999999999999</c:v>
                </c:pt>
                <c:pt idx="1">
                  <c:v>0.55400000000000005</c:v>
                </c:pt>
                <c:pt idx="2">
                  <c:v>0.94299999999999995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0505736"/>
        <c:axId val="190041864"/>
        <c:axId val="0"/>
      </c:bar3DChart>
      <c:catAx>
        <c:axId val="1905057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190041864"/>
        <c:crosses val="autoZero"/>
        <c:auto val="1"/>
        <c:lblAlgn val="ctr"/>
        <c:lblOffset val="100"/>
        <c:noMultiLvlLbl val="0"/>
      </c:catAx>
      <c:valAx>
        <c:axId val="190041864"/>
        <c:scaling>
          <c:orientation val="minMax"/>
          <c:max val="1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2000" baseline="0"/>
                  <a:t>Graduation Rate</a:t>
                </a:r>
                <a:endParaRPr lang="en-US" sz="2000"/>
              </a:p>
            </c:rich>
          </c:tx>
          <c:layout>
            <c:manualLayout>
              <c:xMode val="edge"/>
              <c:yMode val="edge"/>
              <c:x val="3.030438359384182E-2"/>
              <c:y val="0.27041862783911785"/>
            </c:manualLayout>
          </c:layout>
          <c:overlay val="0"/>
        </c:title>
        <c:numFmt formatCode="0%" sourceLinked="1"/>
        <c:majorTickMark val="out"/>
        <c:minorTickMark val="none"/>
        <c:tickLblPos val="nextTo"/>
        <c:crossAx val="190505736"/>
        <c:crosses val="autoZero"/>
        <c:crossBetween val="between"/>
        <c:majorUnit val="0.1"/>
      </c:valAx>
      <c:spPr>
        <a:noFill/>
        <a:ln>
          <a:solidFill>
            <a:srgbClr val="4F81BD"/>
          </a:solidFill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352511857070499"/>
          <c:y val="5.1272579898100974E-2"/>
          <c:w val="0.82628597412165594"/>
          <c:h val="0.73523293963254588"/>
        </c:manualLayout>
      </c:layout>
      <c:lineChart>
        <c:grouping val="standard"/>
        <c:varyColors val="0"/>
        <c:ser>
          <c:idx val="0"/>
          <c:order val="0"/>
          <c:tx>
            <c:strRef>
              <c:f>'Dropout-Rate-GradSuccess-Progra'!$A$3</c:f>
              <c:strCache>
                <c:ptCount val="1"/>
                <c:pt idx="0">
                  <c:v>Without Intervention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'Dropout-Rate-GradSuccess-Progra'!$M$2:$W$2</c:f>
              <c:numCache>
                <c:formatCode>General</c:formatCode>
                <c:ptCount val="11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</c:numCache>
            </c:numRef>
          </c:cat>
          <c:val>
            <c:numRef>
              <c:f>'Dropout-Rate-GradSuccess-Progra'!$M$3:$W$3</c:f>
              <c:numCache>
                <c:formatCode>General</c:formatCode>
                <c:ptCount val="11"/>
                <c:pt idx="0">
                  <c:v>7.6</c:v>
                </c:pt>
                <c:pt idx="1">
                  <c:v>6.7</c:v>
                </c:pt>
                <c:pt idx="2">
                  <c:v>5.9</c:v>
                </c:pt>
                <c:pt idx="3">
                  <c:v>5</c:v>
                </c:pt>
                <c:pt idx="4">
                  <c:v>5.4</c:v>
                </c:pt>
                <c:pt idx="5">
                  <c:v>4.9000000000000004</c:v>
                </c:pt>
                <c:pt idx="6">
                  <c:v>4.5999999999999996</c:v>
                </c:pt>
                <c:pt idx="7">
                  <c:v>4.2</c:v>
                </c:pt>
                <c:pt idx="8">
                  <c:v>3.9</c:v>
                </c:pt>
                <c:pt idx="9">
                  <c:v>4.5</c:v>
                </c:pt>
                <c:pt idx="10">
                  <c:v>4.3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E635-469D-9DB8-7EE784DCBBC8}"/>
            </c:ext>
          </c:extLst>
        </c:ser>
        <c:ser>
          <c:idx val="1"/>
          <c:order val="1"/>
          <c:tx>
            <c:strRef>
              <c:f>'Dropout-Rate-GradSuccess-Progra'!$A$4</c:f>
              <c:strCache>
                <c:ptCount val="1"/>
                <c:pt idx="0">
                  <c:v>With Intervention</c:v>
                </c:pt>
              </c:strCache>
            </c:strRef>
          </c:tx>
          <c:spPr>
            <a:ln>
              <a:prstDash val="dash"/>
            </a:ln>
          </c:spPr>
          <c:dLbls>
            <c:dLbl>
              <c:idx val="4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E635-469D-9DB8-7EE784DCBBC8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E635-469D-9DB8-7EE784DCBBC8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>
                    <a:solidFill>
                      <a:srgbClr val="FF0000"/>
                    </a:solidFill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'Dropout-Rate-GradSuccess-Progra'!$M$2:$W$2</c:f>
              <c:numCache>
                <c:formatCode>General</c:formatCode>
                <c:ptCount val="11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</c:numCache>
            </c:numRef>
          </c:cat>
          <c:val>
            <c:numRef>
              <c:f>'Dropout-Rate-GradSuccess-Progra'!$M$4:$W$4</c:f>
              <c:numCache>
                <c:formatCode>General</c:formatCode>
                <c:ptCount val="11"/>
                <c:pt idx="4">
                  <c:v>5.4</c:v>
                </c:pt>
                <c:pt idx="5">
                  <c:v>4.2</c:v>
                </c:pt>
                <c:pt idx="6">
                  <c:v>3.9</c:v>
                </c:pt>
                <c:pt idx="7">
                  <c:v>4.2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E635-469D-9DB8-7EE784DCBB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64198200"/>
        <c:axId val="264197416"/>
      </c:lineChart>
      <c:catAx>
        <c:axId val="26419820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400"/>
                </a:pPr>
                <a:r>
                  <a:rPr lang="en-US" sz="2400" dirty="0"/>
                  <a:t>School Year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264197416"/>
        <c:crosses val="autoZero"/>
        <c:auto val="1"/>
        <c:lblAlgn val="ctr"/>
        <c:lblOffset val="100"/>
        <c:noMultiLvlLbl val="0"/>
      </c:catAx>
      <c:valAx>
        <c:axId val="264197416"/>
        <c:scaling>
          <c:orientation val="minMax"/>
          <c:max val="1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400"/>
                </a:pPr>
                <a:r>
                  <a:rPr lang="en-US" sz="2400" baseline="0" dirty="0"/>
                  <a:t>Dropout Rate</a:t>
                </a:r>
                <a:endParaRPr lang="en-US" sz="2400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800"/>
            </a:pPr>
            <a:endParaRPr lang="en-US"/>
          </a:p>
        </c:txPr>
        <c:crossAx val="264198200"/>
        <c:crosses val="autoZero"/>
        <c:crossBetween val="between"/>
        <c:majorUnit val="2.5"/>
      </c:valAx>
    </c:plotArea>
    <c:legend>
      <c:legendPos val="t"/>
      <c:layout>
        <c:manualLayout>
          <c:xMode val="edge"/>
          <c:yMode val="edge"/>
          <c:x val="0.18191842795966293"/>
          <c:y val="3.0669484329164737E-2"/>
          <c:w val="0.76983595800524929"/>
          <c:h val="0.15156399567701095"/>
        </c:manualLayout>
      </c:layout>
      <c:overlay val="0"/>
      <c:txPr>
        <a:bodyPr/>
        <a:lstStyle/>
        <a:p>
          <a:pPr>
            <a:defRPr sz="2800"/>
          </a:pPr>
          <a:endParaRPr lang="en-US"/>
        </a:p>
      </c:txPr>
    </c:legend>
    <c:plotVisOnly val="1"/>
    <c:dispBlanksAs val="gap"/>
    <c:showDLblsOverMax val="0"/>
  </c:chart>
  <c:spPr>
    <a:ln>
      <a:solidFill>
        <a:schemeClr val="tx1"/>
      </a:solidFill>
    </a:ln>
  </c:spPr>
  <c:externalData r:id="rId2">
    <c:autoUpdate val="0"/>
  </c:externalData>
</c:chartSpace>
</file>

<file path=ppt/drawings/drawing1.xml><?xml version="1.0" encoding="utf-8"?>
<c:userShapes xmlns:c="http://schemas.openxmlformats.org/drawingml/2006/chart">
  <cdr:absSizeAnchor xmlns:cdr="http://schemas.openxmlformats.org/drawingml/2006/chartDrawing">
    <cdr:from>
      <cdr:x>0.80172</cdr:x>
      <cdr:y>0.05477</cdr:y>
    </cdr:from>
    <cdr:ext cx="0" cy="3733797"/>
    <cdr:sp macro="" textlink="">
      <cdr:nvSpPr>
        <cdr:cNvPr id="3" name="Straight Connector 2"/>
        <cdr:cNvSpPr/>
      </cdr:nvSpPr>
      <cdr:spPr>
        <a:xfrm xmlns:a="http://schemas.openxmlformats.org/drawingml/2006/main" rot="16200000" flipH="1" flipV="1">
          <a:off x="5219701" y="2180393"/>
          <a:ext cx="3733797" cy="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absSizeAnchor>
  <cdr:relSizeAnchor xmlns:cdr="http://schemas.openxmlformats.org/drawingml/2006/chartDrawing">
    <cdr:from>
      <cdr:x>0.78448</cdr:x>
      <cdr:y>0.70711</cdr:y>
    </cdr:from>
    <cdr:to>
      <cdr:x>0.80172</cdr:x>
      <cdr:y>0.75416</cdr:y>
    </cdr:to>
    <cdr:sp macro="" textlink="">
      <cdr:nvSpPr>
        <cdr:cNvPr id="5" name="Straight Connector 4"/>
        <cdr:cNvSpPr/>
      </cdr:nvSpPr>
      <cdr:spPr>
        <a:xfrm xmlns:a="http://schemas.openxmlformats.org/drawingml/2006/main" rot="10800000" flipV="1">
          <a:off x="6934200" y="4047292"/>
          <a:ext cx="152400" cy="269282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2.xml><?xml version="1.0" encoding="utf-8"?>
<c:userShapes xmlns:c="http://schemas.openxmlformats.org/drawingml/2006/chart">
  <cdr:absSizeAnchor xmlns:cdr="http://schemas.openxmlformats.org/drawingml/2006/chartDrawing">
    <cdr:from>
      <cdr:x>0.7891</cdr:x>
      <cdr:y>0.04156</cdr:y>
    </cdr:from>
    <cdr:ext cx="0" cy="1934039"/>
    <cdr:sp macro="" textlink="">
      <cdr:nvSpPr>
        <cdr:cNvPr id="3" name="Straight Connector 2"/>
        <cdr:cNvSpPr/>
      </cdr:nvSpPr>
      <cdr:spPr>
        <a:xfrm xmlns:a="http://schemas.openxmlformats.org/drawingml/2006/main" rot="16200000" flipH="1" flipV="1">
          <a:off x="4164894" y="1092841"/>
          <a:ext cx="1934039" cy="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absSizeAnchor>
  <cdr:relSizeAnchor xmlns:cdr="http://schemas.openxmlformats.org/drawingml/2006/chartDrawing">
    <cdr:from>
      <cdr:x>0.76643</cdr:x>
      <cdr:y>0.68129</cdr:y>
    </cdr:from>
    <cdr:to>
      <cdr:x>0.79189</cdr:x>
      <cdr:y>0.75439</cdr:y>
    </cdr:to>
    <cdr:sp macro="" textlink="">
      <cdr:nvSpPr>
        <cdr:cNvPr id="5" name="Straight Connector 4"/>
        <cdr:cNvSpPr/>
      </cdr:nvSpPr>
      <cdr:spPr>
        <a:xfrm xmlns:a="http://schemas.openxmlformats.org/drawingml/2006/main" rot="10800000" flipV="1">
          <a:off x="4750914" y="1958516"/>
          <a:ext cx="157796" cy="210147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3.xml><?xml version="1.0" encoding="utf-8"?>
<c:userShapes xmlns:c="http://schemas.openxmlformats.org/drawingml/2006/chart">
  <cdr:absSizeAnchor xmlns:cdr="http://schemas.openxmlformats.org/drawingml/2006/chartDrawing">
    <cdr:from>
      <cdr:x>0.80082</cdr:x>
      <cdr:y>0.12371</cdr:y>
    </cdr:from>
    <cdr:ext cx="0" cy="1981200"/>
    <cdr:sp macro="" textlink="">
      <cdr:nvSpPr>
        <cdr:cNvPr id="3" name="Straight Connector 2"/>
        <cdr:cNvSpPr/>
      </cdr:nvSpPr>
      <cdr:spPr>
        <a:xfrm xmlns:a="http://schemas.openxmlformats.org/drawingml/2006/main" rot="16200000" flipH="1" flipV="1">
          <a:off x="4217516" y="1371600"/>
          <a:ext cx="1981200" cy="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absSizeAnchor>
  <cdr:relSizeAnchor xmlns:cdr="http://schemas.openxmlformats.org/drawingml/2006/chartDrawing">
    <cdr:from>
      <cdr:x>0.77872</cdr:x>
      <cdr:y>0.75885</cdr:y>
    </cdr:from>
    <cdr:to>
      <cdr:x>0.80331</cdr:x>
      <cdr:y>0.83567</cdr:y>
    </cdr:to>
    <cdr:sp macro="" textlink="">
      <cdr:nvSpPr>
        <cdr:cNvPr id="5" name="Straight Connector 4"/>
        <cdr:cNvSpPr/>
      </cdr:nvSpPr>
      <cdr:spPr>
        <a:xfrm xmlns:a="http://schemas.openxmlformats.org/drawingml/2006/main" rot="10800000" flipV="1">
          <a:off x="4827115" y="2257946"/>
          <a:ext cx="152400" cy="22860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48C7C2-54E9-4EC1-B8B2-159E364266D0}" type="datetimeFigureOut">
              <a:rPr lang="en-US" smtClean="0"/>
              <a:t>7/8/2016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A3DD2F-E414-4F91-A87A-FDD013F80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173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5353CE-031A-4090-BF9D-27B7156DEF6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588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5353CE-031A-4090-BF9D-27B7156DEF6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9148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5353CE-031A-4090-BF9D-27B7156DEF6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2424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5353CE-031A-4090-BF9D-27B7156DEF68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0519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Found similar results with false</a:t>
            </a:r>
            <a:r>
              <a:rPr lang="en-US" baseline="0" dirty="0" smtClean="0"/>
              <a:t> alarm and true positive rates with predicting non-graduation (a single year of high risk is considered high risk, all years must be low risk to be considered low risk, all others are medium risk)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DD2F-E414-4F91-A87A-FDD013F8049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1200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5353CE-031A-4090-BF9D-27B7156DEF68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6981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CCC3E-BFFF-489A-B60C-43720A5147A5}" type="datetime1">
              <a:rPr lang="en-US" smtClean="0"/>
              <a:t>7/8/2016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0583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10658-F5D9-44FB-A8F9-7ACD5F10BD0F}" type="datetime1">
              <a:rPr lang="en-US" smtClean="0"/>
              <a:t>7/8/2016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382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0F1B5-5B82-46AF-AF81-E6409E472733}" type="datetime1">
              <a:rPr lang="en-US" smtClean="0"/>
              <a:t>7/8/2016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6696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D024D-AD8F-4E5D-BE5A-94E1EAE338F8}" type="datetime1">
              <a:rPr lang="en-US" smtClean="0"/>
              <a:t>7/8/2016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064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709B8-EFC4-488E-BDA5-01C540C536F1}" type="datetime1">
              <a:rPr lang="en-US" smtClean="0"/>
              <a:t>7/8/2016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36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A8001-77F0-43F1-B1A0-B7E99923C51E}" type="datetime1">
              <a:rPr lang="en-US" smtClean="0"/>
              <a:t>7/8/2016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319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48AF0-3C62-4856-9AEF-0CB07A00AF89}" type="datetime1">
              <a:rPr lang="en-US" smtClean="0"/>
              <a:t>7/8/2016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7162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04866-6D6B-47B5-9CEB-71A145E486D5}" type="datetime1">
              <a:rPr lang="en-US" smtClean="0"/>
              <a:t>7/8/2016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792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8D19E-E7E5-4CCA-9D13-2B287122DB58}" type="datetime1">
              <a:rPr lang="en-US" smtClean="0"/>
              <a:t>7/8/2016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873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9C86A-99B4-4E8A-9C21-49E8D7BFB121}" type="datetime1">
              <a:rPr lang="en-US" smtClean="0"/>
              <a:t>7/8/2016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10013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9C86A-99B4-4E8A-9C21-49E8D7BFB121}" type="datetime1">
              <a:rPr lang="en-US" smtClean="0"/>
              <a:t>7/8/2016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355059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9C86A-99B4-4E8A-9C21-49E8D7BFB121}" type="datetime1">
              <a:rPr lang="en-US" smtClean="0"/>
              <a:t>7/8/2016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37700572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9C86A-99B4-4E8A-9C21-49E8D7BFB121}" type="datetime1">
              <a:rPr lang="en-US" smtClean="0"/>
              <a:t>7/8/2016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700734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9C86A-99B4-4E8A-9C21-49E8D7BFB121}" type="datetime1">
              <a:rPr lang="en-US" smtClean="0"/>
              <a:t>7/8/2016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791081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9C86A-99B4-4E8A-9C21-49E8D7BFB121}" type="datetime1">
              <a:rPr lang="en-US" smtClean="0"/>
              <a:t>7/8/2016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017361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C1079-2FC0-4848-B8F1-D575468168FE}" type="datetime1">
              <a:rPr lang="en-US" smtClean="0"/>
              <a:t>7/8/2016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1235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11459-C4D5-4B9B-AA30-C0AB17FA692D}" type="datetime1">
              <a:rPr lang="en-US" smtClean="0"/>
              <a:t>7/8/2016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0658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429C86A-99B4-4E8A-9C21-49E8D7BFB121}" type="datetime1">
              <a:rPr lang="en-US" smtClean="0"/>
              <a:t>7/8/2016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ABA09A36-C012-4757-A3C8-99B97629C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20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90" r:id="rId6"/>
    <p:sldLayoutId id="2147483891" r:id="rId7"/>
    <p:sldLayoutId id="2147483892" r:id="rId8"/>
    <p:sldLayoutId id="2147483893" r:id="rId9"/>
    <p:sldLayoutId id="2147483894" r:id="rId10"/>
    <p:sldLayoutId id="2147483895" r:id="rId11"/>
    <p:sldLayoutId id="2147483896" r:id="rId12"/>
    <p:sldLayoutId id="2147483897" r:id="rId13"/>
    <p:sldLayoutId id="2147483898" r:id="rId14"/>
    <p:sldLayoutId id="2147483899" r:id="rId15"/>
    <p:sldLayoutId id="2147483900" r:id="rId16"/>
    <p:sldLayoutId id="2147483901" r:id="rId17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88451" y="1672499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5400" dirty="0" smtClean="0"/>
              <a:t>Transparency in an Early Warning System </a:t>
            </a:r>
            <a:endParaRPr lang="en-US" sz="5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1</a:t>
            </a:fld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2488949" y="3636600"/>
            <a:ext cx="6629400" cy="1752600"/>
          </a:xfrm>
        </p:spPr>
        <p:txBody>
          <a:bodyPr>
            <a:normAutofit fontScale="70000" lnSpcReduction="20000"/>
          </a:bodyPr>
          <a:lstStyle/>
          <a:p>
            <a:endParaRPr lang="en-US" sz="1800" b="1" dirty="0" smtClean="0"/>
          </a:p>
          <a:p>
            <a:pPr algn="r"/>
            <a:r>
              <a:rPr lang="en-US" sz="1800" b="1" dirty="0" smtClean="0"/>
              <a:t>Presented by Ellis M. Ott, Ph.D.</a:t>
            </a:r>
            <a:endParaRPr lang="en-US" sz="1800" b="1" dirty="0"/>
          </a:p>
          <a:p>
            <a:endParaRPr lang="en-US" b="1" dirty="0" smtClean="0"/>
          </a:p>
          <a:p>
            <a:pPr algn="r"/>
            <a:r>
              <a:rPr lang="en-US" b="1" dirty="0" smtClean="0"/>
              <a:t>Fairbanks North Star Borough School District</a:t>
            </a:r>
          </a:p>
          <a:p>
            <a:pPr algn="r"/>
            <a:r>
              <a:rPr lang="en-US" sz="1800" b="1" dirty="0" smtClean="0"/>
              <a:t>Fairbanks, Alaska</a:t>
            </a:r>
            <a:endParaRPr lang="en-US" sz="1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0" y="6469806"/>
            <a:ext cx="502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2016 NCES STATS-DC Data Conference — July 13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985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003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Our school district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459230"/>
            <a:ext cx="8229600" cy="525780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3200" b="0" dirty="0" smtClean="0"/>
              <a:t>About 14,000 students, 35 schools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3200" b="0" dirty="0" smtClean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3200" b="0" dirty="0"/>
              <a:t>D</a:t>
            </a:r>
            <a:r>
              <a:rPr lang="en-US" sz="3200" b="0" dirty="0" smtClean="0"/>
              <a:t>rop-out rate 4-6%, Graduation rate 70%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3200" b="0" dirty="0" smtClean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3200" b="0" dirty="0" smtClean="0"/>
              <a:t>Free/reduced price lunch 36%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3200" b="0" dirty="0" smtClean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3200" b="0" dirty="0" smtClean="0"/>
              <a:t>Special education services 16%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3200" b="0" dirty="0" smtClean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3200" b="0" dirty="0" smtClean="0"/>
              <a:t>Limited </a:t>
            </a:r>
            <a:r>
              <a:rPr lang="en-US" sz="3200" b="0" dirty="0"/>
              <a:t>E</a:t>
            </a:r>
            <a:r>
              <a:rPr lang="en-US" sz="3200" b="0" dirty="0" smtClean="0"/>
              <a:t>nglish proficient 3%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943A7-3EE6-4E28-B188-7499DB275D9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3987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Our school district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838200" y="1676400"/>
          <a:ext cx="7239000" cy="4343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23759"/>
                <a:gridCol w="1515241"/>
              </a:tblGrid>
              <a:tr h="72390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Caucasian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60%</a:t>
                      </a:r>
                      <a:endParaRPr lang="en-US" sz="2400" dirty="0"/>
                    </a:p>
                  </a:txBody>
                  <a:tcPr/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African American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5%</a:t>
                      </a:r>
                      <a:endParaRPr lang="en-US" sz="2400" dirty="0"/>
                    </a:p>
                  </a:txBody>
                  <a:tcPr/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Hispanic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8%</a:t>
                      </a:r>
                      <a:endParaRPr lang="en-US" sz="2400" dirty="0"/>
                    </a:p>
                  </a:txBody>
                  <a:tcPr/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Asian/Pacific</a:t>
                      </a:r>
                      <a:r>
                        <a:rPr lang="en-US" sz="2400" baseline="0" dirty="0" smtClean="0"/>
                        <a:t> Islander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4%</a:t>
                      </a:r>
                      <a:endParaRPr lang="en-US" sz="2400" dirty="0"/>
                    </a:p>
                  </a:txBody>
                  <a:tcPr/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AK</a:t>
                      </a:r>
                      <a:r>
                        <a:rPr lang="en-US" sz="2400" baseline="0" dirty="0" smtClean="0"/>
                        <a:t> Native/American Indian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11%</a:t>
                      </a:r>
                      <a:endParaRPr lang="en-US" sz="2400" dirty="0"/>
                    </a:p>
                  </a:txBody>
                  <a:tcPr/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Two or more Races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12%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943A7-3EE6-4E28-B188-7499DB275D9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232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4440" y="152400"/>
            <a:ext cx="579011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b="1" dirty="0" smtClean="0"/>
              <a:t>ATTENDANCE MATTERS</a:t>
            </a:r>
            <a:r>
              <a:rPr lang="en-US" sz="4400" dirty="0" smtClean="0"/>
              <a:t> </a:t>
            </a:r>
          </a:p>
          <a:p>
            <a:pPr algn="ctr"/>
            <a:endParaRPr lang="en-US" sz="40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76279" y="6477000"/>
            <a:ext cx="88887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000" dirty="0"/>
              <a:t>Alternative programs excluded from the analysis due to fundamentally different attendance </a:t>
            </a:r>
            <a:r>
              <a:rPr lang="en-US" sz="1000" dirty="0" smtClean="0"/>
              <a:t>information; Some data </a:t>
            </a:r>
            <a:r>
              <a:rPr lang="en-US" sz="1000" dirty="0"/>
              <a:t>compiled </a:t>
            </a:r>
            <a:r>
              <a:rPr lang="en-US" sz="1000" dirty="0" smtClean="0"/>
              <a:t>over </a:t>
            </a:r>
            <a:r>
              <a:rPr lang="en-US" sz="1000" dirty="0"/>
              <a:t>8 </a:t>
            </a:r>
            <a:r>
              <a:rPr lang="en-US" sz="1000" dirty="0" smtClean="0"/>
              <a:t>years (05-06 to 13-14) </a:t>
            </a:r>
          </a:p>
          <a:p>
            <a:endParaRPr lang="en-US" sz="1000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4</a:t>
            </a:fld>
            <a:endParaRPr lang="en-US" dirty="0"/>
          </a:p>
        </p:txBody>
      </p:sp>
      <p:graphicFrame>
        <p:nvGraphicFramePr>
          <p:cNvPr id="16" name="Chart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5185929"/>
              </p:ext>
            </p:extLst>
          </p:nvPr>
        </p:nvGraphicFramePr>
        <p:xfrm>
          <a:off x="-33950" y="1052218"/>
          <a:ext cx="8839200" cy="57236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29876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6" grpId="0">
        <p:bldSub>
          <a:bldChart bld="category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5703" y="44687"/>
            <a:ext cx="8962097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/>
              <a:t>ATTENDANCE AND GPA MATTERS</a:t>
            </a:r>
            <a:r>
              <a:rPr lang="en-US" sz="4400" dirty="0" smtClean="0"/>
              <a:t> </a:t>
            </a:r>
          </a:p>
          <a:p>
            <a:pPr algn="ctr"/>
            <a:endParaRPr lang="en-US" sz="32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76279" y="6477000"/>
            <a:ext cx="88887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000" dirty="0"/>
              <a:t>Alternative programs excluded from the analysis due to fundamentally different attendance </a:t>
            </a:r>
            <a:r>
              <a:rPr lang="en-US" sz="1000" dirty="0" smtClean="0"/>
              <a:t>information; Some data </a:t>
            </a:r>
            <a:r>
              <a:rPr lang="en-US" sz="1000" dirty="0"/>
              <a:t>compiled </a:t>
            </a:r>
            <a:r>
              <a:rPr lang="en-US" sz="1000" dirty="0" smtClean="0"/>
              <a:t>over </a:t>
            </a:r>
            <a:r>
              <a:rPr lang="en-US" sz="1000" dirty="0"/>
              <a:t>8 years (05-06 to </a:t>
            </a:r>
            <a:r>
              <a:rPr lang="en-US" sz="1000" dirty="0" smtClean="0"/>
              <a:t>13-14) </a:t>
            </a:r>
            <a:endParaRPr lang="en-US" sz="1000" dirty="0"/>
          </a:p>
          <a:p>
            <a:endParaRPr lang="en-US" sz="1000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5</a:t>
            </a:fld>
            <a:endParaRPr lang="en-US" dirty="0"/>
          </a:p>
        </p:txBody>
      </p:sp>
      <p:graphicFrame>
        <p:nvGraphicFramePr>
          <p:cNvPr id="18" name="Chart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7935857"/>
              </p:ext>
            </p:extLst>
          </p:nvPr>
        </p:nvGraphicFramePr>
        <p:xfrm>
          <a:off x="1421286" y="859064"/>
          <a:ext cx="6503514" cy="3027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Chart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535290"/>
              </p:ext>
            </p:extLst>
          </p:nvPr>
        </p:nvGraphicFramePr>
        <p:xfrm>
          <a:off x="1421284" y="3276600"/>
          <a:ext cx="6503515" cy="3079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218957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1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18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000"/>
                                        <p:tgtEl>
                                          <p:spTgt spid="18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000"/>
                                        <p:tgtEl>
                                          <p:spTgt spid="18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1000"/>
                                        <p:tgtEl>
                                          <p:spTgt spid="18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1000"/>
                                        <p:tgtEl>
                                          <p:spTgt spid="18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1000"/>
                                        <p:tgtEl>
                                          <p:spTgt spid="18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9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9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9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8" grpId="0" uiExpand="1">
        <p:bldSub>
          <a:bldChart bld="category"/>
        </p:bldSub>
      </p:bldGraphic>
      <p:bldGraphic spid="19" grpId="0" uiExpand="1">
        <p:bldSub>
          <a:bldChart bld="category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38200"/>
            <a:ext cx="7520940" cy="396240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/>
              <a:t>Initial RISK using attendance and GPA</a:t>
            </a:r>
            <a:endParaRPr lang="en-US" sz="32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3"/>
            <p:extLst/>
          </p:nvPr>
        </p:nvGraphicFramePr>
        <p:xfrm>
          <a:off x="228600" y="1371600"/>
          <a:ext cx="8458200" cy="4648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1201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2638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43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430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15388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208315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826248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6847" marR="6684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                     </a:t>
                      </a:r>
                      <a:r>
                        <a:rPr lang="en-US" sz="2000" dirty="0" smtClean="0">
                          <a:effectLst/>
                        </a:rPr>
                        <a:t>GPA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&lt;</a:t>
                      </a:r>
                      <a:r>
                        <a:rPr lang="en-US" sz="2000" dirty="0" smtClean="0">
                          <a:effectLst/>
                        </a:rPr>
                        <a:t>1.0 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F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1.0-1.99 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D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2.0-2.99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3.0-3.99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B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4.0</a:t>
                      </a:r>
                      <a:r>
                        <a:rPr lang="en-US" sz="2000" dirty="0" smtClean="0">
                          <a:effectLst/>
                        </a:rPr>
                        <a:t>+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30426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ATTENDANCE</a:t>
                      </a:r>
                      <a:r>
                        <a:rPr lang="en-US" sz="2400" baseline="0" dirty="0" smtClean="0">
                          <a:effectLst/>
                        </a:rPr>
                        <a:t> </a:t>
                      </a:r>
                      <a:r>
                        <a:rPr lang="en-US" sz="2400" dirty="0" smtClean="0">
                          <a:effectLst/>
                        </a:rPr>
                        <a:t> </a:t>
                      </a:r>
                      <a:r>
                        <a:rPr lang="en-US" sz="2400" dirty="0">
                          <a:effectLst/>
                        </a:rPr>
                        <a:t>RATE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vert="vert27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Less than 70%*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76370">
                <a:tc vMerge="1"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6847" marR="6684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70% - 80%*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976370">
                <a:tc vMerge="1"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6847" marR="6684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80% - 90%*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38786">
                <a:tc vMerge="1"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6847" marR="6684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More than 90%*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943A7-3EE6-4E28-B188-7499DB275D9C}" type="slidenum">
              <a:rPr lang="en-US" smtClean="0"/>
              <a:t>6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91611" y="6077247"/>
            <a:ext cx="80141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* For elementary students, the cut-offs are 85%, 90%, and 92%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8415388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Early Warning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62000" y="1600200"/>
            <a:ext cx="7467600" cy="461437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2400" dirty="0" smtClean="0"/>
              <a:t>Information on Attendance and Grades combined with:</a:t>
            </a:r>
          </a:p>
          <a:p>
            <a:pPr>
              <a:buFont typeface="+mj-lt"/>
              <a:buAutoNum type="arabicPeriod"/>
            </a:pPr>
            <a:r>
              <a:rPr lang="en-US" sz="2800" dirty="0" smtClean="0"/>
              <a:t>Retention </a:t>
            </a:r>
          </a:p>
          <a:p>
            <a:pPr>
              <a:buAutoNum type="arabicPeriod"/>
            </a:pPr>
            <a:r>
              <a:rPr lang="en-US" sz="2800" dirty="0" smtClean="0"/>
              <a:t>Former dropout</a:t>
            </a:r>
          </a:p>
          <a:p>
            <a:pPr>
              <a:buAutoNum type="arabicPeriod"/>
            </a:pPr>
            <a:r>
              <a:rPr lang="en-US" sz="2800" dirty="0" smtClean="0"/>
              <a:t>Credits vs Grade Level</a:t>
            </a:r>
          </a:p>
          <a:p>
            <a:pPr>
              <a:buAutoNum type="arabicPeriod"/>
            </a:pPr>
            <a:r>
              <a:rPr lang="en-US" sz="2800" dirty="0" smtClean="0"/>
              <a:t>State/District Assessments</a:t>
            </a:r>
          </a:p>
          <a:p>
            <a:pPr>
              <a:buFont typeface="Arial" pitchFamily="34" charset="0"/>
              <a:buAutoNum type="arabicPeriod"/>
            </a:pPr>
            <a:r>
              <a:rPr lang="en-US" sz="2800" dirty="0"/>
              <a:t>Out-of-school </a:t>
            </a:r>
            <a:r>
              <a:rPr lang="en-US" sz="2800" dirty="0" smtClean="0"/>
              <a:t>suspensions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/>
              <a:t>T</a:t>
            </a:r>
            <a:r>
              <a:rPr lang="en-US" sz="2800" dirty="0" smtClean="0"/>
              <a:t>o determine High, Medium, and Low Risk for Dropout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943A7-3EE6-4E28-B188-7499DB275D9C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382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8</a:t>
            </a:fld>
            <a:endParaRPr lang="en-US" dirty="0"/>
          </a:p>
        </p:txBody>
      </p:sp>
      <p:sp>
        <p:nvSpPr>
          <p:cNvPr id="20" name="TextBox 8"/>
          <p:cNvSpPr txBox="1">
            <a:spLocks noChangeArrowheads="1"/>
          </p:cNvSpPr>
          <p:nvPr/>
        </p:nvSpPr>
        <p:spPr bwMode="auto">
          <a:xfrm>
            <a:off x="381000" y="533400"/>
            <a:ext cx="8471438" cy="4697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9507" tIns="9754" rIns="19507" bIns="9754">
            <a:spAutoFit/>
          </a:bodyPr>
          <a:lstStyle/>
          <a:p>
            <a:pPr algn="ctr"/>
            <a:r>
              <a:rPr lang="en-US" sz="2400" b="1" u="sng" dirty="0" smtClean="0">
                <a:latin typeface="Calibri" pitchFamily="34" charset="0"/>
              </a:rPr>
              <a:t>FACTS </a:t>
            </a:r>
            <a:r>
              <a:rPr lang="en-US" sz="2400" b="1" u="sng" dirty="0">
                <a:latin typeface="Calibri" pitchFamily="34" charset="0"/>
              </a:rPr>
              <a:t>for </a:t>
            </a:r>
            <a:r>
              <a:rPr lang="en-US" sz="2400" b="1" u="sng" dirty="0" smtClean="0">
                <a:latin typeface="Calibri" pitchFamily="34" charset="0"/>
              </a:rPr>
              <a:t>High Risk Students:</a:t>
            </a:r>
            <a:endParaRPr lang="en-US" sz="2400" dirty="0">
              <a:latin typeface="Calibri" pitchFamily="34" charset="0"/>
            </a:endParaRPr>
          </a:p>
          <a:p>
            <a:pPr algn="ctr"/>
            <a:endParaRPr lang="en-US" sz="3200" dirty="0" smtClean="0">
              <a:latin typeface="Calibri" pitchFamily="34" charset="0"/>
            </a:endParaRPr>
          </a:p>
          <a:p>
            <a:pPr algn="ctr">
              <a:buFont typeface="Arial" charset="0"/>
              <a:buChar char="•"/>
            </a:pPr>
            <a:r>
              <a:rPr lang="en-US" sz="3200" dirty="0" smtClean="0">
                <a:latin typeface="Calibri" pitchFamily="34" charset="0"/>
              </a:rPr>
              <a:t>Almost 2/3 of dropouts are High Risk students, </a:t>
            </a:r>
          </a:p>
          <a:p>
            <a:pPr algn="ctr"/>
            <a:r>
              <a:rPr lang="en-US" sz="3200" dirty="0" smtClean="0">
                <a:latin typeface="Calibri" pitchFamily="34" charset="0"/>
              </a:rPr>
              <a:t>despite being only 11% of All students</a:t>
            </a:r>
          </a:p>
          <a:p>
            <a:pPr algn="ctr"/>
            <a:endParaRPr lang="en-US" sz="3200" dirty="0" smtClean="0">
              <a:latin typeface="Calibri" pitchFamily="34" charset="0"/>
            </a:endParaRPr>
          </a:p>
          <a:p>
            <a:pPr algn="ctr">
              <a:buFont typeface="Arial" charset="0"/>
              <a:buChar char="•"/>
            </a:pPr>
            <a:r>
              <a:rPr lang="en-US" sz="3200" dirty="0" smtClean="0">
                <a:latin typeface="Calibri" pitchFamily="34" charset="0"/>
              </a:rPr>
              <a:t>  27 times more likely to dropout than Low Risk student</a:t>
            </a:r>
          </a:p>
          <a:p>
            <a:pPr algn="ctr">
              <a:buFont typeface="Arial" charset="0"/>
              <a:buChar char="•"/>
            </a:pPr>
            <a:endParaRPr lang="en-US" sz="3200" dirty="0">
              <a:latin typeface="Calibri" pitchFamily="34" charset="0"/>
            </a:endParaRPr>
          </a:p>
          <a:p>
            <a:pPr algn="ctr">
              <a:buFont typeface="Arial" charset="0"/>
              <a:buChar char="•"/>
            </a:pPr>
            <a:r>
              <a:rPr lang="en-US" sz="3200" dirty="0" smtClean="0">
                <a:latin typeface="Calibri" pitchFamily="34" charset="0"/>
              </a:rPr>
              <a:t>Only about 12% graduate if High Risk continues</a:t>
            </a:r>
          </a:p>
          <a:p>
            <a:pPr algn="ctr"/>
            <a:endParaRPr lang="en-US" sz="2400" dirty="0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4814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9</a:t>
            </a:fld>
            <a:endParaRPr lang="en-US" dirty="0"/>
          </a:p>
        </p:txBody>
      </p:sp>
      <p:sp>
        <p:nvSpPr>
          <p:cNvPr id="20" name="TextBox 8"/>
          <p:cNvSpPr txBox="1">
            <a:spLocks noChangeArrowheads="1"/>
          </p:cNvSpPr>
          <p:nvPr/>
        </p:nvSpPr>
        <p:spPr bwMode="auto">
          <a:xfrm>
            <a:off x="381000" y="533400"/>
            <a:ext cx="8471438" cy="5190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9507" tIns="9754" rIns="19507" bIns="9754">
            <a:spAutoFit/>
          </a:bodyPr>
          <a:lstStyle/>
          <a:p>
            <a:pPr algn="ctr"/>
            <a:r>
              <a:rPr lang="en-US" sz="2400" b="1" u="sng" dirty="0" smtClean="0">
                <a:latin typeface="Calibri" pitchFamily="34" charset="0"/>
              </a:rPr>
              <a:t>FACTS </a:t>
            </a:r>
            <a:r>
              <a:rPr lang="en-US" sz="2400" b="1" u="sng" dirty="0">
                <a:latin typeface="Calibri" pitchFamily="34" charset="0"/>
              </a:rPr>
              <a:t>for </a:t>
            </a:r>
            <a:r>
              <a:rPr lang="en-US" sz="2400" b="1" u="sng" dirty="0" smtClean="0">
                <a:latin typeface="Calibri" pitchFamily="34" charset="0"/>
              </a:rPr>
              <a:t>High Risk Students:</a:t>
            </a:r>
            <a:endParaRPr lang="en-US" sz="2400" dirty="0">
              <a:latin typeface="Calibri" pitchFamily="34" charset="0"/>
            </a:endParaRPr>
          </a:p>
          <a:p>
            <a:pPr algn="ctr"/>
            <a:endParaRPr lang="en-US" sz="2400" dirty="0" smtClean="0">
              <a:latin typeface="Calibri" pitchFamily="34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itchFamily="34" charset="0"/>
              </a:rPr>
              <a:t>Less than 8</a:t>
            </a:r>
            <a:r>
              <a:rPr lang="en-US" sz="2800" dirty="0" smtClean="0">
                <a:latin typeface="Calibri" pitchFamily="34" charset="0"/>
              </a:rPr>
              <a:t>% meet standards in Math </a:t>
            </a:r>
            <a:endParaRPr lang="en-US" sz="2800" dirty="0">
              <a:latin typeface="Calibri" pitchFamily="34" charset="0"/>
            </a:endParaRPr>
          </a:p>
          <a:p>
            <a:pPr algn="ctr"/>
            <a:endParaRPr lang="en-US" sz="2400" dirty="0">
              <a:latin typeface="Calibri" pitchFamily="34" charset="0"/>
            </a:endParaRPr>
          </a:p>
          <a:p>
            <a:pPr algn="ctr"/>
            <a:endParaRPr lang="en-US" sz="2400" dirty="0" smtClean="0">
              <a:latin typeface="Calibri" pitchFamily="34" charset="0"/>
            </a:endParaRPr>
          </a:p>
          <a:p>
            <a:pPr algn="ctr">
              <a:buFont typeface="Arial" charset="0"/>
              <a:buChar char="•"/>
            </a:pPr>
            <a:r>
              <a:rPr lang="en-US" sz="2800" dirty="0" smtClean="0">
                <a:latin typeface="Calibri" pitchFamily="34" charset="0"/>
              </a:rPr>
              <a:t>Average </a:t>
            </a:r>
            <a:r>
              <a:rPr lang="en-US" sz="2800" dirty="0">
                <a:latin typeface="Calibri" pitchFamily="34" charset="0"/>
              </a:rPr>
              <a:t>GPA is </a:t>
            </a:r>
            <a:r>
              <a:rPr lang="en-US" sz="2800" dirty="0" smtClean="0">
                <a:latin typeface="Calibri" pitchFamily="34" charset="0"/>
              </a:rPr>
              <a:t>1 </a:t>
            </a:r>
            <a:r>
              <a:rPr lang="en-US" sz="2800" dirty="0">
                <a:latin typeface="Calibri" pitchFamily="34" charset="0"/>
              </a:rPr>
              <a:t>letter </a:t>
            </a:r>
            <a:r>
              <a:rPr lang="en-US" sz="2800" dirty="0" smtClean="0">
                <a:latin typeface="Calibri" pitchFamily="34" charset="0"/>
              </a:rPr>
              <a:t>grade </a:t>
            </a:r>
            <a:r>
              <a:rPr lang="en-US" sz="2800" dirty="0">
                <a:latin typeface="Calibri" pitchFamily="34" charset="0"/>
              </a:rPr>
              <a:t>lower than their </a:t>
            </a:r>
            <a:r>
              <a:rPr lang="en-US" sz="2800" dirty="0" smtClean="0">
                <a:latin typeface="Calibri" pitchFamily="34" charset="0"/>
              </a:rPr>
              <a:t>peers</a:t>
            </a:r>
          </a:p>
          <a:p>
            <a:pPr algn="ctr">
              <a:buFont typeface="Arial" charset="0"/>
              <a:buChar char="•"/>
            </a:pPr>
            <a:endParaRPr lang="en-US" sz="2800" dirty="0" smtClean="0">
              <a:latin typeface="Calibri" pitchFamily="34" charset="0"/>
            </a:endParaRPr>
          </a:p>
          <a:p>
            <a:pPr algn="ctr">
              <a:buFont typeface="Arial" charset="0"/>
              <a:buChar char="•"/>
            </a:pPr>
            <a:endParaRPr lang="en-US" sz="2800" dirty="0">
              <a:latin typeface="Calibri" pitchFamily="34" charset="0"/>
            </a:endParaRP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Calibri" pitchFamily="34" charset="0"/>
              </a:rPr>
              <a:t>High Risk in Elementary </a:t>
            </a:r>
            <a:r>
              <a:rPr lang="en-US" sz="2800" dirty="0" smtClean="0">
                <a:latin typeface="Calibri" pitchFamily="34" charset="0"/>
                <a:sym typeface="Wingdings" panose="05000000000000000000" pitchFamily="2" charset="2"/>
              </a:rPr>
              <a:t> High Risk in Secondary</a:t>
            </a:r>
          </a:p>
          <a:p>
            <a:pPr algn="ctr"/>
            <a:r>
              <a:rPr lang="en-US" dirty="0" smtClean="0">
                <a:latin typeface="Calibri" pitchFamily="34" charset="0"/>
                <a:sym typeface="Wingdings" panose="05000000000000000000" pitchFamily="2" charset="2"/>
              </a:rPr>
              <a:t>(over 50%)</a:t>
            </a:r>
            <a:r>
              <a:rPr lang="en-US" dirty="0" smtClean="0">
                <a:latin typeface="Calibri" pitchFamily="34" charset="0"/>
              </a:rPr>
              <a:t>   </a:t>
            </a:r>
          </a:p>
          <a:p>
            <a:pPr algn="ctr"/>
            <a:endParaRPr lang="en-US" dirty="0" smtClean="0">
              <a:latin typeface="Calibri" pitchFamily="34" charset="0"/>
            </a:endParaRPr>
          </a:p>
          <a:p>
            <a:pPr algn="ctr"/>
            <a:endParaRPr lang="en-US" dirty="0">
              <a:latin typeface="Calibri" pitchFamily="34" charset="0"/>
            </a:endParaRP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itchFamily="34" charset="0"/>
              </a:rPr>
              <a:t>Dropout rate can be cut in </a:t>
            </a:r>
            <a:r>
              <a:rPr lang="en-US" sz="2800" b="1" dirty="0">
                <a:latin typeface="Calibri" pitchFamily="34" charset="0"/>
              </a:rPr>
              <a:t>HALF</a:t>
            </a:r>
            <a:r>
              <a:rPr lang="en-US" sz="2800" dirty="0">
                <a:latin typeface="Calibri" pitchFamily="34" charset="0"/>
              </a:rPr>
              <a:t> with interventions</a:t>
            </a:r>
          </a:p>
          <a:p>
            <a:pPr algn="ctr"/>
            <a:endParaRPr 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324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132194"/>
            <a:ext cx="7773338" cy="1596177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Dropout rates by Risk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065712699"/>
              </p:ext>
            </p:extLst>
          </p:nvPr>
        </p:nvGraphicFramePr>
        <p:xfrm>
          <a:off x="228601" y="1191233"/>
          <a:ext cx="8686800" cy="4595503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92659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7912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20065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0571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4241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274064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15824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553725">
                <a:tc rowSpan="2"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600" b="1" dirty="0" smtClean="0">
                          <a:effectLst/>
                        </a:rPr>
                        <a:t>Risk</a:t>
                      </a:r>
                      <a:r>
                        <a:rPr lang="en-US" sz="3600" b="1" baseline="0" dirty="0" smtClean="0">
                          <a:effectLst/>
                        </a:rPr>
                        <a:t> level</a:t>
                      </a:r>
                      <a:endParaRPr lang="en-US" sz="3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Total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7854"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LOW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 smtClean="0">
                          <a:effectLst/>
                        </a:rPr>
                        <a:t>MED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 smtClean="0">
                          <a:effectLst/>
                        </a:rPr>
                        <a:t>HIGH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88610">
                <a:tc row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1" dirty="0" smtClean="0">
                          <a:effectLst/>
                        </a:rPr>
                        <a:t>Dropout</a:t>
                      </a:r>
                      <a:endParaRPr lang="en-US" sz="3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vert="vert270" anchor="ctr"/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NO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% of Non-Drops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71%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19%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10%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100%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488610"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3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vert="vert270" anchor="ctr"/>
                </a:tc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Count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21245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Calibri" panose="020F0502020204030204" pitchFamily="34" charset="0"/>
                        </a:rPr>
                        <a:t>5703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Calibri" panose="020F0502020204030204" pitchFamily="34" charset="0"/>
                        </a:rPr>
                        <a:t>2992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Calibri" panose="020F0502020204030204" pitchFamily="34" charset="0"/>
                        </a:rPr>
                        <a:t>29940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8861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YES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Count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181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Calibri" panose="020F0502020204030204" pitchFamily="34" charset="0"/>
                        </a:rPr>
                        <a:t>271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Calibri" panose="020F0502020204030204" pitchFamily="34" charset="0"/>
                        </a:rPr>
                        <a:t>804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Calibri" panose="020F0502020204030204" pitchFamily="34" charset="0"/>
                        </a:rPr>
                        <a:t>1256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775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% of DROPS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Calibri" panose="020F0502020204030204" pitchFamily="34" charset="0"/>
                        </a:rPr>
                        <a:t>14%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Calibri" panose="020F0502020204030204" pitchFamily="34" charset="0"/>
                        </a:rPr>
                        <a:t>22%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Calibri" panose="020F0502020204030204" pitchFamily="34" charset="0"/>
                        </a:rPr>
                        <a:t>64%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643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DROPOUT RATE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Calibri" panose="020F0502020204030204" pitchFamily="34" charset="0"/>
                        </a:rPr>
                        <a:t>0.8%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Calibri" panose="020F0502020204030204" pitchFamily="34" charset="0"/>
                        </a:rPr>
                        <a:t>4.5%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Calibri" panose="020F0502020204030204" pitchFamily="34" charset="0"/>
                        </a:rPr>
                        <a:t>21.2%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Calibri" panose="020F0502020204030204" pitchFamily="34" charset="0"/>
                        </a:rPr>
                        <a:t>4%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88610">
                <a:tc rowSpan="2"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Total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Count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21426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5974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3796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31196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77521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% </a:t>
                      </a:r>
                      <a:r>
                        <a:rPr lang="en-US" sz="2000" dirty="0" smtClean="0">
                          <a:effectLst/>
                        </a:rPr>
                        <a:t>of TOTAL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Calibri" panose="020F0502020204030204" pitchFamily="34" charset="0"/>
                        </a:rPr>
                        <a:t>69%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Calibri" panose="020F0502020204030204" pitchFamily="34" charset="0"/>
                        </a:rPr>
                        <a:t>19%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Calibri" panose="020F0502020204030204" pitchFamily="34" charset="0"/>
                        </a:rPr>
                        <a:t>11%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943A7-3EE6-4E28-B188-7499DB275D9C}" type="slidenum">
              <a:rPr lang="en-US" smtClean="0"/>
              <a:t>10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981200" y="5786736"/>
            <a:ext cx="54150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Aggregated across 5 years (10-11 to 14-15)</a:t>
            </a:r>
            <a:endParaRPr lang="en-US" sz="2400" dirty="0"/>
          </a:p>
        </p:txBody>
      </p:sp>
      <p:sp>
        <p:nvSpPr>
          <p:cNvPr id="7" name="Oval 6"/>
          <p:cNvSpPr/>
          <p:nvPr/>
        </p:nvSpPr>
        <p:spPr>
          <a:xfrm>
            <a:off x="6629400" y="3783539"/>
            <a:ext cx="886485" cy="50333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6691927" y="2285943"/>
            <a:ext cx="823958" cy="50333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4812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252679"/>
            <a:ext cx="6019800" cy="5995722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11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0" y="6470561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 (Jared Knowles, 2015 – Of Needles and Haystacks…)    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1600200" y="2514600"/>
            <a:ext cx="1143000" cy="332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5651" y="2346569"/>
            <a:ext cx="1521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High Risk Only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1828800" y="1198974"/>
            <a:ext cx="1933872" cy="2869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ctagon 14"/>
          <p:cNvSpPr/>
          <p:nvPr/>
        </p:nvSpPr>
        <p:spPr>
          <a:xfrm>
            <a:off x="2743200" y="2470060"/>
            <a:ext cx="228600" cy="155620"/>
          </a:xfrm>
          <a:prstGeom prst="octagon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ctagon 15"/>
          <p:cNvSpPr/>
          <p:nvPr/>
        </p:nvSpPr>
        <p:spPr>
          <a:xfrm>
            <a:off x="3828455" y="1408090"/>
            <a:ext cx="228600" cy="155620"/>
          </a:xfrm>
          <a:prstGeom prst="octag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38669" y="1014308"/>
            <a:ext cx="1713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High + Med Risk</a:t>
            </a:r>
          </a:p>
        </p:txBody>
      </p:sp>
    </p:spTree>
    <p:extLst>
      <p:ext uri="{BB962C8B-B14F-4D97-AF65-F5344CB8AC3E}">
        <p14:creationId xmlns:p14="http://schemas.microsoft.com/office/powerpoint/2010/main" val="7397784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Graduation rates by Risk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943A7-3EE6-4E28-B188-7499DB275D9C}" type="slidenum">
              <a:rPr lang="en-US" smtClean="0"/>
              <a:t>12</a:t>
            </a:fld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556471"/>
              </p:ext>
            </p:extLst>
          </p:nvPr>
        </p:nvGraphicFramePr>
        <p:xfrm>
          <a:off x="457200" y="1754110"/>
          <a:ext cx="800147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30655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13</a:t>
            </a:fld>
            <a:endParaRPr lang="en-US" dirty="0"/>
          </a:p>
        </p:txBody>
      </p:sp>
      <p:sp>
        <p:nvSpPr>
          <p:cNvPr id="20" name="TextBox 8"/>
          <p:cNvSpPr txBox="1">
            <a:spLocks noChangeArrowheads="1"/>
          </p:cNvSpPr>
          <p:nvPr/>
        </p:nvSpPr>
        <p:spPr bwMode="auto">
          <a:xfrm>
            <a:off x="229217" y="457200"/>
            <a:ext cx="8471438" cy="7744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9507" tIns="9754" rIns="19507" bIns="9754">
            <a:spAutoFit/>
          </a:bodyPr>
          <a:lstStyle/>
          <a:p>
            <a:pPr algn="ctr"/>
            <a:r>
              <a:rPr lang="en-US" sz="2400" b="1" u="sng" dirty="0" smtClean="0">
                <a:latin typeface="Calibri" pitchFamily="34" charset="0"/>
              </a:rPr>
              <a:t>Dropout Rate by Groups and Risk:</a:t>
            </a:r>
            <a:endParaRPr lang="en-US" sz="2400" dirty="0" smtClean="0">
              <a:latin typeface="Calibri" pitchFamily="34" charset="0"/>
            </a:endParaRP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itchFamily="34" charset="0"/>
              </a:rPr>
              <a:t>Student with Disability Dropout Rate = 7.4%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itchFamily="34" charset="0"/>
              </a:rPr>
              <a:t>Students without Disability Dropout Rate = 3.7%</a:t>
            </a:r>
          </a:p>
          <a:p>
            <a:pPr algn="ctr"/>
            <a:endParaRPr lang="en-US" sz="2800" dirty="0" smtClean="0">
              <a:latin typeface="Calibri" pitchFamily="34" charset="0"/>
            </a:endParaRPr>
          </a:p>
          <a:p>
            <a:pPr algn="ctr"/>
            <a:r>
              <a:rPr lang="en-US" sz="2800" u="sng" dirty="0" smtClean="0">
                <a:latin typeface="Calibri" pitchFamily="34" charset="0"/>
              </a:rPr>
              <a:t>High Risk Dropout Rate: </a:t>
            </a:r>
          </a:p>
          <a:p>
            <a:pPr algn="ctr"/>
            <a:r>
              <a:rPr lang="en-US" sz="2800" dirty="0" smtClean="0">
                <a:latin typeface="Calibri" pitchFamily="34" charset="0"/>
              </a:rPr>
              <a:t>SWD = 21.3%	non-SWD = 21.1%</a:t>
            </a:r>
          </a:p>
          <a:p>
            <a:pPr algn="ctr"/>
            <a:r>
              <a:rPr lang="en-US" sz="2800" dirty="0">
                <a:latin typeface="Calibri" pitchFamily="34" charset="0"/>
              </a:rPr>
              <a:t>Economic Disadvantage = 22</a:t>
            </a:r>
            <a:r>
              <a:rPr lang="en-US" sz="2800" dirty="0" smtClean="0">
                <a:latin typeface="Calibri" pitchFamily="34" charset="0"/>
              </a:rPr>
              <a:t>%	Non-ED = 20%</a:t>
            </a:r>
          </a:p>
          <a:p>
            <a:pPr algn="ctr"/>
            <a:r>
              <a:rPr lang="en-US" sz="2800" dirty="0" smtClean="0">
                <a:latin typeface="Calibri" pitchFamily="34" charset="0"/>
              </a:rPr>
              <a:t>Limited English Proficient = 16%	Non-LEP = 21.5%</a:t>
            </a:r>
          </a:p>
          <a:p>
            <a:pPr algn="ctr"/>
            <a:r>
              <a:rPr lang="en-US" sz="2800" dirty="0" smtClean="0">
                <a:latin typeface="Calibri" pitchFamily="34" charset="0"/>
              </a:rPr>
              <a:t>Caucasian = 20.9%</a:t>
            </a:r>
          </a:p>
          <a:p>
            <a:pPr algn="ctr"/>
            <a:r>
              <a:rPr lang="en-US" sz="2800" dirty="0" smtClean="0">
                <a:latin typeface="Calibri" pitchFamily="34" charset="0"/>
              </a:rPr>
              <a:t>African-American = 17.8%</a:t>
            </a:r>
          </a:p>
          <a:p>
            <a:pPr algn="ctr"/>
            <a:r>
              <a:rPr lang="en-US" sz="2800" dirty="0" smtClean="0">
                <a:latin typeface="Calibri" pitchFamily="34" charset="0"/>
              </a:rPr>
              <a:t>Hispanic = 19.6%</a:t>
            </a:r>
          </a:p>
          <a:p>
            <a:pPr algn="ctr"/>
            <a:r>
              <a:rPr lang="en-US" sz="2800" dirty="0" smtClean="0">
                <a:latin typeface="Calibri" pitchFamily="34" charset="0"/>
              </a:rPr>
              <a:t>Asian/PI = 20%</a:t>
            </a:r>
          </a:p>
          <a:p>
            <a:pPr algn="ctr"/>
            <a:r>
              <a:rPr lang="en-US" sz="2800" dirty="0" smtClean="0">
                <a:latin typeface="Calibri" pitchFamily="34" charset="0"/>
              </a:rPr>
              <a:t>AK Native/American Indian = 23%</a:t>
            </a:r>
          </a:p>
          <a:p>
            <a:pPr algn="ctr"/>
            <a:endParaRPr lang="en-US" sz="2800" dirty="0" smtClean="0">
              <a:latin typeface="Calibri" pitchFamily="34" charset="0"/>
            </a:endParaRPr>
          </a:p>
          <a:p>
            <a:pPr marL="457200" indent="-457200" algn="ctr">
              <a:buFont typeface="Arial" panose="020B0604020202020204" pitchFamily="34" charset="0"/>
              <a:buChar char="•"/>
            </a:pPr>
            <a:endParaRPr lang="en-US" sz="2800" dirty="0">
              <a:latin typeface="Calibri" pitchFamily="34" charset="0"/>
            </a:endParaRPr>
          </a:p>
          <a:p>
            <a:pPr marL="457200" indent="-457200" algn="ctr">
              <a:buFont typeface="Arial" panose="020B0604020202020204" pitchFamily="34" charset="0"/>
              <a:buChar char="•"/>
            </a:pPr>
            <a:endParaRPr lang="en-US" sz="2800" dirty="0" smtClean="0">
              <a:latin typeface="Calibri" pitchFamily="34" charset="0"/>
            </a:endParaRPr>
          </a:p>
          <a:p>
            <a:pPr marL="457200" indent="-457200" algn="ctr">
              <a:buFont typeface="Arial" panose="020B0604020202020204" pitchFamily="34" charset="0"/>
              <a:buChar char="•"/>
            </a:pPr>
            <a:endParaRPr lang="en-US" sz="2800" dirty="0">
              <a:latin typeface="Calibri" pitchFamily="34" charset="0"/>
            </a:endParaRPr>
          </a:p>
          <a:p>
            <a:pPr marL="457200" indent="-457200" algn="ctr">
              <a:buFont typeface="Arial" panose="020B0604020202020204" pitchFamily="34" charset="0"/>
              <a:buChar char="•"/>
            </a:pPr>
            <a:endParaRPr lang="en-US" sz="2800" dirty="0">
              <a:latin typeface="Calibri" pitchFamily="34" charset="0"/>
            </a:endParaRPr>
          </a:p>
          <a:p>
            <a:pPr algn="ctr"/>
            <a:endParaRPr 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973934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Dropout Rates by Service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1676400"/>
            <a:ext cx="8229600" cy="4389120"/>
          </a:xfrm>
        </p:spPr>
        <p:txBody>
          <a:bodyPr>
            <a:normAutofit fontScale="70000" lnSpcReduction="20000"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Interventions with High Risk students lead to:</a:t>
            </a:r>
          </a:p>
          <a:p>
            <a:pPr marL="0" indent="0">
              <a:buNone/>
            </a:pP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Comparison group (No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intervention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= 21.1%</a:t>
            </a:r>
          </a:p>
          <a:p>
            <a:pPr marL="0" indent="0"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Treatment group (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Intervention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= 10.8%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“24+ contacts” group = 7%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Early Warning System is a GAME CHANGER 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943A7-3EE6-4E28-B188-7499DB275D9C}" type="slidenum">
              <a:rPr lang="en-US" smtClean="0"/>
              <a:t>14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-914400" y="646528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 Used Propensity Score Matching for analysis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5939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Grades 7-12 Dropout Rates 05 to 15</a:t>
            </a:r>
            <a:endParaRPr lang="en-US" sz="4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943A7-3EE6-4E28-B188-7499DB275D9C}" type="slidenum">
              <a:rPr lang="en-US" smtClean="0"/>
              <a:t>15</a:t>
            </a:fld>
            <a:endParaRPr 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/>
          </p:nvPr>
        </p:nvGraphicFramePr>
        <p:xfrm>
          <a:off x="152400" y="1371600"/>
          <a:ext cx="8686800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389358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School Input on Early Warning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28 administrators, counselors, support staff, and teachers</a:t>
            </a:r>
          </a:p>
          <a:p>
            <a:endParaRPr lang="en-US" dirty="0" smtClean="0"/>
          </a:p>
          <a:p>
            <a:r>
              <a:rPr lang="en-US" dirty="0" smtClean="0"/>
              <a:t>21 schools</a:t>
            </a:r>
          </a:p>
          <a:p>
            <a:endParaRPr lang="en-US" dirty="0" smtClean="0"/>
          </a:p>
          <a:p>
            <a:r>
              <a:rPr lang="en-US" dirty="0" smtClean="0"/>
              <a:t>Asked 6 questions: School, Role, Staff involved, interventions used, challenges, suggestions, final thoughts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69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School Input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332" y="1828800"/>
            <a:ext cx="7849068" cy="4191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Primary staff involved are counselors &amp; prevention/intervention specialists</a:t>
            </a:r>
          </a:p>
          <a:p>
            <a:r>
              <a:rPr lang="en-US" dirty="0" smtClean="0"/>
              <a:t>Interventions provided include counseling, parental contact, 1-1 contact with staff, and referral to various district programs</a:t>
            </a:r>
          </a:p>
          <a:p>
            <a:r>
              <a:rPr lang="en-US" dirty="0" smtClean="0"/>
              <a:t>Challenges sited were parental involvement, attendance, and time &amp; Resources</a:t>
            </a:r>
          </a:p>
          <a:p>
            <a:r>
              <a:rPr lang="en-US" dirty="0" smtClean="0"/>
              <a:t>School-based referral process suggested to improve model</a:t>
            </a:r>
          </a:p>
          <a:p>
            <a:r>
              <a:rPr lang="en-US" dirty="0" smtClean="0"/>
              <a:t>Other additional comments were requesting for more support and professional development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12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outreach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73728" y="1905000"/>
            <a:ext cx="7860671" cy="4267200"/>
          </a:xfrm>
        </p:spPr>
        <p:txBody>
          <a:bodyPr/>
          <a:lstStyle/>
          <a:p>
            <a:r>
              <a:rPr lang="en-US" dirty="0" smtClean="0"/>
              <a:t>Presentations to various stakeholders to build </a:t>
            </a:r>
            <a:r>
              <a:rPr lang="en-US" dirty="0" smtClean="0"/>
              <a:t>support:</a:t>
            </a:r>
            <a:endParaRPr lang="en-US" dirty="0" smtClean="0"/>
          </a:p>
          <a:p>
            <a:endParaRPr lang="en-US" dirty="0" smtClean="0"/>
          </a:p>
          <a:p>
            <a:pPr lvl="1"/>
            <a:r>
              <a:rPr lang="en-US" dirty="0" smtClean="0"/>
              <a:t>Local school board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Parental advisory committees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All principals meeting</a:t>
            </a:r>
          </a:p>
          <a:p>
            <a:pPr marL="0" indent="0">
              <a:buNone/>
            </a:pPr>
            <a:r>
              <a:rPr lang="en-US" dirty="0" smtClean="0"/>
              <a:t>(future presentation to all federal programs staff upcoming)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7690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next?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Preventing dropout is a “return on investment” – one less dropout means the school district receives one additional base student allocation funding</a:t>
            </a:r>
          </a:p>
          <a:p>
            <a:r>
              <a:rPr lang="en-US" dirty="0" smtClean="0"/>
              <a:t>Analysis showed that a program using new counselors to serve High risk students could “pay itself back”</a:t>
            </a:r>
          </a:p>
          <a:p>
            <a:r>
              <a:rPr lang="en-US" dirty="0" smtClean="0"/>
              <a:t>School board expressed interest in renewing the graduation success program</a:t>
            </a:r>
          </a:p>
          <a:p>
            <a:r>
              <a:rPr lang="en-US" dirty="0" smtClean="0"/>
              <a:t>Biggest hurdle to overcome? </a:t>
            </a:r>
            <a:r>
              <a:rPr lang="en-US" sz="2800" dirty="0" smtClean="0"/>
              <a:t>budget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3423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20</a:t>
            </a:fld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990600"/>
            <a:ext cx="8305800" cy="5334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  <a:defRPr sz="22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 smtClean="0">
                <a:solidFill>
                  <a:schemeClr val="tx1"/>
                </a:solidFill>
              </a:rPr>
              <a:t>Questions? 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sz="3200" dirty="0" smtClean="0">
                <a:solidFill>
                  <a:schemeClr val="tx1"/>
                </a:solidFill>
              </a:rPr>
              <a:t>Comments</a:t>
            </a:r>
            <a:r>
              <a:rPr lang="en-US" dirty="0" smtClean="0">
                <a:solidFill>
                  <a:schemeClr val="tx1"/>
                </a:solidFill>
              </a:rPr>
              <a:t>?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sz="5200" dirty="0" smtClean="0">
                <a:solidFill>
                  <a:schemeClr val="tx1"/>
                </a:solidFill>
              </a:rPr>
              <a:t>THANK YOU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Fairbanks North Star Borough School District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Ellis Ott, Ph.D.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Phone: 907-452-2000 x. 11364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E-mail: ellis.ott@k12northstar.org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513262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3778</TotalTime>
  <Words>839</Words>
  <Application>Microsoft Office PowerPoint</Application>
  <PresentationFormat>On-screen Show (4:3)</PresentationFormat>
  <Paragraphs>243</Paragraphs>
  <Slides>20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Times New Roman</vt:lpstr>
      <vt:lpstr>Tw Cen MT</vt:lpstr>
      <vt:lpstr>Wingdings</vt:lpstr>
      <vt:lpstr>Droplet</vt:lpstr>
      <vt:lpstr>Transparency in an Early Warning System </vt:lpstr>
      <vt:lpstr>Our school district</vt:lpstr>
      <vt:lpstr>Our school district</vt:lpstr>
      <vt:lpstr>PowerPoint Presentation</vt:lpstr>
      <vt:lpstr>PowerPoint Presentation</vt:lpstr>
      <vt:lpstr>Initial RISK using attendance and GPA</vt:lpstr>
      <vt:lpstr>Early Warning System</vt:lpstr>
      <vt:lpstr>PowerPoint Presentation</vt:lpstr>
      <vt:lpstr>PowerPoint Presentation</vt:lpstr>
      <vt:lpstr>Dropout rates by Risk</vt:lpstr>
      <vt:lpstr>PowerPoint Presentation</vt:lpstr>
      <vt:lpstr>Graduation rates by Risk</vt:lpstr>
      <vt:lpstr>PowerPoint Presentation</vt:lpstr>
      <vt:lpstr>Dropout Rates by Service</vt:lpstr>
      <vt:lpstr>Grades 7-12 Dropout Rates 05 to 15</vt:lpstr>
      <vt:lpstr>School Input on Early Warning Systems</vt:lpstr>
      <vt:lpstr>School Input Summary</vt:lpstr>
      <vt:lpstr>outreach</vt:lpstr>
      <vt:lpstr>What next?</vt:lpstr>
      <vt:lpstr>PowerPoint Presentation</vt:lpstr>
    </vt:vector>
  </TitlesOfParts>
  <Company>FNSBSD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f351678</dc:creator>
  <cp:lastModifiedBy>Ott, Ellis M.</cp:lastModifiedBy>
  <cp:revision>101</cp:revision>
  <dcterms:created xsi:type="dcterms:W3CDTF">2013-07-26T23:19:11Z</dcterms:created>
  <dcterms:modified xsi:type="dcterms:W3CDTF">2016-07-09T01:44:42Z</dcterms:modified>
</cp:coreProperties>
</file>