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1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notesSlides/notesSlide13.xml" ContentType="application/vnd.openxmlformats-officedocument.presentationml.notesSlide+xml"/>
  <Override PartName="/ppt/charts/chart16.xml" ContentType="application/vnd.openxmlformats-officedocument.drawingml.chart+xml"/>
  <Override PartName="/ppt/notesSlides/notesSlide14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74" r:id="rId10"/>
    <p:sldId id="267" r:id="rId11"/>
    <p:sldId id="268" r:id="rId12"/>
    <p:sldId id="269" r:id="rId13"/>
    <p:sldId id="270" r:id="rId14"/>
    <p:sldId id="275" r:id="rId15"/>
    <p:sldId id="276" r:id="rId16"/>
    <p:sldId id="277" r:id="rId17"/>
    <p:sldId id="278" r:id="rId18"/>
    <p:sldId id="279" r:id="rId19"/>
    <p:sldId id="280" r:id="rId20"/>
    <p:sldId id="271" r:id="rId21"/>
    <p:sldId id="256" r:id="rId22"/>
    <p:sldId id="257" r:id="rId23"/>
    <p:sldId id="258" r:id="rId24"/>
    <p:sldId id="273" r:id="rId25"/>
    <p:sldId id="272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3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H:\PPE\SHARED\Reports,%20Surveys\Attendance\Dashboards\13-14\Attendance%20Level%20graphing%2005-06%20to%2012-13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adc-nas\Departments\PPE\SHARED\Reports,%20Surveys\Attendance\Dashboards\13-14\Attendance%20Level%20graphing%2005-06%20to%2011-12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adc-nas\Departments\PPE\SHARED\Reports,%20Surveys\Attendance\Dashboards\13-14\Attendance%20Level%20graphing%2005-06%20to%2011-12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ADC-NAS\Departments\PPE\SHARED\Reports\Attendance\Dashboards\15-16\Attendance%20Level%20graphing%2005-06%20to%2014-1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\\ADC-NAS\Departments\PPE\SHARED\Reports\Graduation.Dropout\2014-2015\work%20folder\Achievement-gap-graphs-05-to-15-Dropout-GradRate.xlsx" TargetMode="External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\\ADC-NAS\Departments\PPE\SHARED\Reports\Graduation.Dropout\2014-2015\work%20folder\Achievement-gap-graphs-05-to-15-Dropout-GradRa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en-US" sz="2800" dirty="0"/>
              <a:t>Graduation Rate by Attendance</a:t>
            </a:r>
          </a:p>
        </c:rich>
      </c:tx>
      <c:layout>
        <c:manualLayout>
          <c:xMode val="edge"/>
          <c:yMode val="edge"/>
          <c:x val="0.15909165987872206"/>
          <c:y val="8.4579149262399164E-2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3848927784292769"/>
          <c:y val="6.5644061531356462E-2"/>
          <c:w val="0.82791228908986492"/>
          <c:h val="0.69408951115886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Sheet2!$A$4</c:f>
              <c:strCache>
                <c:ptCount val="1"/>
                <c:pt idx="0">
                  <c:v>Graduation Rate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B75-48DB-B8F1-BF115AFE8DF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B75-48DB-B8F1-BF115AFE8DF6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B75-48DB-B8F1-BF115AFE8DF6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B75-48DB-B8F1-BF115AFE8DF6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CB75-48DB-B8F1-BF115AFE8DF6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CB75-48DB-B8F1-BF115AFE8DF6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CB75-48DB-B8F1-BF115AFE8D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CB75-48DB-B8F1-BF115AFE8D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CB75-48DB-B8F1-BF115AFE8D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CB75-48DB-B8F1-BF115AFE8D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CB75-48DB-B8F1-BF115AFE8D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CB75-48DB-B8F1-BF115AFE8DF6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Sheet2!$B$4:$G$4</c:f>
              <c:numCache>
                <c:formatCode>0%</c:formatCode>
                <c:ptCount val="6"/>
                <c:pt idx="0">
                  <c:v>0.02</c:v>
                </c:pt>
                <c:pt idx="1">
                  <c:v>0.05</c:v>
                </c:pt>
                <c:pt idx="2">
                  <c:v>0.26</c:v>
                </c:pt>
                <c:pt idx="3">
                  <c:v>0.69</c:v>
                </c:pt>
                <c:pt idx="4">
                  <c:v>0.88</c:v>
                </c:pt>
                <c:pt idx="5">
                  <c:v>0.91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CB75-48DB-B8F1-BF115AFE8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3229920"/>
        <c:axId val="203232272"/>
        <c:axId val="0"/>
      </c:bar3DChart>
      <c:catAx>
        <c:axId val="2032299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/>
                  <a:t>Attendance</a:t>
                </a:r>
                <a:r>
                  <a:rPr lang="en-US" sz="2400" baseline="0"/>
                  <a:t> Rate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0.42123393519775548"/>
              <c:y val="0.8261468297036248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3232272"/>
        <c:crosses val="autoZero"/>
        <c:auto val="1"/>
        <c:lblAlgn val="ctr"/>
        <c:lblOffset val="100"/>
        <c:noMultiLvlLbl val="0"/>
      </c:catAx>
      <c:valAx>
        <c:axId val="203232272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baseline="0"/>
                  <a:t>Graduation Rate</a:t>
                </a:r>
                <a:endParaRPr lang="en-US" sz="2400"/>
              </a:p>
            </c:rich>
          </c:tx>
          <c:layout>
            <c:manualLayout>
              <c:xMode val="edge"/>
              <c:yMode val="edge"/>
              <c:x val="3.2819152425809552E-2"/>
              <c:y val="0.30088405447164029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3229920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Graduation Rate by </a:t>
            </a:r>
            <a:endParaRPr lang="en-US" sz="2400" dirty="0" smtClean="0"/>
          </a:p>
          <a:p>
            <a:pPr>
              <a:defRPr sz="2400"/>
            </a:pPr>
            <a:r>
              <a:rPr lang="en-US" sz="2400" dirty="0" smtClean="0"/>
              <a:t>Attendance </a:t>
            </a:r>
            <a:r>
              <a:rPr lang="en-US" sz="2400" dirty="0"/>
              <a:t>with</a:t>
            </a:r>
          </a:p>
          <a:p>
            <a:pPr>
              <a:defRPr sz="2400"/>
            </a:pPr>
            <a:r>
              <a:rPr lang="en-US" sz="2400" dirty="0"/>
              <a:t>GPA &lt; 2.0</a:t>
            </a:r>
          </a:p>
        </c:rich>
      </c:tx>
      <c:layout>
        <c:manualLayout>
          <c:xMode val="edge"/>
          <c:yMode val="edge"/>
          <c:x val="0.21250012502512602"/>
          <c:y val="8.8081479481941977E-2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3848927784292769"/>
          <c:y val="6.5644061531356462E-2"/>
          <c:w val="0.82791228908986492"/>
          <c:h val="0.69408951115886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Sheet2!$A$5</c:f>
              <c:strCache>
                <c:ptCount val="1"/>
                <c:pt idx="0">
                  <c:v>Graduation Rate (GPA &lt; 2.0)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76-4B5F-8A07-7216DF49773E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B76-4B5F-8A07-7216DF49773E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B76-4B5F-8A07-7216DF49773E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B76-4B5F-8A07-7216DF49773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9B76-4B5F-8A07-7216DF49773E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9B76-4B5F-8A07-7216DF49773E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B76-4B5F-8A07-7216DF4977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9B76-4B5F-8A07-7216DF4977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9B76-4B5F-8A07-7216DF4977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9B76-4B5F-8A07-7216DF4977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9B76-4B5F-8A07-7216DF4977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9B76-4B5F-8A07-7216DF49773E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Sheet2!$B$5:$G$5</c:f>
              <c:numCache>
                <c:formatCode>0%</c:formatCode>
                <c:ptCount val="6"/>
                <c:pt idx="0">
                  <c:v>0</c:v>
                </c:pt>
                <c:pt idx="1">
                  <c:v>1.4E-2</c:v>
                </c:pt>
                <c:pt idx="2">
                  <c:v>0.154</c:v>
                </c:pt>
                <c:pt idx="3">
                  <c:v>0.39200000000000002</c:v>
                </c:pt>
                <c:pt idx="4">
                  <c:v>0.53700000000000003</c:v>
                </c:pt>
                <c:pt idx="5">
                  <c:v>0.56299999999999994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9B76-4B5F-8A07-7216DF497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3239960"/>
        <c:axId val="283238784"/>
        <c:axId val="0"/>
      </c:bar3DChart>
      <c:catAx>
        <c:axId val="2832399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200"/>
                </a:pPr>
                <a:r>
                  <a:rPr lang="en-US" sz="1200"/>
                  <a:t>Attendance</a:t>
                </a:r>
                <a:r>
                  <a:rPr lang="en-US" sz="1200" baseline="0"/>
                  <a:t> Rate</a:t>
                </a:r>
                <a:endParaRPr lang="en-US" sz="1200"/>
              </a:p>
            </c:rich>
          </c:tx>
          <c:layout>
            <c:manualLayout>
              <c:xMode val="edge"/>
              <c:yMode val="edge"/>
              <c:x val="0.34878283603446758"/>
              <c:y val="0.83716139499418385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283238784"/>
        <c:crosses val="autoZero"/>
        <c:auto val="1"/>
        <c:lblAlgn val="ctr"/>
        <c:lblOffset val="100"/>
        <c:noMultiLvlLbl val="0"/>
      </c:catAx>
      <c:valAx>
        <c:axId val="283238784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baseline="0"/>
                  <a:t>Graduation Rate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1.1338485624848351E-2"/>
              <c:y val="0.16823294361402991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3239960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2"/>
    </mc:Choice>
    <mc:Fallback>
      <c:style val="12"/>
    </mc:Fallback>
  </mc:AlternateContent>
  <c:chart>
    <c:title>
      <c:tx>
        <c:rich>
          <a:bodyPr/>
          <a:lstStyle/>
          <a:p>
            <a:pPr>
              <a:defRPr sz="1800"/>
            </a:pPr>
            <a:r>
              <a:rPr lang="en-US" sz="1800"/>
              <a:t>Graduation Rate by </a:t>
            </a:r>
          </a:p>
          <a:p>
            <a:pPr>
              <a:defRPr sz="1800"/>
            </a:pPr>
            <a:r>
              <a:rPr lang="en-US" sz="1800"/>
              <a:t>Attendance with</a:t>
            </a:r>
          </a:p>
          <a:p>
            <a:pPr>
              <a:defRPr sz="1800"/>
            </a:pPr>
            <a:r>
              <a:rPr lang="en-US" sz="1800"/>
              <a:t>GPA &gt;= 2.0</a:t>
            </a:r>
          </a:p>
        </c:rich>
      </c:tx>
      <c:layout>
        <c:manualLayout>
          <c:xMode val="edge"/>
          <c:yMode val="edge"/>
          <c:x val="0.1828946346706358"/>
          <c:y val="0.14928062342722623"/>
        </c:manualLayout>
      </c:layout>
      <c:overlay val="1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>
        <c:manualLayout>
          <c:layoutTarget val="inner"/>
          <c:xMode val="edge"/>
          <c:yMode val="edge"/>
          <c:x val="0.14258688116998997"/>
          <c:y val="0.14673990487636349"/>
          <c:w val="0.82791228908986492"/>
          <c:h val="0.6940895111588666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Sheet2!$A$6</c:f>
              <c:strCache>
                <c:ptCount val="1"/>
                <c:pt idx="0">
                  <c:v>Graduation Rate (GPA &gt;= 2.0)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736-4832-AC1C-31D37450C18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736-4832-AC1C-31D37450C187}"/>
              </c:ext>
            </c:extLst>
          </c:dPt>
          <c:dPt>
            <c:idx val="2"/>
            <c:invertIfNegative val="0"/>
            <c:bubble3D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736-4832-AC1C-31D37450C187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736-4832-AC1C-31D37450C18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736-4832-AC1C-31D37450C187}"/>
              </c:ext>
            </c:extLst>
          </c:dPt>
          <c:dPt>
            <c:idx val="5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B-5736-4832-AC1C-31D37450C187}"/>
              </c:ext>
            </c:extLst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736-4832-AC1C-31D37450C1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736-4832-AC1C-31D37450C1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9444444444444445E-2"/>
                  <c:y val="-2.3148148148148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736-4832-AC1C-31D37450C1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736-4832-AC1C-31D37450C1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736-4832-AC1C-31D37450C1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736-4832-AC1C-31D37450C18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Sheet2!$B$3:$G$3</c:f>
              <c:strCache>
                <c:ptCount val="6"/>
                <c:pt idx="0">
                  <c:v>Below 60%</c:v>
                </c:pt>
                <c:pt idx="1">
                  <c:v>60-69%</c:v>
                </c:pt>
                <c:pt idx="2">
                  <c:v>70%-79%</c:v>
                </c:pt>
                <c:pt idx="3">
                  <c:v>80%-89%</c:v>
                </c:pt>
                <c:pt idx="4">
                  <c:v>90%-94%</c:v>
                </c:pt>
                <c:pt idx="5">
                  <c:v>Goal (95%+)</c:v>
                </c:pt>
              </c:strCache>
            </c:strRef>
          </c:cat>
          <c:val>
            <c:numRef>
              <c:f>Sheet2!$B$6:$G$6</c:f>
              <c:numCache>
                <c:formatCode>0%</c:formatCode>
                <c:ptCount val="6"/>
                <c:pt idx="0">
                  <c:v>0.2</c:v>
                </c:pt>
                <c:pt idx="1">
                  <c:v>0.27300000000000002</c:v>
                </c:pt>
                <c:pt idx="2">
                  <c:v>0.56399999999999995</c:v>
                </c:pt>
                <c:pt idx="3">
                  <c:v>0.85499999999999998</c:v>
                </c:pt>
                <c:pt idx="4">
                  <c:v>0.92800000000000005</c:v>
                </c:pt>
                <c:pt idx="5">
                  <c:v>0.94399999999999995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C-5736-4832-AC1C-31D37450C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3240744"/>
        <c:axId val="283237608"/>
        <c:axId val="0"/>
      </c:bar3DChart>
      <c:catAx>
        <c:axId val="2832407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/>
                </a:pPr>
                <a:r>
                  <a:rPr lang="en-US" sz="1600"/>
                  <a:t>Attendance</a:t>
                </a:r>
                <a:r>
                  <a:rPr lang="en-US" sz="1600" baseline="0"/>
                  <a:t> Rate</a:t>
                </a:r>
                <a:endParaRPr lang="en-US" sz="1600"/>
              </a:p>
            </c:rich>
          </c:tx>
          <c:layout>
            <c:manualLayout>
              <c:xMode val="edge"/>
              <c:yMode val="edge"/>
              <c:x val="0.34878283603446758"/>
              <c:y val="0.92192696612598368"/>
            </c:manualLayout>
          </c:layout>
          <c:overlay val="0"/>
        </c:title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283237608"/>
        <c:crosses val="autoZero"/>
        <c:auto val="1"/>
        <c:lblAlgn val="ctr"/>
        <c:lblOffset val="100"/>
        <c:noMultiLvlLbl val="0"/>
      </c:catAx>
      <c:valAx>
        <c:axId val="283237608"/>
        <c:scaling>
          <c:orientation val="minMax"/>
          <c:max val="1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 baseline="0"/>
                  <a:t>Graduation Rate</a:t>
                </a:r>
                <a:endParaRPr lang="en-US" sz="1800"/>
              </a:p>
            </c:rich>
          </c:tx>
          <c:layout>
            <c:manualLayout>
              <c:xMode val="edge"/>
              <c:yMode val="edge"/>
              <c:x val="1.1338483881408746E-2"/>
              <c:y val="0.25099374949265357"/>
            </c:manualLayout>
          </c:layout>
          <c:overlay val="0"/>
        </c:title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3240744"/>
        <c:crosses val="autoZero"/>
        <c:crossBetween val="between"/>
        <c:majorUnit val="0.1"/>
      </c:valAx>
      <c:spPr>
        <a:noFill/>
        <a:ln>
          <a:solidFill>
            <a:srgbClr val="4F81BD"/>
          </a:solidFill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'Grad-rate-by-RISK'!$A$4</c:f>
              <c:strCache>
                <c:ptCount val="1"/>
                <c:pt idx="0">
                  <c:v>Graduation Rate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3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4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Pt>
            <c:idx val="5"/>
            <c:invertIfNegative val="0"/>
            <c:bubble3D val="0"/>
            <c:spPr>
              <a:solidFill>
                <a:srgbClr val="C000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p3d/>
            </c:spPr>
          </c:dPt>
          <c:dLbls>
            <c:dLbl>
              <c:idx val="0"/>
              <c:layout>
                <c:manualLayout>
                  <c:x val="1.9444444444444445E-2"/>
                  <c:y val="-2.77781423155440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6666666666666725E-2"/>
                  <c:y val="-2.77777777777779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4074074074074074E-2"/>
                  <c:y val="-1.5001294752894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6666666666666701E-2"/>
                  <c:y val="-9.259259259259314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4515292897874498E-2"/>
                  <c:y val="-6.07441154138192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4293420074714579E-2"/>
                  <c:y val="-1.3457244532755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'Grad-rate-by-RISK'!$B$3:$D$3</c:f>
              <c:strCache>
                <c:ptCount val="3"/>
                <c:pt idx="0">
                  <c:v>High Risk</c:v>
                </c:pt>
                <c:pt idx="1">
                  <c:v>Med Risk</c:v>
                </c:pt>
                <c:pt idx="2">
                  <c:v>Low Risk</c:v>
                </c:pt>
              </c:strCache>
            </c:strRef>
          </c:cat>
          <c:val>
            <c:numRef>
              <c:f>'Grad-rate-by-RISK'!$B$4:$D$4</c:f>
              <c:numCache>
                <c:formatCode>0%</c:formatCode>
                <c:ptCount val="3"/>
                <c:pt idx="0">
                  <c:v>0.09</c:v>
                </c:pt>
                <c:pt idx="1">
                  <c:v>0.52300000000000002</c:v>
                </c:pt>
                <c:pt idx="2">
                  <c:v>0.98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83238392"/>
        <c:axId val="283243880"/>
        <c:axId val="0"/>
      </c:bar3DChart>
      <c:catAx>
        <c:axId val="28323839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/>
                  <a:t>Risk Level</a:t>
                </a:r>
              </a:p>
            </c:rich>
          </c:tx>
          <c:layout>
            <c:manualLayout>
              <c:xMode val="edge"/>
              <c:yMode val="edge"/>
              <c:x val="0.45336225332944496"/>
              <c:y val="0.934500465151965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43880"/>
        <c:crosses val="autoZero"/>
        <c:auto val="1"/>
        <c:lblAlgn val="ctr"/>
        <c:lblOffset val="100"/>
        <c:noMultiLvlLbl val="0"/>
      </c:catAx>
      <c:valAx>
        <c:axId val="283243880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600"/>
                  <a:t>Graduation Rate</a:t>
                </a:r>
              </a:p>
            </c:rich>
          </c:tx>
          <c:layout>
            <c:manualLayout>
              <c:xMode val="edge"/>
              <c:yMode val="edge"/>
              <c:x val="4.8492028774181012E-3"/>
              <c:y val="0.2437847065706311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238392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4352511857070499"/>
          <c:y val="5.1272579898100974E-2"/>
          <c:w val="0.82628597412165594"/>
          <c:h val="0.73523293963254588"/>
        </c:manualLayout>
      </c:layout>
      <c:lineChart>
        <c:grouping val="standard"/>
        <c:varyColors val="0"/>
        <c:ser>
          <c:idx val="0"/>
          <c:order val="0"/>
          <c:tx>
            <c:strRef>
              <c:f>'Dropout-Rate-GradSuccess-Progra'!$A$3</c:f>
              <c:strCache>
                <c:ptCount val="1"/>
                <c:pt idx="0">
                  <c:v>Without Intervention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'Dropout-Rate-GradSuccess-Progra'!$M$2:$W$2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'Dropout-Rate-GradSuccess-Progra'!$M$3:$W$3</c:f>
              <c:numCache>
                <c:formatCode>General</c:formatCode>
                <c:ptCount val="11"/>
                <c:pt idx="0">
                  <c:v>7.6</c:v>
                </c:pt>
                <c:pt idx="1">
                  <c:v>6.7</c:v>
                </c:pt>
                <c:pt idx="2">
                  <c:v>5.9</c:v>
                </c:pt>
                <c:pt idx="3">
                  <c:v>5</c:v>
                </c:pt>
                <c:pt idx="4">
                  <c:v>5.4</c:v>
                </c:pt>
                <c:pt idx="5">
                  <c:v>4.9000000000000004</c:v>
                </c:pt>
                <c:pt idx="6">
                  <c:v>4.5999999999999996</c:v>
                </c:pt>
                <c:pt idx="7">
                  <c:v>4.2</c:v>
                </c:pt>
                <c:pt idx="8">
                  <c:v>3.9</c:v>
                </c:pt>
                <c:pt idx="9">
                  <c:v>4.5</c:v>
                </c:pt>
                <c:pt idx="10">
                  <c:v>4.3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635-469D-9DB8-7EE784DCBBC8}"/>
            </c:ext>
          </c:extLst>
        </c:ser>
        <c:ser>
          <c:idx val="1"/>
          <c:order val="1"/>
          <c:tx>
            <c:strRef>
              <c:f>'Dropout-Rate-GradSuccess-Progra'!$A$4</c:f>
              <c:strCache>
                <c:ptCount val="1"/>
                <c:pt idx="0">
                  <c:v>With Intervention</c:v>
                </c:pt>
              </c:strCache>
            </c:strRef>
          </c:tx>
          <c:spPr>
            <a:ln>
              <a:prstDash val="dash"/>
            </a:ln>
          </c:spPr>
          <c:dLbls>
            <c:dLbl>
              <c:idx val="4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635-469D-9DB8-7EE784DCBBC8}"/>
                </c:ex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635-469D-9DB8-7EE784DCBBC8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>
                    <a:solidFill>
                      <a:srgbClr val="FF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'Dropout-Rate-GradSuccess-Progra'!$M$2:$W$2</c:f>
              <c:numCache>
                <c:formatCode>General</c:formatCode>
                <c:ptCount val="11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</c:numCache>
            </c:numRef>
          </c:cat>
          <c:val>
            <c:numRef>
              <c:f>'Dropout-Rate-GradSuccess-Progra'!$M$4:$W$4</c:f>
              <c:numCache>
                <c:formatCode>General</c:formatCode>
                <c:ptCount val="11"/>
                <c:pt idx="4">
                  <c:v>5.4</c:v>
                </c:pt>
                <c:pt idx="5">
                  <c:v>4.2</c:v>
                </c:pt>
                <c:pt idx="6">
                  <c:v>3.9</c:v>
                </c:pt>
                <c:pt idx="7">
                  <c:v>4.2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E635-469D-9DB8-7EE784DCB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240352"/>
        <c:axId val="283244272"/>
      </c:lineChart>
      <c:catAx>
        <c:axId val="28324035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2400"/>
                </a:pPr>
                <a:r>
                  <a:rPr lang="en-US" sz="2400" dirty="0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83244272"/>
        <c:crosses val="autoZero"/>
        <c:auto val="1"/>
        <c:lblAlgn val="ctr"/>
        <c:lblOffset val="100"/>
        <c:noMultiLvlLbl val="0"/>
      </c:catAx>
      <c:valAx>
        <c:axId val="283244272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400"/>
                </a:pPr>
                <a:r>
                  <a:rPr lang="en-US" sz="2400" baseline="0" dirty="0"/>
                  <a:t>Dropout Rate</a:t>
                </a:r>
                <a:endParaRPr lang="en-US" sz="2400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283240352"/>
        <c:crosses val="autoZero"/>
        <c:crossBetween val="between"/>
        <c:majorUnit val="2.5"/>
      </c:valAx>
    </c:plotArea>
    <c:legend>
      <c:legendPos val="t"/>
      <c:layout>
        <c:manualLayout>
          <c:xMode val="edge"/>
          <c:yMode val="edge"/>
          <c:x val="0.18191842795966293"/>
          <c:y val="3.0669484329164737E-2"/>
          <c:w val="0.76983595800524929"/>
          <c:h val="0.15156399567701095"/>
        </c:manualLayout>
      </c:layout>
      <c:overlay val="0"/>
      <c:txPr>
        <a:bodyPr/>
        <a:lstStyle/>
        <a:p>
          <a:pPr>
            <a:defRPr sz="28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 smtClean="0"/>
              <a:t>Grade </a:t>
            </a:r>
            <a:r>
              <a:rPr lang="en-US" sz="2000" dirty="0"/>
              <a:t>7-12 Dropout Rates '07 to </a:t>
            </a:r>
            <a:r>
              <a:rPr lang="en-US" sz="2000" dirty="0" smtClean="0"/>
              <a:t>'15 </a:t>
            </a:r>
            <a:endParaRPr lang="en-US" sz="2000" dirty="0"/>
          </a:p>
        </c:rich>
      </c:tx>
      <c:layout>
        <c:manualLayout>
          <c:xMode val="edge"/>
          <c:yMode val="edge"/>
          <c:x val="0.21997517752141446"/>
          <c:y val="1.220517538400483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014030804288998"/>
          <c:y val="0.14440981335666486"/>
          <c:w val="0.85551868807096798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'Dropout-Grad-Rate-over-time'!$A$4</c:f>
              <c:strCache>
                <c:ptCount val="1"/>
                <c:pt idx="0">
                  <c:v>Fairbanks</c:v>
                </c:pt>
              </c:strCache>
            </c:strRef>
          </c:tx>
          <c:dLbls>
            <c:dLbl>
              <c:idx val="0"/>
              <c:layout>
                <c:manualLayout>
                  <c:x val="-4.0636011695688971E-2"/>
                  <c:y val="-7.23134333250298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8069394852377092E-2"/>
                  <c:y val="-7.75167818231877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3589884934277567E-2"/>
                  <c:y val="6.785098952054931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4.0272886556143472E-2"/>
                  <c:y val="-0.1050199807700393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'Dropout-Grad-Rate-over-time'!$O$3:$W$3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'Dropout-Grad-Rate-over-time'!$O$4:$W$4</c:f>
              <c:numCache>
                <c:formatCode>General</c:formatCode>
                <c:ptCount val="9"/>
                <c:pt idx="0">
                  <c:v>5.9</c:v>
                </c:pt>
                <c:pt idx="1">
                  <c:v>5</c:v>
                </c:pt>
                <c:pt idx="2">
                  <c:v>5.4</c:v>
                </c:pt>
                <c:pt idx="3">
                  <c:v>4.2</c:v>
                </c:pt>
                <c:pt idx="4">
                  <c:v>3.9</c:v>
                </c:pt>
                <c:pt idx="5">
                  <c:v>4.2</c:v>
                </c:pt>
                <c:pt idx="6">
                  <c:v>3.9</c:v>
                </c:pt>
                <c:pt idx="7">
                  <c:v>4.5</c:v>
                </c:pt>
                <c:pt idx="8">
                  <c:v>4.3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'Dropout-Grad-Rate-over-time'!$A$5</c:f>
              <c:strCache>
                <c:ptCount val="1"/>
                <c:pt idx="0">
                  <c:v>Statewide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5.9330444159596346E-2"/>
                  <c:y val="2.98335903888302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471403283891874E-2"/>
                  <c:y val="0.112307817192953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8069307379757354E-2"/>
                  <c:y val="-9.19868541364513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3.2596643833083305E-2"/>
                  <c:y val="6.394493263738310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'Dropout-Grad-Rate-over-time'!$O$3:$W$3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'Dropout-Grad-Rate-over-time'!$O$5:$W$5</c:f>
              <c:numCache>
                <c:formatCode>General</c:formatCode>
                <c:ptCount val="9"/>
                <c:pt idx="0">
                  <c:v>5.5</c:v>
                </c:pt>
                <c:pt idx="1">
                  <c:v>5.2</c:v>
                </c:pt>
                <c:pt idx="2">
                  <c:v>5.2</c:v>
                </c:pt>
                <c:pt idx="3">
                  <c:v>5</c:v>
                </c:pt>
                <c:pt idx="4">
                  <c:v>4.7</c:v>
                </c:pt>
                <c:pt idx="5">
                  <c:v>4.8</c:v>
                </c:pt>
                <c:pt idx="6">
                  <c:v>4</c:v>
                </c:pt>
                <c:pt idx="7">
                  <c:v>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'Dropout-Grad-Rate-over-time'!$A$6</c:f>
              <c:strCache>
                <c:ptCount val="1"/>
                <c:pt idx="0">
                  <c:v>Big 4</c:v>
                </c:pt>
              </c:strCache>
            </c:strRef>
          </c:tx>
          <c:spPr>
            <a:ln>
              <a:prstDash val="sysDot"/>
            </a:ln>
          </c:spPr>
          <c:cat>
            <c:numRef>
              <c:f>'Dropout-Grad-Rate-over-time'!$O$3:$W$3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'Dropout-Grad-Rate-over-time'!$O$6:$W$6</c:f>
              <c:numCache>
                <c:formatCode>General</c:formatCode>
                <c:ptCount val="9"/>
                <c:pt idx="0">
                  <c:v>4.4000000000000004</c:v>
                </c:pt>
                <c:pt idx="1">
                  <c:v>4.4249999999999998</c:v>
                </c:pt>
                <c:pt idx="2">
                  <c:v>4.3</c:v>
                </c:pt>
                <c:pt idx="3">
                  <c:v>4.5750000000000002</c:v>
                </c:pt>
                <c:pt idx="4">
                  <c:v>3.875</c:v>
                </c:pt>
                <c:pt idx="5">
                  <c:v>3.8249999999999997</c:v>
                </c:pt>
                <c:pt idx="6">
                  <c:v>3.4249999999999998</c:v>
                </c:pt>
                <c:pt idx="7">
                  <c:v>3.2749999999999999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242704"/>
        <c:axId val="283244664"/>
      </c:lineChart>
      <c:catAx>
        <c:axId val="2832427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3244664"/>
        <c:crosses val="autoZero"/>
        <c:auto val="1"/>
        <c:lblAlgn val="ctr"/>
        <c:lblOffset val="100"/>
        <c:noMultiLvlLbl val="0"/>
      </c:catAx>
      <c:valAx>
        <c:axId val="283244664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Dropout Rate</a:t>
                </a:r>
              </a:p>
            </c:rich>
          </c:tx>
          <c:overlay val="0"/>
        </c:title>
        <c:numFmt formatCode="#,##0&quot;%&quot;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3242704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23202002075321981"/>
          <c:y val="0.1763079615048119"/>
          <c:w val="0.61955669494801524"/>
          <c:h val="8.7436029259229192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/>
            </a:pPr>
            <a:r>
              <a:rPr lang="en-US" sz="2000" dirty="0"/>
              <a:t>Graduation Rates '07 to </a:t>
            </a:r>
            <a:r>
              <a:rPr lang="en-US" sz="2000" dirty="0" smtClean="0"/>
              <a:t>'15</a:t>
            </a:r>
            <a:endParaRPr lang="en-US" sz="2000" dirty="0"/>
          </a:p>
        </c:rich>
      </c:tx>
      <c:layout>
        <c:manualLayout>
          <c:xMode val="edge"/>
          <c:yMode val="edge"/>
          <c:x val="0.26862702224624413"/>
          <c:y val="2.3241206712356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693883818344859"/>
          <c:y val="0.14440981335666492"/>
          <c:w val="0.85872025747171632"/>
          <c:h val="0.64454662364912785"/>
        </c:manualLayout>
      </c:layout>
      <c:lineChart>
        <c:grouping val="standard"/>
        <c:varyColors val="0"/>
        <c:ser>
          <c:idx val="0"/>
          <c:order val="0"/>
          <c:tx>
            <c:strRef>
              <c:f>'Dropout-Grad-Rate-over-time'!$A$14</c:f>
              <c:strCache>
                <c:ptCount val="1"/>
                <c:pt idx="0">
                  <c:v>Fairbanks</c:v>
                </c:pt>
              </c:strCache>
            </c:strRef>
          </c:tx>
          <c:dLbls>
            <c:dLbl>
              <c:idx val="0"/>
              <c:layout>
                <c:manualLayout>
                  <c:x val="-4.3639400384228789E-2"/>
                  <c:y val="8.162984032282308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381027984176204E-2"/>
                  <c:y val="-7.38589614624163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3969768278814448E-2"/>
                  <c:y val="7.5756125198006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'Dropout-Grad-Rate-over-time'!$D$13:$L$13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'Dropout-Grad-Rate-over-time'!$D$14:$L$14</c:f>
              <c:numCache>
                <c:formatCode>General</c:formatCode>
                <c:ptCount val="9"/>
                <c:pt idx="0">
                  <c:v>54</c:v>
                </c:pt>
                <c:pt idx="1">
                  <c:v>55</c:v>
                </c:pt>
                <c:pt idx="2">
                  <c:v>70</c:v>
                </c:pt>
                <c:pt idx="3">
                  <c:v>70</c:v>
                </c:pt>
                <c:pt idx="4">
                  <c:v>71.099999999999994</c:v>
                </c:pt>
                <c:pt idx="5">
                  <c:v>70.2</c:v>
                </c:pt>
                <c:pt idx="6">
                  <c:v>74</c:v>
                </c:pt>
                <c:pt idx="7">
                  <c:v>73.3</c:v>
                </c:pt>
                <c:pt idx="8">
                  <c:v>75.3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'Dropout-Grad-Rate-over-time'!$A$15</c:f>
              <c:strCache>
                <c:ptCount val="1"/>
                <c:pt idx="0">
                  <c:v>Statewide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4.0644245930952963E-2"/>
                  <c:y val="-6.98824100731901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6964922732090386E-2"/>
                  <c:y val="-8.1629840322823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'Dropout-Grad-Rate-over-time'!$D$13:$L$13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'Dropout-Grad-Rate-over-time'!$D$15:$L$15</c:f>
              <c:numCache>
                <c:formatCode>General</c:formatCode>
                <c:ptCount val="9"/>
                <c:pt idx="0">
                  <c:v>63</c:v>
                </c:pt>
                <c:pt idx="1">
                  <c:v>62.6</c:v>
                </c:pt>
                <c:pt idx="2">
                  <c:v>67.599999999999994</c:v>
                </c:pt>
                <c:pt idx="3">
                  <c:v>67.7</c:v>
                </c:pt>
                <c:pt idx="4">
                  <c:v>68</c:v>
                </c:pt>
                <c:pt idx="5">
                  <c:v>69.599999999999994</c:v>
                </c:pt>
                <c:pt idx="6">
                  <c:v>71.8</c:v>
                </c:pt>
                <c:pt idx="7">
                  <c:v>71.2</c:v>
                </c:pt>
                <c:pt idx="8">
                  <c:v>75.7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'Dropout-Grad-Rate-over-time'!$A$16</c:f>
              <c:strCache>
                <c:ptCount val="1"/>
                <c:pt idx="0">
                  <c:v>Big 4</c:v>
                </c:pt>
              </c:strCache>
            </c:strRef>
          </c:tx>
          <c:spPr>
            <a:ln>
              <a:prstDash val="sysDot"/>
            </a:ln>
          </c:spPr>
          <c:cat>
            <c:numRef>
              <c:f>'Dropout-Grad-Rate-over-time'!$D$13:$L$13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'Dropout-Grad-Rate-over-time'!$D$16:$L$16</c:f>
              <c:numCache>
                <c:formatCode>General</c:formatCode>
                <c:ptCount val="9"/>
                <c:pt idx="0">
                  <c:v>65.7</c:v>
                </c:pt>
                <c:pt idx="1">
                  <c:v>70.050000000000011</c:v>
                </c:pt>
                <c:pt idx="2">
                  <c:v>72.400000000000006</c:v>
                </c:pt>
                <c:pt idx="3">
                  <c:v>70.857500000000002</c:v>
                </c:pt>
                <c:pt idx="4">
                  <c:v>71.525000000000006</c:v>
                </c:pt>
                <c:pt idx="5">
                  <c:v>73.449999999999989</c:v>
                </c:pt>
                <c:pt idx="6">
                  <c:v>76.91</c:v>
                </c:pt>
                <c:pt idx="7">
                  <c:v>77.424999999999997</c:v>
                </c:pt>
                <c:pt idx="8">
                  <c:v>79.125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243096"/>
        <c:axId val="283238000"/>
      </c:lineChart>
      <c:catAx>
        <c:axId val="2832430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/>
                </a:pPr>
                <a:r>
                  <a:rPr lang="en-US" sz="1400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3238000"/>
        <c:crosses val="autoZero"/>
        <c:auto val="1"/>
        <c:lblAlgn val="ctr"/>
        <c:lblOffset val="100"/>
        <c:noMultiLvlLbl val="0"/>
      </c:catAx>
      <c:valAx>
        <c:axId val="283238000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Graduation Rate</a:t>
                </a:r>
              </a:p>
            </c:rich>
          </c:tx>
          <c:overlay val="0"/>
        </c:title>
        <c:numFmt formatCode="#,##0&quot;%&quot;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283243096"/>
        <c:crosses val="autoZero"/>
        <c:crossBetween val="between"/>
        <c:majorUnit val="10"/>
      </c:valAx>
    </c:plotArea>
    <c:legend>
      <c:legendPos val="t"/>
      <c:layout>
        <c:manualLayout>
          <c:xMode val="edge"/>
          <c:yMode val="edge"/>
          <c:x val="0.21777848751745346"/>
          <c:y val="0.61782120294006804"/>
          <c:w val="0.67958512986188735"/>
          <c:h val="8.3139861757575081E-2"/>
        </c:manualLayout>
      </c:layout>
      <c:overlay val="0"/>
      <c:txPr>
        <a:bodyPr/>
        <a:lstStyle/>
        <a:p>
          <a:pPr>
            <a:defRPr sz="1600"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673835635105432"/>
          <c:y val="0.14440981335666486"/>
          <c:w val="0.84892056664474491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'Drop.over.time-byrace'!$W$4</c:f>
              <c:strCache>
                <c:ptCount val="1"/>
                <c:pt idx="0">
                  <c:v>Caucasian*</c:v>
                </c:pt>
              </c:strCache>
            </c:strRef>
          </c:tx>
          <c:cat>
            <c:numRef>
              <c:f>'Drop.over.time-byrace'!$X$3:$AF$3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'Drop.over.time-byrace'!$X$4:$AF$4</c:f>
              <c:numCache>
                <c:formatCode>General</c:formatCode>
                <c:ptCount val="9"/>
                <c:pt idx="0">
                  <c:v>5.7</c:v>
                </c:pt>
                <c:pt idx="1">
                  <c:v>4.5</c:v>
                </c:pt>
                <c:pt idx="2">
                  <c:v>4.9000000000000004</c:v>
                </c:pt>
                <c:pt idx="3">
                  <c:v>3.9</c:v>
                </c:pt>
                <c:pt idx="4">
                  <c:v>3.5</c:v>
                </c:pt>
                <c:pt idx="5">
                  <c:v>3.8</c:v>
                </c:pt>
                <c:pt idx="6">
                  <c:v>3.6</c:v>
                </c:pt>
                <c:pt idx="7">
                  <c:v>4</c:v>
                </c:pt>
                <c:pt idx="8">
                  <c:v>3.7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'Drop.over.time-byrace'!$W$5</c:f>
              <c:strCache>
                <c:ptCount val="1"/>
                <c:pt idx="0">
                  <c:v>Asian/PI*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'Drop.over.time-byrace'!$X$3:$AF$3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'Drop.over.time-byrace'!$X$5:$AF$5</c:f>
              <c:numCache>
                <c:formatCode>General</c:formatCode>
                <c:ptCount val="9"/>
                <c:pt idx="0">
                  <c:v>4.3</c:v>
                </c:pt>
                <c:pt idx="1">
                  <c:v>3.1</c:v>
                </c:pt>
                <c:pt idx="2">
                  <c:v>3.1</c:v>
                </c:pt>
                <c:pt idx="3">
                  <c:v>2.9</c:v>
                </c:pt>
                <c:pt idx="4">
                  <c:v>2.6</c:v>
                </c:pt>
                <c:pt idx="5">
                  <c:v>3.4</c:v>
                </c:pt>
                <c:pt idx="6">
                  <c:v>2.2999999999999998</c:v>
                </c:pt>
                <c:pt idx="7">
                  <c:v>1.8</c:v>
                </c:pt>
                <c:pt idx="8">
                  <c:v>3.3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'Drop.over.time-byrace'!$W$6</c:f>
              <c:strCache>
                <c:ptCount val="1"/>
                <c:pt idx="0">
                  <c:v>AK Nat/AI*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'Drop.over.time-byrace'!$X$3:$AF$3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'Drop.over.time-byrace'!$X$6:$AF$6</c:f>
              <c:numCache>
                <c:formatCode>General</c:formatCode>
                <c:ptCount val="9"/>
                <c:pt idx="0">
                  <c:v>10.199999999999999</c:v>
                </c:pt>
                <c:pt idx="1">
                  <c:v>8.1999999999999993</c:v>
                </c:pt>
                <c:pt idx="2">
                  <c:v>8.6999999999999993</c:v>
                </c:pt>
                <c:pt idx="3">
                  <c:v>7</c:v>
                </c:pt>
                <c:pt idx="4">
                  <c:v>6.2</c:v>
                </c:pt>
                <c:pt idx="5">
                  <c:v>6.4</c:v>
                </c:pt>
                <c:pt idx="6">
                  <c:v>5.9</c:v>
                </c:pt>
                <c:pt idx="7">
                  <c:v>7.2</c:v>
                </c:pt>
                <c:pt idx="8">
                  <c:v>6.8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3242312"/>
        <c:axId val="283241920"/>
      </c:lineChart>
      <c:catAx>
        <c:axId val="28324231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3241920"/>
        <c:crosses val="autoZero"/>
        <c:auto val="1"/>
        <c:lblAlgn val="ctr"/>
        <c:lblOffset val="100"/>
        <c:noMultiLvlLbl val="0"/>
      </c:catAx>
      <c:valAx>
        <c:axId val="283241920"/>
        <c:scaling>
          <c:orientation val="minMax"/>
          <c:max val="10.5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overlay val="0"/>
        </c:title>
        <c:numFmt formatCode="#,##0&quot;%&quot;" sourceLinked="0"/>
        <c:majorTickMark val="out"/>
        <c:minorTickMark val="none"/>
        <c:tickLblPos val="nextTo"/>
        <c:crossAx val="283242312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21553402890101492"/>
          <c:y val="0.11749801863002418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673835635105432"/>
          <c:y val="0.14440981335666486"/>
          <c:w val="0.84892056664474491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'Drop.over.time-byrace'!$W$14</c:f>
              <c:strCache>
                <c:ptCount val="1"/>
                <c:pt idx="0">
                  <c:v>Female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'Drop.over.time-byrace'!$X$13:$AF$13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'Drop.over.time-byrace'!$X$14:$AF$14</c:f>
              <c:numCache>
                <c:formatCode>General</c:formatCode>
                <c:ptCount val="9"/>
                <c:pt idx="0">
                  <c:v>5.8</c:v>
                </c:pt>
                <c:pt idx="1">
                  <c:v>4.4000000000000004</c:v>
                </c:pt>
                <c:pt idx="2">
                  <c:v>4.9000000000000004</c:v>
                </c:pt>
                <c:pt idx="3">
                  <c:v>4.0999999999999996</c:v>
                </c:pt>
                <c:pt idx="4">
                  <c:v>3.2</c:v>
                </c:pt>
                <c:pt idx="5">
                  <c:v>3.8</c:v>
                </c:pt>
                <c:pt idx="6">
                  <c:v>3.6</c:v>
                </c:pt>
                <c:pt idx="7">
                  <c:v>3.8</c:v>
                </c:pt>
                <c:pt idx="8">
                  <c:v>3.3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'Drop.over.time-byrace'!$W$15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3.6117381489841983E-2"/>
                  <c:y val="-8.88888888888889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7185854025583148E-2"/>
                  <c:y val="-8.88888888888889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9127163280662264E-2"/>
                  <c:y val="-7.32026143790850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'Drop.over.time-byrace'!$X$13:$AF$13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'Drop.over.time-byrace'!$X$15:$AF$15</c:f>
              <c:numCache>
                <c:formatCode>General</c:formatCode>
                <c:ptCount val="9"/>
                <c:pt idx="0">
                  <c:v>6.9</c:v>
                </c:pt>
                <c:pt idx="1">
                  <c:v>5.5</c:v>
                </c:pt>
                <c:pt idx="2">
                  <c:v>5.8</c:v>
                </c:pt>
                <c:pt idx="3">
                  <c:v>4.2</c:v>
                </c:pt>
                <c:pt idx="4">
                  <c:v>4.5</c:v>
                </c:pt>
                <c:pt idx="5">
                  <c:v>4.5999999999999996</c:v>
                </c:pt>
                <c:pt idx="6">
                  <c:v>4.3</c:v>
                </c:pt>
                <c:pt idx="7">
                  <c:v>5.2</c:v>
                </c:pt>
                <c:pt idx="8">
                  <c:v>5.2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44464"/>
        <c:axId val="284142112"/>
      </c:lineChart>
      <c:catAx>
        <c:axId val="2841444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2112"/>
        <c:crosses val="autoZero"/>
        <c:auto val="1"/>
        <c:lblAlgn val="ctr"/>
        <c:lblOffset val="100"/>
        <c:noMultiLvlLbl val="0"/>
      </c:catAx>
      <c:valAx>
        <c:axId val="284142112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overlay val="0"/>
        </c:title>
        <c:numFmt formatCode="#,##0&quot;%&quot;" sourceLinked="0"/>
        <c:majorTickMark val="out"/>
        <c:minorTickMark val="none"/>
        <c:tickLblPos val="nextTo"/>
        <c:crossAx val="284144464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32990573695218123"/>
          <c:y val="0.16978560032937062"/>
          <c:w val="0.40895777418341889"/>
          <c:h val="0.10500869744223149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00206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372857456023416"/>
          <c:y val="0.14440981335666486"/>
          <c:w val="0.85193034843556503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'Drop.over.time-byrace'!$W$9</c:f>
              <c:strCache>
                <c:ptCount val="1"/>
                <c:pt idx="0">
                  <c:v>Two+Races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'Drop.over.time-byrace'!$X$8:$AF$8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'Drop.over.time-byrace'!$X$9:$AF$9</c:f>
              <c:numCache>
                <c:formatCode>General</c:formatCode>
                <c:ptCount val="9"/>
                <c:pt idx="0">
                  <c:v>7.5</c:v>
                </c:pt>
                <c:pt idx="1">
                  <c:v>4.5</c:v>
                </c:pt>
                <c:pt idx="2">
                  <c:v>4.4000000000000004</c:v>
                </c:pt>
                <c:pt idx="3">
                  <c:v>5.4</c:v>
                </c:pt>
                <c:pt idx="4">
                  <c:v>4.5</c:v>
                </c:pt>
                <c:pt idx="5">
                  <c:v>5.6</c:v>
                </c:pt>
                <c:pt idx="6">
                  <c:v>4.0999999999999996</c:v>
                </c:pt>
                <c:pt idx="7">
                  <c:v>3.4</c:v>
                </c:pt>
                <c:pt idx="8">
                  <c:v>4.8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'Drop.over.time-byrace'!$W$10</c:f>
              <c:strCache>
                <c:ptCount val="1"/>
                <c:pt idx="0">
                  <c:v>African American*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6.4311453167676835E-2"/>
                  <c:y val="0.16494138232720909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'Drop.over.time-byrace'!$X$8:$AF$8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'Drop.over.time-byrace'!$X$10:$AF$10</c:f>
              <c:numCache>
                <c:formatCode>General</c:formatCode>
                <c:ptCount val="9"/>
                <c:pt idx="0">
                  <c:v>6.8</c:v>
                </c:pt>
                <c:pt idx="1">
                  <c:v>4.5999999999999996</c:v>
                </c:pt>
                <c:pt idx="2">
                  <c:v>4.2</c:v>
                </c:pt>
                <c:pt idx="3">
                  <c:v>3.9</c:v>
                </c:pt>
                <c:pt idx="4">
                  <c:v>4</c:v>
                </c:pt>
                <c:pt idx="5">
                  <c:v>5.5</c:v>
                </c:pt>
                <c:pt idx="6">
                  <c:v>4.2</c:v>
                </c:pt>
                <c:pt idx="7">
                  <c:v>4.0999999999999996</c:v>
                </c:pt>
                <c:pt idx="8">
                  <c:v>4.5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'Drop.over.time-byrace'!$W$11</c:f>
              <c:strCache>
                <c:ptCount val="1"/>
                <c:pt idx="0">
                  <c:v>Hispanic*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'Drop.over.time-byrace'!$X$8:$AF$8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'Drop.over.time-byrace'!$X$11:$AF$11</c:f>
              <c:numCache>
                <c:formatCode>General</c:formatCode>
                <c:ptCount val="9"/>
                <c:pt idx="0">
                  <c:v>6.1</c:v>
                </c:pt>
                <c:pt idx="1">
                  <c:v>3.7</c:v>
                </c:pt>
                <c:pt idx="2">
                  <c:v>3.7</c:v>
                </c:pt>
                <c:pt idx="3">
                  <c:v>2.5</c:v>
                </c:pt>
                <c:pt idx="4">
                  <c:v>4</c:v>
                </c:pt>
                <c:pt idx="5">
                  <c:v>4.5</c:v>
                </c:pt>
                <c:pt idx="6">
                  <c:v>4.2</c:v>
                </c:pt>
                <c:pt idx="7">
                  <c:v>5.9</c:v>
                </c:pt>
                <c:pt idx="8">
                  <c:v>3.9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42504"/>
        <c:axId val="284140152"/>
      </c:lineChart>
      <c:catAx>
        <c:axId val="28414250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0152"/>
        <c:crosses val="autoZero"/>
        <c:auto val="1"/>
        <c:lblAlgn val="ctr"/>
        <c:lblOffset val="100"/>
        <c:noMultiLvlLbl val="0"/>
      </c:catAx>
      <c:valAx>
        <c:axId val="284140152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overlay val="0"/>
        </c:title>
        <c:numFmt formatCode="#,##0&quot;%&quot;" sourceLinked="0"/>
        <c:majorTickMark val="out"/>
        <c:minorTickMark val="none"/>
        <c:tickLblPos val="nextTo"/>
        <c:crossAx val="284142504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19747533815609394"/>
          <c:y val="0.1331842931398281"/>
          <c:w val="0.76640728035406414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7030A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Grade 7-12 Dropout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18276595211558039"/>
          <c:y val="1.220535363330312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'Drop.over.time-byrace'!$W$19</c:f>
              <c:strCache>
                <c:ptCount val="1"/>
                <c:pt idx="0">
                  <c:v>ED</c:v>
                </c:pt>
              </c:strCache>
            </c:strRef>
          </c:tx>
          <c:dLbls>
            <c:dLbl>
              <c:idx val="0"/>
              <c:layout>
                <c:manualLayout>
                  <c:x val="-6.2701338404934151E-2"/>
                  <c:y val="-4.12940147187483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367199303247365E-2"/>
                  <c:y val="-5.69802892285523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'Drop.over.time-byrace'!$X$18:$AF$18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'Drop.over.time-byrace'!$X$19:$AF$19</c:f>
              <c:numCache>
                <c:formatCode>General</c:formatCode>
                <c:ptCount val="9"/>
                <c:pt idx="0">
                  <c:v>6.6</c:v>
                </c:pt>
                <c:pt idx="1">
                  <c:v>6.5</c:v>
                </c:pt>
                <c:pt idx="2">
                  <c:v>6.1</c:v>
                </c:pt>
                <c:pt idx="3">
                  <c:v>5.5</c:v>
                </c:pt>
                <c:pt idx="4">
                  <c:v>5.9</c:v>
                </c:pt>
                <c:pt idx="5">
                  <c:v>6.5</c:v>
                </c:pt>
                <c:pt idx="6">
                  <c:v>6.5</c:v>
                </c:pt>
                <c:pt idx="7">
                  <c:v>6.4</c:v>
                </c:pt>
                <c:pt idx="8">
                  <c:v>6.4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'Drop.over.time-byrace'!$W$20</c:f>
              <c:strCache>
                <c:ptCount val="1"/>
                <c:pt idx="0">
                  <c:v>SWD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5.7185854025583176E-2"/>
                  <c:y val="-6.7973856209150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8156508653122647E-2"/>
                  <c:y val="6.2745098039215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9127163280662264E-2"/>
                  <c:y val="-6.2745098039215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'Drop.over.time-byrace'!$X$18:$AF$18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'Drop.over.time-byrace'!$X$20:$AF$20</c:f>
              <c:numCache>
                <c:formatCode>General</c:formatCode>
                <c:ptCount val="9"/>
                <c:pt idx="0">
                  <c:v>8.6999999999999993</c:v>
                </c:pt>
                <c:pt idx="1">
                  <c:v>6</c:v>
                </c:pt>
                <c:pt idx="2">
                  <c:v>6</c:v>
                </c:pt>
                <c:pt idx="3">
                  <c:v>4.8</c:v>
                </c:pt>
                <c:pt idx="4">
                  <c:v>4.5999999999999996</c:v>
                </c:pt>
                <c:pt idx="5">
                  <c:v>5.2</c:v>
                </c:pt>
                <c:pt idx="6">
                  <c:v>5.9</c:v>
                </c:pt>
                <c:pt idx="7">
                  <c:v>7</c:v>
                </c:pt>
                <c:pt idx="8">
                  <c:v>7.4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'Drop.over.time-byrace'!$W$21</c:f>
              <c:strCache>
                <c:ptCount val="1"/>
                <c:pt idx="0">
                  <c:v>LEP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'Drop.over.time-byrace'!$X$18:$AF$18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'Drop.over.time-byrace'!$X$21:$AF$21</c:f>
              <c:numCache>
                <c:formatCode>General</c:formatCode>
                <c:ptCount val="9"/>
                <c:pt idx="0">
                  <c:v>5.4</c:v>
                </c:pt>
                <c:pt idx="1">
                  <c:v>5.4</c:v>
                </c:pt>
                <c:pt idx="2">
                  <c:v>6.6</c:v>
                </c:pt>
                <c:pt idx="3">
                  <c:v>7.3</c:v>
                </c:pt>
                <c:pt idx="4">
                  <c:v>5.6</c:v>
                </c:pt>
                <c:pt idx="5">
                  <c:v>6.7</c:v>
                </c:pt>
                <c:pt idx="6">
                  <c:v>8.1</c:v>
                </c:pt>
                <c:pt idx="7">
                  <c:v>4.3</c:v>
                </c:pt>
                <c:pt idx="8">
                  <c:v>3.3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39760"/>
        <c:axId val="284144072"/>
      </c:lineChart>
      <c:catAx>
        <c:axId val="2841397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4072"/>
        <c:crosses val="autoZero"/>
        <c:auto val="1"/>
        <c:lblAlgn val="ctr"/>
        <c:lblOffset val="100"/>
        <c:noMultiLvlLbl val="0"/>
      </c:catAx>
      <c:valAx>
        <c:axId val="284144072"/>
        <c:scaling>
          <c:orientation val="minMax"/>
          <c:max val="1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Dropout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39760"/>
        <c:crosses val="autoZero"/>
        <c:crossBetween val="between"/>
        <c:majorUnit val="1"/>
      </c:valAx>
    </c:plotArea>
    <c:legend>
      <c:legendPos val="t"/>
      <c:layout>
        <c:manualLayout>
          <c:xMode val="edge"/>
          <c:yMode val="edge"/>
          <c:x val="0.21553402890101495"/>
          <c:y val="0.15932808398950132"/>
          <c:w val="0.50775706084143546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4597145447112564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'Grad.over.time-byrace'!$W$4</c:f>
              <c:strCache>
                <c:ptCount val="1"/>
                <c:pt idx="0">
                  <c:v>Caucasian*</c:v>
                </c:pt>
              </c:strCache>
            </c:strRef>
          </c:tx>
          <c:cat>
            <c:numRef>
              <c:f>'Grad.over.time-byrace'!$X$3:$AF$3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'Grad.over.time-byrace'!$X$4:$AF$4</c:f>
              <c:numCache>
                <c:formatCode>General</c:formatCode>
                <c:ptCount val="9"/>
                <c:pt idx="0">
                  <c:v>67.099999999999994</c:v>
                </c:pt>
                <c:pt idx="1">
                  <c:v>66.599999999999994</c:v>
                </c:pt>
                <c:pt idx="2">
                  <c:v>73.099999999999994</c:v>
                </c:pt>
                <c:pt idx="3">
                  <c:v>73.099999999999994</c:v>
                </c:pt>
                <c:pt idx="4">
                  <c:v>75.599999999999994</c:v>
                </c:pt>
                <c:pt idx="5">
                  <c:v>72.900000000000006</c:v>
                </c:pt>
                <c:pt idx="6">
                  <c:v>77.2</c:v>
                </c:pt>
                <c:pt idx="7">
                  <c:v>75.400000000000006</c:v>
                </c:pt>
                <c:pt idx="8">
                  <c:v>77.8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'Grad.over.time-byrace'!$W$5</c:f>
              <c:strCache>
                <c:ptCount val="1"/>
                <c:pt idx="0">
                  <c:v>Asian/PI*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829188958603651E-2"/>
                  <c:y val="-8.3124080078225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6955380577428039E-2"/>
                  <c:y val="-8.8352838248160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'Grad.over.time-byrace'!$X$3:$AF$3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'Grad.over.time-byrace'!$X$5:$AF$5</c:f>
              <c:numCache>
                <c:formatCode>General</c:formatCode>
                <c:ptCount val="9"/>
                <c:pt idx="0">
                  <c:v>61.5</c:v>
                </c:pt>
                <c:pt idx="1">
                  <c:v>72.7</c:v>
                </c:pt>
                <c:pt idx="2">
                  <c:v>81.8</c:v>
                </c:pt>
                <c:pt idx="3">
                  <c:v>76.900000000000006</c:v>
                </c:pt>
                <c:pt idx="4">
                  <c:v>76.8</c:v>
                </c:pt>
                <c:pt idx="5">
                  <c:v>85.3</c:v>
                </c:pt>
                <c:pt idx="6">
                  <c:v>74.3</c:v>
                </c:pt>
                <c:pt idx="7">
                  <c:v>84.5</c:v>
                </c:pt>
                <c:pt idx="8">
                  <c:v>75.8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'Grad.over.time-byrace'!$W$6</c:f>
              <c:strCache>
                <c:ptCount val="1"/>
                <c:pt idx="0">
                  <c:v>AK Nat/AI*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'Grad.over.time-byrace'!$X$3:$AF$3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'Grad.over.time-byrace'!$X$6:$AF$6</c:f>
              <c:numCache>
                <c:formatCode>General</c:formatCode>
                <c:ptCount val="9"/>
                <c:pt idx="0">
                  <c:v>40.200000000000003</c:v>
                </c:pt>
                <c:pt idx="1">
                  <c:v>43.6</c:v>
                </c:pt>
                <c:pt idx="2">
                  <c:v>39.4</c:v>
                </c:pt>
                <c:pt idx="3">
                  <c:v>57.6</c:v>
                </c:pt>
                <c:pt idx="4">
                  <c:v>51.7</c:v>
                </c:pt>
                <c:pt idx="5">
                  <c:v>50</c:v>
                </c:pt>
                <c:pt idx="6">
                  <c:v>56.1</c:v>
                </c:pt>
                <c:pt idx="7">
                  <c:v>54.7</c:v>
                </c:pt>
                <c:pt idx="8">
                  <c:v>62.3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45640"/>
        <c:axId val="284145248"/>
      </c:lineChart>
      <c:catAx>
        <c:axId val="2841456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5248"/>
        <c:crosses val="autoZero"/>
        <c:auto val="1"/>
        <c:lblAlgn val="ctr"/>
        <c:lblOffset val="100"/>
        <c:noMultiLvlLbl val="0"/>
      </c:catAx>
      <c:valAx>
        <c:axId val="284145248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5640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15533839308461161"/>
          <c:y val="0.65083135196335751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670399270068668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'Grad.over.time-byrace'!$W$9</c:f>
              <c:strCache>
                <c:ptCount val="1"/>
                <c:pt idx="0">
                  <c:v>Two+Races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'Grad.over.time-byrace'!$X$8:$AF$8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'Grad.over.time-byrace'!$X$9:$AF$9</c:f>
              <c:numCache>
                <c:formatCode>General</c:formatCode>
                <c:ptCount val="9"/>
                <c:pt idx="0">
                  <c:v>54</c:v>
                </c:pt>
                <c:pt idx="1">
                  <c:v>62.9</c:v>
                </c:pt>
                <c:pt idx="2">
                  <c:v>69</c:v>
                </c:pt>
                <c:pt idx="3">
                  <c:v>69.7</c:v>
                </c:pt>
                <c:pt idx="4">
                  <c:v>66.3</c:v>
                </c:pt>
                <c:pt idx="5">
                  <c:v>62.5</c:v>
                </c:pt>
                <c:pt idx="6">
                  <c:v>69.8</c:v>
                </c:pt>
                <c:pt idx="7">
                  <c:v>70.099999999999994</c:v>
                </c:pt>
                <c:pt idx="8">
                  <c:v>74.099999999999994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'Grad.over.time-byrace'!$W$10</c:f>
              <c:strCache>
                <c:ptCount val="1"/>
                <c:pt idx="0">
                  <c:v>African American*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'Grad.over.time-byrace'!$X$8:$AF$8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'Grad.over.time-byrace'!$X$10:$AF$10</c:f>
              <c:numCache>
                <c:formatCode>General</c:formatCode>
                <c:ptCount val="9"/>
                <c:pt idx="0">
                  <c:v>52.9</c:v>
                </c:pt>
                <c:pt idx="1">
                  <c:v>53.7</c:v>
                </c:pt>
                <c:pt idx="2">
                  <c:v>70.2</c:v>
                </c:pt>
                <c:pt idx="3">
                  <c:v>76.5</c:v>
                </c:pt>
                <c:pt idx="4">
                  <c:v>62.7</c:v>
                </c:pt>
                <c:pt idx="5">
                  <c:v>64.3</c:v>
                </c:pt>
                <c:pt idx="6">
                  <c:v>72.5</c:v>
                </c:pt>
                <c:pt idx="7">
                  <c:v>76</c:v>
                </c:pt>
                <c:pt idx="8">
                  <c:v>74.2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'Grad.over.time-byrace'!$W$11</c:f>
              <c:strCache>
                <c:ptCount val="1"/>
                <c:pt idx="0">
                  <c:v>Hispanic*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'Grad.over.time-byrace'!$X$8:$AF$8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'Grad.over.time-byrace'!$X$11:$AF$11</c:f>
              <c:numCache>
                <c:formatCode>General</c:formatCode>
                <c:ptCount val="9"/>
                <c:pt idx="0">
                  <c:v>50.9</c:v>
                </c:pt>
                <c:pt idx="1">
                  <c:v>72.900000000000006</c:v>
                </c:pt>
                <c:pt idx="2">
                  <c:v>64.7</c:v>
                </c:pt>
                <c:pt idx="3">
                  <c:v>75</c:v>
                </c:pt>
                <c:pt idx="4">
                  <c:v>66.7</c:v>
                </c:pt>
                <c:pt idx="5">
                  <c:v>69</c:v>
                </c:pt>
                <c:pt idx="6">
                  <c:v>72.599999999999994</c:v>
                </c:pt>
                <c:pt idx="7">
                  <c:v>74.599999999999994</c:v>
                </c:pt>
                <c:pt idx="8">
                  <c:v>78.3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46424"/>
        <c:axId val="284146816"/>
      </c:lineChart>
      <c:catAx>
        <c:axId val="2841464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6816"/>
        <c:crosses val="autoZero"/>
        <c:auto val="1"/>
        <c:lblAlgn val="ctr"/>
        <c:lblOffset val="100"/>
        <c:noMultiLvlLbl val="0"/>
      </c:catAx>
      <c:valAx>
        <c:axId val="284146816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6424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17038730203871247"/>
          <c:y val="0.64560259379342289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7030A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7004970879768692"/>
          <c:y val="3.83490299006741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'Grad.over.time-byrace'!$W$14</c:f>
              <c:strCache>
                <c:ptCount val="1"/>
                <c:pt idx="0">
                  <c:v>Female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'Grad.over.time-byrace'!$X$13:$AF$13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'Grad.over.time-byrace'!$X$14:$AF$14</c:f>
              <c:numCache>
                <c:formatCode>General</c:formatCode>
                <c:ptCount val="9"/>
                <c:pt idx="0">
                  <c:v>64.400000000000006</c:v>
                </c:pt>
                <c:pt idx="1">
                  <c:v>67.599999999999994</c:v>
                </c:pt>
                <c:pt idx="2">
                  <c:v>71.7</c:v>
                </c:pt>
                <c:pt idx="3">
                  <c:v>75.3</c:v>
                </c:pt>
                <c:pt idx="4">
                  <c:v>73.5</c:v>
                </c:pt>
                <c:pt idx="5">
                  <c:v>76.099999999999994</c:v>
                </c:pt>
                <c:pt idx="6">
                  <c:v>78.599999999999994</c:v>
                </c:pt>
                <c:pt idx="7">
                  <c:v>78.8</c:v>
                </c:pt>
                <c:pt idx="8">
                  <c:v>78.2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'Grad.over.time-byrace'!$W$15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'Grad.over.time-byrace'!$X$13:$AF$13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'Grad.over.time-byrace'!$X$15:$AF$15</c:f>
              <c:numCache>
                <c:formatCode>General</c:formatCode>
                <c:ptCount val="9"/>
                <c:pt idx="0">
                  <c:v>59.7</c:v>
                </c:pt>
                <c:pt idx="1">
                  <c:v>57.4</c:v>
                </c:pt>
                <c:pt idx="2">
                  <c:v>65.7</c:v>
                </c:pt>
                <c:pt idx="3">
                  <c:v>68.099999999999994</c:v>
                </c:pt>
                <c:pt idx="4">
                  <c:v>68.7</c:v>
                </c:pt>
                <c:pt idx="5">
                  <c:v>64.7</c:v>
                </c:pt>
                <c:pt idx="6">
                  <c:v>69.7</c:v>
                </c:pt>
                <c:pt idx="7">
                  <c:v>68.400000000000006</c:v>
                </c:pt>
                <c:pt idx="8">
                  <c:v>72.7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40544"/>
        <c:axId val="284140936"/>
      </c:lineChart>
      <c:catAx>
        <c:axId val="2841405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0936"/>
        <c:crosses val="autoZero"/>
        <c:auto val="1"/>
        <c:lblAlgn val="ctr"/>
        <c:lblOffset val="100"/>
        <c:noMultiLvlLbl val="0"/>
      </c:catAx>
      <c:valAx>
        <c:axId val="284140936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0544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32990573695218123"/>
          <c:y val="0.64037383562348826"/>
          <c:w val="0.40895777418341889"/>
          <c:h val="0.10500869744223149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00206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Graduation Rates '07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5500079984358615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'Grad.over.time-byrace'!$W$19</c:f>
              <c:strCache>
                <c:ptCount val="1"/>
                <c:pt idx="0">
                  <c:v>ED</c:v>
                </c:pt>
              </c:strCache>
            </c:strRef>
          </c:tx>
          <c:dLbls>
            <c:dLbl>
              <c:idx val="0"/>
              <c:layout>
                <c:manualLayout>
                  <c:x val="-4.6252762422755847E-2"/>
                  <c:y val="5.69802892285522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'Grad.over.time-byrace'!$X$18:$AF$18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'Grad.over.time-byrace'!$X$19:$AF$19</c:f>
              <c:numCache>
                <c:formatCode>General</c:formatCode>
                <c:ptCount val="9"/>
                <c:pt idx="0">
                  <c:v>33.200000000000003</c:v>
                </c:pt>
                <c:pt idx="1">
                  <c:v>48.2</c:v>
                </c:pt>
                <c:pt idx="2">
                  <c:v>50.2</c:v>
                </c:pt>
                <c:pt idx="3">
                  <c:v>54.5</c:v>
                </c:pt>
                <c:pt idx="4">
                  <c:v>48.5</c:v>
                </c:pt>
                <c:pt idx="5">
                  <c:v>46.3</c:v>
                </c:pt>
                <c:pt idx="6">
                  <c:v>56.5</c:v>
                </c:pt>
                <c:pt idx="7">
                  <c:v>47.5</c:v>
                </c:pt>
                <c:pt idx="8">
                  <c:v>63.8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'Grad.over.time-byrace'!$W$20</c:f>
              <c:strCache>
                <c:ptCount val="1"/>
                <c:pt idx="0">
                  <c:v>SWD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5.7185854025583176E-2"/>
                  <c:y val="-6.7973856209150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3303235515425076E-2"/>
                  <c:y val="9.411764705882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9127163280662153E-2"/>
                  <c:y val="8.8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'Grad.over.time-byrace'!$X$18:$AF$18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'Grad.over.time-byrace'!$X$20:$AF$20</c:f>
              <c:numCache>
                <c:formatCode>General</c:formatCode>
                <c:ptCount val="9"/>
                <c:pt idx="0">
                  <c:v>35.299999999999997</c:v>
                </c:pt>
                <c:pt idx="1">
                  <c:v>41</c:v>
                </c:pt>
                <c:pt idx="2">
                  <c:v>37.6</c:v>
                </c:pt>
                <c:pt idx="3">
                  <c:v>40.5</c:v>
                </c:pt>
                <c:pt idx="4">
                  <c:v>45.2</c:v>
                </c:pt>
                <c:pt idx="5">
                  <c:v>39.799999999999997</c:v>
                </c:pt>
                <c:pt idx="6">
                  <c:v>40.9</c:v>
                </c:pt>
                <c:pt idx="7">
                  <c:v>38.5</c:v>
                </c:pt>
                <c:pt idx="8">
                  <c:v>52.3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'Grad.over.time-byrace'!$W$21</c:f>
              <c:strCache>
                <c:ptCount val="1"/>
                <c:pt idx="0">
                  <c:v>LEP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'Grad.over.time-byrace'!$X$18:$AF$18</c:f>
              <c:numCache>
                <c:formatCode>General</c:formatCode>
                <c:ptCount val="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</c:numCache>
            </c:numRef>
          </c:cat>
          <c:val>
            <c:numRef>
              <c:f>'Grad.over.time-byrace'!$X$21:$AF$21</c:f>
              <c:numCache>
                <c:formatCode>General</c:formatCode>
                <c:ptCount val="9"/>
                <c:pt idx="0">
                  <c:v>61.1</c:v>
                </c:pt>
                <c:pt idx="1">
                  <c:v>50</c:v>
                </c:pt>
                <c:pt idx="2">
                  <c:v>50</c:v>
                </c:pt>
                <c:pt idx="3">
                  <c:v>68.2</c:v>
                </c:pt>
                <c:pt idx="4">
                  <c:v>33.299999999999997</c:v>
                </c:pt>
                <c:pt idx="5">
                  <c:v>35</c:v>
                </c:pt>
                <c:pt idx="6">
                  <c:v>42.9</c:v>
                </c:pt>
                <c:pt idx="7">
                  <c:v>60</c:v>
                </c:pt>
                <c:pt idx="8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84141720"/>
        <c:axId val="201875672"/>
      </c:lineChart>
      <c:catAx>
        <c:axId val="2841417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5672"/>
        <c:crosses val="autoZero"/>
        <c:auto val="1"/>
        <c:lblAlgn val="ctr"/>
        <c:lblOffset val="100"/>
        <c:noMultiLvlLbl val="0"/>
      </c:catAx>
      <c:valAx>
        <c:axId val="201875672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84141720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21553402890101495"/>
          <c:y val="0.15932808398950132"/>
          <c:w val="0.50775706084143546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en-US" sz="2400" dirty="0"/>
              <a:t>5-year Graduation Rates '11 to </a:t>
            </a:r>
            <a:r>
              <a:rPr lang="en-US" sz="2400" dirty="0" smtClean="0"/>
              <a:t>'15</a:t>
            </a:r>
            <a:endParaRPr lang="en-US" sz="2400" dirty="0"/>
          </a:p>
        </c:rich>
      </c:tx>
      <c:layout>
        <c:manualLayout>
          <c:xMode val="edge"/>
          <c:yMode val="edge"/>
          <c:x val="0.21006690070262465"/>
          <c:y val="3.48774942864121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861848790106693"/>
          <c:y val="0.14440981335666492"/>
          <c:w val="0.86704056014817332"/>
          <c:h val="0.64454662364912785"/>
        </c:manualLayout>
      </c:layout>
      <c:lineChart>
        <c:grouping val="standard"/>
        <c:varyColors val="0"/>
        <c:ser>
          <c:idx val="0"/>
          <c:order val="0"/>
          <c:tx>
            <c:strRef>
              <c:f>'5yr-grad-overtime'!$A$3</c:f>
              <c:strCache>
                <c:ptCount val="1"/>
                <c:pt idx="0">
                  <c:v>Fairbanks</c:v>
                </c:pt>
              </c:strCache>
            </c:strRef>
          </c:tx>
          <c:dLbls>
            <c:dLbl>
              <c:idx val="0"/>
              <c:layout>
                <c:manualLayout>
                  <c:x val="-3.5306102362204765E-2"/>
                  <c:y val="-6.399001585910407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0892552493438282E-2"/>
                  <c:y val="-7.33066124509375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6381027984176204E-2"/>
                  <c:y val="-7.38589614624163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3969768278814448E-2"/>
                  <c:y val="7.57561251980066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'5yr-grad-overtime'!$B$2:$F$2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'5yr-grad-overtime'!$B$3:$F$3</c:f>
              <c:numCache>
                <c:formatCode>General</c:formatCode>
                <c:ptCount val="5"/>
                <c:pt idx="0">
                  <c:v>75.5</c:v>
                </c:pt>
                <c:pt idx="1">
                  <c:v>77.2</c:v>
                </c:pt>
                <c:pt idx="2">
                  <c:v>76</c:v>
                </c:pt>
                <c:pt idx="3">
                  <c:v>78.900000000000006</c:v>
                </c:pt>
                <c:pt idx="4">
                  <c:v>78.5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'5yr-grad-overtime'!$A$4</c:f>
              <c:strCache>
                <c:ptCount val="1"/>
                <c:pt idx="0">
                  <c:v>Statewide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3.4394192913385829E-2"/>
                  <c:y val="6.208556176558481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2075951443569554E-2"/>
                  <c:y val="5.51041161290599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6964922732090386E-2"/>
                  <c:y val="-8.1629840322823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'5yr-grad-overtime'!$B$2:$F$2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'5yr-grad-overtime'!$B$4:$F$4</c:f>
              <c:numCache>
                <c:formatCode>General</c:formatCode>
                <c:ptCount val="5"/>
                <c:pt idx="0">
                  <c:v>70.2</c:v>
                </c:pt>
                <c:pt idx="1">
                  <c:v>73.2</c:v>
                </c:pt>
                <c:pt idx="2">
                  <c:v>74.7</c:v>
                </c:pt>
                <c:pt idx="3">
                  <c:v>76.3</c:v>
                </c:pt>
                <c:pt idx="4">
                  <c:v>78.400000000000006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875280"/>
        <c:axId val="201870184"/>
      </c:lineChart>
      <c:catAx>
        <c:axId val="2018752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201870184"/>
        <c:crosses val="autoZero"/>
        <c:auto val="1"/>
        <c:lblAlgn val="ctr"/>
        <c:lblOffset val="100"/>
        <c:noMultiLvlLbl val="0"/>
      </c:catAx>
      <c:valAx>
        <c:axId val="201870184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201875280"/>
        <c:crosses val="autoZero"/>
        <c:crossBetween val="between"/>
        <c:majorUnit val="10"/>
      </c:valAx>
    </c:plotArea>
    <c:legend>
      <c:legendPos val="t"/>
      <c:layout>
        <c:manualLayout>
          <c:xMode val="edge"/>
          <c:yMode val="edge"/>
          <c:x val="0.29365538073726494"/>
          <c:y val="0.53016819404302851"/>
          <c:w val="0.51043662331612838"/>
          <c:h val="0.11162292213473315"/>
        </c:manualLayout>
      </c:layout>
      <c:overlay val="0"/>
      <c:txPr>
        <a:bodyPr/>
        <a:lstStyle/>
        <a:p>
          <a:pPr>
            <a:defRPr sz="2000"/>
          </a:pPr>
          <a:endParaRPr lang="en-US"/>
        </a:p>
      </c:txPr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dk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5-year Graduation Rates '11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4597145447112564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'5-year-Grad-Rate-by-race'!$O$4</c:f>
              <c:strCache>
                <c:ptCount val="1"/>
                <c:pt idx="0">
                  <c:v>Caucasian*</c:v>
                </c:pt>
              </c:strCache>
            </c:strRef>
          </c:tx>
          <c:dLbls>
            <c:dLbl>
              <c:idx val="0"/>
              <c:layout>
                <c:manualLayout>
                  <c:x val="-5.5282107795216341E-2"/>
                  <c:y val="4.75948741701404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5282107795216341E-2"/>
                  <c:y val="5.8052390510009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5282107795216452E-2"/>
                  <c:y val="4.236611600020585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'5-year-Grad-Rate-by-race'!$P$3:$T$3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'5-year-Grad-Rate-by-race'!$P$4:$T$4</c:f>
              <c:numCache>
                <c:formatCode>General</c:formatCode>
                <c:ptCount val="5"/>
                <c:pt idx="0">
                  <c:v>76.3</c:v>
                </c:pt>
                <c:pt idx="1">
                  <c:v>81.099999999999994</c:v>
                </c:pt>
                <c:pt idx="2">
                  <c:v>77.5</c:v>
                </c:pt>
                <c:pt idx="3">
                  <c:v>80.7</c:v>
                </c:pt>
                <c:pt idx="4">
                  <c:v>79.900000000000006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'5-year-Grad-Rate-by-race'!$O$5</c:f>
              <c:strCache>
                <c:ptCount val="1"/>
                <c:pt idx="0">
                  <c:v>Asian/PI*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6.3032414401924364E-2"/>
                  <c:y val="-7.789532190829090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5048908954100828E-2"/>
                  <c:y val="-4.70588235294117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829188958603651E-2"/>
                  <c:y val="-8.3124080078225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6955380577428039E-2"/>
                  <c:y val="-8.83528382481601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'5-year-Grad-Rate-by-race'!$P$3:$T$3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'5-year-Grad-Rate-by-race'!$P$5:$T$5</c:f>
              <c:numCache>
                <c:formatCode>General</c:formatCode>
                <c:ptCount val="5"/>
                <c:pt idx="0">
                  <c:v>80.599999999999994</c:v>
                </c:pt>
                <c:pt idx="1">
                  <c:v>81.8</c:v>
                </c:pt>
                <c:pt idx="2">
                  <c:v>91.2</c:v>
                </c:pt>
                <c:pt idx="3">
                  <c:v>81.2</c:v>
                </c:pt>
                <c:pt idx="4">
                  <c:v>90.1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'5-year-Grad-Rate-by-race'!$O$6</c:f>
              <c:strCache>
                <c:ptCount val="1"/>
                <c:pt idx="0">
                  <c:v>AK Nat/AI*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4.5146726862302484E-2"/>
                  <c:y val="5.2287581699346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'5-year-Grad-Rate-by-race'!$P$3:$T$3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'5-year-Grad-Rate-by-race'!$P$6:$T$6</c:f>
              <c:numCache>
                <c:formatCode>General</c:formatCode>
                <c:ptCount val="5"/>
                <c:pt idx="0">
                  <c:v>62.6</c:v>
                </c:pt>
                <c:pt idx="1">
                  <c:v>63</c:v>
                </c:pt>
                <c:pt idx="2">
                  <c:v>60.5</c:v>
                </c:pt>
                <c:pt idx="3">
                  <c:v>63.2</c:v>
                </c:pt>
                <c:pt idx="4">
                  <c:v>63.1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876064"/>
        <c:axId val="201874496"/>
      </c:lineChart>
      <c:catAx>
        <c:axId val="20187606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4496"/>
        <c:crosses val="autoZero"/>
        <c:auto val="1"/>
        <c:lblAlgn val="ctr"/>
        <c:lblOffset val="100"/>
        <c:noMultiLvlLbl val="0"/>
      </c:catAx>
      <c:valAx>
        <c:axId val="201874496"/>
        <c:scaling>
          <c:orientation val="minMax"/>
          <c:max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6064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15533839308461161"/>
          <c:y val="0.65083135196335751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chemeClr val="accent1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5-year Graduation Rates '11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670399270068668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'5-year-Grad-Rate-by-race'!$O$9</c:f>
              <c:strCache>
                <c:ptCount val="1"/>
                <c:pt idx="0">
                  <c:v>Two+Races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320541760722348E-2"/>
                  <c:y val="6.2745098039215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9224981188863804E-2"/>
                  <c:y val="6.2745098039215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'5-year-Grad-Rate-by-race'!$P$8:$T$8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'5-year-Grad-Rate-by-race'!$P$9:$T$9</c:f>
              <c:numCache>
                <c:formatCode>General</c:formatCode>
                <c:ptCount val="5"/>
                <c:pt idx="0">
                  <c:v>69.599999999999994</c:v>
                </c:pt>
                <c:pt idx="1">
                  <c:v>80.599999999999994</c:v>
                </c:pt>
                <c:pt idx="2">
                  <c:v>68.7</c:v>
                </c:pt>
                <c:pt idx="3">
                  <c:v>73.3</c:v>
                </c:pt>
                <c:pt idx="4">
                  <c:v>77.8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'5-year-Grad-Rate-by-race'!$O$10</c:f>
              <c:strCache>
                <c:ptCount val="1"/>
                <c:pt idx="0">
                  <c:v>African American*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7185854025583148E-2"/>
                  <c:y val="-7.84313725490196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5.417607223476309E-2"/>
                  <c:y val="-6.27450980392157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'5-year-Grad-Rate-by-race'!$P$8:$T$8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'5-year-Grad-Rate-by-race'!$P$10:$T$10</c:f>
              <c:numCache>
                <c:formatCode>General</c:formatCode>
                <c:ptCount val="5"/>
                <c:pt idx="0">
                  <c:v>77</c:v>
                </c:pt>
                <c:pt idx="1">
                  <c:v>74.7</c:v>
                </c:pt>
                <c:pt idx="2">
                  <c:v>73.2</c:v>
                </c:pt>
                <c:pt idx="3">
                  <c:v>78</c:v>
                </c:pt>
                <c:pt idx="4">
                  <c:v>82.4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'5-year-Grad-Rate-by-race'!$O$11</c:f>
              <c:strCache>
                <c:ptCount val="1"/>
                <c:pt idx="0">
                  <c:v>Hispanic*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cat>
            <c:numRef>
              <c:f>'5-year-Grad-Rate-by-race'!$P$8:$T$8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'5-year-Grad-Rate-by-race'!$P$11:$T$11</c:f>
              <c:numCache>
                <c:formatCode>General</c:formatCode>
                <c:ptCount val="5"/>
                <c:pt idx="0">
                  <c:v>80.5</c:v>
                </c:pt>
                <c:pt idx="1">
                  <c:v>73.099999999999994</c:v>
                </c:pt>
                <c:pt idx="2">
                  <c:v>71.2</c:v>
                </c:pt>
                <c:pt idx="3">
                  <c:v>81.900000000000006</c:v>
                </c:pt>
                <c:pt idx="4">
                  <c:v>80.3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872536"/>
        <c:axId val="201870968"/>
      </c:lineChart>
      <c:catAx>
        <c:axId val="2018725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0968"/>
        <c:crosses val="autoZero"/>
        <c:auto val="1"/>
        <c:lblAlgn val="ctr"/>
        <c:lblOffset val="100"/>
        <c:noMultiLvlLbl val="0"/>
      </c:catAx>
      <c:valAx>
        <c:axId val="201870968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2536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17038730203871247"/>
          <c:y val="0.64560259379342289"/>
          <c:w val="0.78446597109898508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7030A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5-year Graduation Rates '11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7004970879768692"/>
          <c:y val="3.83490299006741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'5-year-Grad-Rate-by-race'!$O$14</c:f>
              <c:strCache>
                <c:ptCount val="1"/>
                <c:pt idx="0">
                  <c:v>Female</c:v>
                </c:pt>
              </c:strCache>
            </c:strRef>
          </c:tx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4176072234762979E-2"/>
                  <c:y val="-7.3202614379084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'5-year-Grad-Rate-by-race'!$P$13:$T$13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'5-year-Grad-Rate-by-race'!$P$14:$T$14</c:f>
              <c:numCache>
                <c:formatCode>General</c:formatCode>
                <c:ptCount val="5"/>
                <c:pt idx="0">
                  <c:v>79.900000000000006</c:v>
                </c:pt>
                <c:pt idx="1">
                  <c:v>77.900000000000006</c:v>
                </c:pt>
                <c:pt idx="2">
                  <c:v>81.3</c:v>
                </c:pt>
                <c:pt idx="3">
                  <c:v>82.8</c:v>
                </c:pt>
                <c:pt idx="4">
                  <c:v>82.7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'5-year-Grad-Rate-by-race'!$O$15</c:f>
              <c:strCache>
                <c:ptCount val="1"/>
                <c:pt idx="0">
                  <c:v>Male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320541760722348E-2"/>
                  <c:y val="9.1503267973856162E-2"/>
                </c:manualLayout>
              </c:layout>
              <c:numFmt formatCode="#,##0.0&quot;%&quot;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>
                      <a:solidFill>
                        <a:srgbClr val="C00000"/>
                      </a:solidFill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509417417630923"/>
                      <c:h val="0.1474773300396274"/>
                    </c:manualLayout>
                  </c15:layout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'5-year-Grad-Rate-by-race'!$P$13:$T$13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'5-year-Grad-Rate-by-race'!$P$15:$T$15</c:f>
              <c:numCache>
                <c:formatCode>General</c:formatCode>
                <c:ptCount val="5"/>
                <c:pt idx="0">
                  <c:v>71.5</c:v>
                </c:pt>
                <c:pt idx="1">
                  <c:v>76.599999999999994</c:v>
                </c:pt>
                <c:pt idx="2">
                  <c:v>70.900000000000006</c:v>
                </c:pt>
                <c:pt idx="3">
                  <c:v>75.3</c:v>
                </c:pt>
                <c:pt idx="4">
                  <c:v>74.900000000000006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869400"/>
        <c:axId val="201874888"/>
      </c:lineChart>
      <c:catAx>
        <c:axId val="201869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4888"/>
        <c:crosses val="autoZero"/>
        <c:auto val="1"/>
        <c:lblAlgn val="ctr"/>
        <c:lblOffset val="100"/>
        <c:noMultiLvlLbl val="0"/>
      </c:catAx>
      <c:valAx>
        <c:axId val="201874888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69400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32990573695218123"/>
          <c:y val="0.64037383562348826"/>
          <c:w val="0.40895777418341889"/>
          <c:h val="0.10500869744223149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00206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 dirty="0"/>
              <a:t>5-year</a:t>
            </a:r>
            <a:r>
              <a:rPr lang="en-US" sz="1400" baseline="0" dirty="0"/>
              <a:t> </a:t>
            </a:r>
            <a:r>
              <a:rPr lang="en-US" sz="1400" dirty="0"/>
              <a:t>Graduation Rates '11 to </a:t>
            </a:r>
            <a:r>
              <a:rPr lang="en-US" sz="1400" dirty="0" smtClean="0"/>
              <a:t>'15 </a:t>
            </a:r>
            <a:endParaRPr lang="en-US" sz="1400" dirty="0"/>
          </a:p>
        </c:rich>
      </c:tx>
      <c:layout>
        <c:manualLayout>
          <c:xMode val="edge"/>
          <c:yMode val="edge"/>
          <c:x val="0.25500079984358615"/>
          <c:y val="2.789151356080489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0566999437570303"/>
          <c:y val="0.14440981335666486"/>
          <c:w val="0.86998898575178107"/>
          <c:h val="0.64454662364912763"/>
        </c:manualLayout>
      </c:layout>
      <c:lineChart>
        <c:grouping val="standard"/>
        <c:varyColors val="0"/>
        <c:ser>
          <c:idx val="0"/>
          <c:order val="0"/>
          <c:tx>
            <c:strRef>
              <c:f>'5-year-Grad-Rate-by-race'!$O$19</c:f>
              <c:strCache>
                <c:ptCount val="1"/>
                <c:pt idx="0">
                  <c:v>ED</c:v>
                </c:pt>
              </c:strCache>
            </c:strRef>
          </c:tx>
          <c:dLbls>
            <c:dLbl>
              <c:idx val="0"/>
              <c:layout>
                <c:manualLayout>
                  <c:x val="-9.7419052866698663E-2"/>
                  <c:y val="-4.759487417014054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70C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'5-year-Grad-Rate-by-race'!$P$18:$T$18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'5-year-Grad-Rate-by-race'!$P$19:$T$19</c:f>
              <c:numCache>
                <c:formatCode>General</c:formatCode>
                <c:ptCount val="5"/>
                <c:pt idx="0">
                  <c:v>59.7</c:v>
                </c:pt>
                <c:pt idx="1">
                  <c:v>55</c:v>
                </c:pt>
                <c:pt idx="2">
                  <c:v>55.3</c:v>
                </c:pt>
                <c:pt idx="3">
                  <c:v>63.8</c:v>
                </c:pt>
                <c:pt idx="4">
                  <c:v>56.8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'5-year-Grad-Rate-by-race'!$O$20</c:f>
              <c:strCache>
                <c:ptCount val="1"/>
                <c:pt idx="0">
                  <c:v>SWD</c:v>
                </c:pt>
              </c:strCache>
            </c:strRef>
          </c:tx>
          <c:spPr>
            <a:ln>
              <a:prstDash val="sysDash"/>
            </a:ln>
          </c:spPr>
          <c:marker>
            <c:symbol val="square"/>
            <c:size val="5"/>
          </c:marker>
          <c:dLbls>
            <c:dLbl>
              <c:idx val="0"/>
              <c:layout>
                <c:manualLayout>
                  <c:x val="-5.7185854025583148E-2"/>
                  <c:y val="7.3202614379084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6.320541760722348E-2"/>
                  <c:y val="7.32026143790849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9.3303235515425076E-2"/>
                  <c:y val="9.41176470588235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3.9127163280662153E-2"/>
                  <c:y val="8.88888888888888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C0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'5-year-Grad-Rate-by-race'!$P$18:$T$18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'5-year-Grad-Rate-by-race'!$P$20:$T$20</c:f>
              <c:numCache>
                <c:formatCode>General</c:formatCode>
                <c:ptCount val="5"/>
                <c:pt idx="0">
                  <c:v>51.4</c:v>
                </c:pt>
                <c:pt idx="1">
                  <c:v>53.4</c:v>
                </c:pt>
                <c:pt idx="2">
                  <c:v>51.3</c:v>
                </c:pt>
                <c:pt idx="3">
                  <c:v>50</c:v>
                </c:pt>
                <c:pt idx="4">
                  <c:v>50.4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'5-year-Grad-Rate-by-race'!$O$21</c:f>
              <c:strCache>
                <c:ptCount val="1"/>
                <c:pt idx="0">
                  <c:v>LEP</c:v>
                </c:pt>
              </c:strCache>
            </c:strRef>
          </c:tx>
          <c:spPr>
            <a:ln>
              <a:prstDash val="sysDot"/>
            </a:ln>
          </c:spPr>
          <c:marker>
            <c:symbol val="triangle"/>
            <c:size val="5"/>
          </c:marker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numFmt formatCode="#,##0.0&quot;%&quot;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solidFill>
                      <a:srgbClr val="00B050"/>
                    </a:solidFill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'5-year-Grad-Rate-by-race'!$P$18:$T$18</c:f>
              <c:numCache>
                <c:formatCode>General</c:formatCode>
                <c:ptCount val="5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</c:numCache>
            </c:numRef>
          </c:cat>
          <c:val>
            <c:numRef>
              <c:f>'5-year-Grad-Rate-by-race'!$P$21:$T$21</c:f>
              <c:numCache>
                <c:formatCode>General</c:formatCode>
                <c:ptCount val="5"/>
                <c:pt idx="0">
                  <c:v>72.7</c:v>
                </c:pt>
                <c:pt idx="1">
                  <c:v>40</c:v>
                </c:pt>
                <c:pt idx="2">
                  <c:v>63.2</c:v>
                </c:pt>
                <c:pt idx="3">
                  <c:v>75</c:v>
                </c:pt>
                <c:pt idx="4">
                  <c:v>78.900000000000006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1872928"/>
        <c:axId val="201873320"/>
      </c:lineChart>
      <c:catAx>
        <c:axId val="2018729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School Year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3320"/>
        <c:crosses val="autoZero"/>
        <c:auto val="1"/>
        <c:lblAlgn val="ctr"/>
        <c:lblOffset val="100"/>
        <c:noMultiLvlLbl val="0"/>
      </c:catAx>
      <c:valAx>
        <c:axId val="201873320"/>
        <c:scaling>
          <c:orientation val="minMax"/>
          <c:max val="100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Graduation Rate</a:t>
                </a:r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201872928"/>
        <c:crosses val="autoZero"/>
        <c:crossBetween val="between"/>
        <c:majorUnit val="10"/>
        <c:minorUnit val="5"/>
      </c:valAx>
    </c:plotArea>
    <c:legend>
      <c:legendPos val="t"/>
      <c:layout>
        <c:manualLayout>
          <c:xMode val="edge"/>
          <c:yMode val="edge"/>
          <c:x val="0.21553402890101495"/>
          <c:y val="0.15932808398950132"/>
          <c:w val="0.50775706084143546"/>
          <c:h val="9.45511811023622E-2"/>
        </c:manualLayout>
      </c:layout>
      <c:overlay val="0"/>
    </c:legend>
    <c:plotVisOnly val="1"/>
    <c:dispBlanksAs val="gap"/>
    <c:showDLblsOverMax val="0"/>
  </c:chart>
  <c:spPr>
    <a:solidFill>
      <a:schemeClr val="lt1"/>
    </a:solidFill>
    <a:ln w="25400" cap="flat" cmpd="sng" algn="ctr">
      <a:solidFill>
        <a:srgbClr val="C00000"/>
      </a:solidFill>
      <a:prstDash val="solid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absSizeAnchor xmlns:cdr="http://schemas.openxmlformats.org/drawingml/2006/chartDrawing">
    <cdr:from>
      <cdr:x>0.80172</cdr:x>
      <cdr:y>0.05477</cdr:y>
    </cdr:from>
    <cdr:ext cx="0" cy="3733797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5219701" y="2180393"/>
          <a:ext cx="3733797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0.78448</cdr:x>
      <cdr:y>0.70711</cdr:y>
    </cdr:from>
    <cdr:to>
      <cdr:x>0.80172</cdr:x>
      <cdr:y>0.75416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6934200" y="4047292"/>
          <a:ext cx="152400" cy="269282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2.xml><?xml version="1.0" encoding="utf-8"?>
<c:userShapes xmlns:c="http://schemas.openxmlformats.org/drawingml/2006/chart">
  <cdr:absSizeAnchor xmlns:cdr="http://schemas.openxmlformats.org/drawingml/2006/chartDrawing">
    <cdr:from>
      <cdr:x>0.7891</cdr:x>
      <cdr:y>0.04156</cdr:y>
    </cdr:from>
    <cdr:ext cx="0" cy="1934039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4164894" y="1092841"/>
          <a:ext cx="1934039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0.76643</cdr:x>
      <cdr:y>0.68129</cdr:y>
    </cdr:from>
    <cdr:to>
      <cdr:x>0.79189</cdr:x>
      <cdr:y>0.75439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4750914" y="1958516"/>
          <a:ext cx="157796" cy="210147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3.xml><?xml version="1.0" encoding="utf-8"?>
<c:userShapes xmlns:c="http://schemas.openxmlformats.org/drawingml/2006/chart">
  <cdr:absSizeAnchor xmlns:cdr="http://schemas.openxmlformats.org/drawingml/2006/chartDrawing">
    <cdr:from>
      <cdr:x>0.80082</cdr:x>
      <cdr:y>0.12371</cdr:y>
    </cdr:from>
    <cdr:ext cx="0" cy="1981200"/>
    <cdr:sp macro="" textlink="">
      <cdr:nvSpPr>
        <cdr:cNvPr id="3" name="Straight Connector 2"/>
        <cdr:cNvSpPr/>
      </cdr:nvSpPr>
      <cdr:spPr>
        <a:xfrm xmlns:a="http://schemas.openxmlformats.org/drawingml/2006/main" rot="16200000" flipH="1" flipV="1">
          <a:off x="4217516" y="1371600"/>
          <a:ext cx="1981200" cy="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absSizeAnchor>
  <cdr:relSizeAnchor xmlns:cdr="http://schemas.openxmlformats.org/drawingml/2006/chartDrawing">
    <cdr:from>
      <cdr:x>0.77872</cdr:x>
      <cdr:y>0.75885</cdr:y>
    </cdr:from>
    <cdr:to>
      <cdr:x>0.80331</cdr:x>
      <cdr:y>0.83567</cdr:y>
    </cdr:to>
    <cdr:sp macro="" textlink="">
      <cdr:nvSpPr>
        <cdr:cNvPr id="5" name="Straight Connector 4"/>
        <cdr:cNvSpPr/>
      </cdr:nvSpPr>
      <cdr:spPr>
        <a:xfrm xmlns:a="http://schemas.openxmlformats.org/drawingml/2006/main" rot="10800000" flipV="1">
          <a:off x="4827115" y="2257946"/>
          <a:ext cx="152400" cy="2286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48C7C2-54E9-4EC1-B8B2-159E364266D0}" type="datetimeFigureOut">
              <a:rPr lang="en-US" smtClean="0"/>
              <a:t>3/10/2016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A3DD2F-E414-4F91-A87A-FDD013F804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17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588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9148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92424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0519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974 possible</a:t>
            </a:r>
            <a:r>
              <a:rPr lang="en-US" baseline="0" dirty="0" smtClean="0"/>
              <a:t> graduates, 100 High Risk (10.3%), 321 Medium Risk (33%), and 553 Low Risk (56.8%)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1200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353CE-031A-4090-BF9D-27B7156DEF6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814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Attendance</a:t>
            </a:r>
            <a:r>
              <a:rPr lang="en-US" baseline="0" dirty="0" smtClean="0"/>
              <a:t> – motivation, and lack of support from parents (especially if in Elementary)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97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r>
              <a:rPr lang="en-US" baseline="0" dirty="0" smtClean="0"/>
              <a:t> suggestions not related to model (considered for question 7) – Schools can prioritize students for services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869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Presented to various groups (student</a:t>
            </a:r>
            <a:r>
              <a:rPr lang="en-US" baseline="0" dirty="0" smtClean="0"/>
              <a:t> achievement focus group, all principals, and soon ANE)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090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852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2891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0861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746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A3DD2F-E414-4F91-A87A-FDD013F8049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822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CCC3E-BFFF-489A-B60C-43720A5147A5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05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10658-F5D9-44FB-A8F9-7ACD5F10BD0F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02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20F1B5-5B82-46AF-AF81-E6409E472733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28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D024D-AD8F-4E5D-BE5A-94E1EAE338F8}" type="datetime1">
              <a:rPr lang="en-US" smtClean="0"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644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709B8-EFC4-488E-BDA5-01C540C536F1}" type="datetime1">
              <a:rPr lang="en-US" smtClean="0"/>
              <a:t>3/10/2016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5324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A8001-77F0-43F1-B1A0-B7E99923C51E}" type="datetime1">
              <a:rPr lang="en-US" smtClean="0"/>
              <a:t>3/10/2016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06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48AF0-3C62-4856-9AEF-0CB07A00AF89}" type="datetime1">
              <a:rPr lang="en-US" smtClean="0"/>
              <a:t>3/10/2016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94520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04866-6D6B-47B5-9CEB-71A145E486D5}" type="datetime1">
              <a:rPr lang="en-US" smtClean="0"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37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78D19E-E7E5-4CCA-9D13-2B287122DB58}" type="datetime1">
              <a:rPr lang="en-US" smtClean="0"/>
              <a:t>3/10/2016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92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C1079-2FC0-4848-B8F1-D575468168FE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6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11459-C4D5-4B9B-AA30-C0AB17FA692D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24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9C86A-99B4-4E8A-9C21-49E8D7BFB121}" type="datetime1">
              <a:rPr lang="en-US" smtClean="0"/>
              <a:t>3/10/2016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09A36-C012-4757-A3C8-99B97629C3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chart" Target="../charts/char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2209800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dirty="0" smtClean="0"/>
              <a:t>Early Warning System </a:t>
            </a:r>
            <a:endParaRPr lang="en-US" sz="5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268" y="6440352"/>
            <a:ext cx="8888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Dashboard </a:t>
            </a:r>
            <a:r>
              <a:rPr lang="en-US" sz="1000" dirty="0"/>
              <a:t>prepared by Ellis Ott, Ph.D., Research &amp; Accountability Department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998985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4440" y="152400"/>
            <a:ext cx="579011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/>
              <a:t>ATTENDANCE MATTERS</a:t>
            </a:r>
            <a:r>
              <a:rPr lang="en-US" sz="4400" dirty="0" smtClean="0"/>
              <a:t> </a:t>
            </a:r>
          </a:p>
          <a:p>
            <a:pPr algn="ctr"/>
            <a:endParaRPr lang="en-US" sz="4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279" y="6477000"/>
            <a:ext cx="888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/>
              <a:t>Alternative programs excluded from the analysis due to fundamentally different attendance </a:t>
            </a:r>
            <a:r>
              <a:rPr lang="en-US" sz="1000" dirty="0" smtClean="0"/>
              <a:t>information; Some data </a:t>
            </a:r>
            <a:r>
              <a:rPr lang="en-US" sz="1000" dirty="0"/>
              <a:t>compiled </a:t>
            </a:r>
            <a:r>
              <a:rPr lang="en-US" sz="1000" dirty="0" smtClean="0"/>
              <a:t>over </a:t>
            </a:r>
            <a:r>
              <a:rPr lang="en-US" sz="1000" dirty="0"/>
              <a:t>8 </a:t>
            </a:r>
            <a:r>
              <a:rPr lang="en-US" sz="1000" dirty="0" smtClean="0"/>
              <a:t>years (05-06 to 13-14) </a:t>
            </a:r>
          </a:p>
          <a:p>
            <a:endParaRPr lang="en-US" sz="1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5185929"/>
              </p:ext>
            </p:extLst>
          </p:nvPr>
        </p:nvGraphicFramePr>
        <p:xfrm>
          <a:off x="-33950" y="1052218"/>
          <a:ext cx="8839200" cy="5723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29876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Sub>
          <a:bldChart bld="category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5703" y="44687"/>
            <a:ext cx="896209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ATTENDANCE AND GPA MATTERS</a:t>
            </a:r>
            <a:r>
              <a:rPr lang="en-US" sz="4400" dirty="0" smtClean="0"/>
              <a:t> </a:t>
            </a:r>
          </a:p>
          <a:p>
            <a:pPr algn="ctr"/>
            <a:endParaRPr lang="en-US" sz="32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6279" y="6477000"/>
            <a:ext cx="888876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sz="1000" dirty="0"/>
              <a:t>Alternative programs excluded from the analysis due to fundamentally different attendance </a:t>
            </a:r>
            <a:r>
              <a:rPr lang="en-US" sz="1000" dirty="0" smtClean="0"/>
              <a:t>information; Some data </a:t>
            </a:r>
            <a:r>
              <a:rPr lang="en-US" sz="1000" dirty="0"/>
              <a:t>compiled </a:t>
            </a:r>
            <a:r>
              <a:rPr lang="en-US" sz="1000" dirty="0" smtClean="0"/>
              <a:t>over </a:t>
            </a:r>
            <a:r>
              <a:rPr lang="en-US" sz="1000" dirty="0"/>
              <a:t>8 years (05-06 to </a:t>
            </a:r>
            <a:r>
              <a:rPr lang="en-US" sz="1000" dirty="0" smtClean="0"/>
              <a:t>13-14) </a:t>
            </a:r>
            <a:endParaRPr lang="en-US" sz="1000" dirty="0"/>
          </a:p>
          <a:p>
            <a:endParaRPr lang="en-US" sz="1000" dirty="0" smtClean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3</a:t>
            </a:fld>
            <a:endParaRPr lang="en-US" dirty="0"/>
          </a:p>
        </p:txBody>
      </p:sp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7935857"/>
              </p:ext>
            </p:extLst>
          </p:nvPr>
        </p:nvGraphicFramePr>
        <p:xfrm>
          <a:off x="1421286" y="859064"/>
          <a:ext cx="6503514" cy="3027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535290"/>
              </p:ext>
            </p:extLst>
          </p:nvPr>
        </p:nvGraphicFramePr>
        <p:xfrm>
          <a:off x="1421284" y="3276600"/>
          <a:ext cx="6503515" cy="307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21895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 uiExpand="1">
        <p:bldSub>
          <a:bldChart bld="category"/>
        </p:bldSub>
      </p:bldGraphic>
      <p:bldGraphic spid="19" grpId="0" uiExpand="1">
        <p:bldSub>
          <a:bldChart bld="category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520940" cy="39624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Initial RISK using attendance and GPA</a:t>
            </a:r>
            <a:endParaRPr lang="en-US" sz="32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/>
          </p:nvPr>
        </p:nvGraphicFramePr>
        <p:xfrm>
          <a:off x="228600" y="1371600"/>
          <a:ext cx="8458200" cy="4648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1201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638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15388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20831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826248">
                <a:tc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                     </a:t>
                      </a:r>
                      <a:r>
                        <a:rPr lang="en-US" sz="2000" dirty="0" smtClean="0">
                          <a:effectLst/>
                        </a:rPr>
                        <a:t>GPA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&lt;</a:t>
                      </a:r>
                      <a:r>
                        <a:rPr lang="en-US" sz="2000" dirty="0" smtClean="0">
                          <a:effectLst/>
                        </a:rPr>
                        <a:t>1.0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F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1.0-1.99 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2.0-2.99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C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3.0-3.99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4.0</a:t>
                      </a:r>
                      <a:r>
                        <a:rPr lang="en-US" sz="2000" dirty="0" smtClean="0">
                          <a:effectLst/>
                        </a:rPr>
                        <a:t>+</a:t>
                      </a: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A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930426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ATTENDANCE</a:t>
                      </a:r>
                      <a:r>
                        <a:rPr lang="en-US" sz="2400" baseline="0" dirty="0" smtClean="0">
                          <a:effectLst/>
                        </a:rPr>
                        <a:t> </a:t>
                      </a:r>
                      <a:r>
                        <a:rPr lang="en-US" sz="2400" dirty="0" smtClean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RATE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vert="vert27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Less than 70%*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976370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70% - 80%*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976370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80% - 90%*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938786">
                <a:tc vMerge="1">
                  <a:txBody>
                    <a:bodyPr/>
                    <a:lstStyle/>
                    <a:p>
                      <a:endParaRPr lang="en-US" sz="1000" dirty="0">
                        <a:effectLst/>
                        <a:latin typeface="Calibri"/>
                        <a:cs typeface="Times New Roman"/>
                      </a:endParaRPr>
                    </a:p>
                  </a:txBody>
                  <a:tcPr marL="66847" marR="66847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More than 90%*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6847" marR="66847" marT="0" marB="0"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91611" y="6077247"/>
            <a:ext cx="8014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* For elementary students, the cut-offs are 85%, 90%, and 92%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153889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Early Warning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00200"/>
            <a:ext cx="7467600" cy="46143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Information on Attendance and Grades combined with:</a:t>
            </a:r>
          </a:p>
          <a:p>
            <a:pPr>
              <a:buFont typeface="+mj-lt"/>
              <a:buAutoNum type="arabicPeriod"/>
            </a:pPr>
            <a:r>
              <a:rPr lang="en-US" sz="2800" dirty="0" smtClean="0"/>
              <a:t>Retention </a:t>
            </a:r>
          </a:p>
          <a:p>
            <a:pPr>
              <a:buAutoNum type="arabicPeriod"/>
            </a:pPr>
            <a:r>
              <a:rPr lang="en-US" sz="2800" dirty="0" smtClean="0"/>
              <a:t>Former dropout</a:t>
            </a:r>
          </a:p>
          <a:p>
            <a:pPr>
              <a:buAutoNum type="arabicPeriod"/>
            </a:pPr>
            <a:r>
              <a:rPr lang="en-US" sz="2800" dirty="0" smtClean="0"/>
              <a:t>Credits vs Grade Level</a:t>
            </a:r>
          </a:p>
          <a:p>
            <a:pPr>
              <a:buAutoNum type="arabicPeriod"/>
            </a:pPr>
            <a:r>
              <a:rPr lang="en-US" sz="2800" dirty="0" smtClean="0"/>
              <a:t>State/District Assessments</a:t>
            </a:r>
          </a:p>
          <a:p>
            <a:pPr>
              <a:buFont typeface="Arial" pitchFamily="34" charset="0"/>
              <a:buAutoNum type="arabicPeriod"/>
            </a:pPr>
            <a:r>
              <a:rPr lang="en-US" sz="2800" dirty="0"/>
              <a:t>Out-of-school </a:t>
            </a:r>
            <a:r>
              <a:rPr lang="en-US" sz="2800" dirty="0" smtClean="0"/>
              <a:t>suspensions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T</a:t>
            </a:r>
            <a:r>
              <a:rPr lang="en-US" sz="2800" dirty="0" smtClean="0"/>
              <a:t>o determine High, Medium, and Low Risk for Dropout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38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6</a:t>
            </a:fld>
            <a:endParaRPr lang="en-US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81000" y="533400"/>
            <a:ext cx="8471438" cy="469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9507" tIns="9754" rIns="19507" bIns="9754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FACTS </a:t>
            </a:r>
            <a:r>
              <a:rPr lang="en-US" sz="2400" b="1" u="sng" dirty="0">
                <a:latin typeface="Calibri" pitchFamily="34" charset="0"/>
              </a:rPr>
              <a:t>for </a:t>
            </a:r>
            <a:r>
              <a:rPr lang="en-US" sz="2400" b="1" u="sng" dirty="0" smtClean="0">
                <a:latin typeface="Calibri" pitchFamily="34" charset="0"/>
              </a:rPr>
              <a:t>High Risk Students:</a:t>
            </a:r>
            <a:endParaRPr lang="en-US" sz="2400" dirty="0">
              <a:latin typeface="Calibri" pitchFamily="34" charset="0"/>
            </a:endParaRPr>
          </a:p>
          <a:p>
            <a:pPr algn="ctr"/>
            <a:endParaRPr lang="en-US" sz="32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3200" dirty="0" smtClean="0">
                <a:latin typeface="Calibri" pitchFamily="34" charset="0"/>
              </a:rPr>
              <a:t>Almost 2/3 of dropouts are High Risk students, </a:t>
            </a:r>
          </a:p>
          <a:p>
            <a:pPr algn="ctr"/>
            <a:r>
              <a:rPr lang="en-US" sz="3200" dirty="0" smtClean="0">
                <a:latin typeface="Calibri" pitchFamily="34" charset="0"/>
              </a:rPr>
              <a:t>despite being only 11% of All students</a:t>
            </a:r>
          </a:p>
          <a:p>
            <a:pPr algn="ctr"/>
            <a:endParaRPr lang="en-US" sz="32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3200" dirty="0" smtClean="0">
                <a:latin typeface="Calibri" pitchFamily="34" charset="0"/>
              </a:rPr>
              <a:t>  27 times more likely to dropout than Low Risk student</a:t>
            </a:r>
          </a:p>
          <a:p>
            <a:pPr algn="ctr">
              <a:buFont typeface="Arial" charset="0"/>
              <a:buChar char="•"/>
            </a:pPr>
            <a:endParaRPr lang="en-US" sz="32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3200" dirty="0" smtClean="0">
                <a:latin typeface="Calibri" pitchFamily="34" charset="0"/>
              </a:rPr>
              <a:t>Only about 10% graduate if High Risk continues</a:t>
            </a:r>
          </a:p>
          <a:p>
            <a:pPr algn="ctr"/>
            <a:endParaRPr lang="en-US" sz="2400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4814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7</a:t>
            </a:fld>
            <a:endParaRPr lang="en-US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381000" y="533400"/>
            <a:ext cx="8471438" cy="519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9507" tIns="9754" rIns="19507" bIns="9754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FACTS </a:t>
            </a:r>
            <a:r>
              <a:rPr lang="en-US" sz="2400" b="1" u="sng" dirty="0">
                <a:latin typeface="Calibri" pitchFamily="34" charset="0"/>
              </a:rPr>
              <a:t>for </a:t>
            </a:r>
            <a:r>
              <a:rPr lang="en-US" sz="2400" b="1" u="sng" dirty="0" smtClean="0">
                <a:latin typeface="Calibri" pitchFamily="34" charset="0"/>
              </a:rPr>
              <a:t>High Risk Students:</a:t>
            </a:r>
            <a:endParaRPr lang="en-US" sz="2400" dirty="0">
              <a:latin typeface="Calibri" pitchFamily="34" charset="0"/>
            </a:endParaRPr>
          </a:p>
          <a:p>
            <a:pPr algn="ctr"/>
            <a:endParaRPr lang="en-US" sz="2400" dirty="0" smtClean="0">
              <a:latin typeface="Calibri" pitchFamily="34" charset="0"/>
            </a:endParaRPr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Less than 8</a:t>
            </a:r>
            <a:r>
              <a:rPr lang="en-US" sz="2800" dirty="0" smtClean="0">
                <a:latin typeface="Calibri" pitchFamily="34" charset="0"/>
              </a:rPr>
              <a:t>% meet standards </a:t>
            </a:r>
            <a:r>
              <a:rPr lang="en-US" sz="2800" dirty="0">
                <a:latin typeface="Calibri" pitchFamily="34" charset="0"/>
              </a:rPr>
              <a:t>on Math </a:t>
            </a:r>
            <a:r>
              <a:rPr lang="en-US" sz="2800" dirty="0" smtClean="0">
                <a:latin typeface="Calibri" pitchFamily="34" charset="0"/>
              </a:rPr>
              <a:t>AMP</a:t>
            </a:r>
            <a:endParaRPr lang="en-US" sz="2800" dirty="0">
              <a:latin typeface="Calibri" pitchFamily="34" charset="0"/>
            </a:endParaRPr>
          </a:p>
          <a:p>
            <a:pPr algn="ctr"/>
            <a:endParaRPr lang="en-US" sz="2400" dirty="0">
              <a:latin typeface="Calibri" pitchFamily="34" charset="0"/>
            </a:endParaRPr>
          </a:p>
          <a:p>
            <a:pPr algn="ctr"/>
            <a:endParaRPr lang="en-US" sz="24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</a:rPr>
              <a:t>Average </a:t>
            </a:r>
            <a:r>
              <a:rPr lang="en-US" sz="2800" dirty="0">
                <a:latin typeface="Calibri" pitchFamily="34" charset="0"/>
              </a:rPr>
              <a:t>GPA is </a:t>
            </a:r>
            <a:r>
              <a:rPr lang="en-US" sz="2800" dirty="0" smtClean="0">
                <a:latin typeface="Calibri" pitchFamily="34" charset="0"/>
              </a:rPr>
              <a:t>1 </a:t>
            </a:r>
            <a:r>
              <a:rPr lang="en-US" sz="2800" dirty="0">
                <a:latin typeface="Calibri" pitchFamily="34" charset="0"/>
              </a:rPr>
              <a:t>letter </a:t>
            </a:r>
            <a:r>
              <a:rPr lang="en-US" sz="2800" dirty="0" smtClean="0">
                <a:latin typeface="Calibri" pitchFamily="34" charset="0"/>
              </a:rPr>
              <a:t>grade </a:t>
            </a:r>
            <a:r>
              <a:rPr lang="en-US" sz="2800" dirty="0">
                <a:latin typeface="Calibri" pitchFamily="34" charset="0"/>
              </a:rPr>
              <a:t>lower than their </a:t>
            </a:r>
            <a:r>
              <a:rPr lang="en-US" sz="2800" dirty="0" smtClean="0">
                <a:latin typeface="Calibri" pitchFamily="34" charset="0"/>
              </a:rPr>
              <a:t>peers</a:t>
            </a:r>
          </a:p>
          <a:p>
            <a:pPr algn="ctr">
              <a:buFont typeface="Arial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algn="ctr"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</a:rPr>
              <a:t>High Risk in Elementary </a:t>
            </a:r>
            <a:r>
              <a:rPr lang="en-US" sz="2800" dirty="0" smtClean="0">
                <a:latin typeface="Calibri" pitchFamily="34" charset="0"/>
                <a:sym typeface="Wingdings" panose="05000000000000000000" pitchFamily="2" charset="2"/>
              </a:rPr>
              <a:t> High Risk in Secondary</a:t>
            </a:r>
          </a:p>
          <a:p>
            <a:pPr algn="ctr"/>
            <a:r>
              <a:rPr lang="en-US" dirty="0" smtClean="0">
                <a:latin typeface="Calibri" pitchFamily="34" charset="0"/>
                <a:sym typeface="Wingdings" panose="05000000000000000000" pitchFamily="2" charset="2"/>
              </a:rPr>
              <a:t>(over 50%)</a:t>
            </a:r>
            <a:r>
              <a:rPr lang="en-US" dirty="0" smtClean="0">
                <a:latin typeface="Calibri" pitchFamily="34" charset="0"/>
              </a:rPr>
              <a:t>   </a:t>
            </a:r>
          </a:p>
          <a:p>
            <a:pPr algn="ctr"/>
            <a:endParaRPr lang="en-US" dirty="0" smtClean="0">
              <a:latin typeface="Calibri" pitchFamily="34" charset="0"/>
            </a:endParaRPr>
          </a:p>
          <a:p>
            <a:pPr algn="ctr"/>
            <a:endParaRPr lang="en-US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800" dirty="0">
                <a:latin typeface="Calibri" pitchFamily="34" charset="0"/>
              </a:rPr>
              <a:t>Dropout rate can be cut in </a:t>
            </a:r>
            <a:r>
              <a:rPr lang="en-US" sz="2800" b="1" dirty="0">
                <a:latin typeface="Calibri" pitchFamily="34" charset="0"/>
              </a:rPr>
              <a:t>HALF</a:t>
            </a:r>
            <a:r>
              <a:rPr lang="en-US" sz="2800" dirty="0">
                <a:latin typeface="Calibri" pitchFamily="34" charset="0"/>
              </a:rPr>
              <a:t> with interventions</a:t>
            </a: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2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Dropout rates by Risk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675100"/>
              </p:ext>
            </p:extLst>
          </p:nvPr>
        </p:nvGraphicFramePr>
        <p:xfrm>
          <a:off x="228600" y="1295400"/>
          <a:ext cx="8686800" cy="4106893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9265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79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065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0571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42416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2740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58240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</a:tblGrid>
              <a:tr h="553725">
                <a:tc rowSpan="2"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6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600" b="1" dirty="0" smtClean="0">
                          <a:effectLst/>
                        </a:rPr>
                        <a:t>Risk</a:t>
                      </a:r>
                      <a:r>
                        <a:rPr lang="en-US" sz="3600" b="1" baseline="0" dirty="0" smtClean="0">
                          <a:effectLst/>
                        </a:rPr>
                        <a:t> level</a:t>
                      </a:r>
                      <a:endParaRPr lang="en-US" sz="36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US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854"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  <a:latin typeface="+mn-lt"/>
                          <a:ea typeface="+mn-ea"/>
                          <a:cs typeface="+mn-cs"/>
                        </a:rPr>
                        <a:t>LOW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MED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800" dirty="0" smtClean="0">
                          <a:effectLst/>
                        </a:rPr>
                        <a:t>HIGH</a:t>
                      </a:r>
                      <a:endParaRPr lang="en-US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anchor="b"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88610">
                <a:tc rowSpan="4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3200" b="1" dirty="0" smtClean="0">
                          <a:effectLst/>
                        </a:rPr>
                        <a:t>Dropout</a:t>
                      </a:r>
                      <a:endParaRPr lang="en-US" sz="32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 vert="vert27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NO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21245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5703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2992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29940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886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YES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181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271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804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1256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775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% of DROPS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14%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22%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64%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6435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 smtClean="0">
                          <a:effectLst/>
                        </a:rPr>
                        <a:t>DROPOUT RATE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4.5%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21.2%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4%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488610">
                <a:tc rowSpan="2" gridSpan="2"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Total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Count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21426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5974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3796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31196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477521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</a:rPr>
                        <a:t>% </a:t>
                      </a:r>
                      <a:r>
                        <a:rPr lang="en-US" sz="2000" dirty="0" smtClean="0">
                          <a:effectLst/>
                        </a:rPr>
                        <a:t>of TOTAL</a:t>
                      </a:r>
                      <a:endParaRPr lang="en-US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69%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19%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11%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400" dirty="0" smtClean="0"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Calibri"/>
                        <a:cs typeface="Times New Roman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38349" y="5681693"/>
            <a:ext cx="5415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Aggregated across 5 years (10-11 to 14-15)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6657314" y="3962400"/>
            <a:ext cx="886485" cy="5033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5562600" y="3962400"/>
            <a:ext cx="823958" cy="50333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481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Graduation rates by Risk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9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977003"/>
              </p:ext>
            </p:extLst>
          </p:nvPr>
        </p:nvGraphicFramePr>
        <p:xfrm>
          <a:off x="304800" y="1282582"/>
          <a:ext cx="8229600" cy="5213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30655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Chart bld="category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10</a:t>
            </a:fld>
            <a:endParaRPr lang="en-US" dirty="0"/>
          </a:p>
        </p:txBody>
      </p:sp>
      <p:sp>
        <p:nvSpPr>
          <p:cNvPr id="20" name="TextBox 8"/>
          <p:cNvSpPr txBox="1">
            <a:spLocks noChangeArrowheads="1"/>
          </p:cNvSpPr>
          <p:nvPr/>
        </p:nvSpPr>
        <p:spPr bwMode="auto">
          <a:xfrm>
            <a:off x="229217" y="457200"/>
            <a:ext cx="8471438" cy="7744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9507" tIns="9754" rIns="19507" bIns="9754">
            <a:spAutoFit/>
          </a:bodyPr>
          <a:lstStyle/>
          <a:p>
            <a:pPr algn="ctr"/>
            <a:r>
              <a:rPr lang="en-US" sz="2400" b="1" u="sng" dirty="0" smtClean="0">
                <a:latin typeface="Calibri" pitchFamily="34" charset="0"/>
              </a:rPr>
              <a:t>Dropout Rate by Groups and Risk:</a:t>
            </a:r>
            <a:endParaRPr lang="en-US" sz="2400" dirty="0" smtClean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Student with Disability Dropout Rate = 7.4%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itchFamily="34" charset="0"/>
              </a:rPr>
              <a:t>Students without Disability Dropout Rate = 3.7%</a:t>
            </a:r>
          </a:p>
          <a:p>
            <a:pPr algn="ctr"/>
            <a:endParaRPr lang="en-US" sz="2800" dirty="0" smtClean="0">
              <a:latin typeface="Calibri" pitchFamily="34" charset="0"/>
            </a:endParaRPr>
          </a:p>
          <a:p>
            <a:pPr algn="ctr"/>
            <a:r>
              <a:rPr lang="en-US" sz="2800" u="sng" dirty="0" smtClean="0">
                <a:latin typeface="Calibri" pitchFamily="34" charset="0"/>
              </a:rPr>
              <a:t>High Risk Dropout Rate: 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SWD = 21.3%	non-SWD = 21.1%</a:t>
            </a:r>
          </a:p>
          <a:p>
            <a:pPr algn="ctr"/>
            <a:r>
              <a:rPr lang="en-US" sz="2800" dirty="0">
                <a:latin typeface="Calibri" pitchFamily="34" charset="0"/>
              </a:rPr>
              <a:t>Economic Disadvantage = 22</a:t>
            </a:r>
            <a:r>
              <a:rPr lang="en-US" sz="2800" dirty="0" smtClean="0">
                <a:latin typeface="Calibri" pitchFamily="34" charset="0"/>
              </a:rPr>
              <a:t>%	Non-ED = 20%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Limited English Proficient = 16%	Non-LEP = 21.5%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Caucasian = 20.9%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African-American = 17.8%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Hispanic = 19.6%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Asian/PI = 20%</a:t>
            </a:r>
          </a:p>
          <a:p>
            <a:pPr algn="ctr"/>
            <a:r>
              <a:rPr lang="en-US" sz="2800" dirty="0" smtClean="0">
                <a:latin typeface="Calibri" pitchFamily="34" charset="0"/>
              </a:rPr>
              <a:t>AK Native/American Indian = 23%</a:t>
            </a:r>
          </a:p>
          <a:p>
            <a:pPr algn="ctr"/>
            <a:endParaRPr lang="en-US" sz="2800" dirty="0" smtClean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 smtClean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marL="457200" indent="-457200" algn="ctr">
              <a:buFont typeface="Arial" panose="020B0604020202020204" pitchFamily="34" charset="0"/>
              <a:buChar char="•"/>
            </a:pPr>
            <a:endParaRPr lang="en-US" sz="2800" dirty="0">
              <a:latin typeface="Calibri" pitchFamily="34" charset="0"/>
            </a:endParaRPr>
          </a:p>
          <a:p>
            <a:pPr algn="ctr"/>
            <a:endParaRPr lang="en-US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973934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Dropout Rates by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89120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Interventions with High Risk students lead to:</a:t>
            </a:r>
          </a:p>
          <a:p>
            <a:pPr marL="0" indent="0">
              <a:buNone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group (No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21.1%</a:t>
            </a: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Treatment group (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Intervention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= 10.8%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“24+ contacts” group = 7%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Warning System is a GAME CHANGER 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5939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Grades 7-12 Dropout Rates 05 to 15</a:t>
            </a:r>
            <a:endParaRPr lang="en-US" sz="4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152400" y="1371600"/>
          <a:ext cx="8686800" cy="5181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935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38912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dirty="0" smtClean="0"/>
              <a:t>Graduation success program ended, however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dirty="0" smtClean="0"/>
              <a:t>Early Warning System still in operation</a:t>
            </a:r>
            <a:endParaRPr lang="en-US" sz="3200" dirty="0"/>
          </a:p>
          <a:p>
            <a:endParaRPr lang="en-US" sz="3200" dirty="0" smtClean="0"/>
          </a:p>
          <a:p>
            <a:r>
              <a:rPr lang="en-US" sz="3200" dirty="0" smtClean="0"/>
              <a:t>Tidbits guide to staff</a:t>
            </a:r>
          </a:p>
          <a:p>
            <a:endParaRPr lang="en-US" sz="3200" dirty="0" smtClean="0"/>
          </a:p>
          <a:p>
            <a:r>
              <a:rPr lang="en-US" sz="3200" dirty="0" smtClean="0"/>
              <a:t>List of students sent to school principals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C943A7-3EE6-4E28-B188-7499DB275D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967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School Input on Early Warning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28 administrators, counselors, support staff, and teachers</a:t>
            </a:r>
          </a:p>
          <a:p>
            <a:endParaRPr lang="en-US" dirty="0"/>
          </a:p>
          <a:p>
            <a:r>
              <a:rPr lang="en-US" dirty="0" smtClean="0"/>
              <a:t>21 schools</a:t>
            </a:r>
          </a:p>
          <a:p>
            <a:endParaRPr lang="en-US" dirty="0" smtClean="0"/>
          </a:p>
          <a:p>
            <a:r>
              <a:rPr lang="en-US" dirty="0" smtClean="0"/>
              <a:t>Asked 6 questions: School, Role, Staff involved, interventions used, challenges, suggestions, final thoughts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69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Survey Question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u="sng" dirty="0" smtClean="0"/>
              <a:t>Who monitors the risk levels at your school? Teachers/counselors?</a:t>
            </a:r>
            <a:endParaRPr lang="en-US" b="1" u="sng" dirty="0"/>
          </a:p>
          <a:p>
            <a:endParaRPr lang="en-US" dirty="0" smtClean="0"/>
          </a:p>
          <a:p>
            <a:r>
              <a:rPr lang="en-US" dirty="0" smtClean="0"/>
              <a:t>Primary staff involved are counselors &amp; prevention/intervention specialists</a:t>
            </a:r>
            <a:endParaRPr lang="en-US" dirty="0"/>
          </a:p>
          <a:p>
            <a:endParaRPr lang="en-US" dirty="0"/>
          </a:p>
          <a:p>
            <a:r>
              <a:rPr lang="en-US" dirty="0"/>
              <a:t>S</a:t>
            </a:r>
            <a:r>
              <a:rPr lang="en-US" dirty="0" smtClean="0"/>
              <a:t>taff can view risk levels in </a:t>
            </a:r>
            <a:r>
              <a:rPr lang="en-US" dirty="0" err="1" smtClean="0"/>
              <a:t>Powerschool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Survey Question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What interventions are provided for High Risk Students?</a:t>
            </a:r>
            <a:endParaRPr lang="en-US" b="1" u="sng" dirty="0"/>
          </a:p>
          <a:p>
            <a:endParaRPr lang="en-US" dirty="0" smtClean="0"/>
          </a:p>
          <a:p>
            <a:r>
              <a:rPr lang="en-US" dirty="0" smtClean="0"/>
              <a:t>Parental Contact</a:t>
            </a:r>
          </a:p>
          <a:p>
            <a:r>
              <a:rPr lang="en-US" dirty="0"/>
              <a:t>Counseling</a:t>
            </a:r>
          </a:p>
          <a:p>
            <a:r>
              <a:rPr lang="en-US" dirty="0" smtClean="0"/>
              <a:t>After-school</a:t>
            </a:r>
          </a:p>
          <a:p>
            <a:r>
              <a:rPr lang="en-US" dirty="0" smtClean="0"/>
              <a:t>1-to-1 connection with support staff</a:t>
            </a:r>
          </a:p>
          <a:p>
            <a:r>
              <a:rPr lang="en-US" dirty="0" smtClean="0"/>
              <a:t>RTI for academic support</a:t>
            </a:r>
          </a:p>
          <a:p>
            <a:r>
              <a:rPr lang="en-US" dirty="0" smtClean="0"/>
              <a:t>Programs: Special Ed., ANE, ELL, </a:t>
            </a:r>
            <a:r>
              <a:rPr lang="en-US" dirty="0" err="1" smtClean="0"/>
              <a:t>etc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362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Survey Question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What do you perceive as the biggest challenge for serving High Risk Students?</a:t>
            </a:r>
            <a:endParaRPr lang="en-US" b="1" u="sng" dirty="0"/>
          </a:p>
          <a:p>
            <a:endParaRPr lang="en-US" dirty="0" smtClean="0"/>
          </a:p>
          <a:p>
            <a:r>
              <a:rPr lang="en-US" dirty="0" smtClean="0"/>
              <a:t>Time and Resources</a:t>
            </a:r>
          </a:p>
          <a:p>
            <a:endParaRPr lang="en-US" dirty="0" smtClean="0"/>
          </a:p>
          <a:p>
            <a:r>
              <a:rPr lang="en-US" dirty="0" smtClean="0"/>
              <a:t>Lack of parental involvement</a:t>
            </a:r>
          </a:p>
          <a:p>
            <a:endParaRPr lang="en-US" dirty="0" smtClean="0"/>
          </a:p>
          <a:p>
            <a:r>
              <a:rPr lang="en-US" dirty="0" smtClean="0"/>
              <a:t>Attendance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98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Survey Question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 smtClean="0"/>
              <a:t>What suggestions do you have for improving the model in identifying low, medium, and high risk of dropout?</a:t>
            </a:r>
            <a:endParaRPr lang="en-US" b="1" u="sng" dirty="0"/>
          </a:p>
          <a:p>
            <a:endParaRPr lang="en-US" dirty="0" smtClean="0"/>
          </a:p>
          <a:p>
            <a:r>
              <a:rPr lang="en-US" dirty="0" smtClean="0"/>
              <a:t>None (most common response)</a:t>
            </a:r>
          </a:p>
          <a:p>
            <a:endParaRPr lang="en-US" dirty="0" smtClean="0"/>
          </a:p>
          <a:p>
            <a:r>
              <a:rPr lang="en-US" dirty="0" smtClean="0"/>
              <a:t>Use MAP scores</a:t>
            </a:r>
          </a:p>
          <a:p>
            <a:endParaRPr lang="en-US" dirty="0" smtClean="0"/>
          </a:p>
          <a:p>
            <a:r>
              <a:rPr lang="en-US" dirty="0" smtClean="0"/>
              <a:t>School-based referral process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85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School Input Survey Question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u="sng" dirty="0" smtClean="0"/>
              <a:t>What else, if anything, would you like to add?</a:t>
            </a:r>
            <a:endParaRPr lang="en-US" b="1" u="sng" dirty="0"/>
          </a:p>
          <a:p>
            <a:endParaRPr lang="en-US" dirty="0" smtClean="0"/>
          </a:p>
          <a:p>
            <a:r>
              <a:rPr lang="en-US" dirty="0"/>
              <a:t>More time and </a:t>
            </a:r>
            <a:r>
              <a:rPr lang="en-US" dirty="0" smtClean="0"/>
              <a:t>resources</a:t>
            </a:r>
          </a:p>
          <a:p>
            <a:endParaRPr lang="en-US" dirty="0"/>
          </a:p>
          <a:p>
            <a:r>
              <a:rPr lang="en-US" dirty="0"/>
              <a:t>M</a:t>
            </a:r>
            <a:r>
              <a:rPr lang="en-US" dirty="0" smtClean="0"/>
              <a:t>ore professional development for staff</a:t>
            </a:r>
          </a:p>
          <a:p>
            <a:endParaRPr lang="en-US" dirty="0"/>
          </a:p>
          <a:p>
            <a:r>
              <a:rPr lang="en-US" dirty="0" smtClean="0"/>
              <a:t>More support</a:t>
            </a:r>
          </a:p>
          <a:p>
            <a:endParaRPr lang="en-US" dirty="0"/>
          </a:p>
          <a:p>
            <a:r>
              <a:rPr lang="en-US" dirty="0" smtClean="0"/>
              <a:t>More parental involvement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30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Graduation and Dropout Rates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2006-07 to 2014-15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D53F88-6FD6-4849-9149-255A31663408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30268" y="6440352"/>
            <a:ext cx="888876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Dashboard </a:t>
            </a:r>
            <a:r>
              <a:rPr lang="en-US" sz="1000" dirty="0"/>
              <a:t>prepared by Ellis Ott, Ph.D., Research &amp; Accountability Department</a:t>
            </a:r>
            <a:endParaRPr lang="en-US" sz="1000" dirty="0" smtClean="0"/>
          </a:p>
        </p:txBody>
      </p:sp>
    </p:spTree>
    <p:extLst>
      <p:ext uri="{BB962C8B-B14F-4D97-AF65-F5344CB8AC3E}">
        <p14:creationId xmlns:p14="http://schemas.microsoft.com/office/powerpoint/2010/main" val="6037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5703" y="6458996"/>
            <a:ext cx="7000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Dropout rates cannot be used to calculate graduation rates (accurately) ; 2014-2015 statewide dropout results unavailable</a:t>
            </a:r>
          </a:p>
          <a:p>
            <a:pPr algn="ctr"/>
            <a:r>
              <a:rPr lang="en-US" sz="1000" dirty="0" smtClean="0"/>
              <a:t>Big 4 includes 4 other largest districts: Anchorage, Juneau, Kenai, and Mat-Su; Dashboard prepared by Ellis Ott, Ph.D., Research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49129"/>
              </p:ext>
            </p:extLst>
          </p:nvPr>
        </p:nvGraphicFramePr>
        <p:xfrm>
          <a:off x="1394981" y="734642"/>
          <a:ext cx="6143625" cy="27717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8741506"/>
              </p:ext>
            </p:extLst>
          </p:nvPr>
        </p:nvGraphicFramePr>
        <p:xfrm>
          <a:off x="1414030" y="3631528"/>
          <a:ext cx="6105525" cy="2762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0487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5" dur="500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0" dur="500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Sub>
          <a:bldChart bld="series"/>
        </p:bldSub>
      </p:bldGraphic>
      <p:bldGraphic spid="13" grpId="0">
        <p:bldSub>
          <a:bldChart bld="series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6197290"/>
            <a:ext cx="700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200" dirty="0" smtClean="0"/>
          </a:p>
          <a:p>
            <a:pPr algn="ctr"/>
            <a:r>
              <a:rPr lang="en-US" sz="1200" dirty="0" smtClean="0"/>
              <a:t>Dashboard prepared by Ellis Ott, Ph.D., </a:t>
            </a:r>
            <a:r>
              <a:rPr lang="en-US" sz="1200" dirty="0"/>
              <a:t>Research &amp; Accountability </a:t>
            </a:r>
            <a:r>
              <a:rPr lang="en-US" sz="1200" dirty="0" smtClean="0"/>
              <a:t>Department: PI = Pacific Islander, ED= Economically Disadvantaged, SWD = Students with Disabilities, LEP = Limited English Proficient </a:t>
            </a:r>
            <a:endParaRPr lang="en-US" sz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6342265"/>
              </p:ext>
            </p:extLst>
          </p:nvPr>
        </p:nvGraphicFramePr>
        <p:xfrm>
          <a:off x="304800" y="940620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5209205"/>
              </p:ext>
            </p:extLst>
          </p:nvPr>
        </p:nvGraphicFramePr>
        <p:xfrm>
          <a:off x="304800" y="3507322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949428"/>
              </p:ext>
            </p:extLst>
          </p:nvPr>
        </p:nvGraphicFramePr>
        <p:xfrm>
          <a:off x="4729681" y="907424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41771" y="6062370"/>
            <a:ext cx="695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- Group includes students that identified an additional race or ethnicity</a:t>
            </a:r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76758212"/>
              </p:ext>
            </p:extLst>
          </p:nvPr>
        </p:nvGraphicFramePr>
        <p:xfrm>
          <a:off x="4718364" y="3507322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555357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  <p:bldGraphic spid="14" grpId="0">
        <p:bldSub>
          <a:bldChart bld="series"/>
        </p:bldSub>
      </p:bldGraphic>
      <p:bldGraphic spid="12" grpId="0">
        <p:bldSub>
          <a:bldChart bld="series"/>
        </p:bldSub>
      </p:bldGraphic>
      <p:bldGraphic spid="13" grpId="0">
        <p:bldSub>
          <a:bldChart bld="series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6242447"/>
            <a:ext cx="7000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200" dirty="0" smtClean="0"/>
              <a:t>Dashboard prepared by Ellis Ott, Ph.D., Research &amp; Accountability Department: </a:t>
            </a:r>
            <a:r>
              <a:rPr lang="en-US" sz="1200" dirty="0"/>
              <a:t>PI = Pacific Islander, ED= Economically Disadvantaged, SWD = Students with Disabilities, LEP = Limited English Proficient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23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3163" y="6068277"/>
            <a:ext cx="695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- Group includes students that identified an additional race or ethnicity</a:t>
            </a:r>
            <a:endParaRPr lang="en-US" dirty="0"/>
          </a:p>
        </p:txBody>
      </p:sp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4417170"/>
              </p:ext>
            </p:extLst>
          </p:nvPr>
        </p:nvGraphicFramePr>
        <p:xfrm>
          <a:off x="263832" y="945637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630528"/>
              </p:ext>
            </p:extLst>
          </p:nvPr>
        </p:nvGraphicFramePr>
        <p:xfrm>
          <a:off x="4618914" y="954533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6317982"/>
              </p:ext>
            </p:extLst>
          </p:nvPr>
        </p:nvGraphicFramePr>
        <p:xfrm>
          <a:off x="266270" y="3501341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0344982"/>
              </p:ext>
            </p:extLst>
          </p:nvPr>
        </p:nvGraphicFramePr>
        <p:xfrm>
          <a:off x="4618914" y="3506957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97868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Sub>
          <a:bldChart bld="series"/>
        </p:bldSub>
      </p:bldGraphic>
      <p:bldGraphic spid="17" grpId="0">
        <p:bldSub>
          <a:bldChart bld="series"/>
        </p:bldSub>
      </p:bldGraphic>
      <p:bldGraphic spid="18" grpId="0">
        <p:bldSub>
          <a:bldChart bld="series"/>
        </p:bldSub>
      </p:bldGraphic>
      <p:bldGraphic spid="12" grpId="0">
        <p:bldSub>
          <a:bldChart bld="series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5703" y="6458996"/>
            <a:ext cx="70002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Dropout rates cannot be used to calculate graduation rates (accurately) ; 2014-2015 statewide dropout results unavailable</a:t>
            </a:r>
          </a:p>
          <a:p>
            <a:pPr algn="ctr"/>
            <a:r>
              <a:rPr lang="en-US" sz="1000" dirty="0" smtClean="0"/>
              <a:t>Big 4 includes 4 other largest districts: Anchorage, Juneau, Kenai, and Mat-Su; Dashboard prepared by Ellis Ott, Ph.D., Research</a:t>
            </a:r>
            <a:endParaRPr lang="en-US" sz="1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24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0960072"/>
              </p:ext>
            </p:extLst>
          </p:nvPr>
        </p:nvGraphicFramePr>
        <p:xfrm>
          <a:off x="632703" y="823392"/>
          <a:ext cx="7353286" cy="4663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8706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Chart bld="series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242988" y="0"/>
            <a:ext cx="4485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Fairbanks North Star Borough School District </a:t>
            </a:r>
          </a:p>
          <a:p>
            <a:pPr algn="ctr"/>
            <a:r>
              <a:rPr lang="en-US" b="1" dirty="0"/>
              <a:t>Dropout/Graduation Rate Dashboard</a:t>
            </a:r>
          </a:p>
        </p:txBody>
      </p:sp>
      <p:sp>
        <p:nvSpPr>
          <p:cNvPr id="7" name="Rectangle 6"/>
          <p:cNvSpPr/>
          <p:nvPr/>
        </p:nvSpPr>
        <p:spPr>
          <a:xfrm>
            <a:off x="142336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086600" y="123110"/>
            <a:ext cx="191949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2014-2015</a:t>
            </a:r>
            <a:endParaRPr lang="en-US" sz="20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6242447"/>
            <a:ext cx="700028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00" dirty="0" smtClean="0"/>
          </a:p>
          <a:p>
            <a:pPr algn="ctr"/>
            <a:r>
              <a:rPr lang="en-US" sz="1200" dirty="0" smtClean="0"/>
              <a:t>Dashboard prepared by Ellis Ott, Ph.D., Research &amp; Accountability Department: </a:t>
            </a:r>
            <a:r>
              <a:rPr lang="en-US" sz="1200" dirty="0"/>
              <a:t>PI = Pacific Islander, ED= Economically Disadvantaged, SWD = Students with Disabilities, LEP = Limited English Proficient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A09A36-C012-4757-A3C8-99B97629C3E4}" type="slidenum">
              <a:rPr lang="en-US" smtClean="0"/>
              <a:t>25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093163" y="6068277"/>
            <a:ext cx="69531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 - Group includes students that identified an additional race or ethnicity</a:t>
            </a:r>
            <a:endParaRPr lang="en-US" dirty="0"/>
          </a:p>
        </p:txBody>
      </p: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147664"/>
              </p:ext>
            </p:extLst>
          </p:nvPr>
        </p:nvGraphicFramePr>
        <p:xfrm>
          <a:off x="266269" y="954532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7780769"/>
              </p:ext>
            </p:extLst>
          </p:nvPr>
        </p:nvGraphicFramePr>
        <p:xfrm>
          <a:off x="4618914" y="954532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8790403"/>
              </p:ext>
            </p:extLst>
          </p:nvPr>
        </p:nvGraphicFramePr>
        <p:xfrm>
          <a:off x="266269" y="3506956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6464916"/>
              </p:ext>
            </p:extLst>
          </p:nvPr>
        </p:nvGraphicFramePr>
        <p:xfrm>
          <a:off x="4643057" y="3506955"/>
          <a:ext cx="4219575" cy="2428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6180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Chart bld="series"/>
        </p:bldSub>
      </p:bldGraphic>
      <p:bldGraphic spid="14" grpId="0">
        <p:bldSub>
          <a:bldChart bld="series"/>
        </p:bldSub>
      </p:bldGraphic>
      <p:bldGraphic spid="16" grpId="0">
        <p:bldSub>
          <a:bldChart bld="series"/>
        </p:bldSub>
      </p:bldGraphic>
      <p:bldGraphic spid="19" grpId="0">
        <p:bldSub>
          <a:bldChart bld="series"/>
        </p:bldSub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3692</TotalTime>
  <Words>1252</Words>
  <Application>Microsoft Office PowerPoint</Application>
  <PresentationFormat>On-screen Show (4:3)</PresentationFormat>
  <Paragraphs>347</Paragraphs>
  <Slides>25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Office Theme</vt:lpstr>
      <vt:lpstr>Early Warning System </vt:lpstr>
      <vt:lpstr>PowerPoint Presentation</vt:lpstr>
      <vt:lpstr>PowerPoint Presentation</vt:lpstr>
      <vt:lpstr>Initial RISK using attendance and GPA</vt:lpstr>
      <vt:lpstr>Early Warning System</vt:lpstr>
      <vt:lpstr>PowerPoint Presentation</vt:lpstr>
      <vt:lpstr>PowerPoint Presentation</vt:lpstr>
      <vt:lpstr>Dropout rates by Risk</vt:lpstr>
      <vt:lpstr>Graduation rates by Risk</vt:lpstr>
      <vt:lpstr>PowerPoint Presentation</vt:lpstr>
      <vt:lpstr>Dropout Rates by Service</vt:lpstr>
      <vt:lpstr>Grades 7-12 Dropout Rates 05 to 15</vt:lpstr>
      <vt:lpstr>PowerPoint Presentation</vt:lpstr>
      <vt:lpstr>School Input on Early Warning Systems</vt:lpstr>
      <vt:lpstr>School Input Survey Question 3</vt:lpstr>
      <vt:lpstr>School Input Survey Question 4</vt:lpstr>
      <vt:lpstr>School Input Survey Question 5</vt:lpstr>
      <vt:lpstr>School Input Survey Question 6</vt:lpstr>
      <vt:lpstr>School Input Survey Question 7</vt:lpstr>
      <vt:lpstr>Graduation and Dropout Rates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FNSBSD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f351678</dc:creator>
  <cp:lastModifiedBy>Ott, Ellis M.</cp:lastModifiedBy>
  <cp:revision>88</cp:revision>
  <dcterms:created xsi:type="dcterms:W3CDTF">2013-07-26T23:19:11Z</dcterms:created>
  <dcterms:modified xsi:type="dcterms:W3CDTF">2016-03-10T23:08:51Z</dcterms:modified>
</cp:coreProperties>
</file>