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2.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notesSlides/notesSlide13.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06" r:id="rId2"/>
    <p:sldId id="303" r:id="rId3"/>
    <p:sldId id="305" r:id="rId4"/>
    <p:sldId id="304" r:id="rId5"/>
    <p:sldId id="318" r:id="rId6"/>
    <p:sldId id="319" r:id="rId7"/>
    <p:sldId id="290" r:id="rId8"/>
    <p:sldId id="291" r:id="rId9"/>
    <p:sldId id="316" r:id="rId10"/>
    <p:sldId id="317" r:id="rId11"/>
    <p:sldId id="293" r:id="rId12"/>
    <p:sldId id="294" r:id="rId13"/>
    <p:sldId id="308" r:id="rId14"/>
    <p:sldId id="309" r:id="rId15"/>
    <p:sldId id="310" r:id="rId16"/>
    <p:sldId id="311" r:id="rId17"/>
    <p:sldId id="312" r:id="rId18"/>
    <p:sldId id="314" r:id="rId1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36" autoAdjust="0"/>
    <p:restoredTop sz="94660"/>
  </p:normalViewPr>
  <p:slideViewPr>
    <p:cSldViewPr>
      <p:cViewPr varScale="1">
        <p:scale>
          <a:sx n="69" d="100"/>
          <a:sy n="69" d="100"/>
        </p:scale>
        <p:origin x="145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ADC-NAS\Departments\PPE\SHARED\Reports\Assessment\2014-2015\work%20folder\AMP\AMP%20Summary%20Results-201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DC-NAS\Departments\PPE\SHARED\Reports\Assessment\2014-2015\work%20folder\AMP\AMP%20Summary%20Results-201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ADC-NAS\Departments\PPE\SHARED\Reports\Assessment\2014-2015\work%20folder\AMP\AMP%20Summary%20Results-2015.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ADC-NAS\Departments\PPE\SHARED\Reports\Assessment\2014-2015\work%20folder\AMP\AMP%20Summary%20Results-201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ADC-NAS\Departments\PPE\SHARED\Reports\Assessment\2014-2015\work%20folder\AMP\AMP%20Summary%20Results-2015.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ADC-NAS\Departments\PPE\SHARED\Reports\Assessment\2014-2015\work%20folder\AMP\AMP%20Summary%20Results-2015.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ADC-NAS\Departments\PPE\SHARED\Reports\Assessment\2014-2015\work%20folder\AMP\AMP%20Summary%20Results-2015.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ADC-NAS\Departments\PPE\SHARED\Reports\Assessment\2014-2015\work%20folder\AMP\AMP%20Summary%20Results-2015.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ADC-NAS\Departments\PPE\SHARED\Reports\Assessment\2014-2015\work%20folder\AMP\AMP%20Summary%20Results-2015.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ADC-NAS\Departments\PPE\SHARED\Reports\Assessment\2014-2015\work%20folder\AMP\AMP%20Summary%20Results-2015.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1" Type="http://schemas.openxmlformats.org/officeDocument/2006/relationships/oleObject" Target="file:///\\ADC-NAS\Departments\PPE\SHARED\Reports\Assessment\2014-2015\work%20folder\TN\TN-Results-2015-Assessment-Report.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ADC-NAS\Departments\PPE\SHARED\Reports\Assessment\2014-2015\work%20folder\TN\TN-Results-2015-Assessment-Report.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ADC-NAS\Departments\PPE\SHARED\Reports\Assessment\2014-2015\work%20folder\TN\TN-Results-2015-Assessment-Report.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ADC-NAS\Departments\PPE\SHARED\Reports\Assessment\2014-2015\work%20folder\TN\TN-Results-2015-Assessment-Report.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ADC-NAS\Departments\PPE\SHARED\Reports\Assessment\2014-2015\work%20folder\TN\TN-Results-2015-Assessment-Report.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ADC-NAS\Departments\PPE\SHARED\Reports\Assessment\2014-2015\work%20folder\TN\TN-Results-2015-Assessment-Repo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r>
              <a:rPr lang="en-US" sz="2800" dirty="0" smtClean="0"/>
              <a:t>Graph 1: Spring</a:t>
            </a:r>
            <a:r>
              <a:rPr lang="en-US" sz="2800" baseline="0" dirty="0" smtClean="0"/>
              <a:t> 2015 </a:t>
            </a:r>
            <a:r>
              <a:rPr lang="en-US" sz="2800" dirty="0" smtClean="0"/>
              <a:t>ELA</a:t>
            </a:r>
            <a:r>
              <a:rPr lang="en-US" sz="2800" baseline="0" dirty="0" smtClean="0"/>
              <a:t> </a:t>
            </a:r>
            <a:r>
              <a:rPr lang="en-US" sz="2800" dirty="0" smtClean="0"/>
              <a:t>Grades </a:t>
            </a:r>
            <a:r>
              <a:rPr lang="en-US" sz="2800" dirty="0"/>
              <a:t>3-6</a:t>
            </a:r>
          </a:p>
        </c:rich>
      </c:tx>
      <c:layout>
        <c:manualLayout>
          <c:xMode val="edge"/>
          <c:yMode val="edge"/>
          <c:x val="0.18628958880139979"/>
          <c:y val="3.5612997482203139E-2"/>
        </c:manualLayout>
      </c:layout>
      <c:overlay val="0"/>
      <c:spPr>
        <a:noFill/>
        <a:ln>
          <a:noFill/>
        </a:ln>
        <a:effectLst/>
      </c:spPr>
      <c:txPr>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2028472737517203"/>
          <c:y val="0.18191328123672035"/>
          <c:w val="0.83576059619518983"/>
          <c:h val="0.65013040542179656"/>
        </c:manualLayout>
      </c:layout>
      <c:barChart>
        <c:barDir val="col"/>
        <c:grouping val="clustered"/>
        <c:varyColors val="0"/>
        <c:ser>
          <c:idx val="0"/>
          <c:order val="0"/>
          <c:tx>
            <c:strRef>
              <c:f>AMP!$B$2</c:f>
              <c:strCache>
                <c:ptCount val="1"/>
                <c:pt idx="0">
                  <c:v>Fairbanks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AMP!$A$3:$A$6</c:f>
              <c:strCache>
                <c:ptCount val="4"/>
                <c:pt idx="0">
                  <c:v>Grade 3</c:v>
                </c:pt>
                <c:pt idx="1">
                  <c:v>Grade 4</c:v>
                </c:pt>
                <c:pt idx="2">
                  <c:v>Grade 5</c:v>
                </c:pt>
                <c:pt idx="3">
                  <c:v>Grade 6</c:v>
                </c:pt>
              </c:strCache>
            </c:strRef>
          </c:cat>
          <c:val>
            <c:numRef>
              <c:f>AMP!$B$3:$B$6</c:f>
              <c:numCache>
                <c:formatCode>0.0%</c:formatCode>
                <c:ptCount val="4"/>
                <c:pt idx="0">
                  <c:v>0.375</c:v>
                </c:pt>
                <c:pt idx="1">
                  <c:v>0.46500000000000002</c:v>
                </c:pt>
                <c:pt idx="2">
                  <c:v>0.48199999999999998</c:v>
                </c:pt>
                <c:pt idx="3">
                  <c:v>0.42099999999999999</c:v>
                </c:pt>
              </c:numCache>
            </c:numRef>
          </c:val>
          <c:extLst>
            <c:ext xmlns:c16="http://schemas.microsoft.com/office/drawing/2014/chart" uri="{C3380CC4-5D6E-409C-BE32-E72D297353CC}">
              <c16:uniqueId val="{00000000-17A3-4FFB-9165-E1D0DC5FE2F7}"/>
            </c:ext>
          </c:extLst>
        </c:ser>
        <c:ser>
          <c:idx val="1"/>
          <c:order val="1"/>
          <c:tx>
            <c:strRef>
              <c:f>AMP!$C$2</c:f>
              <c:strCache>
                <c:ptCount val="1"/>
                <c:pt idx="0">
                  <c:v>Big 4</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AMP!$A$3:$A$6</c:f>
              <c:strCache>
                <c:ptCount val="4"/>
                <c:pt idx="0">
                  <c:v>Grade 3</c:v>
                </c:pt>
                <c:pt idx="1">
                  <c:v>Grade 4</c:v>
                </c:pt>
                <c:pt idx="2">
                  <c:v>Grade 5</c:v>
                </c:pt>
                <c:pt idx="3">
                  <c:v>Grade 6</c:v>
                </c:pt>
              </c:strCache>
            </c:strRef>
          </c:cat>
          <c:val>
            <c:numRef>
              <c:f>AMP!$C$3:$C$6</c:f>
              <c:numCache>
                <c:formatCode>0.0%</c:formatCode>
                <c:ptCount val="4"/>
                <c:pt idx="0">
                  <c:v>0.41099999999999998</c:v>
                </c:pt>
                <c:pt idx="1">
                  <c:v>0.45200000000000001</c:v>
                </c:pt>
                <c:pt idx="2">
                  <c:v>0.49</c:v>
                </c:pt>
                <c:pt idx="3">
                  <c:v>0.39900000000000002</c:v>
                </c:pt>
              </c:numCache>
            </c:numRef>
          </c:val>
          <c:extLst>
            <c:ext xmlns:c16="http://schemas.microsoft.com/office/drawing/2014/chart" uri="{C3380CC4-5D6E-409C-BE32-E72D297353CC}">
              <c16:uniqueId val="{00000001-17A3-4FFB-9165-E1D0DC5FE2F7}"/>
            </c:ext>
          </c:extLst>
        </c:ser>
        <c:ser>
          <c:idx val="2"/>
          <c:order val="2"/>
          <c:tx>
            <c:strRef>
              <c:f>AMP!$D$2</c:f>
              <c:strCache>
                <c:ptCount val="1"/>
                <c:pt idx="0">
                  <c:v>Statewide</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AMP!$A$3:$A$6</c:f>
              <c:strCache>
                <c:ptCount val="4"/>
                <c:pt idx="0">
                  <c:v>Grade 3</c:v>
                </c:pt>
                <c:pt idx="1">
                  <c:v>Grade 4</c:v>
                </c:pt>
                <c:pt idx="2">
                  <c:v>Grade 5</c:v>
                </c:pt>
                <c:pt idx="3">
                  <c:v>Grade 6</c:v>
                </c:pt>
              </c:strCache>
            </c:strRef>
          </c:cat>
          <c:val>
            <c:numRef>
              <c:f>AMP!$D$3:$D$6</c:f>
              <c:numCache>
                <c:formatCode>0.0%</c:formatCode>
                <c:ptCount val="4"/>
                <c:pt idx="0">
                  <c:v>0.35399999999999998</c:v>
                </c:pt>
                <c:pt idx="1">
                  <c:v>0.4</c:v>
                </c:pt>
                <c:pt idx="2">
                  <c:v>0.42099999999999999</c:v>
                </c:pt>
                <c:pt idx="3">
                  <c:v>0.375</c:v>
                </c:pt>
              </c:numCache>
            </c:numRef>
          </c:val>
          <c:extLst>
            <c:ext xmlns:c16="http://schemas.microsoft.com/office/drawing/2014/chart" uri="{C3380CC4-5D6E-409C-BE32-E72D297353CC}">
              <c16:uniqueId val="{00000002-17A3-4FFB-9165-E1D0DC5FE2F7}"/>
            </c:ext>
          </c:extLst>
        </c:ser>
        <c:dLbls>
          <c:dLblPos val="inEnd"/>
          <c:showLegendKey val="0"/>
          <c:showVal val="1"/>
          <c:showCatName val="0"/>
          <c:showSerName val="0"/>
          <c:showPercent val="0"/>
          <c:showBubbleSize val="0"/>
        </c:dLbls>
        <c:gapWidth val="65"/>
        <c:axId val="348104232"/>
        <c:axId val="348103056"/>
      </c:barChart>
      <c:catAx>
        <c:axId val="348104232"/>
        <c:scaling>
          <c:orientation val="minMax"/>
        </c:scaling>
        <c:delete val="0"/>
        <c:axPos val="b"/>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400" b="0" i="0" u="none" strike="noStrike" kern="1200" cap="all" baseline="0">
                <a:solidFill>
                  <a:schemeClr val="dk1">
                    <a:lumMod val="75000"/>
                    <a:lumOff val="25000"/>
                  </a:schemeClr>
                </a:solidFill>
                <a:latin typeface="+mn-lt"/>
                <a:ea typeface="+mn-ea"/>
                <a:cs typeface="+mn-cs"/>
              </a:defRPr>
            </a:pPr>
            <a:endParaRPr lang="en-US"/>
          </a:p>
        </c:txPr>
        <c:crossAx val="348103056"/>
        <c:crosses val="autoZero"/>
        <c:auto val="1"/>
        <c:lblAlgn val="ctr"/>
        <c:lblOffset val="100"/>
        <c:noMultiLvlLbl val="0"/>
      </c:catAx>
      <c:valAx>
        <c:axId val="348103056"/>
        <c:scaling>
          <c:orientation val="minMax"/>
          <c:max val="1"/>
        </c:scaling>
        <c:delete val="0"/>
        <c:axPos val="l"/>
        <c:title>
          <c:tx>
            <c:rich>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Percent Meeting Standards</a:t>
                </a:r>
              </a:p>
            </c:rich>
          </c:tx>
          <c:layout>
            <c:manualLayout>
              <c:xMode val="edge"/>
              <c:yMode val="edge"/>
              <c:x val="2.1516185476815393E-2"/>
              <c:y val="0.19456333943357809"/>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en-US"/>
          </a:p>
        </c:txPr>
        <c:crossAx val="348104232"/>
        <c:crosses val="autoZero"/>
        <c:crossBetween val="between"/>
      </c:valAx>
      <c:spPr>
        <a:noFill/>
        <a:ln>
          <a:noFill/>
        </a:ln>
        <a:effectLst/>
      </c:spPr>
    </c:plotArea>
    <c:legend>
      <c:legendPos val="b"/>
      <c:layout>
        <c:manualLayout>
          <c:xMode val="edge"/>
          <c:yMode val="edge"/>
          <c:x val="0.19480004367430195"/>
          <c:y val="0.26303597597414918"/>
          <c:w val="0.64874332685945169"/>
          <c:h val="7.6547004963553988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4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r>
              <a:rPr lang="en-US" sz="2800" dirty="0" smtClean="0"/>
              <a:t>Graph 2:</a:t>
            </a:r>
            <a:r>
              <a:rPr lang="en-US" sz="2800" baseline="0" dirty="0" smtClean="0"/>
              <a:t> Spring 2015 </a:t>
            </a:r>
            <a:r>
              <a:rPr lang="en-US" sz="2800" dirty="0" smtClean="0"/>
              <a:t>Math </a:t>
            </a:r>
            <a:r>
              <a:rPr lang="en-US" sz="2800" dirty="0"/>
              <a:t>Grades 3-6</a:t>
            </a:r>
          </a:p>
        </c:rich>
      </c:tx>
      <c:layout>
        <c:manualLayout>
          <c:xMode val="edge"/>
          <c:yMode val="edge"/>
          <c:x val="0.18404761904761904"/>
          <c:y val="4.1615618053823591E-2"/>
        </c:manualLayout>
      </c:layout>
      <c:overlay val="0"/>
      <c:spPr>
        <a:noFill/>
        <a:ln>
          <a:noFill/>
        </a:ln>
        <a:effectLst/>
      </c:spPr>
      <c:txPr>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2028472737517203"/>
          <c:y val="0.18191328123672035"/>
          <c:w val="0.83576059619518983"/>
          <c:h val="0.65013040542179656"/>
        </c:manualLayout>
      </c:layout>
      <c:barChart>
        <c:barDir val="col"/>
        <c:grouping val="clustered"/>
        <c:varyColors val="0"/>
        <c:ser>
          <c:idx val="0"/>
          <c:order val="0"/>
          <c:tx>
            <c:strRef>
              <c:f>AMP!$H$2</c:f>
              <c:strCache>
                <c:ptCount val="1"/>
                <c:pt idx="0">
                  <c:v>Fairbanks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AMP!$G$3:$G$6</c:f>
              <c:strCache>
                <c:ptCount val="4"/>
                <c:pt idx="0">
                  <c:v>Grade 3</c:v>
                </c:pt>
                <c:pt idx="1">
                  <c:v>Grade 4</c:v>
                </c:pt>
                <c:pt idx="2">
                  <c:v>Grade 5</c:v>
                </c:pt>
                <c:pt idx="3">
                  <c:v>Grade 6</c:v>
                </c:pt>
              </c:strCache>
            </c:strRef>
          </c:cat>
          <c:val>
            <c:numRef>
              <c:f>AMP!$H$3:$H$6</c:f>
              <c:numCache>
                <c:formatCode>0.0%</c:formatCode>
                <c:ptCount val="4"/>
                <c:pt idx="0">
                  <c:v>0.43099999999999999</c:v>
                </c:pt>
                <c:pt idx="1">
                  <c:v>0.44500000000000001</c:v>
                </c:pt>
                <c:pt idx="2">
                  <c:v>0.374</c:v>
                </c:pt>
                <c:pt idx="3">
                  <c:v>0.40300000000000002</c:v>
                </c:pt>
              </c:numCache>
            </c:numRef>
          </c:val>
          <c:extLst>
            <c:ext xmlns:c16="http://schemas.microsoft.com/office/drawing/2014/chart" uri="{C3380CC4-5D6E-409C-BE32-E72D297353CC}">
              <c16:uniqueId val="{00000000-17C2-4005-B6EF-35F14B89D5F9}"/>
            </c:ext>
          </c:extLst>
        </c:ser>
        <c:ser>
          <c:idx val="1"/>
          <c:order val="1"/>
          <c:tx>
            <c:strRef>
              <c:f>AMP!$I$2</c:f>
              <c:strCache>
                <c:ptCount val="1"/>
                <c:pt idx="0">
                  <c:v>Big 4</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AMP!$G$3:$G$6</c:f>
              <c:strCache>
                <c:ptCount val="4"/>
                <c:pt idx="0">
                  <c:v>Grade 3</c:v>
                </c:pt>
                <c:pt idx="1">
                  <c:v>Grade 4</c:v>
                </c:pt>
                <c:pt idx="2">
                  <c:v>Grade 5</c:v>
                </c:pt>
                <c:pt idx="3">
                  <c:v>Grade 6</c:v>
                </c:pt>
              </c:strCache>
            </c:strRef>
          </c:cat>
          <c:val>
            <c:numRef>
              <c:f>AMP!$I$3:$I$6</c:f>
              <c:numCache>
                <c:formatCode>0.0%</c:formatCode>
                <c:ptCount val="4"/>
                <c:pt idx="0">
                  <c:v>0.46500000000000002</c:v>
                </c:pt>
                <c:pt idx="1">
                  <c:v>0.443</c:v>
                </c:pt>
                <c:pt idx="2">
                  <c:v>0.39500000000000002</c:v>
                </c:pt>
                <c:pt idx="3">
                  <c:v>0.35299999999999998</c:v>
                </c:pt>
              </c:numCache>
            </c:numRef>
          </c:val>
          <c:extLst>
            <c:ext xmlns:c16="http://schemas.microsoft.com/office/drawing/2014/chart" uri="{C3380CC4-5D6E-409C-BE32-E72D297353CC}">
              <c16:uniqueId val="{00000001-17C2-4005-B6EF-35F14B89D5F9}"/>
            </c:ext>
          </c:extLst>
        </c:ser>
        <c:ser>
          <c:idx val="2"/>
          <c:order val="2"/>
          <c:tx>
            <c:strRef>
              <c:f>AMP!$J$2</c:f>
              <c:strCache>
                <c:ptCount val="1"/>
                <c:pt idx="0">
                  <c:v>Statewide</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AMP!$G$3:$G$6</c:f>
              <c:strCache>
                <c:ptCount val="4"/>
                <c:pt idx="0">
                  <c:v>Grade 3</c:v>
                </c:pt>
                <c:pt idx="1">
                  <c:v>Grade 4</c:v>
                </c:pt>
                <c:pt idx="2">
                  <c:v>Grade 5</c:v>
                </c:pt>
                <c:pt idx="3">
                  <c:v>Grade 6</c:v>
                </c:pt>
              </c:strCache>
            </c:strRef>
          </c:cat>
          <c:val>
            <c:numRef>
              <c:f>AMP!$J$3:$J$6</c:f>
              <c:numCache>
                <c:formatCode>0.0%</c:formatCode>
                <c:ptCount val="4"/>
                <c:pt idx="0">
                  <c:v>0.40500000000000003</c:v>
                </c:pt>
                <c:pt idx="1">
                  <c:v>0.38800000000000001</c:v>
                </c:pt>
                <c:pt idx="2">
                  <c:v>0.34599999999999997</c:v>
                </c:pt>
                <c:pt idx="3">
                  <c:v>0.31900000000000001</c:v>
                </c:pt>
              </c:numCache>
            </c:numRef>
          </c:val>
          <c:extLst>
            <c:ext xmlns:c16="http://schemas.microsoft.com/office/drawing/2014/chart" uri="{C3380CC4-5D6E-409C-BE32-E72D297353CC}">
              <c16:uniqueId val="{00000002-17C2-4005-B6EF-35F14B89D5F9}"/>
            </c:ext>
          </c:extLst>
        </c:ser>
        <c:dLbls>
          <c:dLblPos val="inEnd"/>
          <c:showLegendKey val="0"/>
          <c:showVal val="1"/>
          <c:showCatName val="0"/>
          <c:showSerName val="0"/>
          <c:showPercent val="0"/>
          <c:showBubbleSize val="0"/>
        </c:dLbls>
        <c:gapWidth val="65"/>
        <c:axId val="400494640"/>
        <c:axId val="400486408"/>
      </c:barChart>
      <c:catAx>
        <c:axId val="400494640"/>
        <c:scaling>
          <c:orientation val="minMax"/>
        </c:scaling>
        <c:delete val="0"/>
        <c:axPos val="b"/>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400" b="0" i="0" u="none" strike="noStrike" kern="1200" cap="all" baseline="0">
                <a:solidFill>
                  <a:schemeClr val="dk1">
                    <a:lumMod val="75000"/>
                    <a:lumOff val="25000"/>
                  </a:schemeClr>
                </a:solidFill>
                <a:latin typeface="+mn-lt"/>
                <a:ea typeface="+mn-ea"/>
                <a:cs typeface="+mn-cs"/>
              </a:defRPr>
            </a:pPr>
            <a:endParaRPr lang="en-US"/>
          </a:p>
        </c:txPr>
        <c:crossAx val="400486408"/>
        <c:crosses val="autoZero"/>
        <c:auto val="1"/>
        <c:lblAlgn val="ctr"/>
        <c:lblOffset val="100"/>
        <c:noMultiLvlLbl val="0"/>
      </c:catAx>
      <c:valAx>
        <c:axId val="400486408"/>
        <c:scaling>
          <c:orientation val="minMax"/>
          <c:max val="1"/>
        </c:scaling>
        <c:delete val="0"/>
        <c:axPos val="l"/>
        <c:title>
          <c:tx>
            <c:rich>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Percent Meeting Standards</a:t>
                </a:r>
              </a:p>
            </c:rich>
          </c:tx>
          <c:layout/>
          <c:overlay val="0"/>
          <c:spPr>
            <a:noFill/>
            <a:ln>
              <a:noFill/>
            </a:ln>
            <a:effectLst/>
          </c:spPr>
          <c:txPr>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en-US"/>
          </a:p>
        </c:txPr>
        <c:crossAx val="400494640"/>
        <c:crosses val="autoZero"/>
        <c:crossBetween val="between"/>
      </c:valAx>
      <c:spPr>
        <a:noFill/>
        <a:ln>
          <a:noFill/>
        </a:ln>
        <a:effectLst/>
      </c:spPr>
    </c:plotArea>
    <c:legend>
      <c:legendPos val="b"/>
      <c:layout>
        <c:manualLayout>
          <c:xMode val="edge"/>
          <c:yMode val="edge"/>
          <c:x val="0.21826859142607172"/>
          <c:y val="0.29050286448709567"/>
          <c:w val="0.61326684164479439"/>
          <c:h val="8.2105205554261124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4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r>
              <a:rPr lang="en-US" sz="2800" dirty="0" smtClean="0"/>
              <a:t>Graph 3: Spring 2015 ELA</a:t>
            </a:r>
            <a:r>
              <a:rPr lang="en-US" sz="2800" dirty="0"/>
              <a:t> </a:t>
            </a:r>
            <a:r>
              <a:rPr lang="en-US" sz="2800" dirty="0" smtClean="0"/>
              <a:t>Grades </a:t>
            </a:r>
            <a:r>
              <a:rPr lang="en-US" sz="2800" dirty="0"/>
              <a:t>7-10</a:t>
            </a:r>
          </a:p>
        </c:rich>
      </c:tx>
      <c:layout>
        <c:manualLayout>
          <c:xMode val="edge"/>
          <c:yMode val="edge"/>
          <c:x val="0.18572215973003375"/>
          <c:y val="5.6880900833610103E-2"/>
        </c:manualLayout>
      </c:layout>
      <c:overlay val="0"/>
      <c:spPr>
        <a:noFill/>
        <a:ln>
          <a:noFill/>
        </a:ln>
        <a:effectLst/>
      </c:spPr>
      <c:txPr>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2249893005798518"/>
          <c:y val="0.18191328123672035"/>
          <c:w val="0.83354626126279674"/>
          <c:h val="0.65013040542179656"/>
        </c:manualLayout>
      </c:layout>
      <c:barChart>
        <c:barDir val="col"/>
        <c:grouping val="clustered"/>
        <c:varyColors val="0"/>
        <c:ser>
          <c:idx val="0"/>
          <c:order val="0"/>
          <c:tx>
            <c:strRef>
              <c:f>AMP!$B$2</c:f>
              <c:strCache>
                <c:ptCount val="1"/>
                <c:pt idx="0">
                  <c:v>Fairbanks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AMP!$A$7:$A$10</c:f>
              <c:strCache>
                <c:ptCount val="4"/>
                <c:pt idx="0">
                  <c:v>Grade 7</c:v>
                </c:pt>
                <c:pt idx="1">
                  <c:v>Grade 8</c:v>
                </c:pt>
                <c:pt idx="2">
                  <c:v>Grade 9</c:v>
                </c:pt>
                <c:pt idx="3">
                  <c:v>Grade 10</c:v>
                </c:pt>
              </c:strCache>
            </c:strRef>
          </c:cat>
          <c:val>
            <c:numRef>
              <c:f>AMP!$B$7:$B$10</c:f>
              <c:numCache>
                <c:formatCode>0.0%</c:formatCode>
                <c:ptCount val="4"/>
                <c:pt idx="0">
                  <c:v>0.30499999999999999</c:v>
                </c:pt>
                <c:pt idx="1">
                  <c:v>0.34300000000000003</c:v>
                </c:pt>
                <c:pt idx="2">
                  <c:v>0.36699999999999999</c:v>
                </c:pt>
                <c:pt idx="3">
                  <c:v>0.32100000000000001</c:v>
                </c:pt>
              </c:numCache>
            </c:numRef>
          </c:val>
          <c:extLst>
            <c:ext xmlns:c16="http://schemas.microsoft.com/office/drawing/2014/chart" uri="{C3380CC4-5D6E-409C-BE32-E72D297353CC}">
              <c16:uniqueId val="{00000000-B92B-41E3-A392-F44329B50C9F}"/>
            </c:ext>
          </c:extLst>
        </c:ser>
        <c:ser>
          <c:idx val="1"/>
          <c:order val="1"/>
          <c:tx>
            <c:strRef>
              <c:f>AMP!$C$2</c:f>
              <c:strCache>
                <c:ptCount val="1"/>
                <c:pt idx="0">
                  <c:v>Big 4</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AMP!$A$7:$A$10</c:f>
              <c:strCache>
                <c:ptCount val="4"/>
                <c:pt idx="0">
                  <c:v>Grade 7</c:v>
                </c:pt>
                <c:pt idx="1">
                  <c:v>Grade 8</c:v>
                </c:pt>
                <c:pt idx="2">
                  <c:v>Grade 9</c:v>
                </c:pt>
                <c:pt idx="3">
                  <c:v>Grade 10</c:v>
                </c:pt>
              </c:strCache>
            </c:strRef>
          </c:cat>
          <c:val>
            <c:numRef>
              <c:f>AMP!$C$7:$C$10</c:f>
              <c:numCache>
                <c:formatCode>0.0%</c:formatCode>
                <c:ptCount val="4"/>
                <c:pt idx="0">
                  <c:v>0.33900000000000002</c:v>
                </c:pt>
                <c:pt idx="1">
                  <c:v>0.36</c:v>
                </c:pt>
                <c:pt idx="2">
                  <c:v>0.38100000000000001</c:v>
                </c:pt>
                <c:pt idx="3">
                  <c:v>0.31900000000000001</c:v>
                </c:pt>
              </c:numCache>
            </c:numRef>
          </c:val>
          <c:extLst>
            <c:ext xmlns:c16="http://schemas.microsoft.com/office/drawing/2014/chart" uri="{C3380CC4-5D6E-409C-BE32-E72D297353CC}">
              <c16:uniqueId val="{00000001-B92B-41E3-A392-F44329B50C9F}"/>
            </c:ext>
          </c:extLst>
        </c:ser>
        <c:ser>
          <c:idx val="2"/>
          <c:order val="2"/>
          <c:tx>
            <c:strRef>
              <c:f>AMP!$D$2</c:f>
              <c:strCache>
                <c:ptCount val="1"/>
                <c:pt idx="0">
                  <c:v>Statewide</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AMP!$A$7:$A$10</c:f>
              <c:strCache>
                <c:ptCount val="4"/>
                <c:pt idx="0">
                  <c:v>Grade 7</c:v>
                </c:pt>
                <c:pt idx="1">
                  <c:v>Grade 8</c:v>
                </c:pt>
                <c:pt idx="2">
                  <c:v>Grade 9</c:v>
                </c:pt>
                <c:pt idx="3">
                  <c:v>Grade 10</c:v>
                </c:pt>
              </c:strCache>
            </c:strRef>
          </c:cat>
          <c:val>
            <c:numRef>
              <c:f>AMP!$D$7:$D$10</c:f>
              <c:numCache>
                <c:formatCode>0.0%</c:formatCode>
                <c:ptCount val="4"/>
                <c:pt idx="0">
                  <c:v>0.29899999999999999</c:v>
                </c:pt>
                <c:pt idx="1">
                  <c:v>0.311</c:v>
                </c:pt>
                <c:pt idx="2">
                  <c:v>0.32800000000000001</c:v>
                </c:pt>
                <c:pt idx="3">
                  <c:v>0.28599999999999998</c:v>
                </c:pt>
              </c:numCache>
            </c:numRef>
          </c:val>
          <c:extLst>
            <c:ext xmlns:c16="http://schemas.microsoft.com/office/drawing/2014/chart" uri="{C3380CC4-5D6E-409C-BE32-E72D297353CC}">
              <c16:uniqueId val="{00000002-B92B-41E3-A392-F44329B50C9F}"/>
            </c:ext>
          </c:extLst>
        </c:ser>
        <c:dLbls>
          <c:dLblPos val="inEnd"/>
          <c:showLegendKey val="0"/>
          <c:showVal val="1"/>
          <c:showCatName val="0"/>
          <c:showSerName val="0"/>
          <c:showPercent val="0"/>
          <c:showBubbleSize val="0"/>
        </c:dLbls>
        <c:gapWidth val="65"/>
        <c:axId val="400504832"/>
        <c:axId val="400500912"/>
      </c:barChart>
      <c:catAx>
        <c:axId val="400504832"/>
        <c:scaling>
          <c:orientation val="minMax"/>
        </c:scaling>
        <c:delete val="0"/>
        <c:axPos val="b"/>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en-US"/>
          </a:p>
        </c:txPr>
        <c:crossAx val="400500912"/>
        <c:crosses val="autoZero"/>
        <c:auto val="1"/>
        <c:lblAlgn val="ctr"/>
        <c:lblOffset val="100"/>
        <c:noMultiLvlLbl val="0"/>
      </c:catAx>
      <c:valAx>
        <c:axId val="400500912"/>
        <c:scaling>
          <c:orientation val="minMax"/>
          <c:max val="1"/>
        </c:scaling>
        <c:delete val="0"/>
        <c:axPos val="l"/>
        <c:title>
          <c:tx>
            <c:rich>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Percent Meeting Standards</a:t>
                </a:r>
              </a:p>
            </c:rich>
          </c:tx>
          <c:layout>
            <c:manualLayout>
              <c:xMode val="edge"/>
              <c:yMode val="edge"/>
              <c:x val="1.8485871084296283E-2"/>
              <c:y val="0.26581466790335423"/>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400504832"/>
        <c:crosses val="autoZero"/>
        <c:crossBetween val="between"/>
      </c:valAx>
      <c:spPr>
        <a:noFill/>
        <a:ln>
          <a:noFill/>
        </a:ln>
        <a:effectLst/>
      </c:spPr>
    </c:plotArea>
    <c:legend>
      <c:legendPos val="b"/>
      <c:layout>
        <c:manualLayout>
          <c:xMode val="edge"/>
          <c:yMode val="edge"/>
          <c:x val="0.21826859142607172"/>
          <c:y val="0.32250196034116135"/>
          <c:w val="0.6116795400574927"/>
          <c:h val="7.7482460667997924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4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r>
              <a:rPr lang="en-US" sz="2800" dirty="0" smtClean="0"/>
              <a:t>Graph 4: Spring 2015 Math </a:t>
            </a:r>
            <a:r>
              <a:rPr lang="en-US" sz="2800" dirty="0"/>
              <a:t>Grades 7-10</a:t>
            </a:r>
          </a:p>
        </c:rich>
      </c:tx>
      <c:layout>
        <c:manualLayout>
          <c:xMode val="edge"/>
          <c:yMode val="edge"/>
          <c:x val="0.1838968649047788"/>
          <c:y val="3.2917208961330609E-2"/>
        </c:manualLayout>
      </c:layout>
      <c:overlay val="0"/>
      <c:spPr>
        <a:noFill/>
        <a:ln>
          <a:noFill/>
        </a:ln>
        <a:effectLst/>
      </c:spPr>
      <c:txPr>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2028472737517203"/>
          <c:y val="0.18191328123672035"/>
          <c:w val="0.83576059619518983"/>
          <c:h val="0.65013040542179656"/>
        </c:manualLayout>
      </c:layout>
      <c:barChart>
        <c:barDir val="col"/>
        <c:grouping val="clustered"/>
        <c:varyColors val="0"/>
        <c:ser>
          <c:idx val="0"/>
          <c:order val="0"/>
          <c:tx>
            <c:strRef>
              <c:f>AMP!$H$2</c:f>
              <c:strCache>
                <c:ptCount val="1"/>
                <c:pt idx="0">
                  <c:v>Fairbanks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AMP!$G$7:$G$10</c:f>
              <c:strCache>
                <c:ptCount val="4"/>
                <c:pt idx="0">
                  <c:v>Grade 7</c:v>
                </c:pt>
                <c:pt idx="1">
                  <c:v>Grade 8</c:v>
                </c:pt>
                <c:pt idx="2">
                  <c:v>Grade 9</c:v>
                </c:pt>
                <c:pt idx="3">
                  <c:v>Grade 10</c:v>
                </c:pt>
              </c:strCache>
            </c:strRef>
          </c:cat>
          <c:val>
            <c:numRef>
              <c:f>AMP!$H$7:$H$10</c:f>
              <c:numCache>
                <c:formatCode>0.0%</c:formatCode>
                <c:ptCount val="4"/>
                <c:pt idx="0">
                  <c:v>0.33</c:v>
                </c:pt>
                <c:pt idx="1">
                  <c:v>0.27500000000000002</c:v>
                </c:pt>
                <c:pt idx="2">
                  <c:v>0.25900000000000001</c:v>
                </c:pt>
                <c:pt idx="3">
                  <c:v>0.22</c:v>
                </c:pt>
              </c:numCache>
            </c:numRef>
          </c:val>
          <c:extLst>
            <c:ext xmlns:c16="http://schemas.microsoft.com/office/drawing/2014/chart" uri="{C3380CC4-5D6E-409C-BE32-E72D297353CC}">
              <c16:uniqueId val="{00000000-9DC7-4F9B-9F3C-5A70A2E3D57E}"/>
            </c:ext>
          </c:extLst>
        </c:ser>
        <c:ser>
          <c:idx val="1"/>
          <c:order val="1"/>
          <c:tx>
            <c:strRef>
              <c:f>AMP!$I$2</c:f>
              <c:strCache>
                <c:ptCount val="1"/>
                <c:pt idx="0">
                  <c:v>Big 4</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AMP!$G$7:$G$10</c:f>
              <c:strCache>
                <c:ptCount val="4"/>
                <c:pt idx="0">
                  <c:v>Grade 7</c:v>
                </c:pt>
                <c:pt idx="1">
                  <c:v>Grade 8</c:v>
                </c:pt>
                <c:pt idx="2">
                  <c:v>Grade 9</c:v>
                </c:pt>
                <c:pt idx="3">
                  <c:v>Grade 10</c:v>
                </c:pt>
              </c:strCache>
            </c:strRef>
          </c:cat>
          <c:val>
            <c:numRef>
              <c:f>AMP!$I$7:$I$10</c:f>
              <c:numCache>
                <c:formatCode>0.0%</c:formatCode>
                <c:ptCount val="4"/>
                <c:pt idx="0">
                  <c:v>0.34300000000000003</c:v>
                </c:pt>
                <c:pt idx="1">
                  <c:v>0.33200000000000002</c:v>
                </c:pt>
                <c:pt idx="2">
                  <c:v>0.311</c:v>
                </c:pt>
                <c:pt idx="3">
                  <c:v>0.22800000000000001</c:v>
                </c:pt>
              </c:numCache>
            </c:numRef>
          </c:val>
          <c:extLst>
            <c:ext xmlns:c16="http://schemas.microsoft.com/office/drawing/2014/chart" uri="{C3380CC4-5D6E-409C-BE32-E72D297353CC}">
              <c16:uniqueId val="{00000001-9DC7-4F9B-9F3C-5A70A2E3D57E}"/>
            </c:ext>
          </c:extLst>
        </c:ser>
        <c:ser>
          <c:idx val="2"/>
          <c:order val="2"/>
          <c:tx>
            <c:strRef>
              <c:f>AMP!$J$2</c:f>
              <c:strCache>
                <c:ptCount val="1"/>
                <c:pt idx="0">
                  <c:v>Statewide</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AMP!$G$7:$G$10</c:f>
              <c:strCache>
                <c:ptCount val="4"/>
                <c:pt idx="0">
                  <c:v>Grade 7</c:v>
                </c:pt>
                <c:pt idx="1">
                  <c:v>Grade 8</c:v>
                </c:pt>
                <c:pt idx="2">
                  <c:v>Grade 9</c:v>
                </c:pt>
                <c:pt idx="3">
                  <c:v>Grade 10</c:v>
                </c:pt>
              </c:strCache>
            </c:strRef>
          </c:cat>
          <c:val>
            <c:numRef>
              <c:f>AMP!$J$7:$J$10</c:f>
              <c:numCache>
                <c:formatCode>0.0%</c:formatCode>
                <c:ptCount val="4"/>
                <c:pt idx="0">
                  <c:v>0.29699999999999999</c:v>
                </c:pt>
                <c:pt idx="1">
                  <c:v>0.25800000000000001</c:v>
                </c:pt>
                <c:pt idx="2">
                  <c:v>0.26200000000000001</c:v>
                </c:pt>
                <c:pt idx="3">
                  <c:v>0.20200000000000001</c:v>
                </c:pt>
              </c:numCache>
            </c:numRef>
          </c:val>
          <c:extLst>
            <c:ext xmlns:c16="http://schemas.microsoft.com/office/drawing/2014/chart" uri="{C3380CC4-5D6E-409C-BE32-E72D297353CC}">
              <c16:uniqueId val="{00000002-9DC7-4F9B-9F3C-5A70A2E3D57E}"/>
            </c:ext>
          </c:extLst>
        </c:ser>
        <c:dLbls>
          <c:dLblPos val="inEnd"/>
          <c:showLegendKey val="0"/>
          <c:showVal val="1"/>
          <c:showCatName val="0"/>
          <c:showSerName val="0"/>
          <c:showPercent val="0"/>
          <c:showBubbleSize val="0"/>
        </c:dLbls>
        <c:gapWidth val="65"/>
        <c:axId val="394724760"/>
        <c:axId val="394723976"/>
      </c:barChart>
      <c:catAx>
        <c:axId val="394724760"/>
        <c:scaling>
          <c:orientation val="minMax"/>
        </c:scaling>
        <c:delete val="0"/>
        <c:axPos val="b"/>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en-US"/>
          </a:p>
        </c:txPr>
        <c:crossAx val="394723976"/>
        <c:crosses val="autoZero"/>
        <c:auto val="1"/>
        <c:lblAlgn val="ctr"/>
        <c:lblOffset val="100"/>
        <c:noMultiLvlLbl val="0"/>
      </c:catAx>
      <c:valAx>
        <c:axId val="394723976"/>
        <c:scaling>
          <c:orientation val="minMax"/>
          <c:max val="1"/>
        </c:scaling>
        <c:delete val="0"/>
        <c:axPos val="l"/>
        <c:title>
          <c:tx>
            <c:rich>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Percent Meeting Standards</a:t>
                </a:r>
              </a:p>
            </c:rich>
          </c:tx>
          <c:layout/>
          <c:overlay val="0"/>
          <c:spPr>
            <a:noFill/>
            <a:ln>
              <a:noFill/>
            </a:ln>
            <a:effectLst/>
          </c:spPr>
          <c:txPr>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394724760"/>
        <c:crosses val="autoZero"/>
        <c:crossBetween val="between"/>
      </c:valAx>
      <c:spPr>
        <a:noFill/>
        <a:ln>
          <a:noFill/>
        </a:ln>
        <a:effectLst/>
      </c:spPr>
    </c:plotArea>
    <c:legend>
      <c:legendPos val="b"/>
      <c:layout>
        <c:manualLayout>
          <c:xMode val="edge"/>
          <c:yMode val="edge"/>
          <c:x val="0.21826856414591123"/>
          <c:y val="0.30839203692355543"/>
          <c:w val="0.61326684164479439"/>
          <c:h val="8.2105205554261124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4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dirty="0" smtClean="0"/>
              <a:t>Graph 9: Spring</a:t>
            </a:r>
            <a:r>
              <a:rPr lang="en-US" sz="2400" baseline="0" dirty="0" smtClean="0"/>
              <a:t> 2015 </a:t>
            </a:r>
            <a:r>
              <a:rPr lang="en-US" sz="2400" dirty="0" smtClean="0"/>
              <a:t>ELA</a:t>
            </a:r>
            <a:r>
              <a:rPr lang="en-US" sz="2400" baseline="0" dirty="0" smtClean="0"/>
              <a:t> by Attendance Rate</a:t>
            </a:r>
            <a:endParaRPr lang="en-US" sz="2400" dirty="0"/>
          </a:p>
        </c:rich>
      </c:tx>
      <c:layout>
        <c:manualLayout>
          <c:xMode val="edge"/>
          <c:yMode val="edge"/>
          <c:x val="0.15412719661356467"/>
          <c:y val="5.6201846332535443E-2"/>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2028472737517203"/>
          <c:y val="0.18191328123672035"/>
          <c:w val="0.83576059619518983"/>
          <c:h val="0.65013040542179656"/>
        </c:manualLayout>
      </c:layout>
      <c:barChart>
        <c:barDir val="col"/>
        <c:grouping val="clustered"/>
        <c:varyColors val="0"/>
        <c:ser>
          <c:idx val="0"/>
          <c:order val="0"/>
          <c:tx>
            <c:strRef>
              <c:f>'AMP by attend'!$B$2</c:f>
              <c:strCache>
                <c:ptCount val="1"/>
                <c:pt idx="0">
                  <c:v>Below 80%</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 by attend'!$A$3:$A$4</c:f>
              <c:strCache>
                <c:ptCount val="2"/>
                <c:pt idx="0">
                  <c:v>Grades 3 to 6</c:v>
                </c:pt>
                <c:pt idx="1">
                  <c:v>Grades 7 to 10</c:v>
                </c:pt>
              </c:strCache>
            </c:strRef>
          </c:cat>
          <c:val>
            <c:numRef>
              <c:f>'AMP by attend'!$B$3:$B$4</c:f>
              <c:numCache>
                <c:formatCode>0.0%</c:formatCode>
                <c:ptCount val="2"/>
                <c:pt idx="0">
                  <c:v>0.28599999999999998</c:v>
                </c:pt>
                <c:pt idx="1">
                  <c:v>0.182</c:v>
                </c:pt>
              </c:numCache>
            </c:numRef>
          </c:val>
          <c:extLst>
            <c:ext xmlns:c16="http://schemas.microsoft.com/office/drawing/2014/chart" uri="{C3380CC4-5D6E-409C-BE32-E72D297353CC}">
              <c16:uniqueId val="{00000000-7334-44E5-AB9D-D2E64CCAF0E9}"/>
            </c:ext>
          </c:extLst>
        </c:ser>
        <c:ser>
          <c:idx val="1"/>
          <c:order val="1"/>
          <c:tx>
            <c:strRef>
              <c:f>'AMP by attend'!$C$2</c:f>
              <c:strCache>
                <c:ptCount val="1"/>
                <c:pt idx="0">
                  <c:v>80%-89%</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 by attend'!$A$3:$A$4</c:f>
              <c:strCache>
                <c:ptCount val="2"/>
                <c:pt idx="0">
                  <c:v>Grades 3 to 6</c:v>
                </c:pt>
                <c:pt idx="1">
                  <c:v>Grades 7 to 10</c:v>
                </c:pt>
              </c:strCache>
            </c:strRef>
          </c:cat>
          <c:val>
            <c:numRef>
              <c:f>'AMP by attend'!$C$3:$C$4</c:f>
              <c:numCache>
                <c:formatCode>0.0%</c:formatCode>
                <c:ptCount val="2"/>
                <c:pt idx="0">
                  <c:v>0.372</c:v>
                </c:pt>
                <c:pt idx="1">
                  <c:v>0.27800000000000002</c:v>
                </c:pt>
              </c:numCache>
            </c:numRef>
          </c:val>
          <c:extLst>
            <c:ext xmlns:c16="http://schemas.microsoft.com/office/drawing/2014/chart" uri="{C3380CC4-5D6E-409C-BE32-E72D297353CC}">
              <c16:uniqueId val="{00000001-7334-44E5-AB9D-D2E64CCAF0E9}"/>
            </c:ext>
          </c:extLst>
        </c:ser>
        <c:ser>
          <c:idx val="2"/>
          <c:order val="2"/>
          <c:tx>
            <c:strRef>
              <c:f>'AMP by attend'!$D$2</c:f>
              <c:strCache>
                <c:ptCount val="1"/>
                <c:pt idx="0">
                  <c:v>90%-94%</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 by attend'!$A$3:$A$4</c:f>
              <c:strCache>
                <c:ptCount val="2"/>
                <c:pt idx="0">
                  <c:v>Grades 3 to 6</c:v>
                </c:pt>
                <c:pt idx="1">
                  <c:v>Grades 7 to 10</c:v>
                </c:pt>
              </c:strCache>
            </c:strRef>
          </c:cat>
          <c:val>
            <c:numRef>
              <c:f>'AMP by attend'!$D$3:$D$4</c:f>
              <c:numCache>
                <c:formatCode>0.0%</c:formatCode>
                <c:ptCount val="2"/>
                <c:pt idx="0">
                  <c:v>0.42</c:v>
                </c:pt>
                <c:pt idx="1">
                  <c:v>0.33</c:v>
                </c:pt>
              </c:numCache>
            </c:numRef>
          </c:val>
          <c:extLst>
            <c:ext xmlns:c16="http://schemas.microsoft.com/office/drawing/2014/chart" uri="{C3380CC4-5D6E-409C-BE32-E72D297353CC}">
              <c16:uniqueId val="{00000002-7334-44E5-AB9D-D2E64CCAF0E9}"/>
            </c:ext>
          </c:extLst>
        </c:ser>
        <c:ser>
          <c:idx val="3"/>
          <c:order val="3"/>
          <c:tx>
            <c:strRef>
              <c:f>'AMP by attend'!$E$2</c:f>
              <c:strCache>
                <c:ptCount val="1"/>
                <c:pt idx="0">
                  <c:v>95%+</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 by attend'!$A$3:$A$4</c:f>
              <c:strCache>
                <c:ptCount val="2"/>
                <c:pt idx="0">
                  <c:v>Grades 3 to 6</c:v>
                </c:pt>
                <c:pt idx="1">
                  <c:v>Grades 7 to 10</c:v>
                </c:pt>
              </c:strCache>
            </c:strRef>
          </c:cat>
          <c:val>
            <c:numRef>
              <c:f>'AMP by attend'!$E$3:$E$4</c:f>
              <c:numCache>
                <c:formatCode>0.0%</c:formatCode>
                <c:ptCount val="2"/>
                <c:pt idx="0">
                  <c:v>0.47</c:v>
                </c:pt>
                <c:pt idx="1">
                  <c:v>0.379</c:v>
                </c:pt>
              </c:numCache>
            </c:numRef>
          </c:val>
          <c:extLst>
            <c:ext xmlns:c16="http://schemas.microsoft.com/office/drawing/2014/chart" uri="{C3380CC4-5D6E-409C-BE32-E72D297353CC}">
              <c16:uniqueId val="{00000003-7334-44E5-AB9D-D2E64CCAF0E9}"/>
            </c:ext>
          </c:extLst>
        </c:ser>
        <c:dLbls>
          <c:dLblPos val="inEnd"/>
          <c:showLegendKey val="0"/>
          <c:showVal val="1"/>
          <c:showCatName val="0"/>
          <c:showSerName val="0"/>
          <c:showPercent val="0"/>
          <c:showBubbleSize val="0"/>
        </c:dLbls>
        <c:gapWidth val="65"/>
        <c:axId val="250527016"/>
        <c:axId val="324844736"/>
      </c:barChart>
      <c:catAx>
        <c:axId val="250527016"/>
        <c:scaling>
          <c:orientation val="minMax"/>
        </c:scaling>
        <c:delete val="0"/>
        <c:axPos val="b"/>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400" b="0" i="0" u="none" strike="noStrike" kern="1200" cap="all" baseline="0">
                <a:solidFill>
                  <a:schemeClr val="dk1">
                    <a:lumMod val="75000"/>
                    <a:lumOff val="25000"/>
                  </a:schemeClr>
                </a:solidFill>
                <a:latin typeface="+mn-lt"/>
                <a:ea typeface="+mn-ea"/>
                <a:cs typeface="+mn-cs"/>
              </a:defRPr>
            </a:pPr>
            <a:endParaRPr lang="en-US"/>
          </a:p>
        </c:txPr>
        <c:crossAx val="324844736"/>
        <c:crosses val="autoZero"/>
        <c:auto val="1"/>
        <c:lblAlgn val="ctr"/>
        <c:lblOffset val="100"/>
        <c:noMultiLvlLbl val="0"/>
      </c:catAx>
      <c:valAx>
        <c:axId val="324844736"/>
        <c:scaling>
          <c:orientation val="minMax"/>
          <c:max val="1"/>
        </c:scaling>
        <c:delete val="0"/>
        <c:axPos val="l"/>
        <c:title>
          <c:tx>
            <c:rich>
              <a:bodyPr rot="-540000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r>
                  <a:rPr lang="en-US" sz="1400"/>
                  <a:t>Percent Meeting Standards</a:t>
                </a:r>
              </a:p>
            </c:rich>
          </c:tx>
          <c:layout/>
          <c:overlay val="0"/>
          <c:spPr>
            <a:noFill/>
            <a:ln>
              <a:noFill/>
            </a:ln>
            <a:effectLst/>
          </c:spPr>
          <c:txPr>
            <a:bodyPr rot="-540000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dk1">
                    <a:lumMod val="75000"/>
                    <a:lumOff val="25000"/>
                  </a:schemeClr>
                </a:solidFill>
                <a:latin typeface="+mn-lt"/>
                <a:ea typeface="+mn-ea"/>
                <a:cs typeface="+mn-cs"/>
              </a:defRPr>
            </a:pPr>
            <a:endParaRPr lang="en-US"/>
          </a:p>
        </c:txPr>
        <c:crossAx val="250527016"/>
        <c:crosses val="autoZero"/>
        <c:crossBetween val="between"/>
      </c:valAx>
      <c:spPr>
        <a:noFill/>
        <a:ln>
          <a:solidFill>
            <a:schemeClr val="tx1"/>
          </a:solidFill>
        </a:ln>
        <a:effectLst/>
      </c:spPr>
    </c:plotArea>
    <c:legend>
      <c:legendPos val="b"/>
      <c:layout>
        <c:manualLayout>
          <c:xMode val="edge"/>
          <c:yMode val="edge"/>
          <c:x val="0.17538261600795046"/>
          <c:y val="0.22373213314646734"/>
          <c:w val="0.72905465942970726"/>
          <c:h val="0.15547489466680225"/>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8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dirty="0" smtClean="0"/>
              <a:t>Graph 10: Spring</a:t>
            </a:r>
            <a:r>
              <a:rPr lang="en-US" sz="2400" baseline="0" dirty="0" smtClean="0"/>
              <a:t> 2015 Math by Attendance Rate</a:t>
            </a:r>
            <a:endParaRPr lang="en-US" sz="2400" dirty="0"/>
          </a:p>
        </c:rich>
      </c:tx>
      <c:layout>
        <c:manualLayout>
          <c:xMode val="edge"/>
          <c:yMode val="edge"/>
          <c:x val="0.13248103078024334"/>
          <c:y val="5.6825734600328463E-2"/>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2028472737517203"/>
          <c:y val="0.18191328123672035"/>
          <c:w val="0.83576059619518983"/>
          <c:h val="0.65013040542179656"/>
        </c:manualLayout>
      </c:layout>
      <c:barChart>
        <c:barDir val="col"/>
        <c:grouping val="clustered"/>
        <c:varyColors val="0"/>
        <c:ser>
          <c:idx val="0"/>
          <c:order val="0"/>
          <c:tx>
            <c:strRef>
              <c:f>'AMP by attend'!$I$2</c:f>
              <c:strCache>
                <c:ptCount val="1"/>
                <c:pt idx="0">
                  <c:v>Below 80%</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 by attend'!$H$3:$H$4</c:f>
              <c:strCache>
                <c:ptCount val="2"/>
                <c:pt idx="0">
                  <c:v>Grades 3 to 6</c:v>
                </c:pt>
                <c:pt idx="1">
                  <c:v>Grades 7 to 10</c:v>
                </c:pt>
              </c:strCache>
            </c:strRef>
          </c:cat>
          <c:val>
            <c:numRef>
              <c:f>'AMP by attend'!$I$3:$I$4</c:f>
              <c:numCache>
                <c:formatCode>0.0%</c:formatCode>
                <c:ptCount val="2"/>
                <c:pt idx="0">
                  <c:v>0.24</c:v>
                </c:pt>
                <c:pt idx="1">
                  <c:v>9.7000000000000003E-2</c:v>
                </c:pt>
              </c:numCache>
            </c:numRef>
          </c:val>
          <c:extLst>
            <c:ext xmlns:c16="http://schemas.microsoft.com/office/drawing/2014/chart" uri="{C3380CC4-5D6E-409C-BE32-E72D297353CC}">
              <c16:uniqueId val="{00000000-5973-4C50-9FBC-E4B5FF18102F}"/>
            </c:ext>
          </c:extLst>
        </c:ser>
        <c:ser>
          <c:idx val="1"/>
          <c:order val="1"/>
          <c:tx>
            <c:strRef>
              <c:f>'AMP by attend'!$J$2</c:f>
              <c:strCache>
                <c:ptCount val="1"/>
                <c:pt idx="0">
                  <c:v>80%-89%</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 by attend'!$H$3:$H$4</c:f>
              <c:strCache>
                <c:ptCount val="2"/>
                <c:pt idx="0">
                  <c:v>Grades 3 to 6</c:v>
                </c:pt>
                <c:pt idx="1">
                  <c:v>Grades 7 to 10</c:v>
                </c:pt>
              </c:strCache>
            </c:strRef>
          </c:cat>
          <c:val>
            <c:numRef>
              <c:f>'AMP by attend'!$J$3:$J$4</c:f>
              <c:numCache>
                <c:formatCode>0.0%</c:formatCode>
                <c:ptCount val="2"/>
                <c:pt idx="0">
                  <c:v>0.34100000000000003</c:v>
                </c:pt>
                <c:pt idx="1">
                  <c:v>0.182</c:v>
                </c:pt>
              </c:numCache>
            </c:numRef>
          </c:val>
          <c:extLst>
            <c:ext xmlns:c16="http://schemas.microsoft.com/office/drawing/2014/chart" uri="{C3380CC4-5D6E-409C-BE32-E72D297353CC}">
              <c16:uniqueId val="{00000001-5973-4C50-9FBC-E4B5FF18102F}"/>
            </c:ext>
          </c:extLst>
        </c:ser>
        <c:ser>
          <c:idx val="2"/>
          <c:order val="2"/>
          <c:tx>
            <c:strRef>
              <c:f>'AMP by attend'!$K$2</c:f>
              <c:strCache>
                <c:ptCount val="1"/>
                <c:pt idx="0">
                  <c:v>90%-94%</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 by attend'!$H$3:$H$4</c:f>
              <c:strCache>
                <c:ptCount val="2"/>
                <c:pt idx="0">
                  <c:v>Grades 3 to 6</c:v>
                </c:pt>
                <c:pt idx="1">
                  <c:v>Grades 7 to 10</c:v>
                </c:pt>
              </c:strCache>
            </c:strRef>
          </c:cat>
          <c:val>
            <c:numRef>
              <c:f>'AMP by attend'!$K$3:$K$4</c:f>
              <c:numCache>
                <c:formatCode>0.0%</c:formatCode>
                <c:ptCount val="2"/>
                <c:pt idx="0">
                  <c:v>0.40300000000000002</c:v>
                </c:pt>
                <c:pt idx="1">
                  <c:v>0.28499999999999998</c:v>
                </c:pt>
              </c:numCache>
            </c:numRef>
          </c:val>
          <c:extLst>
            <c:ext xmlns:c16="http://schemas.microsoft.com/office/drawing/2014/chart" uri="{C3380CC4-5D6E-409C-BE32-E72D297353CC}">
              <c16:uniqueId val="{00000002-5973-4C50-9FBC-E4B5FF18102F}"/>
            </c:ext>
          </c:extLst>
        </c:ser>
        <c:ser>
          <c:idx val="3"/>
          <c:order val="3"/>
          <c:tx>
            <c:strRef>
              <c:f>'AMP by attend'!$L$2</c:f>
              <c:strCache>
                <c:ptCount val="1"/>
                <c:pt idx="0">
                  <c:v>95%+</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 by attend'!$H$3:$H$4</c:f>
              <c:strCache>
                <c:ptCount val="2"/>
                <c:pt idx="0">
                  <c:v>Grades 3 to 6</c:v>
                </c:pt>
                <c:pt idx="1">
                  <c:v>Grades 7 to 10</c:v>
                </c:pt>
              </c:strCache>
            </c:strRef>
          </c:cat>
          <c:val>
            <c:numRef>
              <c:f>'AMP by attend'!$L$3:$L$4</c:f>
              <c:numCache>
                <c:formatCode>0.0%</c:formatCode>
                <c:ptCount val="2"/>
                <c:pt idx="0">
                  <c:v>0.44799999999999995</c:v>
                </c:pt>
                <c:pt idx="1">
                  <c:v>0.32</c:v>
                </c:pt>
              </c:numCache>
            </c:numRef>
          </c:val>
          <c:extLst>
            <c:ext xmlns:c16="http://schemas.microsoft.com/office/drawing/2014/chart" uri="{C3380CC4-5D6E-409C-BE32-E72D297353CC}">
              <c16:uniqueId val="{00000003-5973-4C50-9FBC-E4B5FF18102F}"/>
            </c:ext>
          </c:extLst>
        </c:ser>
        <c:dLbls>
          <c:dLblPos val="inEnd"/>
          <c:showLegendKey val="0"/>
          <c:showVal val="1"/>
          <c:showCatName val="0"/>
          <c:showSerName val="0"/>
          <c:showPercent val="0"/>
          <c:showBubbleSize val="0"/>
        </c:dLbls>
        <c:gapWidth val="65"/>
        <c:axId val="324847088"/>
        <c:axId val="324846696"/>
      </c:barChart>
      <c:catAx>
        <c:axId val="324847088"/>
        <c:scaling>
          <c:orientation val="minMax"/>
        </c:scaling>
        <c:delete val="0"/>
        <c:axPos val="b"/>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en-US"/>
          </a:p>
        </c:txPr>
        <c:crossAx val="324846696"/>
        <c:crosses val="autoZero"/>
        <c:auto val="1"/>
        <c:lblAlgn val="ctr"/>
        <c:lblOffset val="100"/>
        <c:noMultiLvlLbl val="0"/>
      </c:catAx>
      <c:valAx>
        <c:axId val="324846696"/>
        <c:scaling>
          <c:orientation val="minMax"/>
          <c:max val="1"/>
        </c:scaling>
        <c:delete val="0"/>
        <c:axPos val="l"/>
        <c:title>
          <c:tx>
            <c:rich>
              <a:bodyPr rot="-540000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r>
                  <a:rPr lang="en-US" sz="1400"/>
                  <a:t>Percent Meeting Standards</a:t>
                </a:r>
              </a:p>
            </c:rich>
          </c:tx>
          <c:layout/>
          <c:overlay val="0"/>
          <c:spPr>
            <a:noFill/>
            <a:ln>
              <a:noFill/>
            </a:ln>
            <a:effectLst/>
          </c:spPr>
          <c:txPr>
            <a:bodyPr rot="-5400000" spcFirstLastPara="1" vertOverflow="ellipsis" vert="horz" wrap="square" anchor="ctr" anchorCtr="1"/>
            <a:lstStyle/>
            <a:p>
              <a:pPr>
                <a:defRPr sz="14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en-US"/>
          </a:p>
        </c:txPr>
        <c:crossAx val="324847088"/>
        <c:crosses val="autoZero"/>
        <c:crossBetween val="between"/>
      </c:valAx>
      <c:spPr>
        <a:noFill/>
        <a:ln>
          <a:solidFill>
            <a:schemeClr val="tx1"/>
          </a:solidFill>
        </a:ln>
        <a:effectLst/>
      </c:spPr>
    </c:plotArea>
    <c:legend>
      <c:legendPos val="b"/>
      <c:layout>
        <c:manualLayout>
          <c:xMode val="edge"/>
          <c:yMode val="edge"/>
          <c:x val="0.15208160343593413"/>
          <c:y val="0.22988768900662537"/>
          <c:w val="0.78291815795752806"/>
          <c:h val="0.221501232249648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8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chemeClr val="dk1">
                    <a:lumMod val="75000"/>
                    <a:lumOff val="25000"/>
                  </a:schemeClr>
                </a:solidFill>
                <a:latin typeface="+mn-lt"/>
                <a:ea typeface="+mn-ea"/>
                <a:cs typeface="+mn-cs"/>
              </a:defRPr>
            </a:pPr>
            <a:r>
              <a:rPr lang="en-US" sz="3200" dirty="0" smtClean="0"/>
              <a:t>Graph 5: ELA</a:t>
            </a:r>
            <a:r>
              <a:rPr lang="en-US" sz="3200" dirty="0"/>
              <a:t> 2015 </a:t>
            </a:r>
            <a:r>
              <a:rPr lang="en-US" sz="3200" dirty="0" smtClean="0"/>
              <a:t>Grades </a:t>
            </a:r>
            <a:r>
              <a:rPr lang="en-US" sz="3200" dirty="0"/>
              <a:t>3-6 </a:t>
            </a:r>
          </a:p>
        </c:rich>
      </c:tx>
      <c:layout>
        <c:manualLayout>
          <c:xMode val="edge"/>
          <c:yMode val="edge"/>
          <c:x val="0.19091094160064756"/>
          <c:y val="1.6036713671053046E-3"/>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36565101304782943"/>
          <c:y val="0.10028070430161193"/>
          <c:w val="0.59699163503842601"/>
          <c:h val="0.79221132526913429"/>
        </c:manualLayout>
      </c:layout>
      <c:barChart>
        <c:barDir val="bar"/>
        <c:grouping val="clustered"/>
        <c:varyColors val="0"/>
        <c:ser>
          <c:idx val="0"/>
          <c:order val="0"/>
          <c:tx>
            <c:strRef>
              <c:f>'AMP by race(3-6)'!$B$2</c:f>
              <c:strCache>
                <c:ptCount val="1"/>
                <c:pt idx="0">
                  <c:v>Group</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 by race(3-6)'!$A$3:$A$13</c:f>
              <c:strCache>
                <c:ptCount val="11"/>
                <c:pt idx="0">
                  <c:v>Limited English Proficient</c:v>
                </c:pt>
                <c:pt idx="1">
                  <c:v>Students with Disabilities</c:v>
                </c:pt>
                <c:pt idx="2">
                  <c:v>Economically Disadvantaged</c:v>
                </c:pt>
                <c:pt idx="3">
                  <c:v>Female</c:v>
                </c:pt>
                <c:pt idx="4">
                  <c:v>Two or More Races</c:v>
                </c:pt>
                <c:pt idx="5">
                  <c:v>Alaska Native/American Indian</c:v>
                </c:pt>
                <c:pt idx="6">
                  <c:v>Asian/Pacific Islander</c:v>
                </c:pt>
                <c:pt idx="7">
                  <c:v>Hispanic</c:v>
                </c:pt>
                <c:pt idx="8">
                  <c:v>African American</c:v>
                </c:pt>
                <c:pt idx="9">
                  <c:v>Caucasian</c:v>
                </c:pt>
                <c:pt idx="10">
                  <c:v>All Students</c:v>
                </c:pt>
              </c:strCache>
            </c:strRef>
          </c:cat>
          <c:val>
            <c:numRef>
              <c:f>'AMP by race(3-6)'!$B$3:$B$13</c:f>
              <c:numCache>
                <c:formatCode>0.0%</c:formatCode>
                <c:ptCount val="11"/>
                <c:pt idx="0">
                  <c:v>0.10100000000000001</c:v>
                </c:pt>
                <c:pt idx="1">
                  <c:v>0.13100000000000001</c:v>
                </c:pt>
                <c:pt idx="2">
                  <c:v>0.28000000000000003</c:v>
                </c:pt>
                <c:pt idx="3">
                  <c:v>0.47799999999999998</c:v>
                </c:pt>
                <c:pt idx="4">
                  <c:v>0.41199999999999998</c:v>
                </c:pt>
                <c:pt idx="5">
                  <c:v>0.28399999999999997</c:v>
                </c:pt>
                <c:pt idx="6">
                  <c:v>0.48299999999999998</c:v>
                </c:pt>
                <c:pt idx="7">
                  <c:v>0.36799999999999999</c:v>
                </c:pt>
                <c:pt idx="8">
                  <c:v>0.29699999999999999</c:v>
                </c:pt>
                <c:pt idx="9">
                  <c:v>0.48499999999999999</c:v>
                </c:pt>
                <c:pt idx="10">
                  <c:v>0.435</c:v>
                </c:pt>
              </c:numCache>
            </c:numRef>
          </c:val>
          <c:extLst>
            <c:ext xmlns:c16="http://schemas.microsoft.com/office/drawing/2014/chart" uri="{C3380CC4-5D6E-409C-BE32-E72D297353CC}">
              <c16:uniqueId val="{00000000-7E40-4A38-9DA4-6AC9BFEB0CF7}"/>
            </c:ext>
          </c:extLst>
        </c:ser>
        <c:ser>
          <c:idx val="1"/>
          <c:order val="1"/>
          <c:tx>
            <c:strRef>
              <c:f>'AMP by race(3-6)'!$C$2</c:f>
              <c:strCache>
                <c:ptCount val="1"/>
                <c:pt idx="0">
                  <c:v>Non-Group</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 by race(3-6)'!$A$3:$A$13</c:f>
              <c:strCache>
                <c:ptCount val="11"/>
                <c:pt idx="0">
                  <c:v>Limited English Proficient</c:v>
                </c:pt>
                <c:pt idx="1">
                  <c:v>Students with Disabilities</c:v>
                </c:pt>
                <c:pt idx="2">
                  <c:v>Economically Disadvantaged</c:v>
                </c:pt>
                <c:pt idx="3">
                  <c:v>Female</c:v>
                </c:pt>
                <c:pt idx="4">
                  <c:v>Two or More Races</c:v>
                </c:pt>
                <c:pt idx="5">
                  <c:v>Alaska Native/American Indian</c:v>
                </c:pt>
                <c:pt idx="6">
                  <c:v>Asian/Pacific Islander</c:v>
                </c:pt>
                <c:pt idx="7">
                  <c:v>Hispanic</c:v>
                </c:pt>
                <c:pt idx="8">
                  <c:v>African American</c:v>
                </c:pt>
                <c:pt idx="9">
                  <c:v>Caucasian</c:v>
                </c:pt>
                <c:pt idx="10">
                  <c:v>All Students</c:v>
                </c:pt>
              </c:strCache>
            </c:strRef>
          </c:cat>
          <c:val>
            <c:numRef>
              <c:f>'AMP by race(3-6)'!$C$3:$C$13</c:f>
              <c:numCache>
                <c:formatCode>0.0%</c:formatCode>
                <c:ptCount val="11"/>
                <c:pt idx="0">
                  <c:v>0.44600000000000001</c:v>
                </c:pt>
                <c:pt idx="1">
                  <c:v>0.504</c:v>
                </c:pt>
                <c:pt idx="2">
                  <c:v>0.52800000000000002</c:v>
                </c:pt>
                <c:pt idx="3">
                  <c:v>0.39400000000000002</c:v>
                </c:pt>
                <c:pt idx="4">
                  <c:v>0.441</c:v>
                </c:pt>
                <c:pt idx="5">
                  <c:v>0.46800000000000003</c:v>
                </c:pt>
                <c:pt idx="6">
                  <c:v>0.43099999999999999</c:v>
                </c:pt>
                <c:pt idx="7">
                  <c:v>0.441</c:v>
                </c:pt>
                <c:pt idx="8">
                  <c:v>0.45</c:v>
                </c:pt>
                <c:pt idx="9">
                  <c:v>0.26900000000000002</c:v>
                </c:pt>
              </c:numCache>
            </c:numRef>
          </c:val>
          <c:extLst>
            <c:ext xmlns:c16="http://schemas.microsoft.com/office/drawing/2014/chart" uri="{C3380CC4-5D6E-409C-BE32-E72D297353CC}">
              <c16:uniqueId val="{00000001-7E40-4A38-9DA4-6AC9BFEB0CF7}"/>
            </c:ext>
          </c:extLst>
        </c:ser>
        <c:dLbls>
          <c:dLblPos val="inEnd"/>
          <c:showLegendKey val="0"/>
          <c:showVal val="1"/>
          <c:showCatName val="0"/>
          <c:showSerName val="0"/>
          <c:showPercent val="0"/>
          <c:showBubbleSize val="0"/>
        </c:dLbls>
        <c:gapWidth val="65"/>
        <c:axId val="388434488"/>
        <c:axId val="388428216"/>
      </c:barChart>
      <c:catAx>
        <c:axId val="388434488"/>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0" spcFirstLastPara="1" vertOverflow="ellipsis"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en-US"/>
          </a:p>
        </c:txPr>
        <c:crossAx val="388428216"/>
        <c:crosses val="autoZero"/>
        <c:auto val="1"/>
        <c:lblAlgn val="ctr"/>
        <c:lblOffset val="100"/>
        <c:noMultiLvlLbl val="0"/>
      </c:catAx>
      <c:valAx>
        <c:axId val="388428216"/>
        <c:scaling>
          <c:orientation val="minMax"/>
          <c:max val="1"/>
        </c:scaling>
        <c:delete val="0"/>
        <c:axPos val="b"/>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Percent</a:t>
                </a:r>
                <a:r>
                  <a:rPr lang="en-US" sz="1200" baseline="0"/>
                  <a:t> Meeting Standards</a:t>
                </a:r>
                <a:endParaRPr lang="en-US" sz="1200"/>
              </a:p>
            </c:rich>
          </c:tx>
          <c:layout/>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388434488"/>
        <c:crosses val="autoZero"/>
        <c:crossBetween val="between"/>
      </c:valAx>
      <c:spPr>
        <a:noFill/>
        <a:ln>
          <a:solidFill>
            <a:schemeClr val="tx1"/>
          </a:solidFill>
        </a:ln>
        <a:effectLst/>
      </c:spPr>
    </c:plotArea>
    <c:legend>
      <c:legendPos val="r"/>
      <c:layout>
        <c:manualLayout>
          <c:xMode val="edge"/>
          <c:yMode val="edge"/>
          <c:x val="0.71765237259011694"/>
          <c:y val="0.14291097892239452"/>
          <c:w val="0.19749768446315821"/>
          <c:h val="0.2087023133736190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0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3200" b="1" i="0" u="none" strike="noStrike" kern="1200" baseline="0">
                <a:solidFill>
                  <a:schemeClr val="dk1">
                    <a:lumMod val="75000"/>
                    <a:lumOff val="25000"/>
                  </a:schemeClr>
                </a:solidFill>
                <a:latin typeface="+mn-lt"/>
                <a:ea typeface="+mn-ea"/>
                <a:cs typeface="+mn-cs"/>
              </a:defRPr>
            </a:pPr>
            <a:r>
              <a:rPr lang="en-US" sz="3200" dirty="0" smtClean="0"/>
              <a:t>Graph 6: ELA</a:t>
            </a:r>
            <a:r>
              <a:rPr lang="en-US" sz="3200" dirty="0"/>
              <a:t> 2015 </a:t>
            </a:r>
            <a:r>
              <a:rPr lang="en-US" sz="3200" dirty="0" smtClean="0"/>
              <a:t>Grades </a:t>
            </a:r>
            <a:r>
              <a:rPr lang="en-US" sz="3200" dirty="0"/>
              <a:t>7-10</a:t>
            </a:r>
          </a:p>
        </c:rich>
      </c:tx>
      <c:layout>
        <c:manualLayout>
          <c:xMode val="edge"/>
          <c:yMode val="edge"/>
          <c:x val="0.2403751595270775"/>
          <c:y val="4.5221140277757503E-3"/>
        </c:manualLayout>
      </c:layout>
      <c:overlay val="0"/>
      <c:spPr>
        <a:noFill/>
        <a:ln>
          <a:noFill/>
        </a:ln>
        <a:effectLst/>
      </c:spPr>
      <c:txPr>
        <a:bodyPr rot="0" spcFirstLastPara="1" vertOverflow="ellipsis" vert="horz" wrap="square" anchor="ctr" anchorCtr="1"/>
        <a:lstStyle/>
        <a:p>
          <a:pPr algn="ctr">
            <a:defRPr sz="3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38675415573053368"/>
          <c:y val="0.10028070430161193"/>
          <c:w val="0.56011976543472608"/>
          <c:h val="0.79221132526913429"/>
        </c:manualLayout>
      </c:layout>
      <c:barChart>
        <c:barDir val="bar"/>
        <c:grouping val="clustered"/>
        <c:varyColors val="0"/>
        <c:ser>
          <c:idx val="0"/>
          <c:order val="0"/>
          <c:tx>
            <c:strRef>
              <c:f>'AMP by race(7-10)'!$B$2</c:f>
              <c:strCache>
                <c:ptCount val="1"/>
                <c:pt idx="0">
                  <c:v>Group</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 by race(7-10)'!$A$3:$A$13</c:f>
              <c:strCache>
                <c:ptCount val="11"/>
                <c:pt idx="0">
                  <c:v>Limited English Proficient</c:v>
                </c:pt>
                <c:pt idx="1">
                  <c:v>Students with Disabilities</c:v>
                </c:pt>
                <c:pt idx="2">
                  <c:v>Economically Disadvantaged</c:v>
                </c:pt>
                <c:pt idx="3">
                  <c:v>Female</c:v>
                </c:pt>
                <c:pt idx="4">
                  <c:v>Two or More Races</c:v>
                </c:pt>
                <c:pt idx="5">
                  <c:v>Alaska Native/American Indian</c:v>
                </c:pt>
                <c:pt idx="6">
                  <c:v>Asian/Pacific Islander</c:v>
                </c:pt>
                <c:pt idx="7">
                  <c:v>Hispanic</c:v>
                </c:pt>
                <c:pt idx="8">
                  <c:v>African American</c:v>
                </c:pt>
                <c:pt idx="9">
                  <c:v>Caucasian</c:v>
                </c:pt>
                <c:pt idx="10">
                  <c:v>All Students</c:v>
                </c:pt>
              </c:strCache>
            </c:strRef>
          </c:cat>
          <c:val>
            <c:numRef>
              <c:f>'AMP by race(7-10)'!$B$3:$B$13</c:f>
              <c:numCache>
                <c:formatCode>0.0%</c:formatCode>
                <c:ptCount val="11"/>
                <c:pt idx="0">
                  <c:v>2.4E-2</c:v>
                </c:pt>
                <c:pt idx="1">
                  <c:v>5.2999999999999999E-2</c:v>
                </c:pt>
                <c:pt idx="2">
                  <c:v>0.193</c:v>
                </c:pt>
                <c:pt idx="3">
                  <c:v>0.372</c:v>
                </c:pt>
                <c:pt idx="4">
                  <c:v>0.32200000000000001</c:v>
                </c:pt>
                <c:pt idx="5">
                  <c:v>0.17799999999999999</c:v>
                </c:pt>
                <c:pt idx="6">
                  <c:v>0.35099999999999998</c:v>
                </c:pt>
                <c:pt idx="7">
                  <c:v>0.27300000000000002</c:v>
                </c:pt>
                <c:pt idx="8">
                  <c:v>0.20300000000000001</c:v>
                </c:pt>
                <c:pt idx="9">
                  <c:v>0.39400000000000002</c:v>
                </c:pt>
                <c:pt idx="10">
                  <c:v>0.33500000000000002</c:v>
                </c:pt>
              </c:numCache>
            </c:numRef>
          </c:val>
          <c:extLst>
            <c:ext xmlns:c16="http://schemas.microsoft.com/office/drawing/2014/chart" uri="{C3380CC4-5D6E-409C-BE32-E72D297353CC}">
              <c16:uniqueId val="{00000000-DE43-458B-8A35-B7E15577E44C}"/>
            </c:ext>
          </c:extLst>
        </c:ser>
        <c:ser>
          <c:idx val="1"/>
          <c:order val="1"/>
          <c:tx>
            <c:strRef>
              <c:f>'AMP by race(7-10)'!$C$2</c:f>
              <c:strCache>
                <c:ptCount val="1"/>
                <c:pt idx="0">
                  <c:v>Non-Group</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 by race(7-10)'!$A$3:$A$13</c:f>
              <c:strCache>
                <c:ptCount val="11"/>
                <c:pt idx="0">
                  <c:v>Limited English Proficient</c:v>
                </c:pt>
                <c:pt idx="1">
                  <c:v>Students with Disabilities</c:v>
                </c:pt>
                <c:pt idx="2">
                  <c:v>Economically Disadvantaged</c:v>
                </c:pt>
                <c:pt idx="3">
                  <c:v>Female</c:v>
                </c:pt>
                <c:pt idx="4">
                  <c:v>Two or More Races</c:v>
                </c:pt>
                <c:pt idx="5">
                  <c:v>Alaska Native/American Indian</c:v>
                </c:pt>
                <c:pt idx="6">
                  <c:v>Asian/Pacific Islander</c:v>
                </c:pt>
                <c:pt idx="7">
                  <c:v>Hispanic</c:v>
                </c:pt>
                <c:pt idx="8">
                  <c:v>African American</c:v>
                </c:pt>
                <c:pt idx="9">
                  <c:v>Caucasian</c:v>
                </c:pt>
                <c:pt idx="10">
                  <c:v>All Students</c:v>
                </c:pt>
              </c:strCache>
            </c:strRef>
          </c:cat>
          <c:val>
            <c:numRef>
              <c:f>'AMP by race(7-10)'!$C$3:$C$13</c:f>
              <c:numCache>
                <c:formatCode>0.0%</c:formatCode>
                <c:ptCount val="11"/>
                <c:pt idx="0">
                  <c:v>0.34200000000000003</c:v>
                </c:pt>
                <c:pt idx="1">
                  <c:v>0.38200000000000001</c:v>
                </c:pt>
                <c:pt idx="2">
                  <c:v>0.40100000000000002</c:v>
                </c:pt>
                <c:pt idx="3">
                  <c:v>0.3</c:v>
                </c:pt>
                <c:pt idx="4">
                  <c:v>0.33700000000000002</c:v>
                </c:pt>
                <c:pt idx="5">
                  <c:v>0.36899999999999999</c:v>
                </c:pt>
                <c:pt idx="6">
                  <c:v>0.33300000000000002</c:v>
                </c:pt>
                <c:pt idx="7">
                  <c:v>0.34</c:v>
                </c:pt>
                <c:pt idx="8">
                  <c:v>0.35</c:v>
                </c:pt>
                <c:pt idx="9">
                  <c:v>0.16500000000000001</c:v>
                </c:pt>
              </c:numCache>
            </c:numRef>
          </c:val>
          <c:extLst>
            <c:ext xmlns:c16="http://schemas.microsoft.com/office/drawing/2014/chart" uri="{C3380CC4-5D6E-409C-BE32-E72D297353CC}">
              <c16:uniqueId val="{00000001-DE43-458B-8A35-B7E15577E44C}"/>
            </c:ext>
          </c:extLst>
        </c:ser>
        <c:dLbls>
          <c:dLblPos val="inEnd"/>
          <c:showLegendKey val="0"/>
          <c:showVal val="1"/>
          <c:showCatName val="0"/>
          <c:showSerName val="0"/>
          <c:showPercent val="0"/>
          <c:showBubbleSize val="0"/>
        </c:dLbls>
        <c:gapWidth val="65"/>
        <c:axId val="394725152"/>
        <c:axId val="394729856"/>
      </c:barChart>
      <c:catAx>
        <c:axId val="39472515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0" spcFirstLastPara="1" vertOverflow="ellipsis"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en-US"/>
          </a:p>
        </c:txPr>
        <c:crossAx val="394729856"/>
        <c:crosses val="autoZero"/>
        <c:auto val="1"/>
        <c:lblAlgn val="ctr"/>
        <c:lblOffset val="100"/>
        <c:noMultiLvlLbl val="0"/>
      </c:catAx>
      <c:valAx>
        <c:axId val="394729856"/>
        <c:scaling>
          <c:orientation val="minMax"/>
          <c:max val="1"/>
        </c:scaling>
        <c:delete val="0"/>
        <c:axPos val="b"/>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Percent</a:t>
                </a:r>
                <a:r>
                  <a:rPr lang="en-US" sz="1200" baseline="0"/>
                  <a:t> Meeting Standards</a:t>
                </a:r>
                <a:endParaRPr lang="en-US" sz="1200"/>
              </a:p>
            </c:rich>
          </c:tx>
          <c:layout/>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394725152"/>
        <c:crosses val="autoZero"/>
        <c:crossBetween val="between"/>
      </c:valAx>
      <c:spPr>
        <a:noFill/>
        <a:ln>
          <a:solidFill>
            <a:schemeClr val="tx1"/>
          </a:solidFill>
        </a:ln>
        <a:effectLst/>
      </c:spPr>
    </c:plotArea>
    <c:legend>
      <c:legendPos val="r"/>
      <c:layout>
        <c:manualLayout>
          <c:xMode val="edge"/>
          <c:yMode val="edge"/>
          <c:x val="0.68695691754746879"/>
          <c:y val="0.14291096864157871"/>
          <c:w val="0.19749768446315821"/>
          <c:h val="0.2087023133736190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0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chemeClr val="dk1">
                    <a:lumMod val="75000"/>
                    <a:lumOff val="25000"/>
                  </a:schemeClr>
                </a:solidFill>
                <a:latin typeface="+mn-lt"/>
                <a:ea typeface="+mn-ea"/>
                <a:cs typeface="+mn-cs"/>
              </a:defRPr>
            </a:pPr>
            <a:r>
              <a:rPr lang="en-US" sz="3200" dirty="0" smtClean="0"/>
              <a:t>Graph 7: Math 2015</a:t>
            </a:r>
            <a:r>
              <a:rPr lang="en-US" sz="3200" baseline="0" dirty="0" smtClean="0"/>
              <a:t> </a:t>
            </a:r>
            <a:r>
              <a:rPr lang="en-US" sz="3200" dirty="0" smtClean="0"/>
              <a:t>Grades </a:t>
            </a:r>
            <a:r>
              <a:rPr lang="en-US" sz="3200" dirty="0"/>
              <a:t>3-6</a:t>
            </a:r>
          </a:p>
        </c:rich>
      </c:tx>
      <c:layout>
        <c:manualLayout>
          <c:xMode val="edge"/>
          <c:yMode val="edge"/>
          <c:x val="0.23633292398083267"/>
          <c:y val="4.4967969173926011E-3"/>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36582729884732845"/>
          <c:y val="0.10028070430161193"/>
          <c:w val="0.59061143182066378"/>
          <c:h val="0.78634244248880658"/>
        </c:manualLayout>
      </c:layout>
      <c:barChart>
        <c:barDir val="bar"/>
        <c:grouping val="clustered"/>
        <c:varyColors val="0"/>
        <c:ser>
          <c:idx val="0"/>
          <c:order val="0"/>
          <c:tx>
            <c:strRef>
              <c:f>'AMP by race(3-6)'!$G$2</c:f>
              <c:strCache>
                <c:ptCount val="1"/>
                <c:pt idx="0">
                  <c:v>Group</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 by race(3-6)'!$F$3:$F$13</c:f>
              <c:strCache>
                <c:ptCount val="11"/>
                <c:pt idx="0">
                  <c:v>Limited English Proficient</c:v>
                </c:pt>
                <c:pt idx="1">
                  <c:v>Students with Disabilities</c:v>
                </c:pt>
                <c:pt idx="2">
                  <c:v>Economically Disadvantaged</c:v>
                </c:pt>
                <c:pt idx="3">
                  <c:v>Female</c:v>
                </c:pt>
                <c:pt idx="4">
                  <c:v>Two or More Races</c:v>
                </c:pt>
                <c:pt idx="5">
                  <c:v>Alaska Native/American Indian</c:v>
                </c:pt>
                <c:pt idx="6">
                  <c:v>Asian/Pacific Islander</c:v>
                </c:pt>
                <c:pt idx="7">
                  <c:v>Hispanic</c:v>
                </c:pt>
                <c:pt idx="8">
                  <c:v>African American</c:v>
                </c:pt>
                <c:pt idx="9">
                  <c:v>Caucasian</c:v>
                </c:pt>
                <c:pt idx="10">
                  <c:v>All Students</c:v>
                </c:pt>
              </c:strCache>
            </c:strRef>
          </c:cat>
          <c:val>
            <c:numRef>
              <c:f>'AMP by race(3-6)'!$G$3:$G$13</c:f>
              <c:numCache>
                <c:formatCode>0.0%</c:formatCode>
                <c:ptCount val="11"/>
                <c:pt idx="0">
                  <c:v>0.156</c:v>
                </c:pt>
                <c:pt idx="1">
                  <c:v>0.14299999999999999</c:v>
                </c:pt>
                <c:pt idx="2">
                  <c:v>0.26</c:v>
                </c:pt>
                <c:pt idx="3">
                  <c:v>0.39800000000000002</c:v>
                </c:pt>
                <c:pt idx="4">
                  <c:v>0.377</c:v>
                </c:pt>
                <c:pt idx="5">
                  <c:v>0.3</c:v>
                </c:pt>
                <c:pt idx="6">
                  <c:v>0.45200000000000001</c:v>
                </c:pt>
                <c:pt idx="7">
                  <c:v>0.32200000000000001</c:v>
                </c:pt>
                <c:pt idx="8">
                  <c:v>0.24</c:v>
                </c:pt>
                <c:pt idx="9">
                  <c:v>0.45600000000000002</c:v>
                </c:pt>
                <c:pt idx="10">
                  <c:v>0.41299999999999998</c:v>
                </c:pt>
              </c:numCache>
            </c:numRef>
          </c:val>
          <c:extLst>
            <c:ext xmlns:c16="http://schemas.microsoft.com/office/drawing/2014/chart" uri="{C3380CC4-5D6E-409C-BE32-E72D297353CC}">
              <c16:uniqueId val="{00000000-1558-418F-8A04-15AD36D1E329}"/>
            </c:ext>
          </c:extLst>
        </c:ser>
        <c:ser>
          <c:idx val="1"/>
          <c:order val="1"/>
          <c:tx>
            <c:strRef>
              <c:f>'AMP by race(3-6)'!$H$2</c:f>
              <c:strCache>
                <c:ptCount val="1"/>
                <c:pt idx="0">
                  <c:v>Non-Group</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 by race(3-6)'!$F$3:$F$13</c:f>
              <c:strCache>
                <c:ptCount val="11"/>
                <c:pt idx="0">
                  <c:v>Limited English Proficient</c:v>
                </c:pt>
                <c:pt idx="1">
                  <c:v>Students with Disabilities</c:v>
                </c:pt>
                <c:pt idx="2">
                  <c:v>Economically Disadvantaged</c:v>
                </c:pt>
                <c:pt idx="3">
                  <c:v>Female</c:v>
                </c:pt>
                <c:pt idx="4">
                  <c:v>Two or More Races</c:v>
                </c:pt>
                <c:pt idx="5">
                  <c:v>Alaska Native/American Indian</c:v>
                </c:pt>
                <c:pt idx="6">
                  <c:v>Asian/Pacific Islander</c:v>
                </c:pt>
                <c:pt idx="7">
                  <c:v>Hispanic</c:v>
                </c:pt>
                <c:pt idx="8">
                  <c:v>African American</c:v>
                </c:pt>
                <c:pt idx="9">
                  <c:v>Caucasian</c:v>
                </c:pt>
                <c:pt idx="10">
                  <c:v>All Students</c:v>
                </c:pt>
              </c:strCache>
            </c:strRef>
          </c:cat>
          <c:val>
            <c:numRef>
              <c:f>'AMP by race(3-6)'!$H$3:$H$13</c:f>
              <c:numCache>
                <c:formatCode>0.0%</c:formatCode>
                <c:ptCount val="11"/>
                <c:pt idx="0">
                  <c:v>0.42199999999999999</c:v>
                </c:pt>
                <c:pt idx="1">
                  <c:v>0.47399999999999998</c:v>
                </c:pt>
                <c:pt idx="2">
                  <c:v>0.505</c:v>
                </c:pt>
                <c:pt idx="3">
                  <c:v>0.42799999999999999</c:v>
                </c:pt>
                <c:pt idx="4">
                  <c:v>0.42199999999999999</c:v>
                </c:pt>
                <c:pt idx="5">
                  <c:v>0.438</c:v>
                </c:pt>
                <c:pt idx="6">
                  <c:v>0.41</c:v>
                </c:pt>
                <c:pt idx="7">
                  <c:v>0.42099999999999999</c:v>
                </c:pt>
                <c:pt idx="8">
                  <c:v>0.432</c:v>
                </c:pt>
                <c:pt idx="9">
                  <c:v>0.26900000000000002</c:v>
                </c:pt>
              </c:numCache>
            </c:numRef>
          </c:val>
          <c:extLst>
            <c:ext xmlns:c16="http://schemas.microsoft.com/office/drawing/2014/chart" uri="{C3380CC4-5D6E-409C-BE32-E72D297353CC}">
              <c16:uniqueId val="{00000001-1558-418F-8A04-15AD36D1E329}"/>
            </c:ext>
          </c:extLst>
        </c:ser>
        <c:dLbls>
          <c:dLblPos val="inEnd"/>
          <c:showLegendKey val="0"/>
          <c:showVal val="1"/>
          <c:showCatName val="0"/>
          <c:showSerName val="0"/>
          <c:showPercent val="0"/>
          <c:showBubbleSize val="0"/>
        </c:dLbls>
        <c:gapWidth val="65"/>
        <c:axId val="349830904"/>
        <c:axId val="349828160"/>
      </c:barChart>
      <c:catAx>
        <c:axId val="349830904"/>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0" spcFirstLastPara="1" vertOverflow="ellipsis"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en-US"/>
          </a:p>
        </c:txPr>
        <c:crossAx val="349828160"/>
        <c:crosses val="autoZero"/>
        <c:auto val="1"/>
        <c:lblAlgn val="ctr"/>
        <c:lblOffset val="100"/>
        <c:noMultiLvlLbl val="0"/>
      </c:catAx>
      <c:valAx>
        <c:axId val="349828160"/>
        <c:scaling>
          <c:orientation val="minMax"/>
          <c:max val="1"/>
        </c:scaling>
        <c:delete val="0"/>
        <c:axPos val="b"/>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Percent</a:t>
                </a:r>
                <a:r>
                  <a:rPr lang="en-US" sz="1200" baseline="0"/>
                  <a:t> Meeting Standards</a:t>
                </a:r>
                <a:endParaRPr lang="en-US" sz="1200"/>
              </a:p>
            </c:rich>
          </c:tx>
          <c:layout/>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349830904"/>
        <c:crosses val="autoZero"/>
        <c:crossBetween val="between"/>
      </c:valAx>
      <c:spPr>
        <a:noFill/>
        <a:ln>
          <a:solidFill>
            <a:schemeClr val="tx1"/>
          </a:solidFill>
        </a:ln>
        <a:effectLst/>
      </c:spPr>
    </c:plotArea>
    <c:legend>
      <c:legendPos val="r"/>
      <c:layout>
        <c:manualLayout>
          <c:xMode val="edge"/>
          <c:yMode val="edge"/>
          <c:x val="0.71017958479723753"/>
          <c:y val="0.14224409448818898"/>
          <c:w val="0.18947040315612723"/>
          <c:h val="0.2246435030554002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0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chemeClr val="dk1">
                    <a:lumMod val="75000"/>
                    <a:lumOff val="25000"/>
                  </a:schemeClr>
                </a:solidFill>
                <a:latin typeface="+mn-lt"/>
                <a:ea typeface="+mn-ea"/>
                <a:cs typeface="+mn-cs"/>
              </a:defRPr>
            </a:pPr>
            <a:r>
              <a:rPr lang="en-US" sz="3200" dirty="0" smtClean="0"/>
              <a:t>Graph 8:</a:t>
            </a:r>
            <a:r>
              <a:rPr lang="en-US" sz="3200" baseline="0" dirty="0" smtClean="0"/>
              <a:t> </a:t>
            </a:r>
            <a:r>
              <a:rPr lang="en-US" sz="3200" dirty="0" smtClean="0"/>
              <a:t>Math 2015</a:t>
            </a:r>
            <a:r>
              <a:rPr lang="en-US" sz="3200" baseline="0" dirty="0" smtClean="0"/>
              <a:t> </a:t>
            </a:r>
            <a:r>
              <a:rPr lang="en-US" sz="3200" dirty="0" smtClean="0"/>
              <a:t>Grades </a:t>
            </a:r>
            <a:r>
              <a:rPr lang="en-US" sz="3200" dirty="0"/>
              <a:t>7-10</a:t>
            </a:r>
          </a:p>
        </c:rich>
      </c:tx>
      <c:layout>
        <c:manualLayout>
          <c:xMode val="edge"/>
          <c:yMode val="edge"/>
          <c:x val="0.21307086614173226"/>
          <c:y val="2.2483984586963005E-3"/>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38675415573053368"/>
          <c:y val="0.10028070430161193"/>
          <c:w val="0.56011976543472608"/>
          <c:h val="0.79221132526913429"/>
        </c:manualLayout>
      </c:layout>
      <c:barChart>
        <c:barDir val="bar"/>
        <c:grouping val="clustered"/>
        <c:varyColors val="0"/>
        <c:ser>
          <c:idx val="0"/>
          <c:order val="0"/>
          <c:tx>
            <c:strRef>
              <c:f>'AMP by race(7-10)'!$G$2</c:f>
              <c:strCache>
                <c:ptCount val="1"/>
                <c:pt idx="0">
                  <c:v>Group</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 by race(7-10)'!$F$3:$F$13</c:f>
              <c:strCache>
                <c:ptCount val="11"/>
                <c:pt idx="0">
                  <c:v>Limited English Proficient</c:v>
                </c:pt>
                <c:pt idx="1">
                  <c:v>Students with Disabilities</c:v>
                </c:pt>
                <c:pt idx="2">
                  <c:v>Economically Disadvantaged</c:v>
                </c:pt>
                <c:pt idx="3">
                  <c:v>Female</c:v>
                </c:pt>
                <c:pt idx="4">
                  <c:v>Two or More Races</c:v>
                </c:pt>
                <c:pt idx="5">
                  <c:v>Alaska Native/American Indian</c:v>
                </c:pt>
                <c:pt idx="6">
                  <c:v>Asian/Pacific Islander</c:v>
                </c:pt>
                <c:pt idx="7">
                  <c:v>Hispanic</c:v>
                </c:pt>
                <c:pt idx="8">
                  <c:v>African American</c:v>
                </c:pt>
                <c:pt idx="9">
                  <c:v>Caucasian</c:v>
                </c:pt>
                <c:pt idx="10">
                  <c:v>All Students</c:v>
                </c:pt>
              </c:strCache>
            </c:strRef>
          </c:cat>
          <c:val>
            <c:numRef>
              <c:f>'AMP by race(7-10)'!$G$3:$G$13</c:f>
              <c:numCache>
                <c:formatCode>0.0%</c:formatCode>
                <c:ptCount val="11"/>
                <c:pt idx="0">
                  <c:v>0.108</c:v>
                </c:pt>
                <c:pt idx="1">
                  <c:v>4.9000000000000002E-2</c:v>
                </c:pt>
                <c:pt idx="2">
                  <c:v>0.151</c:v>
                </c:pt>
                <c:pt idx="3">
                  <c:v>0.27100000000000002</c:v>
                </c:pt>
                <c:pt idx="4">
                  <c:v>0.27800000000000002</c:v>
                </c:pt>
                <c:pt idx="5">
                  <c:v>0.16400000000000001</c:v>
                </c:pt>
                <c:pt idx="6">
                  <c:v>0.36099999999999999</c:v>
                </c:pt>
                <c:pt idx="7">
                  <c:v>0.185</c:v>
                </c:pt>
                <c:pt idx="8">
                  <c:v>0.17</c:v>
                </c:pt>
                <c:pt idx="9">
                  <c:v>0.314</c:v>
                </c:pt>
                <c:pt idx="10">
                  <c:v>0.27200000000000002</c:v>
                </c:pt>
              </c:numCache>
            </c:numRef>
          </c:val>
          <c:extLst>
            <c:ext xmlns:c16="http://schemas.microsoft.com/office/drawing/2014/chart" uri="{C3380CC4-5D6E-409C-BE32-E72D297353CC}">
              <c16:uniqueId val="{00000000-5EE5-4D18-BDD2-596F937668A5}"/>
            </c:ext>
          </c:extLst>
        </c:ser>
        <c:ser>
          <c:idx val="1"/>
          <c:order val="1"/>
          <c:tx>
            <c:strRef>
              <c:f>'AMP by race(7-10)'!$H$2</c:f>
              <c:strCache>
                <c:ptCount val="1"/>
                <c:pt idx="0">
                  <c:v>Non-Group</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 by race(7-10)'!$F$3:$F$13</c:f>
              <c:strCache>
                <c:ptCount val="11"/>
                <c:pt idx="0">
                  <c:v>Limited English Proficient</c:v>
                </c:pt>
                <c:pt idx="1">
                  <c:v>Students with Disabilities</c:v>
                </c:pt>
                <c:pt idx="2">
                  <c:v>Economically Disadvantaged</c:v>
                </c:pt>
                <c:pt idx="3">
                  <c:v>Female</c:v>
                </c:pt>
                <c:pt idx="4">
                  <c:v>Two or More Races</c:v>
                </c:pt>
                <c:pt idx="5">
                  <c:v>Alaska Native/American Indian</c:v>
                </c:pt>
                <c:pt idx="6">
                  <c:v>Asian/Pacific Islander</c:v>
                </c:pt>
                <c:pt idx="7">
                  <c:v>Hispanic</c:v>
                </c:pt>
                <c:pt idx="8">
                  <c:v>African American</c:v>
                </c:pt>
                <c:pt idx="9">
                  <c:v>Caucasian</c:v>
                </c:pt>
                <c:pt idx="10">
                  <c:v>All Students</c:v>
                </c:pt>
              </c:strCache>
            </c:strRef>
          </c:cat>
          <c:val>
            <c:numRef>
              <c:f>'AMP by race(7-10)'!$H$3:$H$13</c:f>
              <c:numCache>
                <c:formatCode>0.0%</c:formatCode>
                <c:ptCount val="11"/>
                <c:pt idx="0">
                  <c:v>0.27700000000000002</c:v>
                </c:pt>
                <c:pt idx="1">
                  <c:v>0.31</c:v>
                </c:pt>
                <c:pt idx="2">
                  <c:v>0.32900000000000001</c:v>
                </c:pt>
                <c:pt idx="3">
                  <c:v>0.27300000000000002</c:v>
                </c:pt>
                <c:pt idx="4">
                  <c:v>0.27100000000000002</c:v>
                </c:pt>
                <c:pt idx="5">
                  <c:v>0.29599999999999999</c:v>
                </c:pt>
                <c:pt idx="6">
                  <c:v>0.26500000000000001</c:v>
                </c:pt>
                <c:pt idx="7">
                  <c:v>0.28000000000000003</c:v>
                </c:pt>
                <c:pt idx="8">
                  <c:v>0.28499999999999998</c:v>
                </c:pt>
                <c:pt idx="9">
                  <c:v>0.154</c:v>
                </c:pt>
              </c:numCache>
            </c:numRef>
          </c:val>
          <c:extLst>
            <c:ext xmlns:c16="http://schemas.microsoft.com/office/drawing/2014/chart" uri="{C3380CC4-5D6E-409C-BE32-E72D297353CC}">
              <c16:uniqueId val="{00000001-5EE5-4D18-BDD2-596F937668A5}"/>
            </c:ext>
          </c:extLst>
        </c:ser>
        <c:dLbls>
          <c:dLblPos val="inEnd"/>
          <c:showLegendKey val="0"/>
          <c:showVal val="1"/>
          <c:showCatName val="0"/>
          <c:showSerName val="0"/>
          <c:showPercent val="0"/>
          <c:showBubbleSize val="0"/>
        </c:dLbls>
        <c:gapWidth val="65"/>
        <c:axId val="394740832"/>
        <c:axId val="394741616"/>
      </c:barChart>
      <c:catAx>
        <c:axId val="39474083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0" spcFirstLastPara="1" vertOverflow="ellipsis"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en-US"/>
          </a:p>
        </c:txPr>
        <c:crossAx val="394741616"/>
        <c:crosses val="autoZero"/>
        <c:auto val="1"/>
        <c:lblAlgn val="ctr"/>
        <c:lblOffset val="100"/>
        <c:noMultiLvlLbl val="0"/>
      </c:catAx>
      <c:valAx>
        <c:axId val="394741616"/>
        <c:scaling>
          <c:orientation val="minMax"/>
          <c:max val="1"/>
        </c:scaling>
        <c:delete val="0"/>
        <c:axPos val="b"/>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Percent</a:t>
                </a:r>
                <a:r>
                  <a:rPr lang="en-US" sz="1200" baseline="0"/>
                  <a:t> Meeting Standards</a:t>
                </a:r>
                <a:endParaRPr lang="en-US" sz="1200"/>
              </a:p>
            </c:rich>
          </c:tx>
          <c:layout/>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394740832"/>
        <c:crosses val="autoZero"/>
        <c:crossBetween val="between"/>
      </c:valAx>
      <c:spPr>
        <a:noFill/>
        <a:ln>
          <a:solidFill>
            <a:schemeClr val="tx1"/>
          </a:solidFill>
        </a:ln>
        <a:effectLst/>
      </c:spPr>
    </c:plotArea>
    <c:legend>
      <c:legendPos val="r"/>
      <c:layout>
        <c:manualLayout>
          <c:xMode val="edge"/>
          <c:yMode val="edge"/>
          <c:x val="0.69296292355347477"/>
          <c:y val="0.13570809021255489"/>
          <c:w val="0.18947040315612723"/>
          <c:h val="0.2246435030554002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0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sz="1400"/>
            </a:pPr>
            <a:r>
              <a:rPr lang="en-US" sz="1400"/>
              <a:t>Graph 11: Reading TN</a:t>
            </a:r>
            <a:r>
              <a:rPr lang="en-US" sz="1400" baseline="0"/>
              <a:t> 20</a:t>
            </a:r>
            <a:r>
              <a:rPr lang="en-US" sz="1400"/>
              <a:t>08</a:t>
            </a:r>
            <a:r>
              <a:rPr lang="en-US" sz="1400" baseline="0"/>
              <a:t>- 2015</a:t>
            </a:r>
            <a:r>
              <a:rPr lang="en-US" sz="1400"/>
              <a:t> (grade 5)</a:t>
            </a:r>
          </a:p>
        </c:rich>
      </c:tx>
      <c:layout>
        <c:manualLayout>
          <c:xMode val="edge"/>
          <c:yMode val="edge"/>
          <c:x val="0.26002469726241295"/>
          <c:y val="0"/>
        </c:manualLayout>
      </c:layout>
      <c:overlay val="0"/>
    </c:title>
    <c:autoTitleDeleted val="0"/>
    <c:plotArea>
      <c:layout>
        <c:manualLayout>
          <c:layoutTarget val="inner"/>
          <c:xMode val="edge"/>
          <c:yMode val="edge"/>
          <c:x val="0.17803153461397414"/>
          <c:y val="0.13088826224426611"/>
          <c:w val="0.7889584428153934"/>
          <c:h val="0.73060770402626629"/>
        </c:manualLayout>
      </c:layout>
      <c:lineChart>
        <c:grouping val="standard"/>
        <c:varyColors val="0"/>
        <c:ser>
          <c:idx val="0"/>
          <c:order val="0"/>
          <c:tx>
            <c:strRef>
              <c:f>'TN-05to13-vs-State-Grade 5'!$A$5</c:f>
              <c:strCache>
                <c:ptCount val="1"/>
                <c:pt idx="0">
                  <c:v>Fairbanks</c:v>
                </c:pt>
              </c:strCache>
            </c:strRef>
          </c:tx>
          <c:marker>
            <c:symbol val="diamond"/>
            <c:size val="7"/>
          </c:marker>
          <c:dLbls>
            <c:dLbl>
              <c:idx val="1"/>
              <c:delete val="1"/>
              <c:extLst>
                <c:ext xmlns:c15="http://schemas.microsoft.com/office/drawing/2012/chart" uri="{CE6537A1-D6FC-4f65-9D91-7224C49458BB}"/>
                <c:ext xmlns:c16="http://schemas.microsoft.com/office/drawing/2014/chart" uri="{C3380CC4-5D6E-409C-BE32-E72D297353CC}">
                  <c16:uniqueId val="{00000000-2DF8-4AC9-B16F-71B035449C76}"/>
                </c:ext>
              </c:extLst>
            </c:dLbl>
            <c:dLbl>
              <c:idx val="2"/>
              <c:delete val="1"/>
              <c:extLst>
                <c:ext xmlns:c15="http://schemas.microsoft.com/office/drawing/2012/chart" uri="{CE6537A1-D6FC-4f65-9D91-7224C49458BB}"/>
                <c:ext xmlns:c16="http://schemas.microsoft.com/office/drawing/2014/chart" uri="{C3380CC4-5D6E-409C-BE32-E72D297353CC}">
                  <c16:uniqueId val="{00000001-2DF8-4AC9-B16F-71B035449C76}"/>
                </c:ext>
              </c:extLst>
            </c:dLbl>
            <c:dLbl>
              <c:idx val="4"/>
              <c:delete val="1"/>
              <c:extLst>
                <c:ext xmlns:c15="http://schemas.microsoft.com/office/drawing/2012/chart" uri="{CE6537A1-D6FC-4f65-9D91-7224C49458BB}"/>
                <c:ext xmlns:c16="http://schemas.microsoft.com/office/drawing/2014/chart" uri="{C3380CC4-5D6E-409C-BE32-E72D297353CC}">
                  <c16:uniqueId val="{00000002-2DF8-4AC9-B16F-71B035449C76}"/>
                </c:ext>
              </c:extLst>
            </c:dLbl>
            <c:dLbl>
              <c:idx val="5"/>
              <c:delete val="1"/>
              <c:extLst>
                <c:ext xmlns:c15="http://schemas.microsoft.com/office/drawing/2012/chart" uri="{CE6537A1-D6FC-4f65-9D91-7224C49458BB}"/>
                <c:ext xmlns:c16="http://schemas.microsoft.com/office/drawing/2014/chart" uri="{C3380CC4-5D6E-409C-BE32-E72D297353CC}">
                  <c16:uniqueId val="{00000003-2DF8-4AC9-B16F-71B035449C76}"/>
                </c:ext>
              </c:extLst>
            </c:dLbl>
            <c:spPr>
              <a:noFill/>
              <a:ln>
                <a:noFill/>
              </a:ln>
              <a:effectLst/>
            </c:spPr>
            <c:txPr>
              <a:bodyPr wrap="square" lIns="38100" tIns="19050" rIns="38100" bIns="19050" anchor="ctr">
                <a:spAutoFit/>
              </a:bodyPr>
              <a:lstStyle/>
              <a:p>
                <a:pPr>
                  <a:defRPr sz="14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'TN-05to13-vs-State-Grade 5'!$B$4:$I$4</c:f>
              <c:numCache>
                <c:formatCode>General</c:formatCode>
                <c:ptCount val="8"/>
                <c:pt idx="0">
                  <c:v>2008</c:v>
                </c:pt>
                <c:pt idx="1">
                  <c:v>2009</c:v>
                </c:pt>
                <c:pt idx="2">
                  <c:v>2010</c:v>
                </c:pt>
                <c:pt idx="3">
                  <c:v>2011</c:v>
                </c:pt>
                <c:pt idx="4">
                  <c:v>2012</c:v>
                </c:pt>
                <c:pt idx="5">
                  <c:v>2013</c:v>
                </c:pt>
                <c:pt idx="6">
                  <c:v>2014</c:v>
                </c:pt>
                <c:pt idx="7">
                  <c:v>2015</c:v>
                </c:pt>
              </c:numCache>
            </c:numRef>
          </c:cat>
          <c:val>
            <c:numRef>
              <c:f>'TN-05to13-vs-State-Grade 5'!$B$5:$I$5</c:f>
              <c:numCache>
                <c:formatCode>General</c:formatCode>
                <c:ptCount val="8"/>
                <c:pt idx="0">
                  <c:v>50.4</c:v>
                </c:pt>
                <c:pt idx="1">
                  <c:v>50</c:v>
                </c:pt>
                <c:pt idx="2">
                  <c:v>48.5</c:v>
                </c:pt>
                <c:pt idx="3">
                  <c:v>49.7</c:v>
                </c:pt>
                <c:pt idx="4">
                  <c:v>51</c:v>
                </c:pt>
                <c:pt idx="5">
                  <c:v>49.9</c:v>
                </c:pt>
                <c:pt idx="6">
                  <c:v>51.1</c:v>
                </c:pt>
                <c:pt idx="7">
                  <c:v>50</c:v>
                </c:pt>
              </c:numCache>
            </c:numRef>
          </c:val>
          <c:smooth val="0"/>
          <c:extLst>
            <c:ext xmlns:c16="http://schemas.microsoft.com/office/drawing/2014/chart" uri="{C3380CC4-5D6E-409C-BE32-E72D297353CC}">
              <c16:uniqueId val="{00000004-2DF8-4AC9-B16F-71B035449C76}"/>
            </c:ext>
          </c:extLst>
        </c:ser>
        <c:ser>
          <c:idx val="1"/>
          <c:order val="1"/>
          <c:tx>
            <c:strRef>
              <c:f>'TN-05to13-vs-State-Grade 5'!$A$6</c:f>
              <c:strCache>
                <c:ptCount val="1"/>
                <c:pt idx="0">
                  <c:v>Statewide</c:v>
                </c:pt>
              </c:strCache>
            </c:strRef>
          </c:tx>
          <c:spPr>
            <a:ln>
              <a:prstDash val="dash"/>
            </a:ln>
          </c:spPr>
          <c:marker>
            <c:symbol val="square"/>
            <c:size val="6"/>
          </c:marker>
          <c:dLbls>
            <c:dLbl>
              <c:idx val="1"/>
              <c:delete val="1"/>
              <c:extLst>
                <c:ext xmlns:c15="http://schemas.microsoft.com/office/drawing/2012/chart" uri="{CE6537A1-D6FC-4f65-9D91-7224C49458BB}"/>
                <c:ext xmlns:c16="http://schemas.microsoft.com/office/drawing/2014/chart" uri="{C3380CC4-5D6E-409C-BE32-E72D297353CC}">
                  <c16:uniqueId val="{00000005-2DF8-4AC9-B16F-71B035449C76}"/>
                </c:ext>
              </c:extLst>
            </c:dLbl>
            <c:dLbl>
              <c:idx val="2"/>
              <c:delete val="1"/>
              <c:extLst>
                <c:ext xmlns:c15="http://schemas.microsoft.com/office/drawing/2012/chart" uri="{CE6537A1-D6FC-4f65-9D91-7224C49458BB}"/>
                <c:ext xmlns:c16="http://schemas.microsoft.com/office/drawing/2014/chart" uri="{C3380CC4-5D6E-409C-BE32-E72D297353CC}">
                  <c16:uniqueId val="{00000006-2DF8-4AC9-B16F-71B035449C76}"/>
                </c:ext>
              </c:extLst>
            </c:dLbl>
            <c:dLbl>
              <c:idx val="4"/>
              <c:delete val="1"/>
              <c:extLst>
                <c:ext xmlns:c15="http://schemas.microsoft.com/office/drawing/2012/chart" uri="{CE6537A1-D6FC-4f65-9D91-7224C49458BB}"/>
                <c:ext xmlns:c16="http://schemas.microsoft.com/office/drawing/2014/chart" uri="{C3380CC4-5D6E-409C-BE32-E72D297353CC}">
                  <c16:uniqueId val="{00000007-2DF8-4AC9-B16F-71B035449C76}"/>
                </c:ext>
              </c:extLst>
            </c:dLbl>
            <c:spPr>
              <a:noFill/>
              <a:ln>
                <a:noFill/>
              </a:ln>
              <a:effectLst/>
            </c:spPr>
            <c:txPr>
              <a:bodyPr wrap="square" lIns="38100" tIns="19050" rIns="38100" bIns="19050" anchor="ctr">
                <a:spAutoFit/>
              </a:bodyPr>
              <a:lstStyle/>
              <a:p>
                <a:pPr>
                  <a:defRPr sz="1400"/>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'TN-05to13-vs-State-Grade 5'!$B$4:$I$4</c:f>
              <c:numCache>
                <c:formatCode>General</c:formatCode>
                <c:ptCount val="8"/>
                <c:pt idx="0">
                  <c:v>2008</c:v>
                </c:pt>
                <c:pt idx="1">
                  <c:v>2009</c:v>
                </c:pt>
                <c:pt idx="2">
                  <c:v>2010</c:v>
                </c:pt>
                <c:pt idx="3">
                  <c:v>2011</c:v>
                </c:pt>
                <c:pt idx="4">
                  <c:v>2012</c:v>
                </c:pt>
                <c:pt idx="5">
                  <c:v>2013</c:v>
                </c:pt>
                <c:pt idx="6">
                  <c:v>2014</c:v>
                </c:pt>
                <c:pt idx="7">
                  <c:v>2015</c:v>
                </c:pt>
              </c:numCache>
            </c:numRef>
          </c:cat>
          <c:val>
            <c:numRef>
              <c:f>'TN-05to13-vs-State-Grade 5'!$B$6:$I$6</c:f>
              <c:numCache>
                <c:formatCode>General</c:formatCode>
                <c:ptCount val="8"/>
                <c:pt idx="0">
                  <c:v>47.9</c:v>
                </c:pt>
                <c:pt idx="1">
                  <c:v>47.4</c:v>
                </c:pt>
                <c:pt idx="2">
                  <c:v>47.4</c:v>
                </c:pt>
                <c:pt idx="3">
                  <c:v>47.4</c:v>
                </c:pt>
                <c:pt idx="4">
                  <c:v>47.9</c:v>
                </c:pt>
                <c:pt idx="5">
                  <c:v>48.8</c:v>
                </c:pt>
              </c:numCache>
            </c:numRef>
          </c:val>
          <c:smooth val="0"/>
          <c:extLst>
            <c:ext xmlns:c16="http://schemas.microsoft.com/office/drawing/2014/chart" uri="{C3380CC4-5D6E-409C-BE32-E72D297353CC}">
              <c16:uniqueId val="{00000008-2DF8-4AC9-B16F-71B035449C76}"/>
            </c:ext>
          </c:extLst>
        </c:ser>
        <c:dLbls>
          <c:showLegendKey val="0"/>
          <c:showVal val="0"/>
          <c:showCatName val="0"/>
          <c:showSerName val="0"/>
          <c:showPercent val="0"/>
          <c:showBubbleSize val="0"/>
        </c:dLbls>
        <c:marker val="1"/>
        <c:smooth val="0"/>
        <c:axId val="535641568"/>
        <c:axId val="535634512"/>
      </c:lineChart>
      <c:catAx>
        <c:axId val="535641568"/>
        <c:scaling>
          <c:orientation val="minMax"/>
        </c:scaling>
        <c:delete val="0"/>
        <c:axPos val="b"/>
        <c:numFmt formatCode="General" sourceLinked="1"/>
        <c:majorTickMark val="out"/>
        <c:minorTickMark val="none"/>
        <c:tickLblPos val="nextTo"/>
        <c:crossAx val="535634512"/>
        <c:crosses val="autoZero"/>
        <c:auto val="1"/>
        <c:lblAlgn val="ctr"/>
        <c:lblOffset val="100"/>
        <c:noMultiLvlLbl val="0"/>
      </c:catAx>
      <c:valAx>
        <c:axId val="535634512"/>
        <c:scaling>
          <c:orientation val="minMax"/>
          <c:max val="65"/>
          <c:min val="35"/>
        </c:scaling>
        <c:delete val="0"/>
        <c:axPos val="l"/>
        <c:title>
          <c:tx>
            <c:rich>
              <a:bodyPr rot="-5400000" vert="horz"/>
              <a:lstStyle/>
              <a:p>
                <a:pPr>
                  <a:defRPr sz="1200"/>
                </a:pPr>
                <a:r>
                  <a:rPr lang="en-US" sz="1200"/>
                  <a:t>Average</a:t>
                </a:r>
                <a:r>
                  <a:rPr lang="en-US" sz="1200" baseline="0"/>
                  <a:t> NCE</a:t>
                </a:r>
                <a:endParaRPr lang="en-US" sz="1200"/>
              </a:p>
            </c:rich>
          </c:tx>
          <c:layout/>
          <c:overlay val="0"/>
        </c:title>
        <c:numFmt formatCode="General" sourceLinked="1"/>
        <c:majorTickMark val="out"/>
        <c:minorTickMark val="none"/>
        <c:tickLblPos val="nextTo"/>
        <c:crossAx val="535641568"/>
        <c:crosses val="autoZero"/>
        <c:crossBetween val="between"/>
        <c:majorUnit val="3"/>
      </c:valAx>
      <c:spPr>
        <a:ln>
          <a:solidFill>
            <a:schemeClr val="tx1"/>
          </a:solidFill>
        </a:ln>
      </c:spPr>
    </c:plotArea>
    <c:legend>
      <c:legendPos val="b"/>
      <c:layout>
        <c:manualLayout>
          <c:xMode val="edge"/>
          <c:yMode val="edge"/>
          <c:x val="0.19212679248279024"/>
          <c:y val="0.16194701938480283"/>
          <c:w val="0.73370109845136477"/>
          <c:h val="9.9645852894877054E-2"/>
        </c:manualLayout>
      </c:layout>
      <c:overlay val="0"/>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sz="1400"/>
            </a:pPr>
            <a:r>
              <a:rPr lang="en-US" sz="1400"/>
              <a:t>Graph 12: Language TN</a:t>
            </a:r>
            <a:r>
              <a:rPr lang="en-US" sz="1400" baseline="0"/>
              <a:t> 20</a:t>
            </a:r>
            <a:r>
              <a:rPr lang="en-US" sz="1400"/>
              <a:t>08</a:t>
            </a:r>
            <a:r>
              <a:rPr lang="en-US" sz="1400" baseline="0"/>
              <a:t>-2015</a:t>
            </a:r>
            <a:r>
              <a:rPr lang="en-US" sz="1400"/>
              <a:t> (grade 5)</a:t>
            </a:r>
          </a:p>
        </c:rich>
      </c:tx>
      <c:layout>
        <c:manualLayout>
          <c:xMode val="edge"/>
          <c:yMode val="edge"/>
          <c:x val="0.25402287497684339"/>
          <c:y val="0"/>
        </c:manualLayout>
      </c:layout>
      <c:overlay val="0"/>
    </c:title>
    <c:autoTitleDeleted val="0"/>
    <c:plotArea>
      <c:layout>
        <c:manualLayout>
          <c:layoutTarget val="inner"/>
          <c:xMode val="edge"/>
          <c:yMode val="edge"/>
          <c:x val="0.17803153461397414"/>
          <c:y val="0.13088826224426611"/>
          <c:w val="0.7889584428153934"/>
          <c:h val="0.73060770402626629"/>
        </c:manualLayout>
      </c:layout>
      <c:lineChart>
        <c:grouping val="standard"/>
        <c:varyColors val="0"/>
        <c:ser>
          <c:idx val="0"/>
          <c:order val="0"/>
          <c:tx>
            <c:strRef>
              <c:f>'TN-05to13-vs-State-Grade 5'!$K$5</c:f>
              <c:strCache>
                <c:ptCount val="1"/>
                <c:pt idx="0">
                  <c:v>Fairbanks</c:v>
                </c:pt>
              </c:strCache>
            </c:strRef>
          </c:tx>
          <c:marker>
            <c:symbol val="diamond"/>
            <c:size val="7"/>
          </c:marker>
          <c:dLbls>
            <c:dLbl>
              <c:idx val="1"/>
              <c:delete val="1"/>
              <c:extLst>
                <c:ext xmlns:c15="http://schemas.microsoft.com/office/drawing/2012/chart" uri="{CE6537A1-D6FC-4f65-9D91-7224C49458BB}"/>
                <c:ext xmlns:c16="http://schemas.microsoft.com/office/drawing/2014/chart" uri="{C3380CC4-5D6E-409C-BE32-E72D297353CC}">
                  <c16:uniqueId val="{00000000-2852-4C4E-81BC-2FDA4A7970D3}"/>
                </c:ext>
              </c:extLst>
            </c:dLbl>
            <c:dLbl>
              <c:idx val="2"/>
              <c:delete val="1"/>
              <c:extLst>
                <c:ext xmlns:c15="http://schemas.microsoft.com/office/drawing/2012/chart" uri="{CE6537A1-D6FC-4f65-9D91-7224C49458BB}"/>
                <c:ext xmlns:c16="http://schemas.microsoft.com/office/drawing/2014/chart" uri="{C3380CC4-5D6E-409C-BE32-E72D297353CC}">
                  <c16:uniqueId val="{00000001-2852-4C4E-81BC-2FDA4A7970D3}"/>
                </c:ext>
              </c:extLst>
            </c:dLbl>
            <c:dLbl>
              <c:idx val="4"/>
              <c:delete val="1"/>
              <c:extLst>
                <c:ext xmlns:c15="http://schemas.microsoft.com/office/drawing/2012/chart" uri="{CE6537A1-D6FC-4f65-9D91-7224C49458BB}"/>
                <c:ext xmlns:c16="http://schemas.microsoft.com/office/drawing/2014/chart" uri="{C3380CC4-5D6E-409C-BE32-E72D297353CC}">
                  <c16:uniqueId val="{00000002-2852-4C4E-81BC-2FDA4A7970D3}"/>
                </c:ext>
              </c:extLst>
            </c:dLbl>
            <c:dLbl>
              <c:idx val="5"/>
              <c:delete val="1"/>
              <c:extLst>
                <c:ext xmlns:c15="http://schemas.microsoft.com/office/drawing/2012/chart" uri="{CE6537A1-D6FC-4f65-9D91-7224C49458BB}"/>
                <c:ext xmlns:c16="http://schemas.microsoft.com/office/drawing/2014/chart" uri="{C3380CC4-5D6E-409C-BE32-E72D297353CC}">
                  <c16:uniqueId val="{00000003-2852-4C4E-81BC-2FDA4A7970D3}"/>
                </c:ext>
              </c:extLst>
            </c:dLbl>
            <c:spPr>
              <a:noFill/>
              <a:ln>
                <a:noFill/>
              </a:ln>
              <a:effectLst/>
            </c:spPr>
            <c:txPr>
              <a:bodyPr wrap="square" lIns="38100" tIns="19050" rIns="38100" bIns="19050" anchor="ctr">
                <a:spAutoFit/>
              </a:bodyPr>
              <a:lstStyle/>
              <a:p>
                <a:pPr>
                  <a:defRPr sz="14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'TN-05to13-vs-State-Grade 5'!$L$4:$S$4</c:f>
              <c:numCache>
                <c:formatCode>General</c:formatCode>
                <c:ptCount val="8"/>
                <c:pt idx="0">
                  <c:v>2008</c:v>
                </c:pt>
                <c:pt idx="1">
                  <c:v>2009</c:v>
                </c:pt>
                <c:pt idx="2">
                  <c:v>2010</c:v>
                </c:pt>
                <c:pt idx="3">
                  <c:v>2011</c:v>
                </c:pt>
                <c:pt idx="4">
                  <c:v>2012</c:v>
                </c:pt>
                <c:pt idx="5">
                  <c:v>2013</c:v>
                </c:pt>
                <c:pt idx="6">
                  <c:v>2014</c:v>
                </c:pt>
                <c:pt idx="7">
                  <c:v>2015</c:v>
                </c:pt>
              </c:numCache>
            </c:numRef>
          </c:cat>
          <c:val>
            <c:numRef>
              <c:f>'TN-05to13-vs-State-Grade 5'!$L$5:$S$5</c:f>
              <c:numCache>
                <c:formatCode>General</c:formatCode>
                <c:ptCount val="8"/>
                <c:pt idx="0">
                  <c:v>51.1</c:v>
                </c:pt>
                <c:pt idx="1">
                  <c:v>49.9</c:v>
                </c:pt>
                <c:pt idx="2">
                  <c:v>48.6</c:v>
                </c:pt>
                <c:pt idx="3">
                  <c:v>49.6</c:v>
                </c:pt>
                <c:pt idx="4">
                  <c:v>50.5</c:v>
                </c:pt>
                <c:pt idx="5">
                  <c:v>50.8</c:v>
                </c:pt>
                <c:pt idx="6">
                  <c:v>50.4</c:v>
                </c:pt>
                <c:pt idx="7">
                  <c:v>50.6</c:v>
                </c:pt>
              </c:numCache>
            </c:numRef>
          </c:val>
          <c:smooth val="0"/>
          <c:extLst>
            <c:ext xmlns:c16="http://schemas.microsoft.com/office/drawing/2014/chart" uri="{C3380CC4-5D6E-409C-BE32-E72D297353CC}">
              <c16:uniqueId val="{00000004-2852-4C4E-81BC-2FDA4A7970D3}"/>
            </c:ext>
          </c:extLst>
        </c:ser>
        <c:ser>
          <c:idx val="1"/>
          <c:order val="1"/>
          <c:tx>
            <c:strRef>
              <c:f>'TN-05to13-vs-State-Grade 5'!$K$6</c:f>
              <c:strCache>
                <c:ptCount val="1"/>
                <c:pt idx="0">
                  <c:v>Statewide</c:v>
                </c:pt>
              </c:strCache>
            </c:strRef>
          </c:tx>
          <c:spPr>
            <a:ln>
              <a:prstDash val="dash"/>
            </a:ln>
          </c:spPr>
          <c:marker>
            <c:symbol val="square"/>
            <c:size val="6"/>
          </c:marker>
          <c:dLbls>
            <c:dLbl>
              <c:idx val="1"/>
              <c:delete val="1"/>
              <c:extLst>
                <c:ext xmlns:c15="http://schemas.microsoft.com/office/drawing/2012/chart" uri="{CE6537A1-D6FC-4f65-9D91-7224C49458BB}"/>
                <c:ext xmlns:c16="http://schemas.microsoft.com/office/drawing/2014/chart" uri="{C3380CC4-5D6E-409C-BE32-E72D297353CC}">
                  <c16:uniqueId val="{00000005-2852-4C4E-81BC-2FDA4A7970D3}"/>
                </c:ext>
              </c:extLst>
            </c:dLbl>
            <c:dLbl>
              <c:idx val="2"/>
              <c:delete val="1"/>
              <c:extLst>
                <c:ext xmlns:c15="http://schemas.microsoft.com/office/drawing/2012/chart" uri="{CE6537A1-D6FC-4f65-9D91-7224C49458BB}"/>
                <c:ext xmlns:c16="http://schemas.microsoft.com/office/drawing/2014/chart" uri="{C3380CC4-5D6E-409C-BE32-E72D297353CC}">
                  <c16:uniqueId val="{00000006-2852-4C4E-81BC-2FDA4A7970D3}"/>
                </c:ext>
              </c:extLst>
            </c:dLbl>
            <c:dLbl>
              <c:idx val="4"/>
              <c:delete val="1"/>
              <c:extLst>
                <c:ext xmlns:c15="http://schemas.microsoft.com/office/drawing/2012/chart" uri="{CE6537A1-D6FC-4f65-9D91-7224C49458BB}"/>
                <c:ext xmlns:c16="http://schemas.microsoft.com/office/drawing/2014/chart" uri="{C3380CC4-5D6E-409C-BE32-E72D297353CC}">
                  <c16:uniqueId val="{00000007-2852-4C4E-81BC-2FDA4A7970D3}"/>
                </c:ext>
              </c:extLst>
            </c:dLbl>
            <c:spPr>
              <a:noFill/>
              <a:ln>
                <a:noFill/>
              </a:ln>
              <a:effectLst/>
            </c:spPr>
            <c:txPr>
              <a:bodyPr wrap="square" lIns="38100" tIns="19050" rIns="38100" bIns="19050" anchor="ctr">
                <a:spAutoFit/>
              </a:bodyPr>
              <a:lstStyle/>
              <a:p>
                <a:pPr>
                  <a:defRPr sz="1400"/>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'TN-05to13-vs-State-Grade 5'!$L$4:$S$4</c:f>
              <c:numCache>
                <c:formatCode>General</c:formatCode>
                <c:ptCount val="8"/>
                <c:pt idx="0">
                  <c:v>2008</c:v>
                </c:pt>
                <c:pt idx="1">
                  <c:v>2009</c:v>
                </c:pt>
                <c:pt idx="2">
                  <c:v>2010</c:v>
                </c:pt>
                <c:pt idx="3">
                  <c:v>2011</c:v>
                </c:pt>
                <c:pt idx="4">
                  <c:v>2012</c:v>
                </c:pt>
                <c:pt idx="5">
                  <c:v>2013</c:v>
                </c:pt>
                <c:pt idx="6">
                  <c:v>2014</c:v>
                </c:pt>
                <c:pt idx="7">
                  <c:v>2015</c:v>
                </c:pt>
              </c:numCache>
            </c:numRef>
          </c:cat>
          <c:val>
            <c:numRef>
              <c:f>'TN-05to13-vs-State-Grade 5'!$L$6:$S$6</c:f>
              <c:numCache>
                <c:formatCode>General</c:formatCode>
                <c:ptCount val="8"/>
                <c:pt idx="0">
                  <c:v>49.5</c:v>
                </c:pt>
                <c:pt idx="1">
                  <c:v>48.9</c:v>
                </c:pt>
                <c:pt idx="2">
                  <c:v>48.8</c:v>
                </c:pt>
                <c:pt idx="3">
                  <c:v>48.8</c:v>
                </c:pt>
                <c:pt idx="4">
                  <c:v>48.8</c:v>
                </c:pt>
                <c:pt idx="5">
                  <c:v>48.9</c:v>
                </c:pt>
              </c:numCache>
            </c:numRef>
          </c:val>
          <c:smooth val="0"/>
          <c:extLst>
            <c:ext xmlns:c16="http://schemas.microsoft.com/office/drawing/2014/chart" uri="{C3380CC4-5D6E-409C-BE32-E72D297353CC}">
              <c16:uniqueId val="{00000008-2852-4C4E-81BC-2FDA4A7970D3}"/>
            </c:ext>
          </c:extLst>
        </c:ser>
        <c:dLbls>
          <c:showLegendKey val="0"/>
          <c:showVal val="0"/>
          <c:showCatName val="0"/>
          <c:showSerName val="0"/>
          <c:showPercent val="0"/>
          <c:showBubbleSize val="0"/>
        </c:dLbls>
        <c:marker val="1"/>
        <c:smooth val="0"/>
        <c:axId val="535625496"/>
        <c:axId val="535632160"/>
      </c:lineChart>
      <c:catAx>
        <c:axId val="535625496"/>
        <c:scaling>
          <c:orientation val="minMax"/>
        </c:scaling>
        <c:delete val="0"/>
        <c:axPos val="b"/>
        <c:numFmt formatCode="General" sourceLinked="1"/>
        <c:majorTickMark val="out"/>
        <c:minorTickMark val="none"/>
        <c:tickLblPos val="nextTo"/>
        <c:crossAx val="535632160"/>
        <c:crosses val="autoZero"/>
        <c:auto val="1"/>
        <c:lblAlgn val="ctr"/>
        <c:lblOffset val="100"/>
        <c:noMultiLvlLbl val="0"/>
      </c:catAx>
      <c:valAx>
        <c:axId val="535632160"/>
        <c:scaling>
          <c:orientation val="minMax"/>
          <c:max val="65"/>
          <c:min val="35"/>
        </c:scaling>
        <c:delete val="0"/>
        <c:axPos val="l"/>
        <c:title>
          <c:tx>
            <c:rich>
              <a:bodyPr rot="-5400000" vert="horz"/>
              <a:lstStyle/>
              <a:p>
                <a:pPr>
                  <a:defRPr sz="1200"/>
                </a:pPr>
                <a:r>
                  <a:rPr lang="en-US" sz="1200"/>
                  <a:t>Average</a:t>
                </a:r>
                <a:r>
                  <a:rPr lang="en-US" sz="1200" baseline="0"/>
                  <a:t> NCE</a:t>
                </a:r>
                <a:endParaRPr lang="en-US" sz="1200"/>
              </a:p>
            </c:rich>
          </c:tx>
          <c:layout/>
          <c:overlay val="0"/>
        </c:title>
        <c:numFmt formatCode="General" sourceLinked="1"/>
        <c:majorTickMark val="out"/>
        <c:minorTickMark val="none"/>
        <c:tickLblPos val="nextTo"/>
        <c:crossAx val="535625496"/>
        <c:crosses val="autoZero"/>
        <c:crossBetween val="between"/>
        <c:majorUnit val="3"/>
      </c:valAx>
      <c:spPr>
        <a:ln>
          <a:solidFill>
            <a:schemeClr val="tx1"/>
          </a:solidFill>
        </a:ln>
      </c:spPr>
    </c:plotArea>
    <c:legend>
      <c:legendPos val="b"/>
      <c:layout>
        <c:manualLayout>
          <c:xMode val="edge"/>
          <c:yMode val="edge"/>
          <c:x val="0.21313321588034917"/>
          <c:y val="0.15643652166970684"/>
          <c:w val="0.7088430944072468"/>
          <c:h val="0.11066684832506904"/>
        </c:manualLayout>
      </c:layout>
      <c:overlay val="0"/>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sz="1400"/>
            </a:pPr>
            <a:r>
              <a:rPr lang="en-US" sz="1400" dirty="0"/>
              <a:t>Graph 13: Math TN</a:t>
            </a:r>
            <a:r>
              <a:rPr lang="en-US" sz="1400" baseline="0" dirty="0"/>
              <a:t> 20</a:t>
            </a:r>
            <a:r>
              <a:rPr lang="en-US" sz="1400" dirty="0"/>
              <a:t>08</a:t>
            </a:r>
            <a:r>
              <a:rPr lang="en-US" sz="1400" baseline="0" dirty="0"/>
              <a:t>-2015</a:t>
            </a:r>
            <a:r>
              <a:rPr lang="en-US" sz="1400" dirty="0"/>
              <a:t> (grade 5)</a:t>
            </a:r>
          </a:p>
        </c:rich>
      </c:tx>
      <c:layout>
        <c:manualLayout>
          <c:xMode val="edge"/>
          <c:yMode val="edge"/>
          <c:x val="0.25402281495322954"/>
          <c:y val="0"/>
        </c:manualLayout>
      </c:layout>
      <c:overlay val="0"/>
    </c:title>
    <c:autoTitleDeleted val="0"/>
    <c:plotArea>
      <c:layout>
        <c:manualLayout>
          <c:layoutTarget val="inner"/>
          <c:xMode val="edge"/>
          <c:yMode val="edge"/>
          <c:x val="0.17803153461397414"/>
          <c:y val="0.13088826224426611"/>
          <c:w val="0.7889584428153934"/>
          <c:h val="0.73060770402626629"/>
        </c:manualLayout>
      </c:layout>
      <c:lineChart>
        <c:grouping val="standard"/>
        <c:varyColors val="0"/>
        <c:ser>
          <c:idx val="0"/>
          <c:order val="0"/>
          <c:tx>
            <c:strRef>
              <c:f>'TN-05to13-vs-State-Grade 5'!$A$11</c:f>
              <c:strCache>
                <c:ptCount val="1"/>
                <c:pt idx="0">
                  <c:v>Fairbanks</c:v>
                </c:pt>
              </c:strCache>
            </c:strRef>
          </c:tx>
          <c:marker>
            <c:symbol val="diamond"/>
            <c:size val="7"/>
          </c:marker>
          <c:dLbls>
            <c:dLbl>
              <c:idx val="1"/>
              <c:delete val="1"/>
              <c:extLst>
                <c:ext xmlns:c15="http://schemas.microsoft.com/office/drawing/2012/chart" uri="{CE6537A1-D6FC-4f65-9D91-7224C49458BB}"/>
                <c:ext xmlns:c16="http://schemas.microsoft.com/office/drawing/2014/chart" uri="{C3380CC4-5D6E-409C-BE32-E72D297353CC}">
                  <c16:uniqueId val="{00000000-7674-4663-BAF4-9515EA786213}"/>
                </c:ext>
              </c:extLst>
            </c:dLbl>
            <c:dLbl>
              <c:idx val="2"/>
              <c:delete val="1"/>
              <c:extLst>
                <c:ext xmlns:c15="http://schemas.microsoft.com/office/drawing/2012/chart" uri="{CE6537A1-D6FC-4f65-9D91-7224C49458BB}"/>
                <c:ext xmlns:c16="http://schemas.microsoft.com/office/drawing/2014/chart" uri="{C3380CC4-5D6E-409C-BE32-E72D297353CC}">
                  <c16:uniqueId val="{00000001-7674-4663-BAF4-9515EA786213}"/>
                </c:ext>
              </c:extLst>
            </c:dLbl>
            <c:dLbl>
              <c:idx val="4"/>
              <c:delete val="1"/>
              <c:extLst>
                <c:ext xmlns:c15="http://schemas.microsoft.com/office/drawing/2012/chart" uri="{CE6537A1-D6FC-4f65-9D91-7224C49458BB}"/>
                <c:ext xmlns:c16="http://schemas.microsoft.com/office/drawing/2014/chart" uri="{C3380CC4-5D6E-409C-BE32-E72D297353CC}">
                  <c16:uniqueId val="{00000002-7674-4663-BAF4-9515EA786213}"/>
                </c:ext>
              </c:extLst>
            </c:dLbl>
            <c:dLbl>
              <c:idx val="5"/>
              <c:delete val="1"/>
              <c:extLst>
                <c:ext xmlns:c15="http://schemas.microsoft.com/office/drawing/2012/chart" uri="{CE6537A1-D6FC-4f65-9D91-7224C49458BB}"/>
                <c:ext xmlns:c16="http://schemas.microsoft.com/office/drawing/2014/chart" uri="{C3380CC4-5D6E-409C-BE32-E72D297353CC}">
                  <c16:uniqueId val="{00000003-7674-4663-BAF4-9515EA786213}"/>
                </c:ext>
              </c:extLst>
            </c:dLbl>
            <c:spPr>
              <a:noFill/>
              <a:ln>
                <a:noFill/>
              </a:ln>
              <a:effectLst/>
            </c:spPr>
            <c:txPr>
              <a:bodyPr wrap="square" lIns="38100" tIns="19050" rIns="38100" bIns="19050" anchor="ctr">
                <a:spAutoFit/>
              </a:bodyPr>
              <a:lstStyle/>
              <a:p>
                <a:pPr>
                  <a:defRPr sz="14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'TN-05to13-vs-State-Grade 5'!$B$10:$I$10</c:f>
              <c:numCache>
                <c:formatCode>General</c:formatCode>
                <c:ptCount val="8"/>
                <c:pt idx="0">
                  <c:v>2008</c:v>
                </c:pt>
                <c:pt idx="1">
                  <c:v>2009</c:v>
                </c:pt>
                <c:pt idx="2">
                  <c:v>2010</c:v>
                </c:pt>
                <c:pt idx="3">
                  <c:v>2011</c:v>
                </c:pt>
                <c:pt idx="4">
                  <c:v>2012</c:v>
                </c:pt>
                <c:pt idx="5">
                  <c:v>2013</c:v>
                </c:pt>
                <c:pt idx="6">
                  <c:v>2014</c:v>
                </c:pt>
                <c:pt idx="7">
                  <c:v>2015</c:v>
                </c:pt>
              </c:numCache>
            </c:numRef>
          </c:cat>
          <c:val>
            <c:numRef>
              <c:f>'TN-05to13-vs-State-Grade 5'!$B$11:$I$11</c:f>
              <c:numCache>
                <c:formatCode>0.0</c:formatCode>
                <c:ptCount val="8"/>
                <c:pt idx="0">
                  <c:v>53.6</c:v>
                </c:pt>
                <c:pt idx="1">
                  <c:v>53</c:v>
                </c:pt>
                <c:pt idx="2">
                  <c:v>51.8</c:v>
                </c:pt>
                <c:pt idx="3">
                  <c:v>51.5</c:v>
                </c:pt>
                <c:pt idx="4">
                  <c:v>52.2</c:v>
                </c:pt>
                <c:pt idx="5">
                  <c:v>52.6</c:v>
                </c:pt>
                <c:pt idx="6">
                  <c:v>52.6</c:v>
                </c:pt>
                <c:pt idx="7">
                  <c:v>51</c:v>
                </c:pt>
              </c:numCache>
            </c:numRef>
          </c:val>
          <c:smooth val="0"/>
          <c:extLst>
            <c:ext xmlns:c16="http://schemas.microsoft.com/office/drawing/2014/chart" uri="{C3380CC4-5D6E-409C-BE32-E72D297353CC}">
              <c16:uniqueId val="{00000004-7674-4663-BAF4-9515EA786213}"/>
            </c:ext>
          </c:extLst>
        </c:ser>
        <c:ser>
          <c:idx val="1"/>
          <c:order val="1"/>
          <c:tx>
            <c:strRef>
              <c:f>'TN-05to13-vs-State-Grade 5'!$A$12</c:f>
              <c:strCache>
                <c:ptCount val="1"/>
                <c:pt idx="0">
                  <c:v>Statewide</c:v>
                </c:pt>
              </c:strCache>
            </c:strRef>
          </c:tx>
          <c:spPr>
            <a:ln>
              <a:prstDash val="dash"/>
            </a:ln>
          </c:spPr>
          <c:marker>
            <c:symbol val="square"/>
            <c:size val="6"/>
          </c:marker>
          <c:dLbls>
            <c:dLbl>
              <c:idx val="1"/>
              <c:delete val="1"/>
              <c:extLst>
                <c:ext xmlns:c15="http://schemas.microsoft.com/office/drawing/2012/chart" uri="{CE6537A1-D6FC-4f65-9D91-7224C49458BB}"/>
                <c:ext xmlns:c16="http://schemas.microsoft.com/office/drawing/2014/chart" uri="{C3380CC4-5D6E-409C-BE32-E72D297353CC}">
                  <c16:uniqueId val="{00000005-7674-4663-BAF4-9515EA786213}"/>
                </c:ext>
              </c:extLst>
            </c:dLbl>
            <c:dLbl>
              <c:idx val="2"/>
              <c:delete val="1"/>
              <c:extLst>
                <c:ext xmlns:c15="http://schemas.microsoft.com/office/drawing/2012/chart" uri="{CE6537A1-D6FC-4f65-9D91-7224C49458BB}"/>
                <c:ext xmlns:c16="http://schemas.microsoft.com/office/drawing/2014/chart" uri="{C3380CC4-5D6E-409C-BE32-E72D297353CC}">
                  <c16:uniqueId val="{00000006-7674-4663-BAF4-9515EA786213}"/>
                </c:ext>
              </c:extLst>
            </c:dLbl>
            <c:dLbl>
              <c:idx val="4"/>
              <c:delete val="1"/>
              <c:extLst>
                <c:ext xmlns:c15="http://schemas.microsoft.com/office/drawing/2012/chart" uri="{CE6537A1-D6FC-4f65-9D91-7224C49458BB}"/>
                <c:ext xmlns:c16="http://schemas.microsoft.com/office/drawing/2014/chart" uri="{C3380CC4-5D6E-409C-BE32-E72D297353CC}">
                  <c16:uniqueId val="{00000007-7674-4663-BAF4-9515EA786213}"/>
                </c:ext>
              </c:extLst>
            </c:dLbl>
            <c:spPr>
              <a:noFill/>
              <a:ln>
                <a:noFill/>
              </a:ln>
              <a:effectLst/>
            </c:spPr>
            <c:txPr>
              <a:bodyPr wrap="square" lIns="38100" tIns="19050" rIns="38100" bIns="19050" anchor="ctr">
                <a:spAutoFit/>
              </a:bodyPr>
              <a:lstStyle/>
              <a:p>
                <a:pPr>
                  <a:defRPr sz="1400"/>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'TN-05to13-vs-State-Grade 5'!$B$10:$I$10</c:f>
              <c:numCache>
                <c:formatCode>General</c:formatCode>
                <c:ptCount val="8"/>
                <c:pt idx="0">
                  <c:v>2008</c:v>
                </c:pt>
                <c:pt idx="1">
                  <c:v>2009</c:v>
                </c:pt>
                <c:pt idx="2">
                  <c:v>2010</c:v>
                </c:pt>
                <c:pt idx="3">
                  <c:v>2011</c:v>
                </c:pt>
                <c:pt idx="4">
                  <c:v>2012</c:v>
                </c:pt>
                <c:pt idx="5">
                  <c:v>2013</c:v>
                </c:pt>
                <c:pt idx="6">
                  <c:v>2014</c:v>
                </c:pt>
                <c:pt idx="7">
                  <c:v>2015</c:v>
                </c:pt>
              </c:numCache>
            </c:numRef>
          </c:cat>
          <c:val>
            <c:numRef>
              <c:f>'TN-05to13-vs-State-Grade 5'!$B$12:$I$12</c:f>
              <c:numCache>
                <c:formatCode>General</c:formatCode>
                <c:ptCount val="8"/>
                <c:pt idx="0">
                  <c:v>48.9</c:v>
                </c:pt>
                <c:pt idx="1">
                  <c:v>47.9</c:v>
                </c:pt>
                <c:pt idx="2">
                  <c:v>48.8</c:v>
                </c:pt>
                <c:pt idx="3">
                  <c:v>47.9</c:v>
                </c:pt>
                <c:pt idx="4">
                  <c:v>48.8</c:v>
                </c:pt>
                <c:pt idx="5">
                  <c:v>48.9</c:v>
                </c:pt>
              </c:numCache>
            </c:numRef>
          </c:val>
          <c:smooth val="0"/>
          <c:extLst>
            <c:ext xmlns:c16="http://schemas.microsoft.com/office/drawing/2014/chart" uri="{C3380CC4-5D6E-409C-BE32-E72D297353CC}">
              <c16:uniqueId val="{00000008-7674-4663-BAF4-9515EA786213}"/>
            </c:ext>
          </c:extLst>
        </c:ser>
        <c:dLbls>
          <c:showLegendKey val="0"/>
          <c:showVal val="0"/>
          <c:showCatName val="0"/>
          <c:showSerName val="0"/>
          <c:showPercent val="0"/>
          <c:showBubbleSize val="0"/>
        </c:dLbls>
        <c:marker val="1"/>
        <c:smooth val="0"/>
        <c:axId val="535623536"/>
        <c:axId val="535630200"/>
      </c:lineChart>
      <c:catAx>
        <c:axId val="535623536"/>
        <c:scaling>
          <c:orientation val="minMax"/>
        </c:scaling>
        <c:delete val="0"/>
        <c:axPos val="b"/>
        <c:numFmt formatCode="General" sourceLinked="1"/>
        <c:majorTickMark val="out"/>
        <c:minorTickMark val="none"/>
        <c:tickLblPos val="nextTo"/>
        <c:crossAx val="535630200"/>
        <c:crosses val="autoZero"/>
        <c:auto val="1"/>
        <c:lblAlgn val="ctr"/>
        <c:lblOffset val="100"/>
        <c:noMultiLvlLbl val="0"/>
      </c:catAx>
      <c:valAx>
        <c:axId val="535630200"/>
        <c:scaling>
          <c:orientation val="minMax"/>
          <c:max val="65"/>
          <c:min val="35"/>
        </c:scaling>
        <c:delete val="0"/>
        <c:axPos val="l"/>
        <c:title>
          <c:tx>
            <c:rich>
              <a:bodyPr rot="-5400000" vert="horz"/>
              <a:lstStyle/>
              <a:p>
                <a:pPr>
                  <a:defRPr sz="1200"/>
                </a:pPr>
                <a:r>
                  <a:rPr lang="en-US" sz="1200"/>
                  <a:t>Average</a:t>
                </a:r>
                <a:r>
                  <a:rPr lang="en-US" sz="1200" baseline="0"/>
                  <a:t> NCE</a:t>
                </a:r>
                <a:endParaRPr lang="en-US" sz="1200"/>
              </a:p>
            </c:rich>
          </c:tx>
          <c:layout/>
          <c:overlay val="0"/>
        </c:title>
        <c:numFmt formatCode="0" sourceLinked="0"/>
        <c:majorTickMark val="out"/>
        <c:minorTickMark val="none"/>
        <c:tickLblPos val="nextTo"/>
        <c:crossAx val="535623536"/>
        <c:crosses val="autoZero"/>
        <c:crossBetween val="between"/>
        <c:majorUnit val="3"/>
      </c:valAx>
      <c:spPr>
        <a:ln>
          <a:solidFill>
            <a:schemeClr val="tx1"/>
          </a:solidFill>
        </a:ln>
      </c:spPr>
    </c:plotArea>
    <c:legend>
      <c:legendPos val="b"/>
      <c:layout>
        <c:manualLayout>
          <c:xMode val="edge"/>
          <c:yMode val="edge"/>
          <c:x val="0.18312413308804584"/>
          <c:y val="0.16562091390776082"/>
          <c:w val="0.78471694666907055"/>
          <c:h val="9.9645852894877054E-2"/>
        </c:manualLayout>
      </c:layout>
      <c:overlay val="0"/>
    </c:legend>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sz="1400"/>
            </a:pPr>
            <a:r>
              <a:rPr lang="en-US" sz="1400"/>
              <a:t>Graph 17: Reading TN</a:t>
            </a:r>
            <a:r>
              <a:rPr lang="en-US" sz="1400" baseline="0"/>
              <a:t> 20</a:t>
            </a:r>
            <a:r>
              <a:rPr lang="en-US" sz="1400"/>
              <a:t>08</a:t>
            </a:r>
            <a:r>
              <a:rPr lang="en-US" sz="1400" baseline="0"/>
              <a:t>-2015</a:t>
            </a:r>
            <a:r>
              <a:rPr lang="en-US" sz="1400"/>
              <a:t> (grade 7)</a:t>
            </a:r>
          </a:p>
        </c:rich>
      </c:tx>
      <c:layout>
        <c:manualLayout>
          <c:xMode val="edge"/>
          <c:yMode val="edge"/>
          <c:x val="0.26002469726241295"/>
          <c:y val="0"/>
        </c:manualLayout>
      </c:layout>
      <c:overlay val="0"/>
    </c:title>
    <c:autoTitleDeleted val="0"/>
    <c:plotArea>
      <c:layout>
        <c:manualLayout>
          <c:layoutTarget val="inner"/>
          <c:xMode val="edge"/>
          <c:yMode val="edge"/>
          <c:x val="0.17803153461397414"/>
          <c:y val="0.13088826224426611"/>
          <c:w val="0.7889584428153934"/>
          <c:h val="0.73060770402626629"/>
        </c:manualLayout>
      </c:layout>
      <c:lineChart>
        <c:grouping val="standard"/>
        <c:varyColors val="0"/>
        <c:ser>
          <c:idx val="0"/>
          <c:order val="0"/>
          <c:tx>
            <c:strRef>
              <c:f>'TN-05to13-vs-State-Grade 7'!$A$5</c:f>
              <c:strCache>
                <c:ptCount val="1"/>
                <c:pt idx="0">
                  <c:v>Fairbanks</c:v>
                </c:pt>
              </c:strCache>
            </c:strRef>
          </c:tx>
          <c:marker>
            <c:symbol val="diamond"/>
            <c:size val="7"/>
          </c:marker>
          <c:dLbls>
            <c:dLbl>
              <c:idx val="1"/>
              <c:delete val="1"/>
              <c:extLst>
                <c:ext xmlns:c15="http://schemas.microsoft.com/office/drawing/2012/chart" uri="{CE6537A1-D6FC-4f65-9D91-7224C49458BB}"/>
                <c:ext xmlns:c16="http://schemas.microsoft.com/office/drawing/2014/chart" uri="{C3380CC4-5D6E-409C-BE32-E72D297353CC}">
                  <c16:uniqueId val="{00000000-8EE5-4EB1-BAD0-F9EA86F14C0D}"/>
                </c:ext>
              </c:extLst>
            </c:dLbl>
            <c:dLbl>
              <c:idx val="2"/>
              <c:delete val="1"/>
              <c:extLst>
                <c:ext xmlns:c15="http://schemas.microsoft.com/office/drawing/2012/chart" uri="{CE6537A1-D6FC-4f65-9D91-7224C49458BB}"/>
                <c:ext xmlns:c16="http://schemas.microsoft.com/office/drawing/2014/chart" uri="{C3380CC4-5D6E-409C-BE32-E72D297353CC}">
                  <c16:uniqueId val="{00000001-8EE5-4EB1-BAD0-F9EA86F14C0D}"/>
                </c:ext>
              </c:extLst>
            </c:dLbl>
            <c:dLbl>
              <c:idx val="4"/>
              <c:delete val="1"/>
              <c:extLst>
                <c:ext xmlns:c15="http://schemas.microsoft.com/office/drawing/2012/chart" uri="{CE6537A1-D6FC-4f65-9D91-7224C49458BB}"/>
                <c:ext xmlns:c16="http://schemas.microsoft.com/office/drawing/2014/chart" uri="{C3380CC4-5D6E-409C-BE32-E72D297353CC}">
                  <c16:uniqueId val="{00000002-8EE5-4EB1-BAD0-F9EA86F14C0D}"/>
                </c:ext>
              </c:extLst>
            </c:dLbl>
            <c:dLbl>
              <c:idx val="5"/>
              <c:delete val="1"/>
              <c:extLst>
                <c:ext xmlns:c15="http://schemas.microsoft.com/office/drawing/2012/chart" uri="{CE6537A1-D6FC-4f65-9D91-7224C49458BB}"/>
                <c:ext xmlns:c16="http://schemas.microsoft.com/office/drawing/2014/chart" uri="{C3380CC4-5D6E-409C-BE32-E72D297353CC}">
                  <c16:uniqueId val="{00000003-8EE5-4EB1-BAD0-F9EA86F14C0D}"/>
                </c:ext>
              </c:extLst>
            </c:dLbl>
            <c:spPr>
              <a:noFill/>
              <a:ln>
                <a:noFill/>
              </a:ln>
              <a:effectLst/>
            </c:spPr>
            <c:txPr>
              <a:bodyPr wrap="square" lIns="38100" tIns="19050" rIns="38100" bIns="19050" anchor="ctr">
                <a:spAutoFit/>
              </a:bodyPr>
              <a:lstStyle/>
              <a:p>
                <a:pPr>
                  <a:defRPr sz="14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'TN-05to13-vs-State-Grade 7'!$B$4:$I$4</c:f>
              <c:numCache>
                <c:formatCode>General</c:formatCode>
                <c:ptCount val="8"/>
                <c:pt idx="0">
                  <c:v>2008</c:v>
                </c:pt>
                <c:pt idx="1">
                  <c:v>2009</c:v>
                </c:pt>
                <c:pt idx="2">
                  <c:v>2010</c:v>
                </c:pt>
                <c:pt idx="3">
                  <c:v>2011</c:v>
                </c:pt>
                <c:pt idx="4">
                  <c:v>2012</c:v>
                </c:pt>
                <c:pt idx="5">
                  <c:v>2013</c:v>
                </c:pt>
                <c:pt idx="6">
                  <c:v>2014</c:v>
                </c:pt>
                <c:pt idx="7">
                  <c:v>2015</c:v>
                </c:pt>
              </c:numCache>
            </c:numRef>
          </c:cat>
          <c:val>
            <c:numRef>
              <c:f>'TN-05to13-vs-State-Grade 7'!$B$5:$I$5</c:f>
              <c:numCache>
                <c:formatCode>General</c:formatCode>
                <c:ptCount val="8"/>
                <c:pt idx="0">
                  <c:v>56</c:v>
                </c:pt>
                <c:pt idx="1">
                  <c:v>56.6</c:v>
                </c:pt>
                <c:pt idx="2">
                  <c:v>56.7</c:v>
                </c:pt>
                <c:pt idx="3">
                  <c:v>55.4</c:v>
                </c:pt>
                <c:pt idx="4">
                  <c:v>55.1</c:v>
                </c:pt>
                <c:pt idx="5">
                  <c:v>55.9</c:v>
                </c:pt>
                <c:pt idx="6">
                  <c:v>56.4</c:v>
                </c:pt>
                <c:pt idx="7">
                  <c:v>55</c:v>
                </c:pt>
              </c:numCache>
            </c:numRef>
          </c:val>
          <c:smooth val="0"/>
          <c:extLst>
            <c:ext xmlns:c16="http://schemas.microsoft.com/office/drawing/2014/chart" uri="{C3380CC4-5D6E-409C-BE32-E72D297353CC}">
              <c16:uniqueId val="{00000004-8EE5-4EB1-BAD0-F9EA86F14C0D}"/>
            </c:ext>
          </c:extLst>
        </c:ser>
        <c:ser>
          <c:idx val="1"/>
          <c:order val="1"/>
          <c:tx>
            <c:strRef>
              <c:f>'TN-05to13-vs-State-Grade 7'!$A$6</c:f>
              <c:strCache>
                <c:ptCount val="1"/>
                <c:pt idx="0">
                  <c:v>Statewide</c:v>
                </c:pt>
              </c:strCache>
            </c:strRef>
          </c:tx>
          <c:spPr>
            <a:ln>
              <a:prstDash val="dash"/>
            </a:ln>
          </c:spPr>
          <c:marker>
            <c:symbol val="square"/>
            <c:size val="6"/>
          </c:marker>
          <c:dLbls>
            <c:dLbl>
              <c:idx val="1"/>
              <c:delete val="1"/>
              <c:extLst>
                <c:ext xmlns:c15="http://schemas.microsoft.com/office/drawing/2012/chart" uri="{CE6537A1-D6FC-4f65-9D91-7224C49458BB}"/>
                <c:ext xmlns:c16="http://schemas.microsoft.com/office/drawing/2014/chart" uri="{C3380CC4-5D6E-409C-BE32-E72D297353CC}">
                  <c16:uniqueId val="{00000005-8EE5-4EB1-BAD0-F9EA86F14C0D}"/>
                </c:ext>
              </c:extLst>
            </c:dLbl>
            <c:dLbl>
              <c:idx val="2"/>
              <c:delete val="1"/>
              <c:extLst>
                <c:ext xmlns:c15="http://schemas.microsoft.com/office/drawing/2012/chart" uri="{CE6537A1-D6FC-4f65-9D91-7224C49458BB}"/>
                <c:ext xmlns:c16="http://schemas.microsoft.com/office/drawing/2014/chart" uri="{C3380CC4-5D6E-409C-BE32-E72D297353CC}">
                  <c16:uniqueId val="{00000006-8EE5-4EB1-BAD0-F9EA86F14C0D}"/>
                </c:ext>
              </c:extLst>
            </c:dLbl>
            <c:dLbl>
              <c:idx val="4"/>
              <c:delete val="1"/>
              <c:extLst>
                <c:ext xmlns:c15="http://schemas.microsoft.com/office/drawing/2012/chart" uri="{CE6537A1-D6FC-4f65-9D91-7224C49458BB}"/>
                <c:ext xmlns:c16="http://schemas.microsoft.com/office/drawing/2014/chart" uri="{C3380CC4-5D6E-409C-BE32-E72D297353CC}">
                  <c16:uniqueId val="{00000007-8EE5-4EB1-BAD0-F9EA86F14C0D}"/>
                </c:ext>
              </c:extLst>
            </c:dLbl>
            <c:spPr>
              <a:noFill/>
              <a:ln>
                <a:noFill/>
              </a:ln>
              <a:effectLst/>
            </c:spPr>
            <c:txPr>
              <a:bodyPr wrap="square" lIns="38100" tIns="19050" rIns="38100" bIns="19050" anchor="ctr">
                <a:spAutoFit/>
              </a:bodyPr>
              <a:lstStyle/>
              <a:p>
                <a:pPr>
                  <a:defRPr sz="1400"/>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'TN-05to13-vs-State-Grade 7'!$B$4:$I$4</c:f>
              <c:numCache>
                <c:formatCode>General</c:formatCode>
                <c:ptCount val="8"/>
                <c:pt idx="0">
                  <c:v>2008</c:v>
                </c:pt>
                <c:pt idx="1">
                  <c:v>2009</c:v>
                </c:pt>
                <c:pt idx="2">
                  <c:v>2010</c:v>
                </c:pt>
                <c:pt idx="3">
                  <c:v>2011</c:v>
                </c:pt>
                <c:pt idx="4">
                  <c:v>2012</c:v>
                </c:pt>
                <c:pt idx="5">
                  <c:v>2013</c:v>
                </c:pt>
                <c:pt idx="6">
                  <c:v>2014</c:v>
                </c:pt>
                <c:pt idx="7">
                  <c:v>2015</c:v>
                </c:pt>
              </c:numCache>
            </c:numRef>
          </c:cat>
          <c:val>
            <c:numRef>
              <c:f>'TN-05to13-vs-State-Grade 7'!$B$6:$I$6</c:f>
              <c:numCache>
                <c:formatCode>General</c:formatCode>
                <c:ptCount val="8"/>
                <c:pt idx="0">
                  <c:v>53.7</c:v>
                </c:pt>
                <c:pt idx="1">
                  <c:v>53.2</c:v>
                </c:pt>
                <c:pt idx="2">
                  <c:v>53.7</c:v>
                </c:pt>
                <c:pt idx="3">
                  <c:v>53.2</c:v>
                </c:pt>
                <c:pt idx="4">
                  <c:v>52.6</c:v>
                </c:pt>
                <c:pt idx="5">
                  <c:v>53.7</c:v>
                </c:pt>
              </c:numCache>
            </c:numRef>
          </c:val>
          <c:smooth val="0"/>
          <c:extLst>
            <c:ext xmlns:c16="http://schemas.microsoft.com/office/drawing/2014/chart" uri="{C3380CC4-5D6E-409C-BE32-E72D297353CC}">
              <c16:uniqueId val="{00000008-8EE5-4EB1-BAD0-F9EA86F14C0D}"/>
            </c:ext>
          </c:extLst>
        </c:ser>
        <c:dLbls>
          <c:showLegendKey val="0"/>
          <c:showVal val="0"/>
          <c:showCatName val="0"/>
          <c:showSerName val="0"/>
          <c:showPercent val="0"/>
          <c:showBubbleSize val="0"/>
        </c:dLbls>
        <c:marker val="1"/>
        <c:smooth val="0"/>
        <c:axId val="390373776"/>
        <c:axId val="390376128"/>
      </c:lineChart>
      <c:catAx>
        <c:axId val="390373776"/>
        <c:scaling>
          <c:orientation val="minMax"/>
        </c:scaling>
        <c:delete val="0"/>
        <c:axPos val="b"/>
        <c:numFmt formatCode="General" sourceLinked="1"/>
        <c:majorTickMark val="out"/>
        <c:minorTickMark val="none"/>
        <c:tickLblPos val="nextTo"/>
        <c:crossAx val="390376128"/>
        <c:crosses val="autoZero"/>
        <c:auto val="1"/>
        <c:lblAlgn val="ctr"/>
        <c:lblOffset val="100"/>
        <c:noMultiLvlLbl val="0"/>
      </c:catAx>
      <c:valAx>
        <c:axId val="390376128"/>
        <c:scaling>
          <c:orientation val="minMax"/>
          <c:max val="65"/>
          <c:min val="35"/>
        </c:scaling>
        <c:delete val="0"/>
        <c:axPos val="l"/>
        <c:title>
          <c:tx>
            <c:rich>
              <a:bodyPr rot="-5400000" vert="horz"/>
              <a:lstStyle/>
              <a:p>
                <a:pPr>
                  <a:defRPr sz="1200"/>
                </a:pPr>
                <a:r>
                  <a:rPr lang="en-US" sz="1200"/>
                  <a:t>Average</a:t>
                </a:r>
                <a:r>
                  <a:rPr lang="en-US" sz="1200" baseline="0"/>
                  <a:t> NCE</a:t>
                </a:r>
                <a:endParaRPr lang="en-US" sz="1200"/>
              </a:p>
            </c:rich>
          </c:tx>
          <c:layout/>
          <c:overlay val="0"/>
        </c:title>
        <c:numFmt formatCode="General" sourceLinked="1"/>
        <c:majorTickMark val="out"/>
        <c:minorTickMark val="none"/>
        <c:tickLblPos val="nextTo"/>
        <c:crossAx val="390373776"/>
        <c:crosses val="autoZero"/>
        <c:crossBetween val="between"/>
        <c:majorUnit val="3"/>
      </c:valAx>
      <c:spPr>
        <a:ln>
          <a:solidFill>
            <a:schemeClr val="tx1"/>
          </a:solidFill>
        </a:ln>
      </c:spPr>
    </c:plotArea>
    <c:legend>
      <c:legendPos val="b"/>
      <c:layout>
        <c:manualLayout>
          <c:xMode val="edge"/>
          <c:yMode val="edge"/>
          <c:x val="0.20112947625855082"/>
          <c:y val="0.70748629317930567"/>
          <c:w val="0.73370109845136477"/>
          <c:h val="9.9645852894877054E-2"/>
        </c:manualLayout>
      </c:layout>
      <c:overlay val="0"/>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sz="1400"/>
            </a:pPr>
            <a:r>
              <a:rPr lang="en-US" sz="1400"/>
              <a:t>Graph 18: Language TN</a:t>
            </a:r>
            <a:r>
              <a:rPr lang="en-US" sz="1400" baseline="0"/>
              <a:t> 20</a:t>
            </a:r>
            <a:r>
              <a:rPr lang="en-US" sz="1400"/>
              <a:t>08</a:t>
            </a:r>
            <a:r>
              <a:rPr lang="en-US" sz="1400" baseline="0"/>
              <a:t>-2015</a:t>
            </a:r>
            <a:r>
              <a:rPr lang="en-US" sz="1400"/>
              <a:t> (grade 7)</a:t>
            </a:r>
          </a:p>
        </c:rich>
      </c:tx>
      <c:layout>
        <c:manualLayout>
          <c:xMode val="edge"/>
          <c:yMode val="edge"/>
          <c:x val="0.25402287497684339"/>
          <c:y val="0"/>
        </c:manualLayout>
      </c:layout>
      <c:overlay val="0"/>
    </c:title>
    <c:autoTitleDeleted val="0"/>
    <c:plotArea>
      <c:layout>
        <c:manualLayout>
          <c:layoutTarget val="inner"/>
          <c:xMode val="edge"/>
          <c:yMode val="edge"/>
          <c:x val="0.17803153461397414"/>
          <c:y val="0.13088826224426611"/>
          <c:w val="0.7889584428153934"/>
          <c:h val="0.73060770402626629"/>
        </c:manualLayout>
      </c:layout>
      <c:lineChart>
        <c:grouping val="standard"/>
        <c:varyColors val="0"/>
        <c:ser>
          <c:idx val="0"/>
          <c:order val="0"/>
          <c:tx>
            <c:strRef>
              <c:f>'TN-05to13-vs-State-Grade 7'!$K$5</c:f>
              <c:strCache>
                <c:ptCount val="1"/>
                <c:pt idx="0">
                  <c:v>Fairbanks</c:v>
                </c:pt>
              </c:strCache>
            </c:strRef>
          </c:tx>
          <c:marker>
            <c:symbol val="diamond"/>
            <c:size val="7"/>
          </c:marker>
          <c:dLbls>
            <c:dLbl>
              <c:idx val="1"/>
              <c:delete val="1"/>
              <c:extLst>
                <c:ext xmlns:c15="http://schemas.microsoft.com/office/drawing/2012/chart" uri="{CE6537A1-D6FC-4f65-9D91-7224C49458BB}"/>
                <c:ext xmlns:c16="http://schemas.microsoft.com/office/drawing/2014/chart" uri="{C3380CC4-5D6E-409C-BE32-E72D297353CC}">
                  <c16:uniqueId val="{00000000-0083-4055-9A23-8696267BE933}"/>
                </c:ext>
              </c:extLst>
            </c:dLbl>
            <c:dLbl>
              <c:idx val="2"/>
              <c:delete val="1"/>
              <c:extLst>
                <c:ext xmlns:c15="http://schemas.microsoft.com/office/drawing/2012/chart" uri="{CE6537A1-D6FC-4f65-9D91-7224C49458BB}"/>
                <c:ext xmlns:c16="http://schemas.microsoft.com/office/drawing/2014/chart" uri="{C3380CC4-5D6E-409C-BE32-E72D297353CC}">
                  <c16:uniqueId val="{00000001-0083-4055-9A23-8696267BE933}"/>
                </c:ext>
              </c:extLst>
            </c:dLbl>
            <c:dLbl>
              <c:idx val="4"/>
              <c:delete val="1"/>
              <c:extLst>
                <c:ext xmlns:c15="http://schemas.microsoft.com/office/drawing/2012/chart" uri="{CE6537A1-D6FC-4f65-9D91-7224C49458BB}"/>
                <c:ext xmlns:c16="http://schemas.microsoft.com/office/drawing/2014/chart" uri="{C3380CC4-5D6E-409C-BE32-E72D297353CC}">
                  <c16:uniqueId val="{00000002-0083-4055-9A23-8696267BE933}"/>
                </c:ext>
              </c:extLst>
            </c:dLbl>
            <c:dLbl>
              <c:idx val="5"/>
              <c:delete val="1"/>
              <c:extLst>
                <c:ext xmlns:c15="http://schemas.microsoft.com/office/drawing/2012/chart" uri="{CE6537A1-D6FC-4f65-9D91-7224C49458BB}"/>
                <c:ext xmlns:c16="http://schemas.microsoft.com/office/drawing/2014/chart" uri="{C3380CC4-5D6E-409C-BE32-E72D297353CC}">
                  <c16:uniqueId val="{00000003-0083-4055-9A23-8696267BE933}"/>
                </c:ext>
              </c:extLst>
            </c:dLbl>
            <c:spPr>
              <a:noFill/>
              <a:ln>
                <a:noFill/>
              </a:ln>
              <a:effectLst/>
            </c:spPr>
            <c:txPr>
              <a:bodyPr wrap="square" lIns="38100" tIns="19050" rIns="38100" bIns="19050" anchor="ctr">
                <a:spAutoFit/>
              </a:bodyPr>
              <a:lstStyle/>
              <a:p>
                <a:pPr>
                  <a:defRPr sz="14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'TN-05to13-vs-State-Grade 7'!$L$4:$S$4</c:f>
              <c:numCache>
                <c:formatCode>General</c:formatCode>
                <c:ptCount val="8"/>
                <c:pt idx="0">
                  <c:v>2008</c:v>
                </c:pt>
                <c:pt idx="1">
                  <c:v>2009</c:v>
                </c:pt>
                <c:pt idx="2">
                  <c:v>2010</c:v>
                </c:pt>
                <c:pt idx="3">
                  <c:v>2011</c:v>
                </c:pt>
                <c:pt idx="4">
                  <c:v>2012</c:v>
                </c:pt>
                <c:pt idx="5">
                  <c:v>2013</c:v>
                </c:pt>
                <c:pt idx="6">
                  <c:v>2014</c:v>
                </c:pt>
                <c:pt idx="7">
                  <c:v>2015</c:v>
                </c:pt>
              </c:numCache>
            </c:numRef>
          </c:cat>
          <c:val>
            <c:numRef>
              <c:f>'TN-05to13-vs-State-Grade 7'!$L$5:$S$5</c:f>
              <c:numCache>
                <c:formatCode>General</c:formatCode>
                <c:ptCount val="8"/>
                <c:pt idx="0">
                  <c:v>55.2</c:v>
                </c:pt>
                <c:pt idx="1">
                  <c:v>54.7</c:v>
                </c:pt>
                <c:pt idx="2">
                  <c:v>56</c:v>
                </c:pt>
                <c:pt idx="3">
                  <c:v>54.1</c:v>
                </c:pt>
                <c:pt idx="4">
                  <c:v>53</c:v>
                </c:pt>
                <c:pt idx="5">
                  <c:v>54.8</c:v>
                </c:pt>
                <c:pt idx="6">
                  <c:v>55</c:v>
                </c:pt>
                <c:pt idx="7">
                  <c:v>54.1</c:v>
                </c:pt>
              </c:numCache>
            </c:numRef>
          </c:val>
          <c:smooth val="0"/>
          <c:extLst>
            <c:ext xmlns:c16="http://schemas.microsoft.com/office/drawing/2014/chart" uri="{C3380CC4-5D6E-409C-BE32-E72D297353CC}">
              <c16:uniqueId val="{00000004-0083-4055-9A23-8696267BE933}"/>
            </c:ext>
          </c:extLst>
        </c:ser>
        <c:ser>
          <c:idx val="1"/>
          <c:order val="1"/>
          <c:tx>
            <c:strRef>
              <c:f>'TN-05to13-vs-State-Grade 7'!$K$6</c:f>
              <c:strCache>
                <c:ptCount val="1"/>
                <c:pt idx="0">
                  <c:v>Statewide</c:v>
                </c:pt>
              </c:strCache>
            </c:strRef>
          </c:tx>
          <c:spPr>
            <a:ln>
              <a:prstDash val="dash"/>
            </a:ln>
          </c:spPr>
          <c:marker>
            <c:symbol val="square"/>
            <c:size val="6"/>
          </c:marker>
          <c:dLbls>
            <c:dLbl>
              <c:idx val="1"/>
              <c:delete val="1"/>
              <c:extLst>
                <c:ext xmlns:c15="http://schemas.microsoft.com/office/drawing/2012/chart" uri="{CE6537A1-D6FC-4f65-9D91-7224C49458BB}"/>
                <c:ext xmlns:c16="http://schemas.microsoft.com/office/drawing/2014/chart" uri="{C3380CC4-5D6E-409C-BE32-E72D297353CC}">
                  <c16:uniqueId val="{00000005-0083-4055-9A23-8696267BE933}"/>
                </c:ext>
              </c:extLst>
            </c:dLbl>
            <c:dLbl>
              <c:idx val="2"/>
              <c:delete val="1"/>
              <c:extLst>
                <c:ext xmlns:c15="http://schemas.microsoft.com/office/drawing/2012/chart" uri="{CE6537A1-D6FC-4f65-9D91-7224C49458BB}"/>
                <c:ext xmlns:c16="http://schemas.microsoft.com/office/drawing/2014/chart" uri="{C3380CC4-5D6E-409C-BE32-E72D297353CC}">
                  <c16:uniqueId val="{00000006-0083-4055-9A23-8696267BE933}"/>
                </c:ext>
              </c:extLst>
            </c:dLbl>
            <c:dLbl>
              <c:idx val="4"/>
              <c:delete val="1"/>
              <c:extLst>
                <c:ext xmlns:c15="http://schemas.microsoft.com/office/drawing/2012/chart" uri="{CE6537A1-D6FC-4f65-9D91-7224C49458BB}"/>
                <c:ext xmlns:c16="http://schemas.microsoft.com/office/drawing/2014/chart" uri="{C3380CC4-5D6E-409C-BE32-E72D297353CC}">
                  <c16:uniqueId val="{00000007-0083-4055-9A23-8696267BE933}"/>
                </c:ext>
              </c:extLst>
            </c:dLbl>
            <c:spPr>
              <a:noFill/>
              <a:ln>
                <a:noFill/>
              </a:ln>
              <a:effectLst/>
            </c:spPr>
            <c:txPr>
              <a:bodyPr wrap="square" lIns="38100" tIns="19050" rIns="38100" bIns="19050" anchor="ctr">
                <a:spAutoFit/>
              </a:bodyPr>
              <a:lstStyle/>
              <a:p>
                <a:pPr>
                  <a:defRPr sz="1400"/>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'TN-05to13-vs-State-Grade 7'!$L$4:$S$4</c:f>
              <c:numCache>
                <c:formatCode>General</c:formatCode>
                <c:ptCount val="8"/>
                <c:pt idx="0">
                  <c:v>2008</c:v>
                </c:pt>
                <c:pt idx="1">
                  <c:v>2009</c:v>
                </c:pt>
                <c:pt idx="2">
                  <c:v>2010</c:v>
                </c:pt>
                <c:pt idx="3">
                  <c:v>2011</c:v>
                </c:pt>
                <c:pt idx="4">
                  <c:v>2012</c:v>
                </c:pt>
                <c:pt idx="5">
                  <c:v>2013</c:v>
                </c:pt>
                <c:pt idx="6">
                  <c:v>2014</c:v>
                </c:pt>
                <c:pt idx="7">
                  <c:v>2015</c:v>
                </c:pt>
              </c:numCache>
            </c:numRef>
          </c:cat>
          <c:val>
            <c:numRef>
              <c:f>'TN-05to13-vs-State-Grade 7'!$L$6:$S$6</c:f>
              <c:numCache>
                <c:formatCode>General</c:formatCode>
                <c:ptCount val="8"/>
                <c:pt idx="0">
                  <c:v>53.2</c:v>
                </c:pt>
                <c:pt idx="1">
                  <c:v>52.6</c:v>
                </c:pt>
                <c:pt idx="2">
                  <c:v>53.2</c:v>
                </c:pt>
                <c:pt idx="3">
                  <c:v>52.6</c:v>
                </c:pt>
                <c:pt idx="4">
                  <c:v>52.6</c:v>
                </c:pt>
                <c:pt idx="5">
                  <c:v>53.2</c:v>
                </c:pt>
              </c:numCache>
            </c:numRef>
          </c:val>
          <c:smooth val="0"/>
          <c:extLst>
            <c:ext xmlns:c16="http://schemas.microsoft.com/office/drawing/2014/chart" uri="{C3380CC4-5D6E-409C-BE32-E72D297353CC}">
              <c16:uniqueId val="{00000008-0083-4055-9A23-8696267BE933}"/>
            </c:ext>
          </c:extLst>
        </c:ser>
        <c:dLbls>
          <c:showLegendKey val="0"/>
          <c:showVal val="0"/>
          <c:showCatName val="0"/>
          <c:showSerName val="0"/>
          <c:showPercent val="0"/>
          <c:showBubbleSize val="0"/>
        </c:dLbls>
        <c:marker val="1"/>
        <c:smooth val="0"/>
        <c:axId val="390784952"/>
        <c:axId val="390791616"/>
      </c:lineChart>
      <c:catAx>
        <c:axId val="390784952"/>
        <c:scaling>
          <c:orientation val="minMax"/>
        </c:scaling>
        <c:delete val="0"/>
        <c:axPos val="b"/>
        <c:numFmt formatCode="General" sourceLinked="1"/>
        <c:majorTickMark val="out"/>
        <c:minorTickMark val="none"/>
        <c:tickLblPos val="nextTo"/>
        <c:crossAx val="390791616"/>
        <c:crosses val="autoZero"/>
        <c:auto val="1"/>
        <c:lblAlgn val="ctr"/>
        <c:lblOffset val="100"/>
        <c:noMultiLvlLbl val="0"/>
      </c:catAx>
      <c:valAx>
        <c:axId val="390791616"/>
        <c:scaling>
          <c:orientation val="minMax"/>
          <c:max val="65"/>
          <c:min val="35"/>
        </c:scaling>
        <c:delete val="0"/>
        <c:axPos val="l"/>
        <c:title>
          <c:tx>
            <c:rich>
              <a:bodyPr rot="-5400000" vert="horz"/>
              <a:lstStyle/>
              <a:p>
                <a:pPr>
                  <a:defRPr sz="1200"/>
                </a:pPr>
                <a:r>
                  <a:rPr lang="en-US" sz="1200"/>
                  <a:t>Average</a:t>
                </a:r>
                <a:r>
                  <a:rPr lang="en-US" sz="1200" baseline="0"/>
                  <a:t> NCE</a:t>
                </a:r>
                <a:endParaRPr lang="en-US" sz="1200"/>
              </a:p>
            </c:rich>
          </c:tx>
          <c:layout/>
          <c:overlay val="0"/>
        </c:title>
        <c:numFmt formatCode="General" sourceLinked="1"/>
        <c:majorTickMark val="out"/>
        <c:minorTickMark val="none"/>
        <c:tickLblPos val="nextTo"/>
        <c:crossAx val="390784952"/>
        <c:crosses val="autoZero"/>
        <c:crossBetween val="between"/>
        <c:majorUnit val="3"/>
      </c:valAx>
      <c:spPr>
        <a:ln>
          <a:solidFill>
            <a:schemeClr val="tx1"/>
          </a:solidFill>
        </a:ln>
      </c:spPr>
    </c:plotArea>
    <c:legend>
      <c:legendPos val="b"/>
      <c:layout>
        <c:manualLayout>
          <c:xMode val="edge"/>
          <c:yMode val="edge"/>
          <c:x val="0.21613407595233419"/>
          <c:y val="0.70748629317930567"/>
          <c:w val="0.7088430944072468"/>
          <c:h val="0.11066684832506904"/>
        </c:manualLayout>
      </c:layout>
      <c:overlay val="0"/>
    </c:legend>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sz="1400"/>
            </a:pPr>
            <a:r>
              <a:rPr lang="en-US" sz="1400"/>
              <a:t>Graph 19: Math TN</a:t>
            </a:r>
            <a:r>
              <a:rPr lang="en-US" sz="1400" baseline="0"/>
              <a:t> 20</a:t>
            </a:r>
            <a:r>
              <a:rPr lang="en-US" sz="1400"/>
              <a:t>08</a:t>
            </a:r>
            <a:r>
              <a:rPr lang="en-US" sz="1400" baseline="0"/>
              <a:t>-2014</a:t>
            </a:r>
            <a:r>
              <a:rPr lang="en-US" sz="1400"/>
              <a:t> (grade 7)</a:t>
            </a:r>
          </a:p>
        </c:rich>
      </c:tx>
      <c:layout>
        <c:manualLayout>
          <c:xMode val="edge"/>
          <c:yMode val="edge"/>
          <c:x val="0.30298041504139162"/>
          <c:y val="0"/>
        </c:manualLayout>
      </c:layout>
      <c:overlay val="0"/>
    </c:title>
    <c:autoTitleDeleted val="0"/>
    <c:plotArea>
      <c:layout>
        <c:manualLayout>
          <c:layoutTarget val="inner"/>
          <c:xMode val="edge"/>
          <c:yMode val="edge"/>
          <c:x val="0.17803153461397414"/>
          <c:y val="0.13088826224426611"/>
          <c:w val="0.7889584428153934"/>
          <c:h val="0.73060770402626629"/>
        </c:manualLayout>
      </c:layout>
      <c:lineChart>
        <c:grouping val="standard"/>
        <c:varyColors val="0"/>
        <c:ser>
          <c:idx val="0"/>
          <c:order val="0"/>
          <c:tx>
            <c:strRef>
              <c:f>'TN-05to13-vs-State-Grade 7'!$A$11</c:f>
              <c:strCache>
                <c:ptCount val="1"/>
                <c:pt idx="0">
                  <c:v>Fairbanks</c:v>
                </c:pt>
              </c:strCache>
            </c:strRef>
          </c:tx>
          <c:marker>
            <c:symbol val="diamond"/>
            <c:size val="7"/>
          </c:marker>
          <c:dLbls>
            <c:dLbl>
              <c:idx val="1"/>
              <c:delete val="1"/>
              <c:extLst>
                <c:ext xmlns:c15="http://schemas.microsoft.com/office/drawing/2012/chart" uri="{CE6537A1-D6FC-4f65-9D91-7224C49458BB}"/>
                <c:ext xmlns:c16="http://schemas.microsoft.com/office/drawing/2014/chart" uri="{C3380CC4-5D6E-409C-BE32-E72D297353CC}">
                  <c16:uniqueId val="{00000000-6CD9-444E-A1A1-47AE8D1D7F09}"/>
                </c:ext>
              </c:extLst>
            </c:dLbl>
            <c:dLbl>
              <c:idx val="2"/>
              <c:delete val="1"/>
              <c:extLst>
                <c:ext xmlns:c15="http://schemas.microsoft.com/office/drawing/2012/chart" uri="{CE6537A1-D6FC-4f65-9D91-7224C49458BB}"/>
                <c:ext xmlns:c16="http://schemas.microsoft.com/office/drawing/2014/chart" uri="{C3380CC4-5D6E-409C-BE32-E72D297353CC}">
                  <c16:uniqueId val="{00000001-6CD9-444E-A1A1-47AE8D1D7F09}"/>
                </c:ext>
              </c:extLst>
            </c:dLbl>
            <c:dLbl>
              <c:idx val="4"/>
              <c:delete val="1"/>
              <c:extLst>
                <c:ext xmlns:c15="http://schemas.microsoft.com/office/drawing/2012/chart" uri="{CE6537A1-D6FC-4f65-9D91-7224C49458BB}"/>
                <c:ext xmlns:c16="http://schemas.microsoft.com/office/drawing/2014/chart" uri="{C3380CC4-5D6E-409C-BE32-E72D297353CC}">
                  <c16:uniqueId val="{00000002-6CD9-444E-A1A1-47AE8D1D7F09}"/>
                </c:ext>
              </c:extLst>
            </c:dLbl>
            <c:dLbl>
              <c:idx val="5"/>
              <c:delete val="1"/>
              <c:extLst>
                <c:ext xmlns:c15="http://schemas.microsoft.com/office/drawing/2012/chart" uri="{CE6537A1-D6FC-4f65-9D91-7224C49458BB}"/>
                <c:ext xmlns:c16="http://schemas.microsoft.com/office/drawing/2014/chart" uri="{C3380CC4-5D6E-409C-BE32-E72D297353CC}">
                  <c16:uniqueId val="{00000003-6CD9-444E-A1A1-47AE8D1D7F09}"/>
                </c:ext>
              </c:extLst>
            </c:dLbl>
            <c:spPr>
              <a:noFill/>
              <a:ln>
                <a:noFill/>
              </a:ln>
              <a:effectLst/>
            </c:spPr>
            <c:txPr>
              <a:bodyPr wrap="square" lIns="38100" tIns="19050" rIns="38100" bIns="19050" anchor="ctr">
                <a:spAutoFit/>
              </a:bodyPr>
              <a:lstStyle/>
              <a:p>
                <a:pPr>
                  <a:defRPr sz="14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'TN-05to13-vs-State-Grade 7'!$B$10:$I$10</c:f>
              <c:numCache>
                <c:formatCode>General</c:formatCode>
                <c:ptCount val="8"/>
                <c:pt idx="0">
                  <c:v>2008</c:v>
                </c:pt>
                <c:pt idx="1">
                  <c:v>2009</c:v>
                </c:pt>
                <c:pt idx="2">
                  <c:v>2010</c:v>
                </c:pt>
                <c:pt idx="3">
                  <c:v>2011</c:v>
                </c:pt>
                <c:pt idx="4">
                  <c:v>2012</c:v>
                </c:pt>
                <c:pt idx="5">
                  <c:v>2013</c:v>
                </c:pt>
                <c:pt idx="6">
                  <c:v>2014</c:v>
                </c:pt>
                <c:pt idx="7">
                  <c:v>2015</c:v>
                </c:pt>
              </c:numCache>
            </c:numRef>
          </c:cat>
          <c:val>
            <c:numRef>
              <c:f>'TN-05to13-vs-State-Grade 7'!$B$11:$I$11</c:f>
              <c:numCache>
                <c:formatCode>0.0</c:formatCode>
                <c:ptCount val="8"/>
                <c:pt idx="0">
                  <c:v>56.2</c:v>
                </c:pt>
                <c:pt idx="1">
                  <c:v>56.3</c:v>
                </c:pt>
                <c:pt idx="2">
                  <c:v>56.4</c:v>
                </c:pt>
                <c:pt idx="3">
                  <c:v>56</c:v>
                </c:pt>
                <c:pt idx="4">
                  <c:v>55</c:v>
                </c:pt>
                <c:pt idx="5">
                  <c:v>55.3</c:v>
                </c:pt>
                <c:pt idx="6">
                  <c:v>54.7</c:v>
                </c:pt>
                <c:pt idx="7">
                  <c:v>53.4</c:v>
                </c:pt>
              </c:numCache>
            </c:numRef>
          </c:val>
          <c:smooth val="0"/>
          <c:extLst>
            <c:ext xmlns:c16="http://schemas.microsoft.com/office/drawing/2014/chart" uri="{C3380CC4-5D6E-409C-BE32-E72D297353CC}">
              <c16:uniqueId val="{00000004-6CD9-444E-A1A1-47AE8D1D7F09}"/>
            </c:ext>
          </c:extLst>
        </c:ser>
        <c:ser>
          <c:idx val="1"/>
          <c:order val="1"/>
          <c:tx>
            <c:strRef>
              <c:f>'TN-05to13-vs-State-Grade 7'!$A$12</c:f>
              <c:strCache>
                <c:ptCount val="1"/>
                <c:pt idx="0">
                  <c:v>Statewide</c:v>
                </c:pt>
              </c:strCache>
            </c:strRef>
          </c:tx>
          <c:spPr>
            <a:ln>
              <a:prstDash val="dash"/>
            </a:ln>
          </c:spPr>
          <c:marker>
            <c:symbol val="square"/>
            <c:size val="6"/>
          </c:marker>
          <c:dLbls>
            <c:dLbl>
              <c:idx val="1"/>
              <c:delete val="1"/>
              <c:extLst>
                <c:ext xmlns:c15="http://schemas.microsoft.com/office/drawing/2012/chart" uri="{CE6537A1-D6FC-4f65-9D91-7224C49458BB}"/>
                <c:ext xmlns:c16="http://schemas.microsoft.com/office/drawing/2014/chart" uri="{C3380CC4-5D6E-409C-BE32-E72D297353CC}">
                  <c16:uniqueId val="{00000005-6CD9-444E-A1A1-47AE8D1D7F09}"/>
                </c:ext>
              </c:extLst>
            </c:dLbl>
            <c:dLbl>
              <c:idx val="2"/>
              <c:delete val="1"/>
              <c:extLst>
                <c:ext xmlns:c15="http://schemas.microsoft.com/office/drawing/2012/chart" uri="{CE6537A1-D6FC-4f65-9D91-7224C49458BB}"/>
                <c:ext xmlns:c16="http://schemas.microsoft.com/office/drawing/2014/chart" uri="{C3380CC4-5D6E-409C-BE32-E72D297353CC}">
                  <c16:uniqueId val="{00000006-6CD9-444E-A1A1-47AE8D1D7F09}"/>
                </c:ext>
              </c:extLst>
            </c:dLbl>
            <c:dLbl>
              <c:idx val="4"/>
              <c:delete val="1"/>
              <c:extLst>
                <c:ext xmlns:c15="http://schemas.microsoft.com/office/drawing/2012/chart" uri="{CE6537A1-D6FC-4f65-9D91-7224C49458BB}"/>
                <c:ext xmlns:c16="http://schemas.microsoft.com/office/drawing/2014/chart" uri="{C3380CC4-5D6E-409C-BE32-E72D297353CC}">
                  <c16:uniqueId val="{00000007-6CD9-444E-A1A1-47AE8D1D7F09}"/>
                </c:ext>
              </c:extLst>
            </c:dLbl>
            <c:spPr>
              <a:noFill/>
              <a:ln>
                <a:noFill/>
              </a:ln>
              <a:effectLst/>
            </c:spPr>
            <c:txPr>
              <a:bodyPr wrap="square" lIns="38100" tIns="19050" rIns="38100" bIns="19050" anchor="ctr">
                <a:spAutoFit/>
              </a:bodyPr>
              <a:lstStyle/>
              <a:p>
                <a:pPr>
                  <a:defRPr sz="1400"/>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'TN-05to13-vs-State-Grade 7'!$B$10:$I$10</c:f>
              <c:numCache>
                <c:formatCode>General</c:formatCode>
                <c:ptCount val="8"/>
                <c:pt idx="0">
                  <c:v>2008</c:v>
                </c:pt>
                <c:pt idx="1">
                  <c:v>2009</c:v>
                </c:pt>
                <c:pt idx="2">
                  <c:v>2010</c:v>
                </c:pt>
                <c:pt idx="3">
                  <c:v>2011</c:v>
                </c:pt>
                <c:pt idx="4">
                  <c:v>2012</c:v>
                </c:pt>
                <c:pt idx="5">
                  <c:v>2013</c:v>
                </c:pt>
                <c:pt idx="6">
                  <c:v>2014</c:v>
                </c:pt>
                <c:pt idx="7">
                  <c:v>2015</c:v>
                </c:pt>
              </c:numCache>
            </c:numRef>
          </c:cat>
          <c:val>
            <c:numRef>
              <c:f>'TN-05to13-vs-State-Grade 7'!$B$12:$I$12</c:f>
              <c:numCache>
                <c:formatCode>General</c:formatCode>
                <c:ptCount val="8"/>
                <c:pt idx="0">
                  <c:v>52.6</c:v>
                </c:pt>
                <c:pt idx="1">
                  <c:v>52.6</c:v>
                </c:pt>
                <c:pt idx="2">
                  <c:v>53.2</c:v>
                </c:pt>
                <c:pt idx="3">
                  <c:v>52.6</c:v>
                </c:pt>
                <c:pt idx="4">
                  <c:v>52.1</c:v>
                </c:pt>
                <c:pt idx="5">
                  <c:v>52.6</c:v>
                </c:pt>
              </c:numCache>
            </c:numRef>
          </c:val>
          <c:smooth val="0"/>
          <c:extLst>
            <c:ext xmlns:c16="http://schemas.microsoft.com/office/drawing/2014/chart" uri="{C3380CC4-5D6E-409C-BE32-E72D297353CC}">
              <c16:uniqueId val="{00000008-6CD9-444E-A1A1-47AE8D1D7F09}"/>
            </c:ext>
          </c:extLst>
        </c:ser>
        <c:dLbls>
          <c:showLegendKey val="0"/>
          <c:showVal val="0"/>
          <c:showCatName val="0"/>
          <c:showSerName val="0"/>
          <c:showPercent val="0"/>
          <c:showBubbleSize val="0"/>
        </c:dLbls>
        <c:marker val="1"/>
        <c:smooth val="0"/>
        <c:axId val="390300760"/>
        <c:axId val="390303896"/>
      </c:lineChart>
      <c:catAx>
        <c:axId val="390300760"/>
        <c:scaling>
          <c:orientation val="minMax"/>
        </c:scaling>
        <c:delete val="0"/>
        <c:axPos val="b"/>
        <c:numFmt formatCode="General" sourceLinked="1"/>
        <c:majorTickMark val="out"/>
        <c:minorTickMark val="none"/>
        <c:tickLblPos val="nextTo"/>
        <c:crossAx val="390303896"/>
        <c:crosses val="autoZero"/>
        <c:auto val="1"/>
        <c:lblAlgn val="ctr"/>
        <c:lblOffset val="100"/>
        <c:noMultiLvlLbl val="0"/>
      </c:catAx>
      <c:valAx>
        <c:axId val="390303896"/>
        <c:scaling>
          <c:orientation val="minMax"/>
          <c:max val="65"/>
          <c:min val="35"/>
        </c:scaling>
        <c:delete val="0"/>
        <c:axPos val="l"/>
        <c:title>
          <c:tx>
            <c:rich>
              <a:bodyPr rot="-5400000" vert="horz"/>
              <a:lstStyle/>
              <a:p>
                <a:pPr>
                  <a:defRPr sz="1200"/>
                </a:pPr>
                <a:r>
                  <a:rPr lang="en-US" sz="1200"/>
                  <a:t>Average</a:t>
                </a:r>
                <a:r>
                  <a:rPr lang="en-US" sz="1200" baseline="0"/>
                  <a:t> NCE</a:t>
                </a:r>
                <a:endParaRPr lang="en-US" sz="1200"/>
              </a:p>
            </c:rich>
          </c:tx>
          <c:layout/>
          <c:overlay val="0"/>
        </c:title>
        <c:numFmt formatCode="0" sourceLinked="0"/>
        <c:majorTickMark val="out"/>
        <c:minorTickMark val="none"/>
        <c:tickLblPos val="nextTo"/>
        <c:crossAx val="390300760"/>
        <c:crosses val="autoZero"/>
        <c:crossBetween val="between"/>
        <c:majorUnit val="3"/>
      </c:valAx>
      <c:spPr>
        <a:ln>
          <a:solidFill>
            <a:schemeClr val="tx1"/>
          </a:solidFill>
        </a:ln>
      </c:spPr>
    </c:plotArea>
    <c:legend>
      <c:legendPos val="b"/>
      <c:layout>
        <c:manualLayout>
          <c:xMode val="edge"/>
          <c:yMode val="edge"/>
          <c:x val="0.18612497161540426"/>
          <c:y val="0.72401778632459357"/>
          <c:w val="0.78471694666907055"/>
          <c:h val="9.9645852894877054E-2"/>
        </c:manualLayout>
      </c:layout>
      <c:overlay val="0"/>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D7FE807-9F89-495E-A5AA-490B8106C039}" type="datetimeFigureOut">
              <a:rPr lang="en-US" smtClean="0"/>
              <a:t>2/16/2016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225353CE-031A-4090-BF9D-27B7156DEF68}" type="slidenum">
              <a:rPr lang="en-US" smtClean="0"/>
              <a:t>‹#›</a:t>
            </a:fld>
            <a:endParaRPr lang="en-US" dirty="0"/>
          </a:p>
        </p:txBody>
      </p:sp>
    </p:spTree>
    <p:extLst>
      <p:ext uri="{BB962C8B-B14F-4D97-AF65-F5344CB8AC3E}">
        <p14:creationId xmlns:p14="http://schemas.microsoft.com/office/powerpoint/2010/main" val="1249126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AMP scores are divided</a:t>
            </a:r>
            <a:r>
              <a:rPr lang="en-US" baseline="0" dirty="0" smtClean="0"/>
              <a:t> into four levels, with four being the highest level. Students with scores in levels 3 and 4 meet the standards; students with scores in levels 1 and 2 partially meet the standards. </a:t>
            </a:r>
          </a:p>
          <a:p>
            <a:endParaRPr lang="en-US" baseline="0" dirty="0" smtClean="0"/>
          </a:p>
          <a:p>
            <a:r>
              <a:rPr lang="en-US" baseline="0" dirty="0" smtClean="0"/>
              <a:t>There are significant differences between a student that has just barely made it into level 2 and a student who is almost level 3. Teachers and parents are encouraged to look at other classroom evidence of student understanding along with the overall AMP score to determine which skills the student needs re-teaching or extra support in. </a:t>
            </a:r>
            <a:endParaRPr lang="en-US" dirty="0"/>
          </a:p>
        </p:txBody>
      </p:sp>
      <p:sp>
        <p:nvSpPr>
          <p:cNvPr id="4" name="Slide Number Placeholder 3"/>
          <p:cNvSpPr>
            <a:spLocks noGrp="1"/>
          </p:cNvSpPr>
          <p:nvPr>
            <p:ph type="sldNum" sz="quarter" idx="10"/>
          </p:nvPr>
        </p:nvSpPr>
        <p:spPr/>
        <p:txBody>
          <a:bodyPr/>
          <a:lstStyle/>
          <a:p>
            <a:fld id="{02DE8DE4-4F42-49BF-91A0-B5A1E1B66FEA}"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20067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most prominent feature on the AMP student</a:t>
            </a:r>
            <a:r>
              <a:rPr lang="en-US" baseline="0" dirty="0" smtClean="0"/>
              <a:t> report is the AMP meter. The arrow on large meter shows the student’s overall score and achievement level. The lowest obtainable score on amp for all grades is 620 and the highest score is 780. 700 is the lowest score for range 3 in all grades. The cut scores between levels 1 and 2 and 3 and 4 vary by grade and content area. </a:t>
            </a:r>
            <a:endParaRPr lang="en-US" dirty="0"/>
          </a:p>
        </p:txBody>
      </p:sp>
      <p:sp>
        <p:nvSpPr>
          <p:cNvPr id="4" name="Slide Number Placeholder 3"/>
          <p:cNvSpPr>
            <a:spLocks noGrp="1"/>
          </p:cNvSpPr>
          <p:nvPr>
            <p:ph type="sldNum" sz="quarter" idx="10"/>
          </p:nvPr>
        </p:nvSpPr>
        <p:spPr/>
        <p:txBody>
          <a:bodyPr/>
          <a:lstStyle/>
          <a:p>
            <a:fld id="{FEDDE770-5268-40D6-83F2-A6AFA09BF87A}" type="slidenum">
              <a:rPr lang="en-US" smtClean="0"/>
              <a:t>5</a:t>
            </a:fld>
            <a:endParaRPr lang="en-US"/>
          </a:p>
        </p:txBody>
      </p:sp>
    </p:spTree>
    <p:extLst>
      <p:ext uri="{BB962C8B-B14F-4D97-AF65-F5344CB8AC3E}">
        <p14:creationId xmlns:p14="http://schemas.microsoft.com/office/powerpoint/2010/main" val="3840877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three smaller meters show the median score in that content area and grade level for the school, district and state. The median is used instead</a:t>
            </a:r>
            <a:r>
              <a:rPr lang="en-US" baseline="0" dirty="0" smtClean="0"/>
              <a:t> of the mean (or average) in order to avoid one very high or low score skewing the comparison. </a:t>
            </a:r>
          </a:p>
          <a:p>
            <a:endParaRPr lang="en-US" baseline="0" dirty="0" smtClean="0"/>
          </a:p>
          <a:p>
            <a:r>
              <a:rPr lang="en-US" baseline="0" dirty="0" smtClean="0"/>
              <a:t>These meters allow students, their families, and teachers to check a student’s overall achievement against students of the same grade in their school, their district and their state. </a:t>
            </a:r>
            <a:endParaRPr lang="en-US" dirty="0"/>
          </a:p>
        </p:txBody>
      </p:sp>
      <p:sp>
        <p:nvSpPr>
          <p:cNvPr id="4" name="Slide Number Placeholder 3"/>
          <p:cNvSpPr>
            <a:spLocks noGrp="1"/>
          </p:cNvSpPr>
          <p:nvPr>
            <p:ph type="sldNum" sz="quarter" idx="10"/>
          </p:nvPr>
        </p:nvSpPr>
        <p:spPr/>
        <p:txBody>
          <a:bodyPr/>
          <a:lstStyle/>
          <a:p>
            <a:fld id="{FEDDE770-5268-40D6-83F2-A6AFA09BF87A}" type="slidenum">
              <a:rPr lang="en-US" smtClean="0"/>
              <a:t>6</a:t>
            </a:fld>
            <a:endParaRPr lang="en-US"/>
          </a:p>
        </p:txBody>
      </p:sp>
    </p:spTree>
    <p:extLst>
      <p:ext uri="{BB962C8B-B14F-4D97-AF65-F5344CB8AC3E}">
        <p14:creationId xmlns:p14="http://schemas.microsoft.com/office/powerpoint/2010/main" val="3704858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Results</a:t>
            </a:r>
            <a:r>
              <a:rPr lang="en-US" baseline="0" dirty="0" smtClean="0"/>
              <a:t> competitive with “big 4” – note was made that we have had a history of higher performance than Big4 – sometimes results are higher, and sometimes results are lower than the big 4 – that’s why I use the term “competitive”</a:t>
            </a:r>
            <a:endParaRPr lang="en-US" dirty="0"/>
          </a:p>
        </p:txBody>
      </p:sp>
      <p:sp>
        <p:nvSpPr>
          <p:cNvPr id="4" name="Slide Number Placeholder 3"/>
          <p:cNvSpPr>
            <a:spLocks noGrp="1"/>
          </p:cNvSpPr>
          <p:nvPr>
            <p:ph type="sldNum" sz="quarter" idx="10"/>
          </p:nvPr>
        </p:nvSpPr>
        <p:spPr/>
        <p:txBody>
          <a:bodyPr/>
          <a:lstStyle/>
          <a:p>
            <a:fld id="{225353CE-031A-4090-BF9D-27B7156DEF68}" type="slidenum">
              <a:rPr lang="en-US" smtClean="0"/>
              <a:t>7</a:t>
            </a:fld>
            <a:endParaRPr lang="en-US" dirty="0"/>
          </a:p>
        </p:txBody>
      </p:sp>
    </p:spTree>
    <p:extLst>
      <p:ext uri="{BB962C8B-B14F-4D97-AF65-F5344CB8AC3E}">
        <p14:creationId xmlns:p14="http://schemas.microsoft.com/office/powerpoint/2010/main" val="1376951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5353CE-031A-4090-BF9D-27B7156DEF68}" type="slidenum">
              <a:rPr lang="en-US" smtClean="0"/>
              <a:t>8</a:t>
            </a:fld>
            <a:endParaRPr lang="en-US" dirty="0"/>
          </a:p>
        </p:txBody>
      </p:sp>
    </p:spTree>
    <p:extLst>
      <p:ext uri="{BB962C8B-B14F-4D97-AF65-F5344CB8AC3E}">
        <p14:creationId xmlns:p14="http://schemas.microsoft.com/office/powerpoint/2010/main" val="1640313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Between</a:t>
            </a:r>
            <a:r>
              <a:rPr lang="en-US" baseline="0" dirty="0" smtClean="0"/>
              <a:t> 80% group and 95% group – size of gaps are small for 3-6 ELA, medium for 7-10 ELA and 3-6 Math, and </a:t>
            </a:r>
            <a:r>
              <a:rPr lang="en-US" baseline="0" smtClean="0"/>
              <a:t>large for 7-10 Math</a:t>
            </a:r>
            <a:endParaRPr lang="en-US" dirty="0"/>
          </a:p>
        </p:txBody>
      </p:sp>
      <p:sp>
        <p:nvSpPr>
          <p:cNvPr id="4" name="Slide Number Placeholder 3"/>
          <p:cNvSpPr>
            <a:spLocks noGrp="1"/>
          </p:cNvSpPr>
          <p:nvPr>
            <p:ph type="sldNum" sz="quarter" idx="10"/>
          </p:nvPr>
        </p:nvSpPr>
        <p:spPr/>
        <p:txBody>
          <a:bodyPr/>
          <a:lstStyle/>
          <a:p>
            <a:fld id="{225353CE-031A-4090-BF9D-27B7156DEF68}" type="slidenum">
              <a:rPr lang="en-US" smtClean="0"/>
              <a:t>9</a:t>
            </a:fld>
            <a:endParaRPr lang="en-US" dirty="0"/>
          </a:p>
        </p:txBody>
      </p:sp>
    </p:spTree>
    <p:extLst>
      <p:ext uri="{BB962C8B-B14F-4D97-AF65-F5344CB8AC3E}">
        <p14:creationId xmlns:p14="http://schemas.microsoft.com/office/powerpoint/2010/main" val="4283449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5353CE-031A-4090-BF9D-27B7156DEF68}" type="slidenum">
              <a:rPr lang="en-US" smtClean="0"/>
              <a:t>10</a:t>
            </a:fld>
            <a:endParaRPr lang="en-US" dirty="0"/>
          </a:p>
        </p:txBody>
      </p:sp>
    </p:spTree>
    <p:extLst>
      <p:ext uri="{BB962C8B-B14F-4D97-AF65-F5344CB8AC3E}">
        <p14:creationId xmlns:p14="http://schemas.microsoft.com/office/powerpoint/2010/main" val="687884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Fairly</a:t>
            </a:r>
            <a:r>
              <a:rPr lang="en-US" baseline="0" dirty="0" smtClean="0"/>
              <a:t> </a:t>
            </a:r>
            <a:r>
              <a:rPr lang="en-US" dirty="0" smtClean="0"/>
              <a:t>Small Gaps</a:t>
            </a:r>
            <a:r>
              <a:rPr lang="en-US" baseline="0" dirty="0" smtClean="0"/>
              <a:t> with Hispanic, Asian/PI, Two or More Races </a:t>
            </a:r>
            <a:r>
              <a:rPr lang="en-US" baseline="0" dirty="0" smtClean="0">
                <a:sym typeface="Wingdings" panose="05000000000000000000" pitchFamily="2" charset="2"/>
              </a:rPr>
              <a:t> Small Gaps with Females, African American and Elementary Alaska Native/American Indian  Medium gaps for Economic Disadvantage, Caucasian, and Secondary Alaska Native/American Indian  Large gaps for LEP and SWD</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225353CE-031A-4090-BF9D-27B7156DEF68}" type="slidenum">
              <a:rPr lang="en-US" smtClean="0"/>
              <a:t>11</a:t>
            </a:fld>
            <a:endParaRPr lang="en-US" dirty="0"/>
          </a:p>
        </p:txBody>
      </p:sp>
    </p:spTree>
    <p:extLst>
      <p:ext uri="{BB962C8B-B14F-4D97-AF65-F5344CB8AC3E}">
        <p14:creationId xmlns:p14="http://schemas.microsoft.com/office/powerpoint/2010/main" val="1997623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Multi-racial/ethnic</a:t>
            </a:r>
            <a:r>
              <a:rPr lang="en-US" baseline="0" dirty="0" smtClean="0"/>
              <a:t> students included in results for every race/ethnicity identified – “only” results provided in Appendix of report</a:t>
            </a:r>
            <a:endParaRPr lang="en-US" dirty="0"/>
          </a:p>
        </p:txBody>
      </p:sp>
      <p:sp>
        <p:nvSpPr>
          <p:cNvPr id="4" name="Slide Number Placeholder 3"/>
          <p:cNvSpPr>
            <a:spLocks noGrp="1"/>
          </p:cNvSpPr>
          <p:nvPr>
            <p:ph type="sldNum" sz="quarter" idx="10"/>
          </p:nvPr>
        </p:nvSpPr>
        <p:spPr/>
        <p:txBody>
          <a:bodyPr/>
          <a:lstStyle/>
          <a:p>
            <a:fld id="{225353CE-031A-4090-BF9D-27B7156DEF68}" type="slidenum">
              <a:rPr lang="en-US" smtClean="0"/>
              <a:t>12</a:t>
            </a:fld>
            <a:endParaRPr lang="en-US" dirty="0"/>
          </a:p>
        </p:txBody>
      </p:sp>
    </p:spTree>
    <p:extLst>
      <p:ext uri="{BB962C8B-B14F-4D97-AF65-F5344CB8AC3E}">
        <p14:creationId xmlns:p14="http://schemas.microsoft.com/office/powerpoint/2010/main" val="1925655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5353CE-031A-4090-BF9D-27B7156DEF68}" type="slidenum">
              <a:rPr lang="en-US" smtClean="0"/>
              <a:t>13</a:t>
            </a:fld>
            <a:endParaRPr lang="en-US" dirty="0"/>
          </a:p>
        </p:txBody>
      </p:sp>
    </p:spTree>
    <p:extLst>
      <p:ext uri="{BB962C8B-B14F-4D97-AF65-F5344CB8AC3E}">
        <p14:creationId xmlns:p14="http://schemas.microsoft.com/office/powerpoint/2010/main" val="2677979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5353CE-031A-4090-BF9D-27B7156DEF68}" type="slidenum">
              <a:rPr lang="en-US" smtClean="0"/>
              <a:t>14</a:t>
            </a:fld>
            <a:endParaRPr lang="en-US" dirty="0"/>
          </a:p>
        </p:txBody>
      </p:sp>
    </p:spTree>
    <p:extLst>
      <p:ext uri="{BB962C8B-B14F-4D97-AF65-F5344CB8AC3E}">
        <p14:creationId xmlns:p14="http://schemas.microsoft.com/office/powerpoint/2010/main" val="2260129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5353CE-031A-4090-BF9D-27B7156DEF68}" type="slidenum">
              <a:rPr lang="en-US" smtClean="0"/>
              <a:t>16</a:t>
            </a:fld>
            <a:endParaRPr lang="en-US" dirty="0"/>
          </a:p>
        </p:txBody>
      </p:sp>
    </p:spTree>
    <p:extLst>
      <p:ext uri="{BB962C8B-B14F-4D97-AF65-F5344CB8AC3E}">
        <p14:creationId xmlns:p14="http://schemas.microsoft.com/office/powerpoint/2010/main" val="338125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5353CE-031A-4090-BF9D-27B7156DEF68}" type="slidenum">
              <a:rPr lang="en-US" smtClean="0"/>
              <a:t>17</a:t>
            </a:fld>
            <a:endParaRPr lang="en-US" dirty="0"/>
          </a:p>
        </p:txBody>
      </p:sp>
    </p:spTree>
    <p:extLst>
      <p:ext uri="{BB962C8B-B14F-4D97-AF65-F5344CB8AC3E}">
        <p14:creationId xmlns:p14="http://schemas.microsoft.com/office/powerpoint/2010/main" val="3419007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D5253F-7BB4-4FE6-91B5-E803B4D53171}" type="datetime1">
              <a:rPr lang="en-US" smtClean="0"/>
              <a:t>2/16/2016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1265525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9E6F35-F091-4F62-9423-DF0B254C6B23}" type="datetime1">
              <a:rPr lang="en-US" smtClean="0"/>
              <a:t>2/16/2016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3918480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D5AA85-3F00-4446-8D0F-CE156D330E73}" type="datetime1">
              <a:rPr lang="en-US" smtClean="0"/>
              <a:t>2/16/2016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84515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239431-C765-47B5-8A30-4800FF32A037}" type="datetime1">
              <a:rPr lang="en-US" smtClean="0"/>
              <a:t>2/16/2016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2206242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03EAEF-8271-417B-A812-60F1A2D54485}" type="datetime1">
              <a:rPr lang="en-US" smtClean="0"/>
              <a:t>2/16/2016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2729743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A717D0-8D6E-43FB-9AE7-164CA644F204}" type="datetime1">
              <a:rPr lang="en-US" smtClean="0"/>
              <a:t>2/16/2016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1261443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22C9C5-54C0-42A7-95F5-AC5288C96C77}" type="datetime1">
              <a:rPr lang="en-US" smtClean="0"/>
              <a:t>2/16/2016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4260679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9E5BD9-64E4-4B37-AA56-614DA85EF8CC}" type="datetime1">
              <a:rPr lang="en-US" smtClean="0"/>
              <a:t>2/16/2016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2441476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6488FF-B823-46C5-BE73-38DBC909C70D}" type="datetime1">
              <a:rPr lang="en-US" smtClean="0"/>
              <a:t>2/16/2016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914079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2E7C99-0C0B-4DBD-815F-CEA2BD6C46ED}" type="datetime1">
              <a:rPr lang="en-US" smtClean="0"/>
              <a:t>2/16/2016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4054473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7AD01A-C8C6-4DAC-9CB0-35A10137529C}" type="datetime1">
              <a:rPr lang="en-US" smtClean="0"/>
              <a:t>2/16/2016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563116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A6F177-8868-42B4-A2A6-6D1024799B58}" type="datetime1">
              <a:rPr lang="en-US" smtClean="0"/>
              <a:t>2/16/2016</a:t>
            </a:fld>
            <a:endParaRPr lang="en-US" dirty="0"/>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53F88-6FD6-4849-9149-255A31663408}" type="slidenum">
              <a:rPr lang="en-US" smtClean="0"/>
              <a:t>‹#›</a:t>
            </a:fld>
            <a:endParaRPr lang="en-US" dirty="0"/>
          </a:p>
        </p:txBody>
      </p:sp>
    </p:spTree>
    <p:extLst>
      <p:ext uri="{BB962C8B-B14F-4D97-AF65-F5344CB8AC3E}">
        <p14:creationId xmlns:p14="http://schemas.microsoft.com/office/powerpoint/2010/main" val="301981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chart" Target="../charts/chart13.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chart" Target="../charts/chart16.xml"/><Relationship Id="rId4" Type="http://schemas.openxmlformats.org/officeDocument/2006/relationships/chart" Target="../charts/char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Student Assessment Results</a:t>
            </a:r>
            <a:endParaRPr lang="en-US" dirty="0"/>
          </a:p>
        </p:txBody>
      </p:sp>
      <p:sp>
        <p:nvSpPr>
          <p:cNvPr id="3" name="Subtitle 2"/>
          <p:cNvSpPr>
            <a:spLocks noGrp="1"/>
          </p:cNvSpPr>
          <p:nvPr>
            <p:ph type="subTitle" idx="1"/>
          </p:nvPr>
        </p:nvSpPr>
        <p:spPr/>
        <p:txBody>
          <a:bodyPr/>
          <a:lstStyle/>
          <a:p>
            <a:r>
              <a:rPr lang="en-US" dirty="0" smtClean="0"/>
              <a:t>2014-2015</a:t>
            </a:r>
            <a:endParaRPr lang="en-US" dirty="0"/>
          </a:p>
        </p:txBody>
      </p:sp>
      <p:sp>
        <p:nvSpPr>
          <p:cNvPr id="4" name="Slide Number Placeholder 3"/>
          <p:cNvSpPr>
            <a:spLocks noGrp="1"/>
          </p:cNvSpPr>
          <p:nvPr>
            <p:ph type="sldNum" sz="quarter" idx="12"/>
          </p:nvPr>
        </p:nvSpPr>
        <p:spPr/>
        <p:txBody>
          <a:bodyPr/>
          <a:lstStyle/>
          <a:p>
            <a:fld id="{91D53F88-6FD6-4849-9149-255A31663408}" type="slidenum">
              <a:rPr lang="en-US" smtClean="0"/>
              <a:t>1</a:t>
            </a:fld>
            <a:endParaRPr lang="en-US" dirty="0"/>
          </a:p>
        </p:txBody>
      </p:sp>
    </p:spTree>
    <p:extLst>
      <p:ext uri="{BB962C8B-B14F-4D97-AF65-F5344CB8AC3E}">
        <p14:creationId xmlns:p14="http://schemas.microsoft.com/office/powerpoint/2010/main" val="105994283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Alaska Measures of Progress (AMP)</a:t>
            </a:r>
            <a:endParaRPr lang="en-US" dirty="0"/>
          </a:p>
        </p:txBody>
      </p:sp>
      <p:sp>
        <p:nvSpPr>
          <p:cNvPr id="6" name="Subtitle 5"/>
          <p:cNvSpPr>
            <a:spLocks noGrp="1"/>
          </p:cNvSpPr>
          <p:nvPr>
            <p:ph type="subTitle" idx="1"/>
          </p:nvPr>
        </p:nvSpPr>
        <p:spPr/>
        <p:txBody>
          <a:bodyPr/>
          <a:lstStyle/>
          <a:p>
            <a:r>
              <a:rPr lang="en-US" dirty="0" smtClean="0"/>
              <a:t>Spring 2015</a:t>
            </a:r>
            <a:endParaRPr lang="en-US" dirty="0"/>
          </a:p>
        </p:txBody>
      </p:sp>
      <p:sp>
        <p:nvSpPr>
          <p:cNvPr id="4" name="Slide Number Placeholder 3"/>
          <p:cNvSpPr>
            <a:spLocks noGrp="1"/>
          </p:cNvSpPr>
          <p:nvPr>
            <p:ph type="sldNum" sz="quarter" idx="12"/>
          </p:nvPr>
        </p:nvSpPr>
        <p:spPr/>
        <p:txBody>
          <a:bodyPr/>
          <a:lstStyle/>
          <a:p>
            <a:fld id="{91D53F88-6FD6-4849-9149-255A31663408}" type="slidenum">
              <a:rPr lang="en-US" smtClean="0"/>
              <a:t>2</a:t>
            </a:fld>
            <a:endParaRPr lang="en-US" dirty="0"/>
          </a:p>
        </p:txBody>
      </p:sp>
      <p:sp>
        <p:nvSpPr>
          <p:cNvPr id="7" name="TextBox 6"/>
          <p:cNvSpPr txBox="1"/>
          <p:nvPr/>
        </p:nvSpPr>
        <p:spPr>
          <a:xfrm>
            <a:off x="60663" y="6413740"/>
            <a:ext cx="8888767" cy="553998"/>
          </a:xfrm>
          <a:prstGeom prst="rect">
            <a:avLst/>
          </a:prstGeom>
          <a:noFill/>
        </p:spPr>
        <p:txBody>
          <a:bodyPr wrap="square" rtlCol="0">
            <a:spAutoFit/>
          </a:bodyPr>
          <a:lstStyle/>
          <a:p>
            <a:pPr algn="ctr"/>
            <a:endParaRPr lang="en-US" sz="1000" dirty="0" smtClean="0"/>
          </a:p>
          <a:p>
            <a:pPr algn="ctr"/>
            <a:r>
              <a:rPr lang="en-US" sz="1000" dirty="0"/>
              <a:t>Dashboard prepared by Ellis Ott, Ph.D., Research &amp; Accountability Department</a:t>
            </a:r>
          </a:p>
          <a:p>
            <a:endParaRPr lang="en-US" sz="1000" dirty="0" smtClean="0"/>
          </a:p>
        </p:txBody>
      </p:sp>
    </p:spTree>
    <p:extLst>
      <p:ext uri="{BB962C8B-B14F-4D97-AF65-F5344CB8AC3E}">
        <p14:creationId xmlns:p14="http://schemas.microsoft.com/office/powerpoint/2010/main" val="3852644171"/>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What is AMP?</a:t>
            </a:r>
            <a:endParaRPr lang="en-US" dirty="0"/>
          </a:p>
        </p:txBody>
      </p:sp>
      <p:sp>
        <p:nvSpPr>
          <p:cNvPr id="3" name="Content Placeholder 2"/>
          <p:cNvSpPr>
            <a:spLocks noGrp="1"/>
          </p:cNvSpPr>
          <p:nvPr>
            <p:ph idx="1"/>
          </p:nvPr>
        </p:nvSpPr>
        <p:spPr>
          <a:xfrm>
            <a:off x="455690" y="1066800"/>
            <a:ext cx="8231110" cy="5410200"/>
          </a:xfrm>
        </p:spPr>
        <p:txBody>
          <a:bodyPr>
            <a:normAutofit fontScale="92500" lnSpcReduction="20000"/>
          </a:bodyPr>
          <a:lstStyle/>
          <a:p>
            <a:r>
              <a:rPr lang="en-US" dirty="0" smtClean="0"/>
              <a:t>New assessment in 2015 for students in grades 3-10</a:t>
            </a:r>
          </a:p>
          <a:p>
            <a:pPr marL="0" indent="0">
              <a:buNone/>
            </a:pPr>
            <a:endParaRPr lang="en-US" dirty="0" smtClean="0"/>
          </a:p>
          <a:p>
            <a:r>
              <a:rPr lang="en-US" dirty="0"/>
              <a:t>A</a:t>
            </a:r>
            <a:r>
              <a:rPr lang="en-US" dirty="0" smtClean="0"/>
              <a:t>ligned to the new, more challenging Alaska ELA and Math standards</a:t>
            </a:r>
            <a:endParaRPr lang="en-US" dirty="0"/>
          </a:p>
          <a:p>
            <a:pPr marL="0" indent="0">
              <a:buNone/>
            </a:pPr>
            <a:endParaRPr lang="en-US" dirty="0" smtClean="0"/>
          </a:p>
          <a:p>
            <a:r>
              <a:rPr lang="en-US" dirty="0" smtClean="0"/>
              <a:t>Computer-based, with </a:t>
            </a:r>
            <a:r>
              <a:rPr lang="en-US" dirty="0"/>
              <a:t>t</a:t>
            </a:r>
            <a:r>
              <a:rPr lang="en-US" dirty="0" smtClean="0"/>
              <a:t>echnology enhanced items</a:t>
            </a:r>
          </a:p>
          <a:p>
            <a:endParaRPr lang="en-US" dirty="0"/>
          </a:p>
          <a:p>
            <a:r>
              <a:rPr lang="en-US" dirty="0" smtClean="0"/>
              <a:t>Performance levels are </a:t>
            </a:r>
            <a:r>
              <a:rPr lang="en-US" sz="3800" b="1" u="sng" dirty="0" smtClean="0"/>
              <a:t>not comparable</a:t>
            </a:r>
            <a:r>
              <a:rPr lang="en-US" sz="3800" dirty="0" smtClean="0"/>
              <a:t> </a:t>
            </a:r>
            <a:r>
              <a:rPr lang="en-US" dirty="0" smtClean="0"/>
              <a:t>to the proficiency levels of the Standards Based Assessments (SBAs) </a:t>
            </a:r>
          </a:p>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1D53F88-6FD6-4849-9149-255A31663408}" type="slidenum">
              <a:rPr lang="en-US" smtClean="0"/>
              <a:t>3</a:t>
            </a:fld>
            <a:endParaRPr lang="en-US" dirty="0"/>
          </a:p>
        </p:txBody>
      </p:sp>
    </p:spTree>
    <p:extLst>
      <p:ext uri="{BB962C8B-B14F-4D97-AF65-F5344CB8AC3E}">
        <p14:creationId xmlns:p14="http://schemas.microsoft.com/office/powerpoint/2010/main" val="293324297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912608" y="1"/>
            <a:ext cx="12313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16200000">
            <a:off x="-1087659" y="4576275"/>
            <a:ext cx="3190981" cy="1015663"/>
          </a:xfrm>
          <a:prstGeom prst="rect">
            <a:avLst/>
          </a:prstGeom>
        </p:spPr>
        <p:txBody>
          <a:bodyPr wrap="square">
            <a:spAutoFit/>
          </a:bodyPr>
          <a:lstStyle/>
          <a:p>
            <a:pPr algn="ctr"/>
            <a:r>
              <a:rPr lang="en-US" sz="3000" dirty="0" smtClean="0">
                <a:solidFill>
                  <a:prstClr val="black"/>
                </a:solidFill>
              </a:rPr>
              <a:t>Partially </a:t>
            </a:r>
            <a:r>
              <a:rPr lang="en-US" sz="3000" dirty="0">
                <a:solidFill>
                  <a:prstClr val="black"/>
                </a:solidFill>
              </a:rPr>
              <a:t>M</a:t>
            </a:r>
            <a:r>
              <a:rPr lang="en-US" sz="3000" dirty="0" smtClean="0">
                <a:solidFill>
                  <a:prstClr val="black"/>
                </a:solidFill>
              </a:rPr>
              <a:t>eets </a:t>
            </a:r>
            <a:r>
              <a:rPr lang="en-US" sz="3000" dirty="0">
                <a:solidFill>
                  <a:prstClr val="black"/>
                </a:solidFill>
              </a:rPr>
              <a:t>S</a:t>
            </a:r>
            <a:r>
              <a:rPr lang="en-US" sz="3000" dirty="0" smtClean="0">
                <a:solidFill>
                  <a:prstClr val="black"/>
                </a:solidFill>
              </a:rPr>
              <a:t>tandards</a:t>
            </a:r>
            <a:endParaRPr lang="en-US" sz="3000" dirty="0">
              <a:solidFill>
                <a:prstClr val="black"/>
              </a:solidFill>
            </a:endParaRPr>
          </a:p>
        </p:txBody>
      </p:sp>
      <p:sp>
        <p:nvSpPr>
          <p:cNvPr id="10" name="Rectangle 9"/>
          <p:cNvSpPr/>
          <p:nvPr/>
        </p:nvSpPr>
        <p:spPr>
          <a:xfrm>
            <a:off x="3335673" y="299631"/>
            <a:ext cx="5583248" cy="892552"/>
          </a:xfrm>
          <a:prstGeom prst="rect">
            <a:avLst/>
          </a:prstGeom>
          <a:solidFill>
            <a:schemeClr val="bg1"/>
          </a:solidFill>
        </p:spPr>
        <p:txBody>
          <a:bodyPr wrap="square">
            <a:spAutoFit/>
          </a:bodyPr>
          <a:lstStyle/>
          <a:p>
            <a:r>
              <a:rPr lang="en-US" sz="2600" dirty="0" smtClean="0">
                <a:solidFill>
                  <a:prstClr val="black"/>
                </a:solidFill>
              </a:rPr>
              <a:t>Student demonstrates </a:t>
            </a:r>
            <a:r>
              <a:rPr lang="en-US" sz="2600" dirty="0">
                <a:solidFill>
                  <a:prstClr val="black"/>
                </a:solidFill>
              </a:rPr>
              <a:t>knowledge </a:t>
            </a:r>
            <a:r>
              <a:rPr lang="en-US" sz="2600" dirty="0" smtClean="0">
                <a:solidFill>
                  <a:prstClr val="black"/>
                </a:solidFill>
              </a:rPr>
              <a:t>&amp; skills </a:t>
            </a:r>
            <a:r>
              <a:rPr lang="en-US" sz="2600" dirty="0">
                <a:solidFill>
                  <a:prstClr val="black"/>
                </a:solidFill>
              </a:rPr>
              <a:t>of complex grade level content</a:t>
            </a:r>
          </a:p>
        </p:txBody>
      </p:sp>
      <p:sp>
        <p:nvSpPr>
          <p:cNvPr id="11" name="Rectangle 10"/>
          <p:cNvSpPr/>
          <p:nvPr/>
        </p:nvSpPr>
        <p:spPr>
          <a:xfrm>
            <a:off x="3335673" y="1912486"/>
            <a:ext cx="5690919" cy="892552"/>
          </a:xfrm>
          <a:prstGeom prst="rect">
            <a:avLst/>
          </a:prstGeom>
          <a:solidFill>
            <a:schemeClr val="bg1"/>
          </a:solidFill>
        </p:spPr>
        <p:txBody>
          <a:bodyPr wrap="square">
            <a:spAutoFit/>
          </a:bodyPr>
          <a:lstStyle/>
          <a:p>
            <a:r>
              <a:rPr lang="en-US" sz="2600" dirty="0" smtClean="0">
                <a:solidFill>
                  <a:prstClr val="black"/>
                </a:solidFill>
              </a:rPr>
              <a:t>Student demonstrates </a:t>
            </a:r>
            <a:r>
              <a:rPr lang="en-US" sz="2600" dirty="0">
                <a:solidFill>
                  <a:prstClr val="black"/>
                </a:solidFill>
              </a:rPr>
              <a:t>knowledge </a:t>
            </a:r>
            <a:r>
              <a:rPr lang="en-US" sz="2600" dirty="0" smtClean="0">
                <a:solidFill>
                  <a:prstClr val="black"/>
                </a:solidFill>
              </a:rPr>
              <a:t>&amp; skills </a:t>
            </a:r>
            <a:r>
              <a:rPr lang="en-US" sz="2600" dirty="0">
                <a:solidFill>
                  <a:prstClr val="black"/>
                </a:solidFill>
              </a:rPr>
              <a:t>of current grade level content</a:t>
            </a:r>
          </a:p>
        </p:txBody>
      </p:sp>
      <p:sp>
        <p:nvSpPr>
          <p:cNvPr id="12" name="Rectangle 11"/>
          <p:cNvSpPr/>
          <p:nvPr/>
        </p:nvSpPr>
        <p:spPr>
          <a:xfrm>
            <a:off x="3401529" y="3531336"/>
            <a:ext cx="5678899" cy="1384995"/>
          </a:xfrm>
          <a:prstGeom prst="rect">
            <a:avLst/>
          </a:prstGeom>
          <a:solidFill>
            <a:schemeClr val="bg1"/>
          </a:solidFill>
        </p:spPr>
        <p:txBody>
          <a:bodyPr wrap="square">
            <a:spAutoFit/>
          </a:bodyPr>
          <a:lstStyle/>
          <a:p>
            <a:r>
              <a:rPr lang="en-US" sz="2600" dirty="0" smtClean="0">
                <a:solidFill>
                  <a:prstClr val="black"/>
                </a:solidFill>
              </a:rPr>
              <a:t>Student </a:t>
            </a:r>
            <a:r>
              <a:rPr lang="en-US" sz="2600" dirty="0">
                <a:solidFill>
                  <a:prstClr val="black"/>
                </a:solidFill>
              </a:rPr>
              <a:t>may have gaps in knowledge </a:t>
            </a:r>
            <a:r>
              <a:rPr lang="en-US" sz="2600" dirty="0" smtClean="0">
                <a:solidFill>
                  <a:prstClr val="black"/>
                </a:solidFill>
              </a:rPr>
              <a:t>&amp; skills </a:t>
            </a:r>
            <a:r>
              <a:rPr lang="en-US" sz="2600" dirty="0">
                <a:solidFill>
                  <a:prstClr val="black"/>
                </a:solidFill>
              </a:rPr>
              <a:t>but is </a:t>
            </a:r>
            <a:r>
              <a:rPr lang="en-US" sz="3200" b="1" u="sng" dirty="0">
                <a:solidFill>
                  <a:prstClr val="black"/>
                </a:solidFill>
              </a:rPr>
              <a:t>capable of most </a:t>
            </a:r>
            <a:r>
              <a:rPr lang="en-US" sz="2600" dirty="0">
                <a:solidFill>
                  <a:prstClr val="black"/>
                </a:solidFill>
              </a:rPr>
              <a:t>grade-level content</a:t>
            </a:r>
          </a:p>
        </p:txBody>
      </p:sp>
      <p:sp>
        <p:nvSpPr>
          <p:cNvPr id="13" name="Rectangle 12"/>
          <p:cNvSpPr/>
          <p:nvPr/>
        </p:nvSpPr>
        <p:spPr>
          <a:xfrm>
            <a:off x="3335674" y="4979142"/>
            <a:ext cx="5808326" cy="1785104"/>
          </a:xfrm>
          <a:prstGeom prst="rect">
            <a:avLst/>
          </a:prstGeom>
          <a:solidFill>
            <a:schemeClr val="bg1"/>
          </a:solidFill>
        </p:spPr>
        <p:txBody>
          <a:bodyPr wrap="square">
            <a:spAutoFit/>
          </a:bodyPr>
          <a:lstStyle/>
          <a:p>
            <a:r>
              <a:rPr lang="en-US" sz="2200" dirty="0" smtClean="0">
                <a:solidFill>
                  <a:prstClr val="black"/>
                </a:solidFill>
              </a:rPr>
              <a:t>Student </a:t>
            </a:r>
            <a:r>
              <a:rPr lang="en-US" sz="2200" dirty="0">
                <a:solidFill>
                  <a:prstClr val="black"/>
                </a:solidFill>
              </a:rPr>
              <a:t>may have significant gaps in knowledge and skills. Parents/guardians and teachers are encouraged to examine other academic information and discuss possible reasons that a student’s score is in Level 1.</a:t>
            </a:r>
          </a:p>
        </p:txBody>
      </p:sp>
      <p:grpSp>
        <p:nvGrpSpPr>
          <p:cNvPr id="28" name="Group 27"/>
          <p:cNvGrpSpPr/>
          <p:nvPr/>
        </p:nvGrpSpPr>
        <p:grpSpPr>
          <a:xfrm>
            <a:off x="955826" y="212986"/>
            <a:ext cx="2433685" cy="6551260"/>
            <a:chOff x="2227239" y="1600919"/>
            <a:chExt cx="3007897" cy="4754880"/>
          </a:xfrm>
        </p:grpSpPr>
        <p:sp>
          <p:nvSpPr>
            <p:cNvPr id="21" name="TextBox 20"/>
            <p:cNvSpPr txBox="1"/>
            <p:nvPr/>
          </p:nvSpPr>
          <p:spPr>
            <a:xfrm>
              <a:off x="2227239" y="1600919"/>
              <a:ext cx="3007895" cy="1188720"/>
            </a:xfrm>
            <a:prstGeom prst="rect">
              <a:avLst/>
            </a:prstGeom>
            <a:solidFill>
              <a:schemeClr val="accent4">
                <a:lumMod val="40000"/>
                <a:lumOff val="60000"/>
              </a:schemeClr>
            </a:solidFill>
          </p:spPr>
          <p:txBody>
            <a:bodyPr wrap="square" rtlCol="0" anchor="ctr">
              <a:spAutoFit/>
            </a:bodyPr>
            <a:lstStyle/>
            <a:p>
              <a:pPr algn="ctr"/>
              <a:r>
                <a:rPr lang="en-US" sz="4000" dirty="0" smtClean="0">
                  <a:solidFill>
                    <a:prstClr val="black"/>
                  </a:solidFill>
                </a:rPr>
                <a:t>Level 4</a:t>
              </a:r>
              <a:endParaRPr lang="en-US" sz="4000" dirty="0">
                <a:solidFill>
                  <a:prstClr val="black"/>
                </a:solidFill>
              </a:endParaRPr>
            </a:p>
          </p:txBody>
        </p:sp>
        <p:sp>
          <p:nvSpPr>
            <p:cNvPr id="25" name="TextBox 24"/>
            <p:cNvSpPr txBox="1"/>
            <p:nvPr/>
          </p:nvSpPr>
          <p:spPr>
            <a:xfrm>
              <a:off x="2227241" y="2789639"/>
              <a:ext cx="3007895" cy="1188720"/>
            </a:xfrm>
            <a:prstGeom prst="rect">
              <a:avLst/>
            </a:prstGeom>
            <a:solidFill>
              <a:srgbClr val="2FD927"/>
            </a:solidFill>
          </p:spPr>
          <p:txBody>
            <a:bodyPr wrap="square" rtlCol="0" anchor="ctr">
              <a:spAutoFit/>
            </a:bodyPr>
            <a:lstStyle/>
            <a:p>
              <a:pPr algn="ctr"/>
              <a:r>
                <a:rPr lang="en-US" sz="4000" dirty="0" smtClean="0">
                  <a:solidFill>
                    <a:prstClr val="black"/>
                  </a:solidFill>
                </a:rPr>
                <a:t>Level 3</a:t>
              </a:r>
              <a:endParaRPr lang="en-US" sz="4000" dirty="0">
                <a:solidFill>
                  <a:prstClr val="black"/>
                </a:solidFill>
              </a:endParaRPr>
            </a:p>
          </p:txBody>
        </p:sp>
        <p:sp>
          <p:nvSpPr>
            <p:cNvPr id="26" name="TextBox 25"/>
            <p:cNvSpPr txBox="1"/>
            <p:nvPr/>
          </p:nvSpPr>
          <p:spPr>
            <a:xfrm>
              <a:off x="2227241" y="3978359"/>
              <a:ext cx="3007895" cy="1188720"/>
            </a:xfrm>
            <a:prstGeom prst="rect">
              <a:avLst/>
            </a:prstGeom>
            <a:solidFill>
              <a:srgbClr val="FFFF00"/>
            </a:solidFill>
          </p:spPr>
          <p:txBody>
            <a:bodyPr wrap="square" rtlCol="0" anchor="ctr">
              <a:spAutoFit/>
            </a:bodyPr>
            <a:lstStyle/>
            <a:p>
              <a:pPr algn="ctr"/>
              <a:r>
                <a:rPr lang="en-US" sz="4000" dirty="0" smtClean="0">
                  <a:solidFill>
                    <a:prstClr val="black"/>
                  </a:solidFill>
                </a:rPr>
                <a:t>Level 2</a:t>
              </a:r>
              <a:endParaRPr lang="en-US" sz="4000" dirty="0">
                <a:solidFill>
                  <a:prstClr val="black"/>
                </a:solidFill>
              </a:endParaRPr>
            </a:p>
          </p:txBody>
        </p:sp>
        <p:sp>
          <p:nvSpPr>
            <p:cNvPr id="27" name="TextBox 26"/>
            <p:cNvSpPr txBox="1"/>
            <p:nvPr/>
          </p:nvSpPr>
          <p:spPr>
            <a:xfrm>
              <a:off x="2227240" y="5167079"/>
              <a:ext cx="3007895" cy="1188720"/>
            </a:xfrm>
            <a:prstGeom prst="rect">
              <a:avLst/>
            </a:prstGeom>
            <a:solidFill>
              <a:srgbClr val="FF9900"/>
            </a:solidFill>
          </p:spPr>
          <p:txBody>
            <a:bodyPr wrap="square" rtlCol="0" anchor="ctr">
              <a:spAutoFit/>
            </a:bodyPr>
            <a:lstStyle/>
            <a:p>
              <a:pPr algn="ctr"/>
              <a:r>
                <a:rPr lang="en-US" sz="4000" dirty="0" smtClean="0">
                  <a:solidFill>
                    <a:prstClr val="black"/>
                  </a:solidFill>
                </a:rPr>
                <a:t>Level 1</a:t>
              </a:r>
              <a:endParaRPr lang="en-US" sz="4000" dirty="0">
                <a:solidFill>
                  <a:prstClr val="black"/>
                </a:solidFill>
              </a:endParaRPr>
            </a:p>
          </p:txBody>
        </p:sp>
      </p:grpSp>
      <p:sp>
        <p:nvSpPr>
          <p:cNvPr id="29" name="Rectangle 28"/>
          <p:cNvSpPr/>
          <p:nvPr/>
        </p:nvSpPr>
        <p:spPr>
          <a:xfrm rot="16200000">
            <a:off x="-730535" y="1258320"/>
            <a:ext cx="2388394" cy="1015663"/>
          </a:xfrm>
          <a:prstGeom prst="rect">
            <a:avLst/>
          </a:prstGeom>
        </p:spPr>
        <p:txBody>
          <a:bodyPr wrap="square">
            <a:spAutoFit/>
          </a:bodyPr>
          <a:lstStyle/>
          <a:p>
            <a:pPr algn="ctr"/>
            <a:r>
              <a:rPr lang="en-US" sz="3000" dirty="0">
                <a:solidFill>
                  <a:prstClr val="black"/>
                </a:solidFill>
              </a:rPr>
              <a:t>Meets </a:t>
            </a:r>
            <a:endParaRPr lang="en-US" sz="3000" dirty="0" smtClean="0">
              <a:solidFill>
                <a:prstClr val="black"/>
              </a:solidFill>
            </a:endParaRPr>
          </a:p>
          <a:p>
            <a:pPr algn="ctr"/>
            <a:r>
              <a:rPr lang="en-US" sz="3000" dirty="0">
                <a:solidFill>
                  <a:prstClr val="black"/>
                </a:solidFill>
              </a:rPr>
              <a:t>S</a:t>
            </a:r>
            <a:r>
              <a:rPr lang="en-US" sz="3000" dirty="0" smtClean="0">
                <a:solidFill>
                  <a:prstClr val="black"/>
                </a:solidFill>
              </a:rPr>
              <a:t>tandards</a:t>
            </a:r>
            <a:endParaRPr lang="en-US" sz="3000" dirty="0">
              <a:solidFill>
                <a:prstClr val="black"/>
              </a:solidFill>
            </a:endParaRPr>
          </a:p>
        </p:txBody>
      </p:sp>
      <p:sp>
        <p:nvSpPr>
          <p:cNvPr id="2" name="Slide Number Placeholder 1"/>
          <p:cNvSpPr>
            <a:spLocks noGrp="1"/>
          </p:cNvSpPr>
          <p:nvPr>
            <p:ph type="sldNum" sz="quarter" idx="12"/>
          </p:nvPr>
        </p:nvSpPr>
        <p:spPr/>
        <p:txBody>
          <a:bodyPr/>
          <a:lstStyle/>
          <a:p>
            <a:fld id="{6E2D2B3B-882E-40F3-A32F-6DD516915044}" type="slidenum">
              <a:rPr lang="en-US" smtClean="0"/>
              <a:pPr/>
              <a:t>4</a:t>
            </a:fld>
            <a:endParaRPr lang="en-US"/>
          </a:p>
        </p:txBody>
      </p:sp>
    </p:spTree>
    <p:extLst>
      <p:ext uri="{BB962C8B-B14F-4D97-AF65-F5344CB8AC3E}">
        <p14:creationId xmlns:p14="http://schemas.microsoft.com/office/powerpoint/2010/main" val="49637338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6690" y="178199"/>
            <a:ext cx="8305098" cy="523220"/>
          </a:xfrm>
          <a:prstGeom prst="rect">
            <a:avLst/>
          </a:prstGeom>
          <a:noFill/>
        </p:spPr>
        <p:txBody>
          <a:bodyPr wrap="square" rtlCol="0">
            <a:spAutoFit/>
          </a:bodyPr>
          <a:lstStyle/>
          <a:p>
            <a:r>
              <a:rPr lang="en-US" sz="2800" dirty="0" smtClean="0">
                <a:latin typeface="Tahoma" panose="020B0604030504040204" pitchFamily="34" charset="0"/>
                <a:ea typeface="Tahoma" panose="020B0604030504040204" pitchFamily="34" charset="0"/>
                <a:cs typeface="Tahoma" panose="020B0604030504040204" pitchFamily="34" charset="0"/>
              </a:rPr>
              <a:t>Student Report</a:t>
            </a:r>
          </a:p>
        </p:txBody>
      </p:sp>
      <p:sp>
        <p:nvSpPr>
          <p:cNvPr id="6" name="TextBox 5"/>
          <p:cNvSpPr txBox="1"/>
          <p:nvPr/>
        </p:nvSpPr>
        <p:spPr>
          <a:xfrm>
            <a:off x="554663" y="5405301"/>
            <a:ext cx="7354389" cy="1077218"/>
          </a:xfrm>
          <a:prstGeom prst="rect">
            <a:avLst/>
          </a:prstGeom>
          <a:noFill/>
        </p:spPr>
        <p:txBody>
          <a:bodyPr wrap="square" rtlCol="0">
            <a:spAutoFit/>
          </a:bodyPr>
          <a:lstStyle/>
          <a:p>
            <a:r>
              <a:rPr lang="en-US" sz="3200" dirty="0" smtClean="0"/>
              <a:t>Level 3 &amp; 4 : Meets Standards</a:t>
            </a:r>
          </a:p>
          <a:p>
            <a:r>
              <a:rPr lang="en-US" sz="3200" dirty="0" smtClean="0"/>
              <a:t>Level 1 &amp; 2: Partially Meets Standards</a:t>
            </a:r>
            <a:endParaRPr lang="en-US" sz="3200" dirty="0"/>
          </a:p>
        </p:txBody>
      </p:sp>
      <p:sp>
        <p:nvSpPr>
          <p:cNvPr id="4" name="Rectangle 3"/>
          <p:cNvSpPr/>
          <p:nvPr/>
        </p:nvSpPr>
        <p:spPr>
          <a:xfrm>
            <a:off x="2921242" y="708863"/>
            <a:ext cx="2621230" cy="707886"/>
          </a:xfrm>
          <a:prstGeom prst="rect">
            <a:avLst/>
          </a:prstGeom>
        </p:spPr>
        <p:txBody>
          <a:bodyPr wrap="none">
            <a:spAutoFit/>
          </a:bodyPr>
          <a:lstStyle/>
          <a:p>
            <a:pPr lvl="0" algn="ctr"/>
            <a:r>
              <a:rPr lang="en-US" sz="4000" dirty="0">
                <a:solidFill>
                  <a:prstClr val="black"/>
                </a:solidFill>
                <a:latin typeface="Tahoma" panose="020B0604030504040204" pitchFamily="34" charset="0"/>
                <a:ea typeface="Tahoma" panose="020B0604030504040204" pitchFamily="34" charset="0"/>
                <a:cs typeface="Tahoma" panose="020B0604030504040204" pitchFamily="34" charset="0"/>
              </a:rPr>
              <a:t>AMP Meter</a:t>
            </a:r>
          </a:p>
        </p:txBody>
      </p:sp>
      <p:pic>
        <p:nvPicPr>
          <p:cNvPr id="7" name="Picture 6" descr="eed logo.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531788" y="6237290"/>
            <a:ext cx="539389" cy="496395"/>
          </a:xfrm>
          <a:prstGeom prst="rect">
            <a:avLst/>
          </a:prstGeom>
        </p:spPr>
      </p:pic>
      <p:sp>
        <p:nvSpPr>
          <p:cNvPr id="8" name="Slide Number Placeholder 7"/>
          <p:cNvSpPr>
            <a:spLocks noGrp="1"/>
          </p:cNvSpPr>
          <p:nvPr>
            <p:ph type="sldNum" sz="quarter" idx="12"/>
          </p:nvPr>
        </p:nvSpPr>
        <p:spPr/>
        <p:txBody>
          <a:bodyPr/>
          <a:lstStyle/>
          <a:p>
            <a:fld id="{6E2D2B3B-882E-40F3-A32F-6DD516915044}" type="slidenum">
              <a:rPr lang="en-US" smtClean="0"/>
              <a:pPr/>
              <a:t>5</a:t>
            </a:fld>
            <a:endParaRPr lang="en-US"/>
          </a:p>
        </p:txBody>
      </p:sp>
      <p:pic>
        <p:nvPicPr>
          <p:cNvPr id="2" name="Picture 1"/>
          <p:cNvPicPr>
            <a:picLocks noChangeAspect="1"/>
          </p:cNvPicPr>
          <p:nvPr/>
        </p:nvPicPr>
        <p:blipFill>
          <a:blip r:embed="rId4"/>
          <a:stretch>
            <a:fillRect/>
          </a:stretch>
        </p:blipFill>
        <p:spPr>
          <a:xfrm>
            <a:off x="1214337" y="1562176"/>
            <a:ext cx="6035040" cy="3771900"/>
          </a:xfrm>
          <a:prstGeom prst="rect">
            <a:avLst/>
          </a:prstGeom>
          <a:ln w="25400">
            <a:solidFill>
              <a:schemeClr val="tx1"/>
            </a:solidFill>
          </a:ln>
        </p:spPr>
      </p:pic>
    </p:spTree>
    <p:extLst>
      <p:ext uri="{BB962C8B-B14F-4D97-AF65-F5344CB8AC3E}">
        <p14:creationId xmlns:p14="http://schemas.microsoft.com/office/powerpoint/2010/main" val="308616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764" y="582964"/>
            <a:ext cx="8193024" cy="707886"/>
          </a:xfrm>
          <a:prstGeom prst="rect">
            <a:avLst/>
          </a:prstGeom>
          <a:noFill/>
        </p:spPr>
        <p:txBody>
          <a:bodyPr wrap="square" rtlCol="0">
            <a:spAutoFit/>
          </a:bodyPr>
          <a:lstStyle/>
          <a:p>
            <a:r>
              <a:rPr lang="en-US" sz="4000" dirty="0" smtClean="0">
                <a:latin typeface="Tahoma" panose="020B0604030504040204" pitchFamily="34" charset="0"/>
                <a:ea typeface="Tahoma" panose="020B0604030504040204" pitchFamily="34" charset="0"/>
                <a:cs typeface="Tahoma" panose="020B0604030504040204" pitchFamily="34" charset="0"/>
              </a:rPr>
              <a:t>AMP Meters: School, District, State</a:t>
            </a:r>
            <a:endParaRPr lang="en-US" sz="4000"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141515" y="4419600"/>
            <a:ext cx="8175171" cy="2062103"/>
          </a:xfrm>
          <a:prstGeom prst="rect">
            <a:avLst/>
          </a:prstGeom>
          <a:noFill/>
        </p:spPr>
        <p:txBody>
          <a:bodyPr wrap="square" rtlCol="0">
            <a:spAutoFit/>
          </a:bodyPr>
          <a:lstStyle/>
          <a:p>
            <a:r>
              <a:rPr lang="en-US" sz="3200" dirty="0" smtClean="0">
                <a:latin typeface="Tahoma" panose="020B0604030504040204" pitchFamily="34" charset="0"/>
                <a:ea typeface="Tahoma" panose="020B0604030504040204" pitchFamily="34" charset="0"/>
                <a:cs typeface="Tahoma" panose="020B0604030504040204" pitchFamily="34" charset="0"/>
              </a:rPr>
              <a:t>Allows comparison of student’s achievement level to median achievement level of students in the same grade in the school, district, and state.</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6" name="Rectangle 5"/>
          <p:cNvSpPr/>
          <p:nvPr/>
        </p:nvSpPr>
        <p:spPr>
          <a:xfrm>
            <a:off x="-4559" y="-21397"/>
            <a:ext cx="2576283" cy="523220"/>
          </a:xfrm>
          <a:prstGeom prst="rect">
            <a:avLst/>
          </a:prstGeom>
        </p:spPr>
        <p:txBody>
          <a:bodyPr wrap="none">
            <a:spAutoFit/>
          </a:bodyPr>
          <a:lstStyle/>
          <a:p>
            <a:pPr lvl="0"/>
            <a:r>
              <a:rPr lang="en-US" sz="2800" dirty="0" smtClean="0">
                <a:solidFill>
                  <a:prstClr val="black"/>
                </a:solidFill>
                <a:latin typeface="Tahoma" panose="020B0604030504040204" pitchFamily="34" charset="0"/>
                <a:ea typeface="Tahoma" panose="020B0604030504040204" pitchFamily="34" charset="0"/>
                <a:cs typeface="Tahoma" panose="020B0604030504040204" pitchFamily="34" charset="0"/>
              </a:rPr>
              <a:t>Student </a:t>
            </a:r>
            <a:r>
              <a:rPr lang="en-US" sz="2800" dirty="0">
                <a:solidFill>
                  <a:prstClr val="black"/>
                </a:solidFill>
                <a:latin typeface="Tahoma" panose="020B0604030504040204" pitchFamily="34" charset="0"/>
                <a:ea typeface="Tahoma" panose="020B0604030504040204" pitchFamily="34" charset="0"/>
                <a:cs typeface="Tahoma" panose="020B0604030504040204" pitchFamily="34" charset="0"/>
              </a:rPr>
              <a:t>Report</a:t>
            </a:r>
          </a:p>
        </p:txBody>
      </p:sp>
      <p:pic>
        <p:nvPicPr>
          <p:cNvPr id="7" name="Picture 6" descr="eed logo.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531788" y="6237290"/>
            <a:ext cx="539389" cy="496395"/>
          </a:xfrm>
          <a:prstGeom prst="rect">
            <a:avLst/>
          </a:prstGeom>
        </p:spPr>
      </p:pic>
      <p:sp>
        <p:nvSpPr>
          <p:cNvPr id="8" name="Slide Number Placeholder 7"/>
          <p:cNvSpPr>
            <a:spLocks noGrp="1"/>
          </p:cNvSpPr>
          <p:nvPr>
            <p:ph type="sldNum" sz="quarter" idx="12"/>
          </p:nvPr>
        </p:nvSpPr>
        <p:spPr/>
        <p:txBody>
          <a:bodyPr/>
          <a:lstStyle/>
          <a:p>
            <a:fld id="{6E2D2B3B-882E-40F3-A32F-6DD516915044}" type="slidenum">
              <a:rPr lang="en-US" smtClean="0"/>
              <a:pPr/>
              <a:t>6</a:t>
            </a:fld>
            <a:endParaRPr lang="en-US"/>
          </a:p>
        </p:txBody>
      </p:sp>
      <p:pic>
        <p:nvPicPr>
          <p:cNvPr id="2" name="Picture 1"/>
          <p:cNvPicPr>
            <a:picLocks noChangeAspect="1"/>
          </p:cNvPicPr>
          <p:nvPr/>
        </p:nvPicPr>
        <p:blipFill>
          <a:blip r:embed="rId4"/>
          <a:stretch>
            <a:fillRect/>
          </a:stretch>
        </p:blipFill>
        <p:spPr>
          <a:xfrm>
            <a:off x="190428" y="1668682"/>
            <a:ext cx="8611054" cy="2429026"/>
          </a:xfrm>
          <a:prstGeom prst="rect">
            <a:avLst/>
          </a:prstGeom>
          <a:ln w="22225">
            <a:solidFill>
              <a:schemeClr val="tx1"/>
            </a:solidFill>
          </a:ln>
        </p:spPr>
      </p:pic>
    </p:spTree>
    <p:extLst>
      <p:ext uri="{BB962C8B-B14F-4D97-AF65-F5344CB8AC3E}">
        <p14:creationId xmlns:p14="http://schemas.microsoft.com/office/powerpoint/2010/main" val="18360217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8692" y="0"/>
            <a:ext cx="4911922" cy="400110"/>
          </a:xfrm>
          <a:prstGeom prst="rect">
            <a:avLst/>
          </a:prstGeom>
          <a:noFill/>
        </p:spPr>
        <p:txBody>
          <a:bodyPr wrap="none" rtlCol="0">
            <a:spAutoFit/>
          </a:bodyPr>
          <a:lstStyle/>
          <a:p>
            <a:pPr algn="ctr"/>
            <a:r>
              <a:rPr lang="en-US" sz="2000" b="1" dirty="0" smtClean="0"/>
              <a:t>Fairbanks North Star Borough School District</a:t>
            </a:r>
          </a:p>
        </p:txBody>
      </p:sp>
      <p:sp>
        <p:nvSpPr>
          <p:cNvPr id="6" name="TextBox 5"/>
          <p:cNvSpPr txBox="1"/>
          <p:nvPr/>
        </p:nvSpPr>
        <p:spPr>
          <a:xfrm>
            <a:off x="63339" y="6400800"/>
            <a:ext cx="8888767" cy="553998"/>
          </a:xfrm>
          <a:prstGeom prst="rect">
            <a:avLst/>
          </a:prstGeom>
          <a:noFill/>
        </p:spPr>
        <p:txBody>
          <a:bodyPr wrap="square" rtlCol="0">
            <a:spAutoFit/>
          </a:bodyPr>
          <a:lstStyle/>
          <a:p>
            <a:pPr algn="ctr"/>
            <a:r>
              <a:rPr lang="en-US" sz="1000" dirty="0" smtClean="0"/>
              <a:t>AMP </a:t>
            </a:r>
            <a:r>
              <a:rPr lang="en-US" sz="1000" dirty="0"/>
              <a:t>= </a:t>
            </a:r>
            <a:r>
              <a:rPr lang="en-US" sz="1000" dirty="0" smtClean="0"/>
              <a:t>Alaska Measures of Progress; Big </a:t>
            </a:r>
            <a:r>
              <a:rPr lang="en-US" sz="1000" dirty="0"/>
              <a:t>4 is an unweighted average of Anchorage, Juneau, Kenai and Mat-Su</a:t>
            </a:r>
          </a:p>
          <a:p>
            <a:pPr algn="ctr"/>
            <a:r>
              <a:rPr lang="en-US" sz="1000" dirty="0" smtClean="0"/>
              <a:t>Dashboard </a:t>
            </a:r>
            <a:r>
              <a:rPr lang="en-US" sz="1000" dirty="0"/>
              <a:t>prepared by Ellis Ott, Ph.D., Research &amp; </a:t>
            </a:r>
            <a:r>
              <a:rPr lang="en-US" sz="1000" dirty="0" smtClean="0"/>
              <a:t>Accountability</a:t>
            </a:r>
            <a:endParaRPr lang="en-US" sz="1000" dirty="0"/>
          </a:p>
          <a:p>
            <a:endParaRPr lang="en-US" sz="1000" dirty="0" smtClean="0"/>
          </a:p>
        </p:txBody>
      </p:sp>
      <p:sp>
        <p:nvSpPr>
          <p:cNvPr id="5" name="Rectangle 4"/>
          <p:cNvSpPr/>
          <p:nvPr/>
        </p:nvSpPr>
        <p:spPr>
          <a:xfrm>
            <a:off x="25958" y="121622"/>
            <a:ext cx="1919498"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7199724" y="121622"/>
            <a:ext cx="1918625"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91D53F88-6FD6-4849-9149-255A31663408}" type="slidenum">
              <a:rPr lang="en-US" smtClean="0"/>
              <a:t>7</a:t>
            </a:fld>
            <a:endParaRPr lang="en-US" dirty="0"/>
          </a:p>
        </p:txBody>
      </p:sp>
      <p:graphicFrame>
        <p:nvGraphicFramePr>
          <p:cNvPr id="10" name="Chart 9"/>
          <p:cNvGraphicFramePr/>
          <p:nvPr>
            <p:extLst>
              <p:ext uri="{D42A27DB-BD31-4B8C-83A1-F6EECF244321}">
                <p14:modId xmlns:p14="http://schemas.microsoft.com/office/powerpoint/2010/main" val="3470014592"/>
              </p:ext>
            </p:extLst>
          </p:nvPr>
        </p:nvGraphicFramePr>
        <p:xfrm>
          <a:off x="464642" y="616927"/>
          <a:ext cx="8001000" cy="28528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extLst>
              <p:ext uri="{D42A27DB-BD31-4B8C-83A1-F6EECF244321}">
                <p14:modId xmlns:p14="http://schemas.microsoft.com/office/powerpoint/2010/main" val="3964942927"/>
              </p:ext>
            </p:extLst>
          </p:nvPr>
        </p:nvGraphicFramePr>
        <p:xfrm>
          <a:off x="464642" y="3609786"/>
          <a:ext cx="8001000" cy="27465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8169679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8692" y="0"/>
            <a:ext cx="4911922" cy="707886"/>
          </a:xfrm>
          <a:prstGeom prst="rect">
            <a:avLst/>
          </a:prstGeom>
          <a:noFill/>
        </p:spPr>
        <p:txBody>
          <a:bodyPr wrap="none" rtlCol="0">
            <a:spAutoFit/>
          </a:bodyPr>
          <a:lstStyle/>
          <a:p>
            <a:pPr algn="ctr"/>
            <a:r>
              <a:rPr lang="en-US" sz="2000" b="1" dirty="0" smtClean="0"/>
              <a:t>Fairbanks North Star Borough School District</a:t>
            </a:r>
          </a:p>
          <a:p>
            <a:pPr algn="ctr"/>
            <a:r>
              <a:rPr lang="en-US" sz="2000" b="1" dirty="0" smtClean="0"/>
              <a:t>AMP Summary 2015</a:t>
            </a:r>
            <a:endParaRPr lang="en-US" dirty="0" smtClean="0"/>
          </a:p>
        </p:txBody>
      </p:sp>
      <p:sp>
        <p:nvSpPr>
          <p:cNvPr id="6" name="TextBox 5"/>
          <p:cNvSpPr txBox="1"/>
          <p:nvPr/>
        </p:nvSpPr>
        <p:spPr>
          <a:xfrm>
            <a:off x="63339" y="6400800"/>
            <a:ext cx="8888767" cy="553998"/>
          </a:xfrm>
          <a:prstGeom prst="rect">
            <a:avLst/>
          </a:prstGeom>
          <a:noFill/>
        </p:spPr>
        <p:txBody>
          <a:bodyPr wrap="square" rtlCol="0">
            <a:spAutoFit/>
          </a:bodyPr>
          <a:lstStyle/>
          <a:p>
            <a:pPr algn="ctr"/>
            <a:r>
              <a:rPr lang="en-US" sz="1000" dirty="0" smtClean="0"/>
              <a:t>AMP </a:t>
            </a:r>
            <a:r>
              <a:rPr lang="en-US" sz="1000" dirty="0"/>
              <a:t>= </a:t>
            </a:r>
            <a:r>
              <a:rPr lang="en-US" sz="1000" dirty="0" smtClean="0"/>
              <a:t>Alaska Measures of Progress; Big </a:t>
            </a:r>
            <a:r>
              <a:rPr lang="en-US" sz="1000" dirty="0"/>
              <a:t>4 is an unweighted average of Anchorage, Juneau, Kenai and Mat-Su</a:t>
            </a:r>
          </a:p>
          <a:p>
            <a:pPr algn="ctr"/>
            <a:r>
              <a:rPr lang="en-US" sz="1000" dirty="0" smtClean="0"/>
              <a:t>Dashboard </a:t>
            </a:r>
            <a:r>
              <a:rPr lang="en-US" sz="1000" dirty="0"/>
              <a:t>prepared by Ellis Ott, Ph.D., Research &amp; </a:t>
            </a:r>
            <a:r>
              <a:rPr lang="en-US" sz="1000" dirty="0" smtClean="0"/>
              <a:t>Accountability</a:t>
            </a:r>
            <a:endParaRPr lang="en-US" sz="1000" dirty="0"/>
          </a:p>
          <a:p>
            <a:endParaRPr lang="en-US" sz="1000" dirty="0" smtClean="0"/>
          </a:p>
        </p:txBody>
      </p:sp>
      <p:sp>
        <p:nvSpPr>
          <p:cNvPr id="5" name="Rectangle 4"/>
          <p:cNvSpPr/>
          <p:nvPr/>
        </p:nvSpPr>
        <p:spPr>
          <a:xfrm>
            <a:off x="25958" y="121622"/>
            <a:ext cx="1919498"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7199724" y="121622"/>
            <a:ext cx="1918625"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91D53F88-6FD6-4849-9149-255A31663408}" type="slidenum">
              <a:rPr lang="en-US" smtClean="0"/>
              <a:t>8</a:t>
            </a:fld>
            <a:endParaRPr lang="en-US" dirty="0"/>
          </a:p>
        </p:txBody>
      </p:sp>
      <p:graphicFrame>
        <p:nvGraphicFramePr>
          <p:cNvPr id="9" name="Chart 8"/>
          <p:cNvGraphicFramePr/>
          <p:nvPr>
            <p:extLst>
              <p:ext uri="{D42A27DB-BD31-4B8C-83A1-F6EECF244321}">
                <p14:modId xmlns:p14="http://schemas.microsoft.com/office/powerpoint/2010/main" val="3792935015"/>
              </p:ext>
            </p:extLst>
          </p:nvPr>
        </p:nvGraphicFramePr>
        <p:xfrm>
          <a:off x="464642" y="661016"/>
          <a:ext cx="8001000" cy="29025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extLst>
              <p:ext uri="{D42A27DB-BD31-4B8C-83A1-F6EECF244321}">
                <p14:modId xmlns:p14="http://schemas.microsoft.com/office/powerpoint/2010/main" val="3360358827"/>
              </p:ext>
            </p:extLst>
          </p:nvPr>
        </p:nvGraphicFramePr>
        <p:xfrm>
          <a:off x="464641" y="3655635"/>
          <a:ext cx="8001001" cy="270071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557292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fallOve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8692" y="0"/>
            <a:ext cx="4911922" cy="707886"/>
          </a:xfrm>
          <a:prstGeom prst="rect">
            <a:avLst/>
          </a:prstGeom>
          <a:noFill/>
        </p:spPr>
        <p:txBody>
          <a:bodyPr wrap="none" rtlCol="0">
            <a:spAutoFit/>
          </a:bodyPr>
          <a:lstStyle/>
          <a:p>
            <a:pPr algn="ctr"/>
            <a:r>
              <a:rPr lang="en-US" sz="2000" b="1" dirty="0" smtClean="0"/>
              <a:t>Fairbanks North Star Borough School District</a:t>
            </a:r>
          </a:p>
          <a:p>
            <a:pPr algn="ctr"/>
            <a:r>
              <a:rPr lang="en-US" sz="2000" b="1" dirty="0" smtClean="0"/>
              <a:t>AMP Summary 2015</a:t>
            </a:r>
            <a:endParaRPr lang="en-US" dirty="0" smtClean="0"/>
          </a:p>
        </p:txBody>
      </p:sp>
      <p:sp>
        <p:nvSpPr>
          <p:cNvPr id="6" name="TextBox 5"/>
          <p:cNvSpPr txBox="1"/>
          <p:nvPr/>
        </p:nvSpPr>
        <p:spPr>
          <a:xfrm>
            <a:off x="63339" y="6400800"/>
            <a:ext cx="8888767" cy="553998"/>
          </a:xfrm>
          <a:prstGeom prst="rect">
            <a:avLst/>
          </a:prstGeom>
          <a:noFill/>
        </p:spPr>
        <p:txBody>
          <a:bodyPr wrap="square" rtlCol="0">
            <a:spAutoFit/>
          </a:bodyPr>
          <a:lstStyle/>
          <a:p>
            <a:pPr algn="ctr"/>
            <a:r>
              <a:rPr lang="en-US" sz="1000" dirty="0" smtClean="0"/>
              <a:t>AMP </a:t>
            </a:r>
            <a:r>
              <a:rPr lang="en-US" sz="1000" dirty="0"/>
              <a:t>= </a:t>
            </a:r>
            <a:r>
              <a:rPr lang="en-US" sz="1000" dirty="0" smtClean="0"/>
              <a:t>Alaska Measures of Progress</a:t>
            </a:r>
            <a:endParaRPr lang="en-US" sz="1000" dirty="0"/>
          </a:p>
          <a:p>
            <a:pPr algn="ctr"/>
            <a:r>
              <a:rPr lang="en-US" sz="1000" dirty="0" smtClean="0"/>
              <a:t>Dashboard </a:t>
            </a:r>
            <a:r>
              <a:rPr lang="en-US" sz="1000" dirty="0"/>
              <a:t>prepared by Ellis Ott, Ph.D., Research &amp; </a:t>
            </a:r>
            <a:r>
              <a:rPr lang="en-US" sz="1000" dirty="0" smtClean="0"/>
              <a:t>Accountability</a:t>
            </a:r>
            <a:endParaRPr lang="en-US" sz="1000" dirty="0"/>
          </a:p>
          <a:p>
            <a:endParaRPr lang="en-US" sz="1000" dirty="0" smtClean="0"/>
          </a:p>
        </p:txBody>
      </p:sp>
      <p:sp>
        <p:nvSpPr>
          <p:cNvPr id="5" name="Rectangle 4"/>
          <p:cNvSpPr/>
          <p:nvPr/>
        </p:nvSpPr>
        <p:spPr>
          <a:xfrm>
            <a:off x="25958" y="121622"/>
            <a:ext cx="1919498"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7199724" y="121622"/>
            <a:ext cx="1918625"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91D53F88-6FD6-4849-9149-255A31663408}" type="slidenum">
              <a:rPr lang="en-US" smtClean="0"/>
              <a:t>9</a:t>
            </a:fld>
            <a:endParaRPr lang="en-US" dirty="0"/>
          </a:p>
        </p:txBody>
      </p:sp>
      <p:graphicFrame>
        <p:nvGraphicFramePr>
          <p:cNvPr id="8" name="Chart 7"/>
          <p:cNvGraphicFramePr/>
          <p:nvPr>
            <p:extLst>
              <p:ext uri="{D42A27DB-BD31-4B8C-83A1-F6EECF244321}">
                <p14:modId xmlns:p14="http://schemas.microsoft.com/office/powerpoint/2010/main" val="2318882825"/>
              </p:ext>
            </p:extLst>
          </p:nvPr>
        </p:nvGraphicFramePr>
        <p:xfrm>
          <a:off x="522699" y="914400"/>
          <a:ext cx="8164101" cy="53173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07882775"/>
      </p:ext>
    </p:extLst>
  </p:cSld>
  <p:clrMapOvr>
    <a:masterClrMapping/>
  </p:clrMapOvr>
  <mc:AlternateContent xmlns:mc="http://schemas.openxmlformats.org/markup-compatibility/2006" xmlns:p14="http://schemas.microsoft.com/office/powerpoint/2010/main">
    <mc:Choice Requires="p14">
      <p:transition spd="slow" p14:dur="1250">
        <p:blinds dir="vert"/>
      </p:transition>
    </mc:Choice>
    <mc:Fallback xmlns="">
      <p:transition spd="slow">
        <p:blinds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8692" y="0"/>
            <a:ext cx="4911922" cy="707886"/>
          </a:xfrm>
          <a:prstGeom prst="rect">
            <a:avLst/>
          </a:prstGeom>
          <a:noFill/>
        </p:spPr>
        <p:txBody>
          <a:bodyPr wrap="none" rtlCol="0">
            <a:spAutoFit/>
          </a:bodyPr>
          <a:lstStyle/>
          <a:p>
            <a:pPr algn="ctr"/>
            <a:r>
              <a:rPr lang="en-US" sz="2000" b="1" dirty="0" smtClean="0"/>
              <a:t>Fairbanks North Star Borough School District</a:t>
            </a:r>
          </a:p>
          <a:p>
            <a:pPr algn="ctr"/>
            <a:r>
              <a:rPr lang="en-US" sz="2000" b="1" dirty="0" smtClean="0"/>
              <a:t>AMP Summary 2015</a:t>
            </a:r>
            <a:endParaRPr lang="en-US" dirty="0" smtClean="0"/>
          </a:p>
        </p:txBody>
      </p:sp>
      <p:sp>
        <p:nvSpPr>
          <p:cNvPr id="6" name="TextBox 5"/>
          <p:cNvSpPr txBox="1"/>
          <p:nvPr/>
        </p:nvSpPr>
        <p:spPr>
          <a:xfrm>
            <a:off x="63339" y="6400800"/>
            <a:ext cx="8888767" cy="553998"/>
          </a:xfrm>
          <a:prstGeom prst="rect">
            <a:avLst/>
          </a:prstGeom>
          <a:noFill/>
        </p:spPr>
        <p:txBody>
          <a:bodyPr wrap="square" rtlCol="0">
            <a:spAutoFit/>
          </a:bodyPr>
          <a:lstStyle/>
          <a:p>
            <a:pPr algn="ctr"/>
            <a:r>
              <a:rPr lang="en-US" sz="1000" dirty="0" smtClean="0"/>
              <a:t>AMP </a:t>
            </a:r>
            <a:r>
              <a:rPr lang="en-US" sz="1000" dirty="0"/>
              <a:t>= </a:t>
            </a:r>
            <a:r>
              <a:rPr lang="en-US" sz="1000" dirty="0" smtClean="0"/>
              <a:t>Alaska Measures of Progress</a:t>
            </a:r>
            <a:endParaRPr lang="en-US" sz="1000" dirty="0"/>
          </a:p>
          <a:p>
            <a:pPr algn="ctr"/>
            <a:r>
              <a:rPr lang="en-US" sz="1000" dirty="0" smtClean="0"/>
              <a:t>Dashboard </a:t>
            </a:r>
            <a:r>
              <a:rPr lang="en-US" sz="1000" dirty="0"/>
              <a:t>prepared by Ellis Ott, Ph.D., Research &amp; </a:t>
            </a:r>
            <a:r>
              <a:rPr lang="en-US" sz="1000" dirty="0" smtClean="0"/>
              <a:t>Accountability</a:t>
            </a:r>
            <a:endParaRPr lang="en-US" sz="1000" dirty="0"/>
          </a:p>
          <a:p>
            <a:endParaRPr lang="en-US" sz="1000" dirty="0" smtClean="0"/>
          </a:p>
        </p:txBody>
      </p:sp>
      <p:sp>
        <p:nvSpPr>
          <p:cNvPr id="5" name="Rectangle 4"/>
          <p:cNvSpPr/>
          <p:nvPr/>
        </p:nvSpPr>
        <p:spPr>
          <a:xfrm>
            <a:off x="25958" y="121622"/>
            <a:ext cx="1919498"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7199724" y="121622"/>
            <a:ext cx="1918625"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91D53F88-6FD6-4849-9149-255A31663408}" type="slidenum">
              <a:rPr lang="en-US" smtClean="0"/>
              <a:t>10</a:t>
            </a:fld>
            <a:endParaRPr lang="en-US" dirty="0"/>
          </a:p>
        </p:txBody>
      </p:sp>
      <p:graphicFrame>
        <p:nvGraphicFramePr>
          <p:cNvPr id="8" name="Chart 7"/>
          <p:cNvGraphicFramePr/>
          <p:nvPr>
            <p:extLst>
              <p:ext uri="{D42A27DB-BD31-4B8C-83A1-F6EECF244321}">
                <p14:modId xmlns:p14="http://schemas.microsoft.com/office/powerpoint/2010/main" val="3870373758"/>
              </p:ext>
            </p:extLst>
          </p:nvPr>
        </p:nvGraphicFramePr>
        <p:xfrm>
          <a:off x="304800" y="759262"/>
          <a:ext cx="8382000" cy="53637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81830021"/>
      </p:ext>
    </p:extLst>
  </p:cSld>
  <p:clrMapOvr>
    <a:masterClrMapping/>
  </p:clrMapOvr>
  <mc:AlternateContent xmlns:mc="http://schemas.openxmlformats.org/markup-compatibility/2006" xmlns:p14="http://schemas.microsoft.com/office/powerpoint/2010/main">
    <mc:Choice Requires="p14">
      <p:transition spd="slow" p14:dur="1250">
        <p:checker/>
      </p:transition>
    </mc:Choice>
    <mc:Fallback xmlns="">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8692" y="0"/>
            <a:ext cx="4911922" cy="707886"/>
          </a:xfrm>
          <a:prstGeom prst="rect">
            <a:avLst/>
          </a:prstGeom>
          <a:noFill/>
        </p:spPr>
        <p:txBody>
          <a:bodyPr wrap="none" rtlCol="0">
            <a:spAutoFit/>
          </a:bodyPr>
          <a:lstStyle/>
          <a:p>
            <a:pPr algn="ctr"/>
            <a:r>
              <a:rPr lang="en-US" sz="2000" b="1" dirty="0" smtClean="0"/>
              <a:t>Fairbanks North Star Borough School District</a:t>
            </a:r>
          </a:p>
          <a:p>
            <a:pPr algn="ctr"/>
            <a:r>
              <a:rPr lang="en-US" sz="2000" b="1" dirty="0" smtClean="0"/>
              <a:t>AMP Summary 2015</a:t>
            </a:r>
            <a:endParaRPr lang="en-US" dirty="0" smtClean="0"/>
          </a:p>
        </p:txBody>
      </p:sp>
      <p:sp>
        <p:nvSpPr>
          <p:cNvPr id="6" name="TextBox 5"/>
          <p:cNvSpPr txBox="1"/>
          <p:nvPr/>
        </p:nvSpPr>
        <p:spPr>
          <a:xfrm>
            <a:off x="63339" y="6400800"/>
            <a:ext cx="8888767" cy="553998"/>
          </a:xfrm>
          <a:prstGeom prst="rect">
            <a:avLst/>
          </a:prstGeom>
          <a:noFill/>
        </p:spPr>
        <p:txBody>
          <a:bodyPr wrap="square" rtlCol="0">
            <a:spAutoFit/>
          </a:bodyPr>
          <a:lstStyle/>
          <a:p>
            <a:pPr algn="ctr"/>
            <a:r>
              <a:rPr lang="en-US" sz="1000" dirty="0" smtClean="0"/>
              <a:t>AMP </a:t>
            </a:r>
            <a:r>
              <a:rPr lang="en-US" sz="1000" dirty="0"/>
              <a:t>= </a:t>
            </a:r>
            <a:r>
              <a:rPr lang="en-US" sz="1000" dirty="0" smtClean="0"/>
              <a:t>Alaska Measures of Progress</a:t>
            </a:r>
            <a:endParaRPr lang="en-US" sz="1000" dirty="0"/>
          </a:p>
          <a:p>
            <a:pPr algn="ctr"/>
            <a:r>
              <a:rPr lang="en-US" sz="1000" dirty="0" smtClean="0"/>
              <a:t>Dashboard </a:t>
            </a:r>
            <a:r>
              <a:rPr lang="en-US" sz="1000" dirty="0"/>
              <a:t>prepared by Ellis Ott, Ph.D., Research &amp; </a:t>
            </a:r>
            <a:r>
              <a:rPr lang="en-US" sz="1000" dirty="0" smtClean="0"/>
              <a:t>Accountability</a:t>
            </a:r>
            <a:endParaRPr lang="en-US" sz="1000" dirty="0"/>
          </a:p>
          <a:p>
            <a:endParaRPr lang="en-US" sz="1000" dirty="0" smtClean="0"/>
          </a:p>
        </p:txBody>
      </p:sp>
      <p:sp>
        <p:nvSpPr>
          <p:cNvPr id="5" name="Rectangle 4"/>
          <p:cNvSpPr/>
          <p:nvPr/>
        </p:nvSpPr>
        <p:spPr>
          <a:xfrm>
            <a:off x="25958" y="121622"/>
            <a:ext cx="1919498"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7199724" y="121622"/>
            <a:ext cx="1918625"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91D53F88-6FD6-4849-9149-255A31663408}" type="slidenum">
              <a:rPr lang="en-US" smtClean="0"/>
              <a:t>11</a:t>
            </a:fld>
            <a:endParaRPr lang="en-US" dirty="0"/>
          </a:p>
        </p:txBody>
      </p:sp>
      <p:graphicFrame>
        <p:nvGraphicFramePr>
          <p:cNvPr id="8" name="Chart 7"/>
          <p:cNvGraphicFramePr/>
          <p:nvPr>
            <p:extLst>
              <p:ext uri="{D42A27DB-BD31-4B8C-83A1-F6EECF244321}">
                <p14:modId xmlns:p14="http://schemas.microsoft.com/office/powerpoint/2010/main" val="1201619758"/>
              </p:ext>
            </p:extLst>
          </p:nvPr>
        </p:nvGraphicFramePr>
        <p:xfrm>
          <a:off x="430622" y="734869"/>
          <a:ext cx="8154200" cy="56040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133166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wind"/>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8692" y="0"/>
            <a:ext cx="4911922" cy="707886"/>
          </a:xfrm>
          <a:prstGeom prst="rect">
            <a:avLst/>
          </a:prstGeom>
          <a:noFill/>
        </p:spPr>
        <p:txBody>
          <a:bodyPr wrap="none" rtlCol="0">
            <a:spAutoFit/>
          </a:bodyPr>
          <a:lstStyle/>
          <a:p>
            <a:pPr algn="ctr"/>
            <a:r>
              <a:rPr lang="en-US" sz="2000" b="1" dirty="0" smtClean="0"/>
              <a:t>Fairbanks North Star Borough School District</a:t>
            </a:r>
          </a:p>
          <a:p>
            <a:pPr algn="ctr"/>
            <a:r>
              <a:rPr lang="en-US" sz="2000" b="1" dirty="0" smtClean="0"/>
              <a:t>AMP Summary 2015</a:t>
            </a:r>
            <a:endParaRPr lang="en-US" dirty="0" smtClean="0"/>
          </a:p>
        </p:txBody>
      </p:sp>
      <p:sp>
        <p:nvSpPr>
          <p:cNvPr id="6" name="TextBox 5"/>
          <p:cNvSpPr txBox="1"/>
          <p:nvPr/>
        </p:nvSpPr>
        <p:spPr>
          <a:xfrm>
            <a:off x="63339" y="6400800"/>
            <a:ext cx="8888767" cy="553998"/>
          </a:xfrm>
          <a:prstGeom prst="rect">
            <a:avLst/>
          </a:prstGeom>
          <a:noFill/>
        </p:spPr>
        <p:txBody>
          <a:bodyPr wrap="square" rtlCol="0">
            <a:spAutoFit/>
          </a:bodyPr>
          <a:lstStyle/>
          <a:p>
            <a:pPr algn="ctr"/>
            <a:r>
              <a:rPr lang="en-US" sz="1000" dirty="0" smtClean="0"/>
              <a:t>AMP </a:t>
            </a:r>
            <a:r>
              <a:rPr lang="en-US" sz="1000" dirty="0"/>
              <a:t>= </a:t>
            </a:r>
            <a:r>
              <a:rPr lang="en-US" sz="1000" dirty="0" smtClean="0"/>
              <a:t>Alaska Measures of Progress</a:t>
            </a:r>
            <a:endParaRPr lang="en-US" sz="1000" dirty="0"/>
          </a:p>
          <a:p>
            <a:pPr algn="ctr"/>
            <a:r>
              <a:rPr lang="en-US" sz="1000" dirty="0" smtClean="0"/>
              <a:t>Dashboard </a:t>
            </a:r>
            <a:r>
              <a:rPr lang="en-US" sz="1000" dirty="0"/>
              <a:t>prepared by Ellis Ott, Ph.D., Research &amp; </a:t>
            </a:r>
            <a:r>
              <a:rPr lang="en-US" sz="1000" dirty="0" smtClean="0"/>
              <a:t>Accountability</a:t>
            </a:r>
            <a:endParaRPr lang="en-US" sz="1000" dirty="0"/>
          </a:p>
          <a:p>
            <a:endParaRPr lang="en-US" sz="1000" dirty="0" smtClean="0"/>
          </a:p>
        </p:txBody>
      </p:sp>
      <p:sp>
        <p:nvSpPr>
          <p:cNvPr id="5" name="Rectangle 4"/>
          <p:cNvSpPr/>
          <p:nvPr/>
        </p:nvSpPr>
        <p:spPr>
          <a:xfrm>
            <a:off x="25958" y="121622"/>
            <a:ext cx="1919498"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7199724" y="121622"/>
            <a:ext cx="1918625"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91D53F88-6FD6-4849-9149-255A31663408}" type="slidenum">
              <a:rPr lang="en-US" smtClean="0"/>
              <a:t>12</a:t>
            </a:fld>
            <a:endParaRPr lang="en-US" dirty="0"/>
          </a:p>
        </p:txBody>
      </p:sp>
      <p:graphicFrame>
        <p:nvGraphicFramePr>
          <p:cNvPr id="9" name="Chart 8"/>
          <p:cNvGraphicFramePr/>
          <p:nvPr>
            <p:extLst>
              <p:ext uri="{D42A27DB-BD31-4B8C-83A1-F6EECF244321}">
                <p14:modId xmlns:p14="http://schemas.microsoft.com/office/powerpoint/2010/main" val="302372824"/>
              </p:ext>
            </p:extLst>
          </p:nvPr>
        </p:nvGraphicFramePr>
        <p:xfrm>
          <a:off x="381000" y="739509"/>
          <a:ext cx="8305800" cy="56168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182211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8692" y="0"/>
            <a:ext cx="4911922" cy="707886"/>
          </a:xfrm>
          <a:prstGeom prst="rect">
            <a:avLst/>
          </a:prstGeom>
          <a:noFill/>
        </p:spPr>
        <p:txBody>
          <a:bodyPr wrap="none" rtlCol="0">
            <a:spAutoFit/>
          </a:bodyPr>
          <a:lstStyle/>
          <a:p>
            <a:pPr algn="ctr"/>
            <a:r>
              <a:rPr lang="en-US" sz="2000" b="1" dirty="0" smtClean="0"/>
              <a:t>Fairbanks North Star Borough School District</a:t>
            </a:r>
          </a:p>
          <a:p>
            <a:pPr algn="ctr"/>
            <a:r>
              <a:rPr lang="en-US" sz="2000" b="1" dirty="0" smtClean="0"/>
              <a:t>AMP Summary 2015</a:t>
            </a:r>
            <a:endParaRPr lang="en-US" dirty="0" smtClean="0"/>
          </a:p>
        </p:txBody>
      </p:sp>
      <p:sp>
        <p:nvSpPr>
          <p:cNvPr id="6" name="TextBox 5"/>
          <p:cNvSpPr txBox="1"/>
          <p:nvPr/>
        </p:nvSpPr>
        <p:spPr>
          <a:xfrm>
            <a:off x="63339" y="6400800"/>
            <a:ext cx="8888767" cy="553998"/>
          </a:xfrm>
          <a:prstGeom prst="rect">
            <a:avLst/>
          </a:prstGeom>
          <a:noFill/>
        </p:spPr>
        <p:txBody>
          <a:bodyPr wrap="square" rtlCol="0">
            <a:spAutoFit/>
          </a:bodyPr>
          <a:lstStyle/>
          <a:p>
            <a:pPr algn="ctr"/>
            <a:r>
              <a:rPr lang="en-US" sz="1000" dirty="0" smtClean="0"/>
              <a:t>AMP </a:t>
            </a:r>
            <a:r>
              <a:rPr lang="en-US" sz="1000" dirty="0"/>
              <a:t>= </a:t>
            </a:r>
            <a:r>
              <a:rPr lang="en-US" sz="1000" dirty="0" smtClean="0"/>
              <a:t>Alaska Measures of Progress</a:t>
            </a:r>
            <a:endParaRPr lang="en-US" sz="1000" dirty="0"/>
          </a:p>
          <a:p>
            <a:pPr algn="ctr"/>
            <a:r>
              <a:rPr lang="en-US" sz="1000" dirty="0" smtClean="0"/>
              <a:t>Dashboard </a:t>
            </a:r>
            <a:r>
              <a:rPr lang="en-US" sz="1000" dirty="0"/>
              <a:t>prepared by Ellis Ott, Ph.D., Research &amp; </a:t>
            </a:r>
            <a:r>
              <a:rPr lang="en-US" sz="1000" dirty="0" smtClean="0"/>
              <a:t>Accountability</a:t>
            </a:r>
            <a:endParaRPr lang="en-US" sz="1000" dirty="0"/>
          </a:p>
          <a:p>
            <a:endParaRPr lang="en-US" sz="1000" dirty="0" smtClean="0"/>
          </a:p>
        </p:txBody>
      </p:sp>
      <p:sp>
        <p:nvSpPr>
          <p:cNvPr id="5" name="Rectangle 4"/>
          <p:cNvSpPr/>
          <p:nvPr/>
        </p:nvSpPr>
        <p:spPr>
          <a:xfrm>
            <a:off x="25958" y="121622"/>
            <a:ext cx="1919498"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7199724" y="121622"/>
            <a:ext cx="1918625"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91D53F88-6FD6-4849-9149-255A31663408}" type="slidenum">
              <a:rPr lang="en-US" smtClean="0"/>
              <a:t>13</a:t>
            </a:fld>
            <a:endParaRPr lang="en-US" dirty="0"/>
          </a:p>
        </p:txBody>
      </p:sp>
      <p:graphicFrame>
        <p:nvGraphicFramePr>
          <p:cNvPr id="8" name="Chart 7"/>
          <p:cNvGraphicFramePr/>
          <p:nvPr>
            <p:extLst>
              <p:ext uri="{D42A27DB-BD31-4B8C-83A1-F6EECF244321}">
                <p14:modId xmlns:p14="http://schemas.microsoft.com/office/powerpoint/2010/main" val="791634367"/>
              </p:ext>
            </p:extLst>
          </p:nvPr>
        </p:nvGraphicFramePr>
        <p:xfrm>
          <a:off x="381000" y="752335"/>
          <a:ext cx="8305800" cy="56484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76409829"/>
      </p:ext>
    </p:extLst>
  </p:cSld>
  <p:clrMapOvr>
    <a:masterClrMapping/>
  </p:clrMapOvr>
  <mc:AlternateContent xmlns:mc="http://schemas.openxmlformats.org/markup-compatibility/2006" xmlns:p14="http://schemas.microsoft.com/office/powerpoint/2010/main">
    <mc:Choice Requires="p14">
      <p:transition spd="slow" p14:dur="1250">
        <p14:flash/>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8692" y="0"/>
            <a:ext cx="4911922" cy="707886"/>
          </a:xfrm>
          <a:prstGeom prst="rect">
            <a:avLst/>
          </a:prstGeom>
          <a:noFill/>
        </p:spPr>
        <p:txBody>
          <a:bodyPr wrap="none" rtlCol="0">
            <a:spAutoFit/>
          </a:bodyPr>
          <a:lstStyle/>
          <a:p>
            <a:pPr algn="ctr"/>
            <a:r>
              <a:rPr lang="en-US" sz="2000" b="1" dirty="0" smtClean="0"/>
              <a:t>Fairbanks North Star Borough School District</a:t>
            </a:r>
          </a:p>
          <a:p>
            <a:pPr algn="ctr"/>
            <a:r>
              <a:rPr lang="en-US" sz="2000" b="1" dirty="0" smtClean="0"/>
              <a:t>AMP Summary 2015</a:t>
            </a:r>
            <a:endParaRPr lang="en-US" dirty="0" smtClean="0"/>
          </a:p>
        </p:txBody>
      </p:sp>
      <p:sp>
        <p:nvSpPr>
          <p:cNvPr id="6" name="TextBox 5"/>
          <p:cNvSpPr txBox="1"/>
          <p:nvPr/>
        </p:nvSpPr>
        <p:spPr>
          <a:xfrm>
            <a:off x="63339" y="6400800"/>
            <a:ext cx="8888767" cy="553998"/>
          </a:xfrm>
          <a:prstGeom prst="rect">
            <a:avLst/>
          </a:prstGeom>
          <a:noFill/>
        </p:spPr>
        <p:txBody>
          <a:bodyPr wrap="square" rtlCol="0">
            <a:spAutoFit/>
          </a:bodyPr>
          <a:lstStyle/>
          <a:p>
            <a:pPr algn="ctr"/>
            <a:r>
              <a:rPr lang="en-US" sz="1000" dirty="0" smtClean="0"/>
              <a:t>AMP </a:t>
            </a:r>
            <a:r>
              <a:rPr lang="en-US" sz="1000" dirty="0"/>
              <a:t>= </a:t>
            </a:r>
            <a:r>
              <a:rPr lang="en-US" sz="1000" dirty="0" smtClean="0"/>
              <a:t>Alaska Measures of Progress</a:t>
            </a:r>
            <a:endParaRPr lang="en-US" sz="1000" dirty="0"/>
          </a:p>
          <a:p>
            <a:pPr algn="ctr"/>
            <a:r>
              <a:rPr lang="en-US" sz="1000" dirty="0" smtClean="0"/>
              <a:t>Dashboard </a:t>
            </a:r>
            <a:r>
              <a:rPr lang="en-US" sz="1000" dirty="0"/>
              <a:t>prepared by Ellis Ott, Ph.D., Research &amp; </a:t>
            </a:r>
            <a:r>
              <a:rPr lang="en-US" sz="1000" dirty="0" smtClean="0"/>
              <a:t>Accountability</a:t>
            </a:r>
            <a:endParaRPr lang="en-US" sz="1000" dirty="0"/>
          </a:p>
          <a:p>
            <a:endParaRPr lang="en-US" sz="1000" dirty="0" smtClean="0"/>
          </a:p>
        </p:txBody>
      </p:sp>
      <p:sp>
        <p:nvSpPr>
          <p:cNvPr id="5" name="Rectangle 4"/>
          <p:cNvSpPr/>
          <p:nvPr/>
        </p:nvSpPr>
        <p:spPr>
          <a:xfrm>
            <a:off x="25958" y="121622"/>
            <a:ext cx="1919498"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7199724" y="121622"/>
            <a:ext cx="1918625"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91D53F88-6FD6-4849-9149-255A31663408}" type="slidenum">
              <a:rPr lang="en-US" smtClean="0"/>
              <a:t>14</a:t>
            </a:fld>
            <a:endParaRPr lang="en-US" dirty="0"/>
          </a:p>
        </p:txBody>
      </p:sp>
      <p:graphicFrame>
        <p:nvGraphicFramePr>
          <p:cNvPr id="9" name="Chart 8"/>
          <p:cNvGraphicFramePr/>
          <p:nvPr>
            <p:extLst>
              <p:ext uri="{D42A27DB-BD31-4B8C-83A1-F6EECF244321}">
                <p14:modId xmlns:p14="http://schemas.microsoft.com/office/powerpoint/2010/main" val="1631514114"/>
              </p:ext>
            </p:extLst>
          </p:nvPr>
        </p:nvGraphicFramePr>
        <p:xfrm>
          <a:off x="304800" y="707885"/>
          <a:ext cx="8382000" cy="56484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89831117"/>
      </p:ext>
    </p:extLst>
  </p:cSld>
  <p:clrMapOvr>
    <a:masterClrMapping/>
  </p:clrMapOvr>
  <mc:AlternateContent xmlns:mc="http://schemas.openxmlformats.org/markup-compatibility/2006" xmlns:p14="http://schemas.microsoft.com/office/powerpoint/2010/main">
    <mc:Choice Requires="p14">
      <p:transition spd="slow" p14:dur="1250">
        <p14:warp dir="in"/>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err="1" smtClean="0"/>
              <a:t>TerraNova</a:t>
            </a:r>
            <a:endParaRPr lang="en-US" dirty="0"/>
          </a:p>
        </p:txBody>
      </p:sp>
      <p:sp>
        <p:nvSpPr>
          <p:cNvPr id="6" name="Subtitle 5"/>
          <p:cNvSpPr>
            <a:spLocks noGrp="1"/>
          </p:cNvSpPr>
          <p:nvPr>
            <p:ph type="subTitle" idx="1"/>
          </p:nvPr>
        </p:nvSpPr>
        <p:spPr/>
        <p:txBody>
          <a:bodyPr/>
          <a:lstStyle/>
          <a:p>
            <a:r>
              <a:rPr lang="en-US" dirty="0" smtClean="0"/>
              <a:t>February 2015</a:t>
            </a:r>
            <a:endParaRPr lang="en-US" dirty="0"/>
          </a:p>
        </p:txBody>
      </p:sp>
      <p:sp>
        <p:nvSpPr>
          <p:cNvPr id="4" name="Slide Number Placeholder 3"/>
          <p:cNvSpPr>
            <a:spLocks noGrp="1"/>
          </p:cNvSpPr>
          <p:nvPr>
            <p:ph type="sldNum" sz="quarter" idx="12"/>
          </p:nvPr>
        </p:nvSpPr>
        <p:spPr/>
        <p:txBody>
          <a:bodyPr/>
          <a:lstStyle/>
          <a:p>
            <a:fld id="{91D53F88-6FD6-4849-9149-255A31663408}" type="slidenum">
              <a:rPr lang="en-US" smtClean="0"/>
              <a:t>15</a:t>
            </a:fld>
            <a:endParaRPr lang="en-US" dirty="0"/>
          </a:p>
        </p:txBody>
      </p:sp>
      <p:sp>
        <p:nvSpPr>
          <p:cNvPr id="7" name="TextBox 6"/>
          <p:cNvSpPr txBox="1"/>
          <p:nvPr/>
        </p:nvSpPr>
        <p:spPr>
          <a:xfrm>
            <a:off x="60663" y="6413740"/>
            <a:ext cx="8888767" cy="553998"/>
          </a:xfrm>
          <a:prstGeom prst="rect">
            <a:avLst/>
          </a:prstGeom>
          <a:noFill/>
        </p:spPr>
        <p:txBody>
          <a:bodyPr wrap="square" rtlCol="0">
            <a:spAutoFit/>
          </a:bodyPr>
          <a:lstStyle/>
          <a:p>
            <a:pPr algn="ctr"/>
            <a:endParaRPr lang="en-US" sz="1000" dirty="0" smtClean="0"/>
          </a:p>
          <a:p>
            <a:pPr algn="ctr"/>
            <a:r>
              <a:rPr lang="en-US" sz="1000" dirty="0"/>
              <a:t>Dashboard prepared by Ellis Ott, Ph.D., Research &amp; Accountability Department</a:t>
            </a:r>
          </a:p>
          <a:p>
            <a:endParaRPr lang="en-US" sz="1000" dirty="0" smtClean="0"/>
          </a:p>
        </p:txBody>
      </p:sp>
    </p:spTree>
    <p:extLst>
      <p:ext uri="{BB962C8B-B14F-4D97-AF65-F5344CB8AC3E}">
        <p14:creationId xmlns:p14="http://schemas.microsoft.com/office/powerpoint/2010/main" val="3582745807"/>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8692" y="0"/>
            <a:ext cx="4911922" cy="400110"/>
          </a:xfrm>
          <a:prstGeom prst="rect">
            <a:avLst/>
          </a:prstGeom>
          <a:noFill/>
        </p:spPr>
        <p:txBody>
          <a:bodyPr wrap="none" rtlCol="0">
            <a:spAutoFit/>
          </a:bodyPr>
          <a:lstStyle/>
          <a:p>
            <a:pPr algn="ctr"/>
            <a:r>
              <a:rPr lang="en-US" sz="2000" b="1" dirty="0" smtClean="0"/>
              <a:t>Fairbanks North Star Borough School District</a:t>
            </a:r>
          </a:p>
        </p:txBody>
      </p:sp>
      <p:sp>
        <p:nvSpPr>
          <p:cNvPr id="6" name="TextBox 5"/>
          <p:cNvSpPr txBox="1"/>
          <p:nvPr/>
        </p:nvSpPr>
        <p:spPr>
          <a:xfrm>
            <a:off x="63339" y="6400800"/>
            <a:ext cx="8888767" cy="553998"/>
          </a:xfrm>
          <a:prstGeom prst="rect">
            <a:avLst/>
          </a:prstGeom>
          <a:noFill/>
        </p:spPr>
        <p:txBody>
          <a:bodyPr wrap="square" rtlCol="0">
            <a:spAutoFit/>
          </a:bodyPr>
          <a:lstStyle/>
          <a:p>
            <a:pPr algn="ctr"/>
            <a:endParaRPr lang="en-US" sz="1000" dirty="0"/>
          </a:p>
          <a:p>
            <a:pPr algn="ctr"/>
            <a:r>
              <a:rPr lang="en-US" sz="1000" dirty="0" smtClean="0"/>
              <a:t>Dashboard </a:t>
            </a:r>
            <a:r>
              <a:rPr lang="en-US" sz="1000" dirty="0"/>
              <a:t>prepared by Ellis Ott, Ph.D., Research &amp; </a:t>
            </a:r>
            <a:r>
              <a:rPr lang="en-US" sz="1000" dirty="0" smtClean="0"/>
              <a:t>Accountability</a:t>
            </a:r>
            <a:endParaRPr lang="en-US" sz="1000" dirty="0"/>
          </a:p>
          <a:p>
            <a:endParaRPr lang="en-US" sz="1000" dirty="0" smtClean="0"/>
          </a:p>
        </p:txBody>
      </p:sp>
      <p:sp>
        <p:nvSpPr>
          <p:cNvPr id="5" name="Rectangle 4"/>
          <p:cNvSpPr/>
          <p:nvPr/>
        </p:nvSpPr>
        <p:spPr>
          <a:xfrm>
            <a:off x="25958" y="121622"/>
            <a:ext cx="1919498"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7199724" y="121622"/>
            <a:ext cx="1918625"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91D53F88-6FD6-4849-9149-255A31663408}" type="slidenum">
              <a:rPr lang="en-US" smtClean="0"/>
              <a:t>16</a:t>
            </a:fld>
            <a:endParaRPr lang="en-US" dirty="0"/>
          </a:p>
        </p:txBody>
      </p:sp>
      <p:graphicFrame>
        <p:nvGraphicFramePr>
          <p:cNvPr id="8" name="Chart 7"/>
          <p:cNvGraphicFramePr/>
          <p:nvPr>
            <p:extLst>
              <p:ext uri="{D42A27DB-BD31-4B8C-83A1-F6EECF244321}">
                <p14:modId xmlns:p14="http://schemas.microsoft.com/office/powerpoint/2010/main" val="2149621749"/>
              </p:ext>
            </p:extLst>
          </p:nvPr>
        </p:nvGraphicFramePr>
        <p:xfrm>
          <a:off x="1295400" y="583287"/>
          <a:ext cx="6324600" cy="18910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extLst>
              <p:ext uri="{D42A27DB-BD31-4B8C-83A1-F6EECF244321}">
                <p14:modId xmlns:p14="http://schemas.microsoft.com/office/powerpoint/2010/main" val="4106501368"/>
              </p:ext>
            </p:extLst>
          </p:nvPr>
        </p:nvGraphicFramePr>
        <p:xfrm>
          <a:off x="1295400" y="2609448"/>
          <a:ext cx="6324600" cy="18910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p:cNvGraphicFramePr/>
          <p:nvPr>
            <p:extLst>
              <p:ext uri="{D42A27DB-BD31-4B8C-83A1-F6EECF244321}">
                <p14:modId xmlns:p14="http://schemas.microsoft.com/office/powerpoint/2010/main" val="2806507793"/>
              </p:ext>
            </p:extLst>
          </p:nvPr>
        </p:nvGraphicFramePr>
        <p:xfrm>
          <a:off x="1295400" y="4647883"/>
          <a:ext cx="6324600" cy="189103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26965275"/>
      </p:ext>
    </p:extLst>
  </p:cSld>
  <p:clrMapOvr>
    <a:masterClrMapping/>
  </p:clrMapOvr>
  <p:transition spd="slow">
    <p:wheel spokes="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8692" y="0"/>
            <a:ext cx="4911922" cy="400110"/>
          </a:xfrm>
          <a:prstGeom prst="rect">
            <a:avLst/>
          </a:prstGeom>
          <a:noFill/>
        </p:spPr>
        <p:txBody>
          <a:bodyPr wrap="none" rtlCol="0">
            <a:spAutoFit/>
          </a:bodyPr>
          <a:lstStyle/>
          <a:p>
            <a:pPr algn="ctr"/>
            <a:r>
              <a:rPr lang="en-US" sz="2000" b="1" dirty="0" smtClean="0"/>
              <a:t>Fairbanks North Star Borough School District</a:t>
            </a:r>
          </a:p>
        </p:txBody>
      </p:sp>
      <p:sp>
        <p:nvSpPr>
          <p:cNvPr id="6" name="TextBox 5"/>
          <p:cNvSpPr txBox="1"/>
          <p:nvPr/>
        </p:nvSpPr>
        <p:spPr>
          <a:xfrm>
            <a:off x="63339" y="6400800"/>
            <a:ext cx="8888767" cy="553998"/>
          </a:xfrm>
          <a:prstGeom prst="rect">
            <a:avLst/>
          </a:prstGeom>
          <a:noFill/>
        </p:spPr>
        <p:txBody>
          <a:bodyPr wrap="square" rtlCol="0">
            <a:spAutoFit/>
          </a:bodyPr>
          <a:lstStyle/>
          <a:p>
            <a:pPr algn="ctr"/>
            <a:endParaRPr lang="en-US" sz="1000" dirty="0"/>
          </a:p>
          <a:p>
            <a:pPr algn="ctr"/>
            <a:r>
              <a:rPr lang="en-US" sz="1000" dirty="0" smtClean="0"/>
              <a:t>Dashboard </a:t>
            </a:r>
            <a:r>
              <a:rPr lang="en-US" sz="1000" dirty="0"/>
              <a:t>prepared by Ellis Ott, Ph.D., Research &amp; </a:t>
            </a:r>
            <a:r>
              <a:rPr lang="en-US" sz="1000" dirty="0" smtClean="0"/>
              <a:t>Accountability</a:t>
            </a:r>
            <a:endParaRPr lang="en-US" sz="1000" dirty="0"/>
          </a:p>
          <a:p>
            <a:endParaRPr lang="en-US" sz="1000" dirty="0" smtClean="0"/>
          </a:p>
        </p:txBody>
      </p:sp>
      <p:sp>
        <p:nvSpPr>
          <p:cNvPr id="5" name="Rectangle 4"/>
          <p:cNvSpPr/>
          <p:nvPr/>
        </p:nvSpPr>
        <p:spPr>
          <a:xfrm>
            <a:off x="25958" y="121622"/>
            <a:ext cx="1919498"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7199724" y="121622"/>
            <a:ext cx="1918625"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91D53F88-6FD6-4849-9149-255A31663408}" type="slidenum">
              <a:rPr lang="en-US" smtClean="0"/>
              <a:t>17</a:t>
            </a:fld>
            <a:endParaRPr lang="en-US" dirty="0"/>
          </a:p>
        </p:txBody>
      </p:sp>
      <p:graphicFrame>
        <p:nvGraphicFramePr>
          <p:cNvPr id="12" name="Chart 11"/>
          <p:cNvGraphicFramePr/>
          <p:nvPr>
            <p:extLst>
              <p:ext uri="{D42A27DB-BD31-4B8C-83A1-F6EECF244321}">
                <p14:modId xmlns:p14="http://schemas.microsoft.com/office/powerpoint/2010/main" val="2883406057"/>
              </p:ext>
            </p:extLst>
          </p:nvPr>
        </p:nvGraphicFramePr>
        <p:xfrm>
          <a:off x="1451477" y="559083"/>
          <a:ext cx="6446352" cy="17988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p:nvPr>
            <p:extLst>
              <p:ext uri="{D42A27DB-BD31-4B8C-83A1-F6EECF244321}">
                <p14:modId xmlns:p14="http://schemas.microsoft.com/office/powerpoint/2010/main" val="2766248115"/>
              </p:ext>
            </p:extLst>
          </p:nvPr>
        </p:nvGraphicFramePr>
        <p:xfrm>
          <a:off x="1451477" y="2459535"/>
          <a:ext cx="6446351" cy="19761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p:nvPr>
            <p:extLst>
              <p:ext uri="{D42A27DB-BD31-4B8C-83A1-F6EECF244321}">
                <p14:modId xmlns:p14="http://schemas.microsoft.com/office/powerpoint/2010/main" val="2022273145"/>
              </p:ext>
            </p:extLst>
          </p:nvPr>
        </p:nvGraphicFramePr>
        <p:xfrm>
          <a:off x="1451477" y="4520272"/>
          <a:ext cx="6446351" cy="198628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013329810"/>
      </p:ext>
    </p:extLst>
  </p:cSld>
  <p:clrMapOvr>
    <a:masterClrMapping/>
  </p:clrMapOvr>
  <mc:AlternateContent xmlns:mc="http://schemas.openxmlformats.org/markup-compatibility/2006" xmlns:p14="http://schemas.microsoft.com/office/powerpoint/2010/main">
    <mc:Choice Requires="p14">
      <p:transition spd="slow" p14:dur="1250">
        <p14:prism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2664" y="0"/>
            <a:ext cx="4923976" cy="984885"/>
          </a:xfrm>
          <a:prstGeom prst="rect">
            <a:avLst/>
          </a:prstGeom>
          <a:noFill/>
        </p:spPr>
        <p:txBody>
          <a:bodyPr wrap="none" rtlCol="0">
            <a:spAutoFit/>
          </a:bodyPr>
          <a:lstStyle/>
          <a:p>
            <a:pPr algn="ctr"/>
            <a:r>
              <a:rPr lang="en-US" sz="2000" b="1" dirty="0" smtClean="0"/>
              <a:t>Fairbanks North Star Borough School District</a:t>
            </a:r>
          </a:p>
          <a:p>
            <a:pPr algn="ctr"/>
            <a:r>
              <a:rPr lang="en-US" sz="2000" b="1" dirty="0" smtClean="0"/>
              <a:t>Alaska School Performance Index (ASPI)</a:t>
            </a:r>
            <a:r>
              <a:rPr lang="en-US" sz="2000" dirty="0" smtClean="0"/>
              <a:t> </a:t>
            </a:r>
          </a:p>
          <a:p>
            <a:pPr algn="ctr"/>
            <a:endParaRPr lang="en-US" dirty="0" smtClean="0"/>
          </a:p>
        </p:txBody>
      </p:sp>
      <p:sp>
        <p:nvSpPr>
          <p:cNvPr id="4" name="TextBox 3"/>
          <p:cNvSpPr txBox="1"/>
          <p:nvPr/>
        </p:nvSpPr>
        <p:spPr>
          <a:xfrm>
            <a:off x="560774" y="1169121"/>
            <a:ext cx="8278425" cy="5755422"/>
          </a:xfrm>
          <a:prstGeom prst="rect">
            <a:avLst/>
          </a:prstGeom>
          <a:noFill/>
        </p:spPr>
        <p:txBody>
          <a:bodyPr wrap="square" rtlCol="0">
            <a:spAutoFit/>
          </a:bodyPr>
          <a:lstStyle/>
          <a:p>
            <a:pPr marL="285750" indent="-285750">
              <a:buFont typeface="Arial" pitchFamily="34" charset="0"/>
              <a:buChar char="•"/>
            </a:pPr>
            <a:r>
              <a:rPr lang="en-US" sz="2800" dirty="0" smtClean="0"/>
              <a:t>Growth scores in AMP unavailable due to 1</a:t>
            </a:r>
            <a:r>
              <a:rPr lang="en-US" sz="2800" baseline="30000" dirty="0" smtClean="0"/>
              <a:t>st</a:t>
            </a:r>
            <a:r>
              <a:rPr lang="en-US" sz="2800" dirty="0" smtClean="0"/>
              <a:t> year</a:t>
            </a:r>
          </a:p>
          <a:p>
            <a:pPr marL="285750" indent="-285750">
              <a:buFont typeface="Arial" pitchFamily="34" charset="0"/>
              <a:buChar char="•"/>
            </a:pPr>
            <a:endParaRPr lang="en-US" sz="2800" dirty="0"/>
          </a:p>
          <a:p>
            <a:pPr marL="285750" indent="-285750">
              <a:buFont typeface="Arial" pitchFamily="34" charset="0"/>
              <a:buChar char="•"/>
            </a:pPr>
            <a:r>
              <a:rPr lang="en-US" sz="2800" dirty="0" smtClean="0"/>
              <a:t>ASPI “frozen” in 2014-15</a:t>
            </a:r>
          </a:p>
          <a:p>
            <a:pPr marL="285750" indent="-285750">
              <a:buFont typeface="Arial" pitchFamily="34" charset="0"/>
              <a:buChar char="•"/>
            </a:pPr>
            <a:endParaRPr lang="en-US" sz="2800" dirty="0" smtClean="0"/>
          </a:p>
          <a:p>
            <a:pPr marL="285750" indent="-285750">
              <a:buFont typeface="Arial" pitchFamily="34" charset="0"/>
              <a:buChar char="•"/>
            </a:pPr>
            <a:r>
              <a:rPr lang="en-US" sz="2800" dirty="0" smtClean="0"/>
              <a:t>All schools received same rating as in 2013-14</a:t>
            </a:r>
          </a:p>
          <a:p>
            <a:pPr marL="285750" indent="-285750">
              <a:buFont typeface="Arial" pitchFamily="34" charset="0"/>
              <a:buChar char="•"/>
            </a:pPr>
            <a:endParaRPr lang="en-US" sz="2800" dirty="0"/>
          </a:p>
          <a:p>
            <a:pPr marL="285750" indent="-285750">
              <a:buFont typeface="Arial" pitchFamily="34" charset="0"/>
              <a:buChar char="•"/>
            </a:pPr>
            <a:r>
              <a:rPr lang="en-US" sz="2800" dirty="0" smtClean="0"/>
              <a:t>In 13-14 District schools averaged 85.43 points, which would be a 4    rating</a:t>
            </a:r>
            <a:endParaRPr lang="en-US" sz="2800" dirty="0"/>
          </a:p>
          <a:p>
            <a:pPr marL="285750" indent="-285750">
              <a:buFont typeface="Arial" pitchFamily="34" charset="0"/>
              <a:buChar char="•"/>
            </a:pPr>
            <a:endParaRPr lang="en-US" sz="2800" dirty="0"/>
          </a:p>
          <a:p>
            <a:pPr marL="285750" indent="-285750">
              <a:buFont typeface="Arial" pitchFamily="34" charset="0"/>
              <a:buChar char="•"/>
            </a:pPr>
            <a:r>
              <a:rPr lang="en-US" sz="2800" dirty="0" smtClean="0"/>
              <a:t>About 98% of district students were enrolled in 3-5 star rated schools</a:t>
            </a:r>
          </a:p>
          <a:p>
            <a:pPr marL="285750" indent="-285750">
              <a:buFont typeface="Arial" pitchFamily="34" charset="0"/>
              <a:buChar char="•"/>
            </a:pPr>
            <a:endParaRPr lang="en-US" sz="2800" dirty="0"/>
          </a:p>
          <a:p>
            <a:pPr marL="285750" indent="-285750">
              <a:buFont typeface="Arial" pitchFamily="34" charset="0"/>
              <a:buChar char="•"/>
            </a:pPr>
            <a:endParaRPr lang="en-US" sz="3200" dirty="0"/>
          </a:p>
        </p:txBody>
      </p:sp>
      <p:sp>
        <p:nvSpPr>
          <p:cNvPr id="6" name="TextBox 5"/>
          <p:cNvSpPr txBox="1"/>
          <p:nvPr/>
        </p:nvSpPr>
        <p:spPr>
          <a:xfrm>
            <a:off x="152400" y="6248400"/>
            <a:ext cx="8888767" cy="400110"/>
          </a:xfrm>
          <a:prstGeom prst="rect">
            <a:avLst/>
          </a:prstGeom>
          <a:noFill/>
        </p:spPr>
        <p:txBody>
          <a:bodyPr wrap="square" rtlCol="0">
            <a:spAutoFit/>
          </a:bodyPr>
          <a:lstStyle/>
          <a:p>
            <a:r>
              <a:rPr lang="en-US" sz="1000" dirty="0" smtClean="0"/>
              <a:t>NOTE: ASPI score for schools includes measures of achievement, growth, and attendance </a:t>
            </a:r>
            <a:r>
              <a:rPr lang="en-US" sz="1000" dirty="0"/>
              <a:t>r</a:t>
            </a:r>
            <a:r>
              <a:rPr lang="en-US" sz="1000" dirty="0" smtClean="0"/>
              <a:t>ates (9-12 schools also include graduation </a:t>
            </a:r>
            <a:r>
              <a:rPr lang="en-US" sz="1000" dirty="0"/>
              <a:t>r</a:t>
            </a:r>
            <a:r>
              <a:rPr lang="en-US" sz="1000" dirty="0" smtClean="0"/>
              <a:t>ates, participation in </a:t>
            </a:r>
            <a:r>
              <a:rPr lang="en-US" sz="1000" dirty="0" err="1" smtClean="0"/>
              <a:t>WorkKeys</a:t>
            </a:r>
            <a:r>
              <a:rPr lang="en-US" sz="1000" dirty="0" smtClean="0"/>
              <a:t>, and performance on SAT, ACT, and </a:t>
            </a:r>
            <a:r>
              <a:rPr lang="en-US" sz="1000" dirty="0" err="1" smtClean="0"/>
              <a:t>WorkKeys</a:t>
            </a:r>
            <a:r>
              <a:rPr lang="en-US" sz="1000" dirty="0" smtClean="0"/>
              <a:t>)</a:t>
            </a:r>
          </a:p>
        </p:txBody>
      </p:sp>
      <p:sp>
        <p:nvSpPr>
          <p:cNvPr id="16" name="5-Point Star 15"/>
          <p:cNvSpPr/>
          <p:nvPr/>
        </p:nvSpPr>
        <p:spPr>
          <a:xfrm>
            <a:off x="2819400" y="4343400"/>
            <a:ext cx="1524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050462"/>
      </p:ext>
    </p:extLst>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 calcmode="lin" valueType="num">
                                      <p:cBhvr additive="base">
                                        <p:cTn id="31"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2810</TotalTime>
  <Words>1224</Words>
  <Application>Microsoft Office PowerPoint</Application>
  <PresentationFormat>On-screen Show (4:3)</PresentationFormat>
  <Paragraphs>178</Paragraphs>
  <Slides>18</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Tahoma</vt:lpstr>
      <vt:lpstr>Wingdings</vt:lpstr>
      <vt:lpstr>Office Theme</vt:lpstr>
      <vt:lpstr>Student Assessment Results</vt:lpstr>
      <vt:lpstr>Alaska Measures of Progress (AMP)</vt:lpstr>
      <vt:lpstr>What is AMP?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TerraNova</vt:lpstr>
      <vt:lpstr>PowerPoint Presentation</vt:lpstr>
      <vt:lpstr>PowerPoint Presentation</vt:lpstr>
      <vt:lpstr>PowerPoint Presentation</vt:lpstr>
    </vt:vector>
  </TitlesOfParts>
  <Company>FNSBSD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f351678</dc:creator>
  <cp:lastModifiedBy>Ott, Ellis M.</cp:lastModifiedBy>
  <cp:revision>153</cp:revision>
  <cp:lastPrinted>2013-10-08T18:41:50Z</cp:lastPrinted>
  <dcterms:created xsi:type="dcterms:W3CDTF">2013-07-08T21:22:51Z</dcterms:created>
  <dcterms:modified xsi:type="dcterms:W3CDTF">2016-02-17T04:53:09Z</dcterms:modified>
</cp:coreProperties>
</file>