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95" r:id="rId2"/>
    <p:sldId id="296" r:id="rId3"/>
    <p:sldId id="297" r:id="rId4"/>
    <p:sldId id="298" r:id="rId5"/>
    <p:sldId id="300" r:id="rId6"/>
    <p:sldId id="301" r:id="rId7"/>
    <p:sldId id="302" r:id="rId8"/>
    <p:sldId id="304" r:id="rId9"/>
    <p:sldId id="308" r:id="rId10"/>
    <p:sldId id="306" r:id="rId11"/>
    <p:sldId id="307" r:id="rId12"/>
    <p:sldId id="305" r:id="rId13"/>
    <p:sldId id="310" r:id="rId14"/>
    <p:sldId id="311" r:id="rId15"/>
    <p:sldId id="312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6" autoAdjust="0"/>
    <p:restoredTop sz="94660"/>
  </p:normalViewPr>
  <p:slideViewPr>
    <p:cSldViewPr>
      <p:cViewPr varScale="1">
        <p:scale>
          <a:sx n="106" d="100"/>
          <a:sy n="106" d="100"/>
        </p:scale>
        <p:origin x="120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Data%20Requests.Research\Data%20Requests\15-16\ANE\Drop-Grad-05-to-15\AKN.AI-Dropout-Grad-Rate-05-to-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600" dirty="0"/>
              <a:t>%</a:t>
            </a:r>
            <a:r>
              <a:rPr lang="en-US" sz="3600" baseline="0" dirty="0"/>
              <a:t> Multi-Racial or </a:t>
            </a:r>
            <a:r>
              <a:rPr lang="en-US" sz="3600" baseline="0" dirty="0" smtClean="0"/>
              <a:t>Hispanic </a:t>
            </a:r>
          </a:p>
          <a:p>
            <a:pPr>
              <a:defRPr sz="3600"/>
            </a:pPr>
            <a:r>
              <a:rPr lang="en-US" sz="3600" baseline="0" dirty="0" smtClean="0"/>
              <a:t>(06-07 </a:t>
            </a:r>
            <a:r>
              <a:rPr lang="en-US" sz="3600" baseline="0" dirty="0"/>
              <a:t>to </a:t>
            </a:r>
            <a:r>
              <a:rPr lang="en-US" sz="3600" baseline="0" dirty="0" smtClean="0"/>
              <a:t>15-16)</a:t>
            </a:r>
            <a:endParaRPr lang="en-US" sz="3600" dirty="0"/>
          </a:p>
        </c:rich>
      </c:tx>
      <c:layout>
        <c:manualLayout>
          <c:xMode val="edge"/>
          <c:yMode val="edge"/>
          <c:x val="0.25842592592592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926764362787986"/>
          <c:y val="0.14995556921843328"/>
          <c:w val="0.79756966166900367"/>
          <c:h val="0.68559481078703877"/>
        </c:manualLayout>
      </c:layout>
      <c:lineChart>
        <c:grouping val="standard"/>
        <c:varyColors val="0"/>
        <c:ser>
          <c:idx val="0"/>
          <c:order val="0"/>
          <c:tx>
            <c:strRef>
              <c:f>Sheet1!$A$16</c:f>
              <c:strCache>
                <c:ptCount val="1"/>
                <c:pt idx="0">
                  <c:v>Caucasian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9754611153057944E-2"/>
                  <c:y val="3.41611096360370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1779-4247-9808-8F39EC6EC44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779-4247-9808-8F39EC6EC44F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1779-4247-9808-8F39EC6EC44F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779-4247-9808-8F39EC6EC44F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779-4247-9808-8F39EC6EC44F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Sheet1!$B$15:$K$15</c:f>
              <c:strCache>
                <c:ptCount val="10"/>
                <c:pt idx="0">
                  <c:v>2006-07</c:v>
                </c:pt>
                <c:pt idx="1">
                  <c:v>2007-08</c:v>
                </c:pt>
                <c:pt idx="2">
                  <c:v>2008-09</c:v>
                </c:pt>
                <c:pt idx="3">
                  <c:v>2009-10</c:v>
                </c:pt>
                <c:pt idx="4">
                  <c:v>2010-11</c:v>
                </c:pt>
                <c:pt idx="5">
                  <c:v>2011-12</c:v>
                </c:pt>
                <c:pt idx="6">
                  <c:v>2012-13</c:v>
                </c:pt>
                <c:pt idx="7">
                  <c:v>2013-14</c:v>
                </c:pt>
                <c:pt idx="8">
                  <c:v>2014-15</c:v>
                </c:pt>
                <c:pt idx="9">
                  <c:v>2015-2016</c:v>
                </c:pt>
              </c:strCache>
            </c:strRef>
          </c:cat>
          <c:val>
            <c:numRef>
              <c:f>Sheet1!$B$16:$K$16</c:f>
              <c:numCache>
                <c:formatCode>0.0%</c:formatCode>
                <c:ptCount val="10"/>
                <c:pt idx="0">
                  <c:v>0.10500000000000001</c:v>
                </c:pt>
                <c:pt idx="1">
                  <c:v>0.11699999999999999</c:v>
                </c:pt>
                <c:pt idx="2">
                  <c:v>0.14500000000000002</c:v>
                </c:pt>
                <c:pt idx="3">
                  <c:v>0.15100000000000002</c:v>
                </c:pt>
                <c:pt idx="4">
                  <c:v>0.153</c:v>
                </c:pt>
                <c:pt idx="5">
                  <c:v>0.17500000000000002</c:v>
                </c:pt>
                <c:pt idx="6">
                  <c:v>0.182</c:v>
                </c:pt>
                <c:pt idx="7">
                  <c:v>0.19700000000000001</c:v>
                </c:pt>
                <c:pt idx="8">
                  <c:v>0.21000000000000002</c:v>
                </c:pt>
                <c:pt idx="9">
                  <c:v>0.218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1779-4247-9808-8F39EC6EC44F}"/>
            </c:ext>
          </c:extLst>
        </c:ser>
        <c:ser>
          <c:idx val="1"/>
          <c:order val="1"/>
          <c:tx>
            <c:strRef>
              <c:f>Sheet1!$A$17</c:f>
              <c:strCache>
                <c:ptCount val="1"/>
                <c:pt idx="0">
                  <c:v>AfricanAmerican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elete val="1"/>
          </c:dLbls>
          <c:cat>
            <c:strRef>
              <c:f>Sheet1!$B$15:$K$15</c:f>
              <c:strCache>
                <c:ptCount val="10"/>
                <c:pt idx="0">
                  <c:v>2006-07</c:v>
                </c:pt>
                <c:pt idx="1">
                  <c:v>2007-08</c:v>
                </c:pt>
                <c:pt idx="2">
                  <c:v>2008-09</c:v>
                </c:pt>
                <c:pt idx="3">
                  <c:v>2009-10</c:v>
                </c:pt>
                <c:pt idx="4">
                  <c:v>2010-11</c:v>
                </c:pt>
                <c:pt idx="5">
                  <c:v>2011-12</c:v>
                </c:pt>
                <c:pt idx="6">
                  <c:v>2012-13</c:v>
                </c:pt>
                <c:pt idx="7">
                  <c:v>2013-14</c:v>
                </c:pt>
                <c:pt idx="8">
                  <c:v>2014-15</c:v>
                </c:pt>
                <c:pt idx="9">
                  <c:v>2015-2016</c:v>
                </c:pt>
              </c:strCache>
            </c:strRef>
          </c:cat>
          <c:val>
            <c:numRef>
              <c:f>Sheet1!$B$17:$K$17</c:f>
              <c:numCache>
                <c:formatCode>0.0%</c:formatCode>
                <c:ptCount val="10"/>
                <c:pt idx="0">
                  <c:v>0.26500000000000001</c:v>
                </c:pt>
                <c:pt idx="1">
                  <c:v>0.29699999999999999</c:v>
                </c:pt>
                <c:pt idx="2">
                  <c:v>0.34399999999999997</c:v>
                </c:pt>
                <c:pt idx="3">
                  <c:v>0.35199999999999998</c:v>
                </c:pt>
                <c:pt idx="4">
                  <c:v>0.34499999999999997</c:v>
                </c:pt>
                <c:pt idx="5">
                  <c:v>0.39100000000000001</c:v>
                </c:pt>
                <c:pt idx="6">
                  <c:v>0.41899999999999998</c:v>
                </c:pt>
                <c:pt idx="7">
                  <c:v>0.46899999999999997</c:v>
                </c:pt>
                <c:pt idx="8">
                  <c:v>0.496</c:v>
                </c:pt>
                <c:pt idx="9">
                  <c:v>0.53200000000000003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1779-4247-9808-8F39EC6EC44F}"/>
            </c:ext>
          </c:extLst>
        </c:ser>
        <c:ser>
          <c:idx val="7"/>
          <c:order val="7"/>
          <c:tx>
            <c:strRef>
              <c:f>Sheet1!$A$23</c:f>
              <c:strCache>
                <c:ptCount val="1"/>
                <c:pt idx="0">
                  <c:v>AKNative.AmericanIndian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dLbls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1779-4247-9808-8F39EC6EC44F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1779-4247-9808-8F39EC6EC44F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1504690385923979E-2"/>
                  <c:y val="-3.79322568786510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1779-4247-9808-8F39EC6EC44F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1779-4247-9808-8F39EC6EC44F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1779-4247-9808-8F39EC6EC44F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1779-4247-9808-8F39EC6EC44F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3.6072591620491881E-2"/>
                  <c:y val="3.49844217494129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Sheet1!$B$15:$K$15</c:f>
              <c:strCache>
                <c:ptCount val="10"/>
                <c:pt idx="0">
                  <c:v>2006-07</c:v>
                </c:pt>
                <c:pt idx="1">
                  <c:v>2007-08</c:v>
                </c:pt>
                <c:pt idx="2">
                  <c:v>2008-09</c:v>
                </c:pt>
                <c:pt idx="3">
                  <c:v>2009-10</c:v>
                </c:pt>
                <c:pt idx="4">
                  <c:v>2010-11</c:v>
                </c:pt>
                <c:pt idx="5">
                  <c:v>2011-12</c:v>
                </c:pt>
                <c:pt idx="6">
                  <c:v>2012-13</c:v>
                </c:pt>
                <c:pt idx="7">
                  <c:v>2013-14</c:v>
                </c:pt>
                <c:pt idx="8">
                  <c:v>2014-15</c:v>
                </c:pt>
                <c:pt idx="9">
                  <c:v>2015-2016</c:v>
                </c:pt>
              </c:strCache>
            </c:strRef>
          </c:cat>
          <c:val>
            <c:numRef>
              <c:f>Sheet1!$B$23:$K$23</c:f>
              <c:numCache>
                <c:formatCode>0.0%</c:formatCode>
                <c:ptCount val="10"/>
                <c:pt idx="0">
                  <c:v>0.24399999999999999</c:v>
                </c:pt>
                <c:pt idx="1">
                  <c:v>0.27300000000000002</c:v>
                </c:pt>
                <c:pt idx="2">
                  <c:v>0.32800000000000001</c:v>
                </c:pt>
                <c:pt idx="3">
                  <c:v>0.33699999999999997</c:v>
                </c:pt>
                <c:pt idx="4">
                  <c:v>0.377</c:v>
                </c:pt>
                <c:pt idx="5">
                  <c:v>0.42199999999999999</c:v>
                </c:pt>
                <c:pt idx="6">
                  <c:v>0.42399999999999999</c:v>
                </c:pt>
                <c:pt idx="7">
                  <c:v>0.44599999999999995</c:v>
                </c:pt>
                <c:pt idx="8">
                  <c:v>0.46699999999999997</c:v>
                </c:pt>
                <c:pt idx="9">
                  <c:v>0.5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2-1779-4247-9808-8F39EC6EC44F}"/>
            </c:ext>
          </c:extLst>
        </c:ser>
        <c:ser>
          <c:idx val="8"/>
          <c:order val="8"/>
          <c:tx>
            <c:strRef>
              <c:f>Sheet1!$A$24</c:f>
              <c:strCache>
                <c:ptCount val="1"/>
                <c:pt idx="0">
                  <c:v>Asian.PI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dLbls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1779-4247-9808-8F39EC6EC44F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1779-4247-9808-8F39EC6EC44F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1779-4247-9808-8F39EC6EC44F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1779-4247-9808-8F39EC6EC44F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 xmlns:c15="http://schemas.microsoft.com/office/drawing/2012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Sheet1!$B$15:$K$15</c:f>
              <c:strCache>
                <c:ptCount val="10"/>
                <c:pt idx="0">
                  <c:v>2006-07</c:v>
                </c:pt>
                <c:pt idx="1">
                  <c:v>2007-08</c:v>
                </c:pt>
                <c:pt idx="2">
                  <c:v>2008-09</c:v>
                </c:pt>
                <c:pt idx="3">
                  <c:v>2009-10</c:v>
                </c:pt>
                <c:pt idx="4">
                  <c:v>2010-11</c:v>
                </c:pt>
                <c:pt idx="5">
                  <c:v>2011-12</c:v>
                </c:pt>
                <c:pt idx="6">
                  <c:v>2012-13</c:v>
                </c:pt>
                <c:pt idx="7">
                  <c:v>2013-14</c:v>
                </c:pt>
                <c:pt idx="8">
                  <c:v>2014-15</c:v>
                </c:pt>
                <c:pt idx="9">
                  <c:v>2015-2016</c:v>
                </c:pt>
              </c:strCache>
            </c:strRef>
          </c:cat>
          <c:val>
            <c:numRef>
              <c:f>Sheet1!$B$24:$K$24</c:f>
              <c:numCache>
                <c:formatCode>0.0%</c:formatCode>
                <c:ptCount val="10"/>
                <c:pt idx="0">
                  <c:v>0.379</c:v>
                </c:pt>
                <c:pt idx="1">
                  <c:v>0.40799999999999997</c:v>
                </c:pt>
                <c:pt idx="2">
                  <c:v>0.47699999999999998</c:v>
                </c:pt>
                <c:pt idx="3">
                  <c:v>0.48699999999999999</c:v>
                </c:pt>
                <c:pt idx="4">
                  <c:v>0.48399999999999999</c:v>
                </c:pt>
                <c:pt idx="5">
                  <c:v>0.51600000000000001</c:v>
                </c:pt>
                <c:pt idx="6">
                  <c:v>0.51900000000000002</c:v>
                </c:pt>
                <c:pt idx="7">
                  <c:v>0.52300000000000002</c:v>
                </c:pt>
                <c:pt idx="8">
                  <c:v>0.54100000000000004</c:v>
                </c:pt>
                <c:pt idx="9">
                  <c:v>0.55500000000000005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7-1779-4247-9808-8F39EC6EC44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86138768"/>
        <c:axId val="286141120"/>
        <c:extLst xmlns:c16r2="http://schemas.microsoft.com/office/drawing/2015/06/chart">
          <c:ext xmlns:c15="http://schemas.microsoft.com/office/drawing/2012/chart" uri="{02D57815-91ED-43cb-92C2-25804820EDAC}">
            <c15:filteredLineSeries>
              <c15:ser>
                <c:idx val="2"/>
                <c:order val="2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Sheet1!$A$18</c15:sqref>
                        </c15:formulaRef>
                      </c:ext>
                    </c:extLst>
                    <c:strCache>
                      <c:ptCount val="1"/>
                      <c:pt idx="0">
                        <c:v>Hispanic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Sheet1!$B$15:$K$15</c15:sqref>
                        </c15:formulaRef>
                      </c:ext>
                    </c:extLst>
                    <c:strCache>
                      <c:ptCount val="10"/>
                      <c:pt idx="0">
                        <c:v>2006-07</c:v>
                      </c:pt>
                      <c:pt idx="1">
                        <c:v>2007-08</c:v>
                      </c:pt>
                      <c:pt idx="2">
                        <c:v>2008-09</c:v>
                      </c:pt>
                      <c:pt idx="3">
                        <c:v>2009-10</c:v>
                      </c:pt>
                      <c:pt idx="4">
                        <c:v>2010-11</c:v>
                      </c:pt>
                      <c:pt idx="5">
                        <c:v>2011-12</c:v>
                      </c:pt>
                      <c:pt idx="6">
                        <c:v>2012-13</c:v>
                      </c:pt>
                      <c:pt idx="7">
                        <c:v>2013-14</c:v>
                      </c:pt>
                      <c:pt idx="8">
                        <c:v>2014-15</c:v>
                      </c:pt>
                      <c:pt idx="9">
                        <c:v>2015-2016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Sheet1!$B$18:$K$18</c15:sqref>
                        </c15:formulaRef>
                      </c:ext>
                    </c:extLst>
                    <c:numCache>
                      <c:formatCode>General</c:formatCode>
                      <c:ptCount val="10"/>
                    </c:numCache>
                  </c:numRef>
                </c:val>
                <c:smooth val="0"/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18-1779-4247-9808-8F39EC6EC44F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Sheet1!$A$19</c15:sqref>
                        </c15:formulaRef>
                      </c:ext>
                    </c:extLst>
                    <c:strCache>
                      <c:ptCount val="1"/>
                      <c:pt idx="0">
                        <c:v>Asian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dLbls>
                  <c:delete val="1"/>
                </c:dLbls>
                <c:cat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Sheet1!$B$15:$K$15</c15:sqref>
                        </c15:formulaRef>
                      </c:ext>
                    </c:extLst>
                    <c:strCache>
                      <c:ptCount val="10"/>
                      <c:pt idx="0">
                        <c:v>2006-07</c:v>
                      </c:pt>
                      <c:pt idx="1">
                        <c:v>2007-08</c:v>
                      </c:pt>
                      <c:pt idx="2">
                        <c:v>2008-09</c:v>
                      </c:pt>
                      <c:pt idx="3">
                        <c:v>2009-10</c:v>
                      </c:pt>
                      <c:pt idx="4">
                        <c:v>2010-11</c:v>
                      </c:pt>
                      <c:pt idx="5">
                        <c:v>2011-12</c:v>
                      </c:pt>
                      <c:pt idx="6">
                        <c:v>2012-13</c:v>
                      </c:pt>
                      <c:pt idx="7">
                        <c:v>2013-14</c:v>
                      </c:pt>
                      <c:pt idx="8">
                        <c:v>2014-15</c:v>
                      </c:pt>
                      <c:pt idx="9">
                        <c:v>2015-2016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Sheet1!$B$19:$K$19</c15:sqref>
                        </c15:formulaRef>
                      </c:ext>
                    </c:extLst>
                    <c:numCache>
                      <c:formatCode>0.0%</c:formatCode>
                      <c:ptCount val="10"/>
                      <c:pt idx="0">
                        <c:v>0.377</c:v>
                      </c:pt>
                      <c:pt idx="1">
                        <c:v>0.41299999999999998</c:v>
                      </c:pt>
                      <c:pt idx="2">
                        <c:v>0.47799999999999998</c:v>
                      </c:pt>
                      <c:pt idx="3">
                        <c:v>0.49399999999999999</c:v>
                      </c:pt>
                      <c:pt idx="4">
                        <c:v>0.495</c:v>
                      </c:pt>
                      <c:pt idx="5">
                        <c:v>0.53400000000000003</c:v>
                      </c:pt>
                      <c:pt idx="6">
                        <c:v>0.53300000000000003</c:v>
                      </c:pt>
                      <c:pt idx="7">
                        <c:v>0.54200000000000004</c:v>
                      </c:pt>
                      <c:pt idx="8">
                        <c:v>0.57900000000000007</c:v>
                      </c:pt>
                    </c:numCache>
                  </c:numRef>
                </c:val>
                <c:smooth val="0"/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19-1779-4247-9808-8F39EC6EC44F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Sheet1!$A$20</c15:sqref>
                        </c15:formulaRef>
                      </c:ext>
                    </c:extLst>
                    <c:strCache>
                      <c:ptCount val="1"/>
                      <c:pt idx="0">
                        <c:v>AmericanIndian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Sheet1!$B$15:$K$15</c15:sqref>
                        </c15:formulaRef>
                      </c:ext>
                    </c:extLst>
                    <c:strCache>
                      <c:ptCount val="10"/>
                      <c:pt idx="0">
                        <c:v>2006-07</c:v>
                      </c:pt>
                      <c:pt idx="1">
                        <c:v>2007-08</c:v>
                      </c:pt>
                      <c:pt idx="2">
                        <c:v>2008-09</c:v>
                      </c:pt>
                      <c:pt idx="3">
                        <c:v>2009-10</c:v>
                      </c:pt>
                      <c:pt idx="4">
                        <c:v>2010-11</c:v>
                      </c:pt>
                      <c:pt idx="5">
                        <c:v>2011-12</c:v>
                      </c:pt>
                      <c:pt idx="6">
                        <c:v>2012-13</c:v>
                      </c:pt>
                      <c:pt idx="7">
                        <c:v>2013-14</c:v>
                      </c:pt>
                      <c:pt idx="8">
                        <c:v>2014-15</c:v>
                      </c:pt>
                      <c:pt idx="9">
                        <c:v>2015-2016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Sheet1!$B$20:$K$20</c15:sqref>
                        </c15:formulaRef>
                      </c:ext>
                    </c:extLst>
                    <c:numCache>
                      <c:formatCode>0.0%</c:formatCode>
                      <c:ptCount val="10"/>
                      <c:pt idx="0">
                        <c:v>0.67599999999999993</c:v>
                      </c:pt>
                      <c:pt idx="1">
                        <c:v>0.73099999999999998</c:v>
                      </c:pt>
                      <c:pt idx="2">
                        <c:v>0.65899999999999992</c:v>
                      </c:pt>
                      <c:pt idx="3">
                        <c:v>0.60299999999999998</c:v>
                      </c:pt>
                      <c:pt idx="4">
                        <c:v>0.68199999999999994</c:v>
                      </c:pt>
                      <c:pt idx="5">
                        <c:v>0.72099999999999997</c:v>
                      </c:pt>
                      <c:pt idx="6">
                        <c:v>0.73299999999999998</c:v>
                      </c:pt>
                      <c:pt idx="7">
                        <c:v>0.77700000000000002</c:v>
                      </c:pt>
                      <c:pt idx="8">
                        <c:v>0.80499999999999994</c:v>
                      </c:pt>
                    </c:numCache>
                  </c:numRef>
                </c:val>
                <c:smooth val="0"/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1A-1779-4247-9808-8F39EC6EC44F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Sheet1!$A$21</c15:sqref>
                        </c15:formulaRef>
                      </c:ext>
                    </c:extLst>
                    <c:strCache>
                      <c:ptCount val="1"/>
                      <c:pt idx="0">
                        <c:v>AKNative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6"/>
                    </a:solidFill>
                    <a:ln w="9525">
                      <a:solidFill>
                        <a:schemeClr val="accent6"/>
                      </a:solidFill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Sheet1!$B$15:$K$15</c15:sqref>
                        </c15:formulaRef>
                      </c:ext>
                    </c:extLst>
                    <c:strCache>
                      <c:ptCount val="10"/>
                      <c:pt idx="0">
                        <c:v>2006-07</c:v>
                      </c:pt>
                      <c:pt idx="1">
                        <c:v>2007-08</c:v>
                      </c:pt>
                      <c:pt idx="2">
                        <c:v>2008-09</c:v>
                      </c:pt>
                      <c:pt idx="3">
                        <c:v>2009-10</c:v>
                      </c:pt>
                      <c:pt idx="4">
                        <c:v>2010-11</c:v>
                      </c:pt>
                      <c:pt idx="5">
                        <c:v>2011-12</c:v>
                      </c:pt>
                      <c:pt idx="6">
                        <c:v>2012-13</c:v>
                      </c:pt>
                      <c:pt idx="7">
                        <c:v>2013-14</c:v>
                      </c:pt>
                      <c:pt idx="8">
                        <c:v>2014-15</c:v>
                      </c:pt>
                      <c:pt idx="9">
                        <c:v>2015-2016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Sheet1!$B$21:$K$21</c15:sqref>
                        </c15:formulaRef>
                      </c:ext>
                    </c:extLst>
                    <c:numCache>
                      <c:formatCode>0.0%</c:formatCode>
                      <c:ptCount val="10"/>
                      <c:pt idx="0">
                        <c:v>0.23599999999999999</c:v>
                      </c:pt>
                      <c:pt idx="1">
                        <c:v>0.25700000000000001</c:v>
                      </c:pt>
                      <c:pt idx="2">
                        <c:v>0.29500000000000004</c:v>
                      </c:pt>
                      <c:pt idx="3">
                        <c:v>0.30000000000000004</c:v>
                      </c:pt>
                      <c:pt idx="4">
                        <c:v>0.34100000000000003</c:v>
                      </c:pt>
                      <c:pt idx="5">
                        <c:v>0.38</c:v>
                      </c:pt>
                      <c:pt idx="6">
                        <c:v>0.38600000000000001</c:v>
                      </c:pt>
                      <c:pt idx="7">
                        <c:v>0.40300000000000002</c:v>
                      </c:pt>
                      <c:pt idx="8">
                        <c:v>0.42200000000000004</c:v>
                      </c:pt>
                    </c:numCache>
                  </c:numRef>
                </c:val>
                <c:smooth val="0"/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1B-1779-4247-9808-8F39EC6EC44F}"/>
                  </c:ext>
                </c:extLst>
              </c15:ser>
            </c15:filteredLineSeries>
            <c15:filteredLineSeries>
              <c15:ser>
                <c:idx val="6"/>
                <c:order val="6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Sheet1!$A$22</c15:sqref>
                        </c15:formulaRef>
                      </c:ext>
                    </c:extLst>
                    <c:strCache>
                      <c:ptCount val="1"/>
                      <c:pt idx="0">
                        <c:v>Hawaiian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lumMod val="60000"/>
                      </a:schemeClr>
                    </a:solidFill>
                    <a:prstDash val="solid"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lumMod val="60000"/>
                      </a:schemeClr>
                    </a:solidFill>
                    <a:ln w="9525">
                      <a:solidFill>
                        <a:schemeClr val="accent1">
                          <a:lumMod val="60000"/>
                        </a:schemeClr>
                      </a:solidFill>
                    </a:ln>
                    <a:effectLst/>
                  </c:spPr>
                </c:marker>
                <c:dLbls>
                  <c:dLbl>
                    <c:idx val="1"/>
                    <c:delete val="1"/>
                    <c:extLst xmlns:c16r2="http://schemas.microsoft.com/office/drawing/2015/06/chart" xmlns:c15="http://schemas.microsoft.com/office/drawing/2012/chart">
                      <c:ext xmlns:c16="http://schemas.microsoft.com/office/drawing/2014/chart" uri="{C3380CC4-5D6E-409C-BE32-E72D297353CC}">
                        <c16:uniqueId val="{0000001C-1779-4247-9808-8F39EC6EC44F}"/>
                      </c:ext>
                      <c:ext xmlns:c15="http://schemas.microsoft.com/office/drawing/2012/chart" uri="{CE6537A1-D6FC-4f65-9D91-7224C49458BB}"/>
                    </c:extLst>
                  </c:dLbl>
                  <c:dLbl>
                    <c:idx val="3"/>
                    <c:delete val="1"/>
                    <c:extLst xmlns:c16r2="http://schemas.microsoft.com/office/drawing/2015/06/chart" xmlns:c15="http://schemas.microsoft.com/office/drawing/2012/chart">
                      <c:ext xmlns:c16="http://schemas.microsoft.com/office/drawing/2014/chart" uri="{C3380CC4-5D6E-409C-BE32-E72D297353CC}">
                        <c16:uniqueId val="{0000001D-1779-4247-9808-8F39EC6EC44F}"/>
                      </c:ext>
                      <c:ext xmlns:c15="http://schemas.microsoft.com/office/drawing/2012/chart" uri="{CE6537A1-D6FC-4f65-9D91-7224C49458BB}"/>
                    </c:extLst>
                  </c:dLbl>
                  <c:dLbl>
                    <c:idx val="5"/>
                    <c:delete val="1"/>
                    <c:extLst xmlns:c16r2="http://schemas.microsoft.com/office/drawing/2015/06/chart" xmlns:c15="http://schemas.microsoft.com/office/drawing/2012/chart">
                      <c:ext xmlns:c16="http://schemas.microsoft.com/office/drawing/2014/chart" uri="{C3380CC4-5D6E-409C-BE32-E72D297353CC}">
                        <c16:uniqueId val="{0000001E-1779-4247-9808-8F39EC6EC44F}"/>
                      </c:ext>
                      <c:ext xmlns:c15="http://schemas.microsoft.com/office/drawing/2012/chart" uri="{CE6537A1-D6FC-4f65-9D91-7224C49458BB}"/>
                    </c:extLst>
                  </c:dLbl>
                  <c:dLbl>
                    <c:idx val="7"/>
                    <c:delete val="1"/>
                    <c:extLst xmlns:c16r2="http://schemas.microsoft.com/office/drawing/2015/06/chart" xmlns:c15="http://schemas.microsoft.com/office/drawing/2012/chart">
                      <c:ext xmlns:c16="http://schemas.microsoft.com/office/drawing/2014/chart" uri="{C3380CC4-5D6E-409C-BE32-E72D297353CC}">
                        <c16:uniqueId val="{0000001F-1779-4247-9808-8F39EC6EC44F}"/>
                      </c:ext>
                      <c:ext xmlns:c15="http://schemas.microsoft.com/office/drawing/2012/chart" uri="{CE6537A1-D6FC-4f65-9D91-7224C49458BB}"/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Sheet1!$B$15:$K$15</c15:sqref>
                        </c15:formulaRef>
                      </c:ext>
                    </c:extLst>
                    <c:strCache>
                      <c:ptCount val="10"/>
                      <c:pt idx="0">
                        <c:v>2006-07</c:v>
                      </c:pt>
                      <c:pt idx="1">
                        <c:v>2007-08</c:v>
                      </c:pt>
                      <c:pt idx="2">
                        <c:v>2008-09</c:v>
                      </c:pt>
                      <c:pt idx="3">
                        <c:v>2009-10</c:v>
                      </c:pt>
                      <c:pt idx="4">
                        <c:v>2010-11</c:v>
                      </c:pt>
                      <c:pt idx="5">
                        <c:v>2011-12</c:v>
                      </c:pt>
                      <c:pt idx="6">
                        <c:v>2012-13</c:v>
                      </c:pt>
                      <c:pt idx="7">
                        <c:v>2013-14</c:v>
                      </c:pt>
                      <c:pt idx="8">
                        <c:v>2014-15</c:v>
                      </c:pt>
                      <c:pt idx="9">
                        <c:v>2015-2016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Sheet1!$B$22:$K$22</c15:sqref>
                        </c15:formulaRef>
                      </c:ext>
                    </c:extLst>
                    <c:numCache>
                      <c:formatCode>0.0%</c:formatCode>
                      <c:ptCount val="10"/>
                      <c:pt idx="0">
                        <c:v>0.5</c:v>
                      </c:pt>
                      <c:pt idx="1">
                        <c:v>0.48699999999999999</c:v>
                      </c:pt>
                      <c:pt idx="2">
                        <c:v>0.54400000000000004</c:v>
                      </c:pt>
                      <c:pt idx="3">
                        <c:v>0.53700000000000003</c:v>
                      </c:pt>
                      <c:pt idx="4">
                        <c:v>0.52100000000000002</c:v>
                      </c:pt>
                      <c:pt idx="5">
                        <c:v>0.53299999999999992</c:v>
                      </c:pt>
                      <c:pt idx="6">
                        <c:v>0.53900000000000003</c:v>
                      </c:pt>
                      <c:pt idx="7">
                        <c:v>0.54800000000000004</c:v>
                      </c:pt>
                      <c:pt idx="8">
                        <c:v>0.53800000000000003</c:v>
                      </c:pt>
                    </c:numCache>
                  </c:numRef>
                </c:val>
                <c:smooth val="0"/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20-1779-4247-9808-8F39EC6EC44F}"/>
                  </c:ext>
                </c:extLst>
              </c15:ser>
            </c15:filteredLineSeries>
            <c15:filteredLineSeries>
              <c15:ser>
                <c:idx val="9"/>
                <c:order val="9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Sheet1!$A$25</c15:sqref>
                        </c15:formulaRef>
                      </c:ext>
                    </c:extLst>
                    <c:strCache>
                      <c:ptCount val="1"/>
                      <c:pt idx="0">
                        <c:v>Multi.Racial</c:v>
                      </c:pt>
                    </c:strCache>
                  </c:strRef>
                </c:tx>
                <c:spPr>
                  <a:ln w="28575" cap="rnd">
                    <a:solidFill>
                      <a:schemeClr val="accent4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>
                        <a:lumMod val="60000"/>
                      </a:schemeClr>
                    </a:solidFill>
                    <a:ln w="9525">
                      <a:solidFill>
                        <a:schemeClr val="accent4">
                          <a:lumMod val="60000"/>
                        </a:schemeClr>
                      </a:solidFill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Sheet1!$B$15:$K$15</c15:sqref>
                        </c15:formulaRef>
                      </c:ext>
                    </c:extLst>
                    <c:strCache>
                      <c:ptCount val="10"/>
                      <c:pt idx="0">
                        <c:v>2006-07</c:v>
                      </c:pt>
                      <c:pt idx="1">
                        <c:v>2007-08</c:v>
                      </c:pt>
                      <c:pt idx="2">
                        <c:v>2008-09</c:v>
                      </c:pt>
                      <c:pt idx="3">
                        <c:v>2009-10</c:v>
                      </c:pt>
                      <c:pt idx="4">
                        <c:v>2010-11</c:v>
                      </c:pt>
                      <c:pt idx="5">
                        <c:v>2011-12</c:v>
                      </c:pt>
                      <c:pt idx="6">
                        <c:v>2012-13</c:v>
                      </c:pt>
                      <c:pt idx="7">
                        <c:v>2013-14</c:v>
                      </c:pt>
                      <c:pt idx="8">
                        <c:v>2014-15</c:v>
                      </c:pt>
                      <c:pt idx="9">
                        <c:v>2015-2016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Sheet1!$B$25:$K$25</c15:sqref>
                        </c15:formulaRef>
                      </c:ext>
                    </c:extLst>
                    <c:numCache>
                      <c:formatCode>0.0%</c:formatCode>
                      <c:ptCount val="10"/>
                      <c:pt idx="0">
                        <c:v>1.0009999999999999</c:v>
                      </c:pt>
                      <c:pt idx="1">
                        <c:v>1</c:v>
                      </c:pt>
                      <c:pt idx="2">
                        <c:v>1</c:v>
                      </c:pt>
                      <c:pt idx="3">
                        <c:v>1</c:v>
                      </c:pt>
                      <c:pt idx="4">
                        <c:v>1</c:v>
                      </c:pt>
                      <c:pt idx="5">
                        <c:v>1</c:v>
                      </c:pt>
                      <c:pt idx="6">
                        <c:v>1</c:v>
                      </c:pt>
                      <c:pt idx="7">
                        <c:v>1</c:v>
                      </c:pt>
                      <c:pt idx="8">
                        <c:v>1</c:v>
                      </c:pt>
                    </c:numCache>
                  </c:numRef>
                </c:val>
                <c:smooth val="0"/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21-1779-4247-9808-8F39EC6EC44F}"/>
                  </c:ext>
                </c:extLst>
              </c15:ser>
            </c15:filteredLineSeries>
          </c:ext>
        </c:extLst>
      </c:lineChart>
      <c:catAx>
        <c:axId val="28613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41120"/>
        <c:crosses val="autoZero"/>
        <c:auto val="1"/>
        <c:lblAlgn val="ctr"/>
        <c:lblOffset val="100"/>
        <c:noMultiLvlLbl val="0"/>
      </c:catAx>
      <c:valAx>
        <c:axId val="286141120"/>
        <c:scaling>
          <c:orientation val="minMax"/>
          <c:max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%</a:t>
                </a:r>
                <a:r>
                  <a:rPr lang="en-US" baseline="0" dirty="0"/>
                  <a:t> Two or More </a:t>
                </a:r>
                <a:r>
                  <a:rPr lang="en-US" baseline="0" dirty="0" smtClean="0"/>
                  <a:t>Races or Hispanic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38768"/>
        <c:crosses val="autoZero"/>
        <c:crossBetween val="between"/>
        <c:majorUnit val="0.1"/>
        <c:minorUnit val="5.000000000000001E-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629107125498201"/>
          <c:y val="0.17317670163659804"/>
          <c:w val="0.824763414989793"/>
          <c:h val="0.224739866263101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ysClr val="windowText" lastClr="000000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en-US" sz="2800" dirty="0"/>
              <a:t>Fairbanks</a:t>
            </a:r>
            <a:r>
              <a:rPr lang="en-US" sz="2800" baseline="0" dirty="0"/>
              <a:t> </a:t>
            </a:r>
            <a:r>
              <a:rPr lang="en-US" sz="2800" dirty="0"/>
              <a:t>Enrollment</a:t>
            </a:r>
            <a:r>
              <a:rPr lang="en-US" sz="2800" baseline="0" dirty="0"/>
              <a:t> History </a:t>
            </a:r>
            <a:r>
              <a:rPr lang="en-US" sz="2800" baseline="0" dirty="0" smtClean="0"/>
              <a:t>2000-2016</a:t>
            </a:r>
            <a:endParaRPr lang="en-US" sz="2800" baseline="0" dirty="0"/>
          </a:p>
        </c:rich>
      </c:tx>
      <c:layout>
        <c:manualLayout>
          <c:xMode val="edge"/>
          <c:yMode val="edge"/>
          <c:x val="0.10813980456936145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7220014086407362E-2"/>
          <c:y val="0.10022894207026363"/>
          <c:w val="0.8970198905081086"/>
          <c:h val="0.76311898512685916"/>
        </c:manualLayout>
      </c:layout>
      <c:lineChart>
        <c:grouping val="standard"/>
        <c:varyColors val="0"/>
        <c:ser>
          <c:idx val="1"/>
          <c:order val="1"/>
          <c:tx>
            <c:strRef>
              <c:f>'Corrected-Race'!$A$6</c:f>
              <c:strCache>
                <c:ptCount val="1"/>
                <c:pt idx="0">
                  <c:v>African American only</c:v>
                </c:pt>
              </c:strCache>
            </c:strRef>
          </c:tx>
          <c:spPr>
            <a:ln w="38100">
              <a:solidFill>
                <a:srgbClr val="F79646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F79646"/>
              </a:solidFill>
              <a:ln>
                <a:noFill/>
              </a:ln>
            </c:spPr>
          </c:marker>
          <c:dLbls>
            <c:dLbl>
              <c:idx val="0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1BA-42F1-83D2-E54E3DC3262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6.8980815006356208E-2"/>
                  <c:y val="-5.36994731019586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>
                    <a:solidFill>
                      <a:schemeClr val="accent6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'Corrected-Race'!$B$4:$R$4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'Corrected-Race'!$B$6:$R$6</c:f>
              <c:numCache>
                <c:formatCode>General</c:formatCode>
                <c:ptCount val="17"/>
                <c:pt idx="0">
                  <c:v>1258</c:v>
                </c:pt>
                <c:pt idx="1">
                  <c:v>1230</c:v>
                </c:pt>
                <c:pt idx="2">
                  <c:v>1228</c:v>
                </c:pt>
                <c:pt idx="3">
                  <c:v>1236</c:v>
                </c:pt>
                <c:pt idx="4">
                  <c:v>1166</c:v>
                </c:pt>
                <c:pt idx="5">
                  <c:v>1145</c:v>
                </c:pt>
                <c:pt idx="6">
                  <c:v>1140</c:v>
                </c:pt>
                <c:pt idx="7">
                  <c:v>922</c:v>
                </c:pt>
                <c:pt idx="8">
                  <c:v>874</c:v>
                </c:pt>
                <c:pt idx="9">
                  <c:v>868</c:v>
                </c:pt>
                <c:pt idx="10">
                  <c:v>875</c:v>
                </c:pt>
                <c:pt idx="11">
                  <c:v>863</c:v>
                </c:pt>
                <c:pt idx="12">
                  <c:v>843</c:v>
                </c:pt>
                <c:pt idx="13">
                  <c:v>805</c:v>
                </c:pt>
                <c:pt idx="14">
                  <c:v>712</c:v>
                </c:pt>
                <c:pt idx="15">
                  <c:v>693</c:v>
                </c:pt>
                <c:pt idx="16">
                  <c:v>653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A1BA-42F1-83D2-E54E3DC3262E}"/>
            </c:ext>
          </c:extLst>
        </c:ser>
        <c:ser>
          <c:idx val="4"/>
          <c:order val="4"/>
          <c:tx>
            <c:strRef>
              <c:f>'Corrected-Race'!$A$9</c:f>
              <c:strCache>
                <c:ptCount val="1"/>
                <c:pt idx="0">
                  <c:v>AK Native/American Indian Only</c:v>
                </c:pt>
              </c:strCache>
            </c:strRef>
          </c:tx>
          <c:spPr>
            <a:ln w="38100">
              <a:solidFill>
                <a:srgbClr val="C0504D">
                  <a:lumMod val="75000"/>
                </a:srgbClr>
              </a:solidFill>
              <a:prstDash val="sysDot"/>
            </a:ln>
          </c:spPr>
          <c:marker>
            <c:symbol val="square"/>
            <c:size val="5"/>
            <c:spPr>
              <a:solidFill>
                <a:srgbClr val="C0504D">
                  <a:lumMod val="75000"/>
                </a:srgbClr>
              </a:solidFill>
              <a:ln>
                <a:noFill/>
              </a:ln>
            </c:spPr>
          </c:marker>
          <c:dLbls>
            <c:dLbl>
              <c:idx val="0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1BA-42F1-83D2-E54E3DC3262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1BA-42F1-83D2-E54E3DC3262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1BA-42F1-83D2-E54E3DC3262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>
                    <a:solidFill>
                      <a:schemeClr val="accent2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'Corrected-Race'!$B$4:$R$4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'Corrected-Race'!$B$9:$R$9</c:f>
              <c:numCache>
                <c:formatCode>General</c:formatCode>
                <c:ptCount val="17"/>
                <c:pt idx="0">
                  <c:v>2066</c:v>
                </c:pt>
                <c:pt idx="1">
                  <c:v>2048</c:v>
                </c:pt>
                <c:pt idx="2">
                  <c:v>2045</c:v>
                </c:pt>
                <c:pt idx="3">
                  <c:v>2071</c:v>
                </c:pt>
                <c:pt idx="4">
                  <c:v>2055</c:v>
                </c:pt>
                <c:pt idx="5">
                  <c:v>2125</c:v>
                </c:pt>
                <c:pt idx="6">
                  <c:v>2145</c:v>
                </c:pt>
                <c:pt idx="7">
                  <c:v>1719</c:v>
                </c:pt>
                <c:pt idx="8">
                  <c:v>1621</c:v>
                </c:pt>
                <c:pt idx="9">
                  <c:v>1453</c:v>
                </c:pt>
                <c:pt idx="10">
                  <c:v>1453</c:v>
                </c:pt>
                <c:pt idx="11">
                  <c:v>1409</c:v>
                </c:pt>
                <c:pt idx="12">
                  <c:v>1345</c:v>
                </c:pt>
                <c:pt idx="13">
                  <c:v>1315</c:v>
                </c:pt>
                <c:pt idx="14">
                  <c:v>1313</c:v>
                </c:pt>
                <c:pt idx="15">
                  <c:v>1329</c:v>
                </c:pt>
                <c:pt idx="16">
                  <c:v>1250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A1BA-42F1-83D2-E54E3DC3262E}"/>
            </c:ext>
          </c:extLst>
        </c:ser>
        <c:ser>
          <c:idx val="5"/>
          <c:order val="5"/>
          <c:tx>
            <c:strRef>
              <c:f>'Corrected-Race'!$A$10</c:f>
              <c:strCache>
                <c:ptCount val="1"/>
                <c:pt idx="0">
                  <c:v>Two-or-More Races</c:v>
                </c:pt>
              </c:strCache>
            </c:strRef>
          </c:tx>
          <c:spPr>
            <a:ln w="38100">
              <a:solidFill>
                <a:srgbClr val="EEECE1">
                  <a:lumMod val="50000"/>
                </a:srgbClr>
              </a:solidFill>
              <a:prstDash val="dashDot"/>
            </a:ln>
          </c:spPr>
          <c:marker>
            <c:symbol val="circle"/>
            <c:size val="5"/>
            <c:spPr>
              <a:solidFill>
                <a:srgbClr val="EEECE1">
                  <a:lumMod val="50000"/>
                </a:srgbClr>
              </a:solidFill>
            </c:spPr>
          </c:marker>
          <c:dLbls>
            <c:dLbl>
              <c:idx val="7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A1BA-42F1-83D2-E54E3DC3262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A1BA-42F1-83D2-E54E3DC3262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>
                    <a:solidFill>
                      <a:schemeClr val="bg2">
                        <a:lumMod val="50000"/>
                      </a:schemeClr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'Corrected-Race'!$B$4:$R$4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'Corrected-Race'!$B$10:$R$10</c:f>
              <c:numCache>
                <c:formatCode>General</c:formatCode>
                <c:ptCount val="17"/>
                <c:pt idx="7">
                  <c:v>926</c:v>
                </c:pt>
                <c:pt idx="8">
                  <c:v>1038</c:v>
                </c:pt>
                <c:pt idx="9">
                  <c:v>1324</c:v>
                </c:pt>
                <c:pt idx="10">
                  <c:v>1384</c:v>
                </c:pt>
                <c:pt idx="11">
                  <c:v>1411</c:v>
                </c:pt>
                <c:pt idx="12">
                  <c:v>1625</c:v>
                </c:pt>
                <c:pt idx="13">
                  <c:v>1694</c:v>
                </c:pt>
                <c:pt idx="14">
                  <c:v>1843</c:v>
                </c:pt>
                <c:pt idx="15">
                  <c:v>1891</c:v>
                </c:pt>
                <c:pt idx="16">
                  <c:v>1996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A1BA-42F1-83D2-E54E3DC326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6135240"/>
        <c:axId val="286136808"/>
        <c:extLst xmlns:c16r2="http://schemas.microsoft.com/office/drawing/2015/06/chart"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'Corrected-Race'!$A$5</c15:sqref>
                        </c15:formulaRef>
                      </c:ext>
                    </c:extLst>
                    <c:strCache>
                      <c:ptCount val="1"/>
                      <c:pt idx="0">
                        <c:v>Caucasian</c:v>
                      </c:pt>
                    </c:strCache>
                  </c:strRef>
                </c:tx>
                <c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'Corrected-Race'!$B$4:$R$4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</c:numCache>
                  </c:num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'Corrected-Race'!$B$5:$R$5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11553</c:v>
                      </c:pt>
                      <c:pt idx="1">
                        <c:v>11277</c:v>
                      </c:pt>
                      <c:pt idx="2">
                        <c:v>10899</c:v>
                      </c:pt>
                      <c:pt idx="3">
                        <c:v>10693</c:v>
                      </c:pt>
                      <c:pt idx="4">
                        <c:v>10204</c:v>
                      </c:pt>
                      <c:pt idx="5">
                        <c:v>10218</c:v>
                      </c:pt>
                      <c:pt idx="6">
                        <c:v>10073</c:v>
                      </c:pt>
                      <c:pt idx="7">
                        <c:v>9674</c:v>
                      </c:pt>
                      <c:pt idx="8">
                        <c:v>9145</c:v>
                      </c:pt>
                      <c:pt idx="9">
                        <c:v>9020</c:v>
                      </c:pt>
                      <c:pt idx="10">
                        <c:v>9061</c:v>
                      </c:pt>
                      <c:pt idx="11">
                        <c:v>8964</c:v>
                      </c:pt>
                      <c:pt idx="12">
                        <c:v>8862</c:v>
                      </c:pt>
                      <c:pt idx="13">
                        <c:v>8790</c:v>
                      </c:pt>
                      <c:pt idx="14">
                        <c:v>8489</c:v>
                      </c:pt>
                      <c:pt idx="15">
                        <c:v>8249</c:v>
                      </c:pt>
                      <c:pt idx="16">
                        <c:v>8227</c:v>
                      </c:pt>
                    </c:numCache>
                  </c:numRef>
                </c:val>
                <c:smooth val="0"/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D-A1BA-42F1-83D2-E54E3DC3262E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 xmlns:c16r2="http://schemas.microsoft.com/office/drawing/2015/06/chart">
                      <c:ext xmlns:c15="http://schemas.microsoft.com/office/drawing/2012/chart" uri="{02D57815-91ED-43cb-92C2-25804820EDAC}">
                        <c15:formulaRef>
                          <c15:sqref>'Corrected-Race'!$A$7</c15:sqref>
                        </c15:formulaRef>
                      </c:ext>
                    </c:extLst>
                    <c:strCache>
                      <c:ptCount val="1"/>
                      <c:pt idx="0">
                        <c:v>Hispanic</c:v>
                      </c:pt>
                    </c:strCache>
                  </c:strRef>
                </c:tx>
                <c:cat>
                  <c:numRef>
                    <c:extLst xmlns:c15="http://schemas.microsoft.com/office/drawing/2012/chart" xmlns:c16r2="http://schemas.microsoft.com/office/drawing/2015/06/chart">
                      <c:ext xmlns:c15="http://schemas.microsoft.com/office/drawing/2012/chart" uri="{02D57815-91ED-43cb-92C2-25804820EDAC}">
                        <c15:formulaRef>
                          <c15:sqref>'Corrected-Race'!$B$4:$R$4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</c:numCache>
                  </c:numRef>
                </c:cat>
                <c:val>
                  <c:numRef>
                    <c:extLst xmlns:c15="http://schemas.microsoft.com/office/drawing/2012/chart" xmlns:c16r2="http://schemas.microsoft.com/office/drawing/2015/06/chart">
                      <c:ext xmlns:c15="http://schemas.microsoft.com/office/drawing/2012/chart" uri="{02D57815-91ED-43cb-92C2-25804820EDAC}">
                        <c15:formulaRef>
                          <c15:sqref>'Corrected-Race'!$B$7:$R$7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528</c:v>
                      </c:pt>
                      <c:pt idx="1">
                        <c:v>558</c:v>
                      </c:pt>
                      <c:pt idx="2">
                        <c:v>576</c:v>
                      </c:pt>
                      <c:pt idx="3">
                        <c:v>603</c:v>
                      </c:pt>
                      <c:pt idx="4">
                        <c:v>634</c:v>
                      </c:pt>
                      <c:pt idx="5">
                        <c:v>628</c:v>
                      </c:pt>
                      <c:pt idx="6">
                        <c:v>645</c:v>
                      </c:pt>
                      <c:pt idx="7">
                        <c:v>859</c:v>
                      </c:pt>
                      <c:pt idx="8">
                        <c:v>892</c:v>
                      </c:pt>
                      <c:pt idx="9">
                        <c:v>996</c:v>
                      </c:pt>
                      <c:pt idx="10">
                        <c:v>1065</c:v>
                      </c:pt>
                      <c:pt idx="11">
                        <c:v>1011</c:v>
                      </c:pt>
                      <c:pt idx="12">
                        <c:v>1060</c:v>
                      </c:pt>
                      <c:pt idx="13">
                        <c:v>1066</c:v>
                      </c:pt>
                      <c:pt idx="14">
                        <c:v>1099</c:v>
                      </c:pt>
                      <c:pt idx="15">
                        <c:v>1106</c:v>
                      </c:pt>
                      <c:pt idx="16">
                        <c:v>1161</c:v>
                      </c:pt>
                    </c:numCache>
                  </c:numRef>
                </c:val>
                <c:smooth val="0"/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E-A1BA-42F1-83D2-E54E3DC3262E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 xmlns:c16r2="http://schemas.microsoft.com/office/drawing/2015/06/chart">
                      <c:ext xmlns:c15="http://schemas.microsoft.com/office/drawing/2012/chart" uri="{02D57815-91ED-43cb-92C2-25804820EDAC}">
                        <c15:formulaRef>
                          <c15:sqref>'Corrected-Race'!$A$8</c15:sqref>
                        </c15:formulaRef>
                      </c:ext>
                    </c:extLst>
                    <c:strCache>
                      <c:ptCount val="1"/>
                      <c:pt idx="0">
                        <c:v>Asian/Pacific Islander</c:v>
                      </c:pt>
                    </c:strCache>
                  </c:strRef>
                </c:tx>
                <c:cat>
                  <c:numRef>
                    <c:extLst xmlns:c15="http://schemas.microsoft.com/office/drawing/2012/chart" xmlns:c16r2="http://schemas.microsoft.com/office/drawing/2015/06/chart">
                      <c:ext xmlns:c15="http://schemas.microsoft.com/office/drawing/2012/chart" uri="{02D57815-91ED-43cb-92C2-25804820EDAC}">
                        <c15:formulaRef>
                          <c15:sqref>'Corrected-Race'!$B$4:$R$4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</c:numCache>
                  </c:numRef>
                </c:cat>
                <c:val>
                  <c:numRef>
                    <c:extLst xmlns:c15="http://schemas.microsoft.com/office/drawing/2012/chart" xmlns:c16r2="http://schemas.microsoft.com/office/drawing/2015/06/chart">
                      <c:ext xmlns:c15="http://schemas.microsoft.com/office/drawing/2012/chart" uri="{02D57815-91ED-43cb-92C2-25804820EDAC}">
                        <c15:formulaRef>
                          <c15:sqref>'Corrected-Race'!$B$8:$R$8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461</c:v>
                      </c:pt>
                      <c:pt idx="1">
                        <c:v>495</c:v>
                      </c:pt>
                      <c:pt idx="2">
                        <c:v>492</c:v>
                      </c:pt>
                      <c:pt idx="3">
                        <c:v>512</c:v>
                      </c:pt>
                      <c:pt idx="4">
                        <c:v>496</c:v>
                      </c:pt>
                      <c:pt idx="5">
                        <c:v>492</c:v>
                      </c:pt>
                      <c:pt idx="6">
                        <c:v>542</c:v>
                      </c:pt>
                      <c:pt idx="7">
                        <c:v>462</c:v>
                      </c:pt>
                      <c:pt idx="8">
                        <c:v>457</c:v>
                      </c:pt>
                      <c:pt idx="9">
                        <c:v>449</c:v>
                      </c:pt>
                      <c:pt idx="10">
                        <c:v>475</c:v>
                      </c:pt>
                      <c:pt idx="11">
                        <c:v>450</c:v>
                      </c:pt>
                      <c:pt idx="12">
                        <c:v>455</c:v>
                      </c:pt>
                      <c:pt idx="13">
                        <c:v>480</c:v>
                      </c:pt>
                      <c:pt idx="14">
                        <c:v>476</c:v>
                      </c:pt>
                      <c:pt idx="15">
                        <c:v>448</c:v>
                      </c:pt>
                      <c:pt idx="16">
                        <c:v>478</c:v>
                      </c:pt>
                    </c:numCache>
                  </c:numRef>
                </c:val>
                <c:smooth val="0"/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F-A1BA-42F1-83D2-E54E3DC3262E}"/>
                  </c:ext>
                </c:extLst>
              </c15:ser>
            </c15:filteredLineSeries>
            <c15:filteredLineSeries>
              <c15:ser>
                <c:idx val="6"/>
                <c:order val="6"/>
                <c:tx>
                  <c:strRef>
                    <c:extLst xmlns:c15="http://schemas.microsoft.com/office/drawing/2012/chart" xmlns:c16r2="http://schemas.microsoft.com/office/drawing/2015/06/chart">
                      <c:ext xmlns:c15="http://schemas.microsoft.com/office/drawing/2012/chart" uri="{02D57815-91ED-43cb-92C2-25804820EDAC}">
                        <c15:formulaRef>
                          <c15:sqref>'Corrected-Race'!$A$11</c15:sqref>
                        </c15:formulaRef>
                      </c:ext>
                    </c:extLst>
                    <c:strCache>
                      <c:ptCount val="1"/>
                      <c:pt idx="0">
                        <c:v>Total Enrolled October 1</c:v>
                      </c:pt>
                    </c:strCache>
                  </c:strRef>
                </c:tx>
                <c:cat>
                  <c:numRef>
                    <c:extLst xmlns:c15="http://schemas.microsoft.com/office/drawing/2012/chart" xmlns:c16r2="http://schemas.microsoft.com/office/drawing/2015/06/chart">
                      <c:ext xmlns:c15="http://schemas.microsoft.com/office/drawing/2012/chart" uri="{02D57815-91ED-43cb-92C2-25804820EDAC}">
                        <c15:formulaRef>
                          <c15:sqref>'Corrected-Race'!$B$4:$R$4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</c:numCache>
                  </c:numRef>
                </c:cat>
                <c:val>
                  <c:numRef>
                    <c:extLst xmlns:c15="http://schemas.microsoft.com/office/drawing/2012/chart" xmlns:c16r2="http://schemas.microsoft.com/office/drawing/2015/06/chart">
                      <c:ext xmlns:c15="http://schemas.microsoft.com/office/drawing/2012/chart" uri="{02D57815-91ED-43cb-92C2-25804820EDAC}">
                        <c15:formulaRef>
                          <c15:sqref>'Corrected-Race'!$B$11:$R$11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15866</c:v>
                      </c:pt>
                      <c:pt idx="1">
                        <c:v>15608</c:v>
                      </c:pt>
                      <c:pt idx="2">
                        <c:v>15240</c:v>
                      </c:pt>
                      <c:pt idx="3">
                        <c:v>15115</c:v>
                      </c:pt>
                      <c:pt idx="4">
                        <c:v>14555</c:v>
                      </c:pt>
                      <c:pt idx="5">
                        <c:v>14608</c:v>
                      </c:pt>
                      <c:pt idx="6">
                        <c:v>14545</c:v>
                      </c:pt>
                      <c:pt idx="7">
                        <c:v>14562</c:v>
                      </c:pt>
                      <c:pt idx="8">
                        <c:v>14027</c:v>
                      </c:pt>
                      <c:pt idx="9">
                        <c:v>14110</c:v>
                      </c:pt>
                      <c:pt idx="10">
                        <c:v>14313</c:v>
                      </c:pt>
                      <c:pt idx="11">
                        <c:v>14108</c:v>
                      </c:pt>
                      <c:pt idx="12">
                        <c:v>14190</c:v>
                      </c:pt>
                      <c:pt idx="13">
                        <c:v>14150</c:v>
                      </c:pt>
                      <c:pt idx="14">
                        <c:v>13932</c:v>
                      </c:pt>
                      <c:pt idx="15">
                        <c:v>13716</c:v>
                      </c:pt>
                      <c:pt idx="16">
                        <c:v>13765</c:v>
                      </c:pt>
                    </c:numCache>
                  </c:numRef>
                </c:val>
                <c:smooth val="0"/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10-A1BA-42F1-83D2-E54E3DC3262E}"/>
                  </c:ext>
                </c:extLst>
              </c15:ser>
            </c15:filteredLineSeries>
          </c:ext>
        </c:extLst>
      </c:lineChart>
      <c:catAx>
        <c:axId val="286135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86136808"/>
        <c:crosses val="autoZero"/>
        <c:auto val="1"/>
        <c:lblAlgn val="ctr"/>
        <c:lblOffset val="100"/>
        <c:noMultiLvlLbl val="0"/>
      </c:catAx>
      <c:valAx>
        <c:axId val="28613680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#</a:t>
                </a:r>
                <a:r>
                  <a:rPr lang="en-US" baseline="0"/>
                  <a:t> Enrolled October 1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86135240"/>
        <c:crosses val="autoZero"/>
        <c:crossBetween val="between"/>
      </c:valAx>
      <c:spPr>
        <a:ln>
          <a:solidFill>
            <a:sysClr val="windowText" lastClr="000000"/>
          </a:solidFill>
        </a:ln>
      </c:spPr>
    </c:plotArea>
    <c:legend>
      <c:legendPos val="b"/>
      <c:layout>
        <c:manualLayout>
          <c:xMode val="edge"/>
          <c:yMode val="edge"/>
          <c:x val="6.5700588336504218E-2"/>
          <c:y val="0.7098077255423727"/>
          <c:w val="0.91627896037857526"/>
          <c:h val="0.15983841379977745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spPr>
    <a:ln w="28575"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741532769658467E-2"/>
          <c:y val="4.1574399038926034E-2"/>
          <c:w val="0.8789175891758918"/>
          <c:h val="0.74738204696019683"/>
        </c:manualLayout>
      </c:layout>
      <c:lineChart>
        <c:grouping val="standard"/>
        <c:varyColors val="0"/>
        <c:ser>
          <c:idx val="0"/>
          <c:order val="0"/>
          <c:tx>
            <c:strRef>
              <c:f>'District-Race-copy-prev'!$A$13</c:f>
              <c:strCache>
                <c:ptCount val="1"/>
                <c:pt idx="0">
                  <c:v>AK Native/Amer.Ind*</c:v>
                </c:pt>
              </c:strCache>
            </c:strRef>
          </c:tx>
          <c:spPr>
            <a:ln w="38100"/>
          </c:spPr>
          <c:marker>
            <c:symbol val="diamond"/>
            <c:size val="11"/>
          </c:marker>
          <c:dLbls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3CA-4EFC-B026-7A645672669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3CA-4EFC-B026-7A6456726691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3CA-4EFC-B026-7A6456726691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3CA-4EFC-B026-7A6456726691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D3CA-4EFC-B026-7A645672669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'District-Race-copy-prev'!$B$12:$J$12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'District-Race-copy-prev'!$B$13:$J$13</c:f>
              <c:numCache>
                <c:formatCode>General</c:formatCode>
                <c:ptCount val="9"/>
                <c:pt idx="0">
                  <c:v>40.200000000000003</c:v>
                </c:pt>
                <c:pt idx="1">
                  <c:v>43.6</c:v>
                </c:pt>
                <c:pt idx="2">
                  <c:v>39.4</c:v>
                </c:pt>
                <c:pt idx="3">
                  <c:v>57.6</c:v>
                </c:pt>
                <c:pt idx="4">
                  <c:v>51.7</c:v>
                </c:pt>
                <c:pt idx="5">
                  <c:v>50</c:v>
                </c:pt>
                <c:pt idx="6">
                  <c:v>56.1</c:v>
                </c:pt>
                <c:pt idx="7">
                  <c:v>54.7</c:v>
                </c:pt>
                <c:pt idx="8">
                  <c:v>62.3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D3CA-4EFC-B026-7A6456726691}"/>
            </c:ext>
          </c:extLst>
        </c:ser>
        <c:ser>
          <c:idx val="1"/>
          <c:order val="1"/>
          <c:tx>
            <c:strRef>
              <c:f>'District-Race-copy-prev'!$A$15</c:f>
              <c:strCache>
                <c:ptCount val="1"/>
                <c:pt idx="0">
                  <c:v>AK Native/Amer.Ind only</c:v>
                </c:pt>
              </c:strCache>
            </c:strRef>
          </c:tx>
          <c:spPr>
            <a:ln>
              <a:solidFill>
                <a:srgbClr val="0070C0"/>
              </a:solidFill>
              <a:prstDash val="sysDot"/>
            </a:ln>
          </c:spPr>
          <c:marker>
            <c:spPr>
              <a:solidFill>
                <a:srgbClr val="0070C0"/>
              </a:solidFill>
              <a:ln>
                <a:solidFill>
                  <a:srgbClr val="0070C0"/>
                </a:solidFill>
              </a:ln>
            </c:spPr>
          </c:marker>
          <c:dLbls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D3CA-4EFC-B026-7A645672669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D3CA-4EFC-B026-7A6456726691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7.5043970019210886E-3"/>
                  <c:y val="8.90520859614999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D3CA-4EFC-B026-7A6456726691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D3CA-4EFC-B026-7A6456726691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D3CA-4EFC-B026-7A6456726691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125010146927523E-2"/>
                  <c:y val="4.23086754481708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D3CA-4EFC-B026-7A6456726691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D3CA-4EFC-B026-7A645672669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'District-Race-copy-prev'!$B$12:$J$12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'District-Race-copy-prev'!$B$15:$J$15</c:f>
              <c:numCache>
                <c:formatCode>General</c:formatCode>
                <c:ptCount val="9"/>
                <c:pt idx="0">
                  <c:v>39.4</c:v>
                </c:pt>
                <c:pt idx="1">
                  <c:v>40.6</c:v>
                </c:pt>
                <c:pt idx="2">
                  <c:v>36.200000000000003</c:v>
                </c:pt>
                <c:pt idx="3">
                  <c:v>56.1</c:v>
                </c:pt>
                <c:pt idx="4">
                  <c:v>50</c:v>
                </c:pt>
                <c:pt idx="5">
                  <c:v>46.2</c:v>
                </c:pt>
                <c:pt idx="6">
                  <c:v>53.1</c:v>
                </c:pt>
                <c:pt idx="7">
                  <c:v>53.2</c:v>
                </c:pt>
                <c:pt idx="8">
                  <c:v>55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D3CA-4EFC-B026-7A64567266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2681088"/>
        <c:axId val="282683048"/>
      </c:lineChart>
      <c:catAx>
        <c:axId val="2826810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82683048"/>
        <c:crosses val="autoZero"/>
        <c:auto val="1"/>
        <c:lblAlgn val="ctr"/>
        <c:lblOffset val="100"/>
        <c:noMultiLvlLbl val="0"/>
      </c:catAx>
      <c:valAx>
        <c:axId val="282683048"/>
        <c:scaling>
          <c:orientation val="minMax"/>
          <c:min val="35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baseline="0" dirty="0" smtClean="0"/>
                  <a:t>Graduation </a:t>
                </a:r>
                <a:r>
                  <a:rPr lang="en-US" baseline="0" dirty="0"/>
                  <a:t>Rate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82681088"/>
        <c:crosses val="autoZero"/>
        <c:crossBetween val="between"/>
      </c:valAx>
      <c:spPr>
        <a:ln w="28575">
          <a:solidFill>
            <a:schemeClr val="tx1"/>
          </a:solidFill>
        </a:ln>
      </c:spPr>
    </c:plotArea>
    <c:legend>
      <c:legendPos val="b"/>
      <c:layout>
        <c:manualLayout>
          <c:xMode val="edge"/>
          <c:yMode val="edge"/>
          <c:x val="0.21305354871878129"/>
          <c:y val="5.6155950739806497E-2"/>
          <c:w val="0.60181919365342496"/>
          <c:h val="7.2953863835845942E-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FE807-9F89-495E-A5AA-490B8106C039}" type="datetimeFigureOut">
              <a:rPr lang="en-US" smtClean="0"/>
              <a:t>6/3/2016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353CE-031A-4090-BF9D-27B7156DE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6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5253F-7BB4-4FE6-91B5-E803B4D53171}" type="datetime1">
              <a:rPr lang="en-US" smtClean="0"/>
              <a:t>6/3/2016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525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6F35-F091-4F62-9423-DF0B254C6B23}" type="datetime1">
              <a:rPr lang="en-US" smtClean="0"/>
              <a:t>6/3/2016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480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5AA85-3F00-4446-8D0F-CE156D330E73}" type="datetime1">
              <a:rPr lang="en-US" smtClean="0"/>
              <a:t>6/3/2016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15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39431-C765-47B5-8A30-4800FF32A037}" type="datetime1">
              <a:rPr lang="en-US" smtClean="0"/>
              <a:t>6/3/2016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242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3EAEF-8271-417B-A812-60F1A2D54485}" type="datetime1">
              <a:rPr lang="en-US" smtClean="0"/>
              <a:t>6/3/2016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743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717D0-8D6E-43FB-9AE7-164CA644F204}" type="datetime1">
              <a:rPr lang="en-US" smtClean="0"/>
              <a:t>6/3/2016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443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C9C5-54C0-42A7-95F5-AC5288C96C77}" type="datetime1">
              <a:rPr lang="en-US" smtClean="0"/>
              <a:t>6/3/2016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679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E5BD9-64E4-4B37-AA56-614DA85EF8CC}" type="datetime1">
              <a:rPr lang="en-US" smtClean="0"/>
              <a:t>6/3/2016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476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488FF-B823-46C5-BE73-38DBC909C70D}" type="datetime1">
              <a:rPr lang="en-US" smtClean="0"/>
              <a:t>6/3/2016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079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E7C99-0C0B-4DBD-815F-CEA2BD6C46ED}" type="datetime1">
              <a:rPr lang="en-US" smtClean="0"/>
              <a:t>6/3/2016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473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AD01A-C8C6-4DAC-9CB0-35A10137529C}" type="datetime1">
              <a:rPr lang="en-US" smtClean="0"/>
              <a:t>6/3/2016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116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6F177-8868-42B4-A2A6-6D1024799B58}" type="datetime1">
              <a:rPr lang="en-US" smtClean="0"/>
              <a:t>6/3/2016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81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Multi-Racial/Ethnic Reporting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98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490696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Select all that apply: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Caucasian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African American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Hispanic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Asian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American Indian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Alaska Native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Hawaiian/Pacific Islander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1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Single Field reported to state department </a:t>
            </a:r>
            <a:r>
              <a:rPr lang="en-US" sz="2800" dirty="0" smtClean="0">
                <a:sym typeface="Wingdings" panose="05000000000000000000" pitchFamily="2" charset="2"/>
              </a:rPr>
              <a:t> federal department</a:t>
            </a:r>
          </a:p>
          <a:p>
            <a:pPr marL="0" indent="0">
              <a:buNone/>
            </a:pPr>
            <a:endParaRPr lang="en-US" sz="28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800" dirty="0" smtClean="0">
                <a:sym typeface="Wingdings" panose="05000000000000000000" pitchFamily="2" charset="2"/>
              </a:rPr>
              <a:t>Student is reported in only one race/ethnic category: </a:t>
            </a:r>
          </a:p>
          <a:p>
            <a:pPr marL="0" indent="0">
              <a:buNone/>
            </a:pPr>
            <a:endParaRPr lang="en-US" sz="2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800" dirty="0" smtClean="0">
                <a:sym typeface="Wingdings" panose="05000000000000000000" pitchFamily="2" charset="2"/>
              </a:rPr>
              <a:t>Additional group of “Two or More races” when a student selects several races</a:t>
            </a:r>
          </a:p>
          <a:p>
            <a:pPr marL="0" indent="0">
              <a:buNone/>
            </a:pPr>
            <a:endParaRPr lang="en-US" sz="28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800" dirty="0" smtClean="0">
                <a:sym typeface="Wingdings" panose="05000000000000000000" pitchFamily="2" charset="2"/>
              </a:rPr>
              <a:t>Exception if a student selects Hispanic  Hispanic</a:t>
            </a:r>
            <a:endParaRPr lang="en-US" sz="2800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07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Collection and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077200" cy="2438399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Caucasian</a:t>
            </a:r>
          </a:p>
          <a:p>
            <a:pPr marL="0" indent="0">
              <a:buNone/>
            </a:pPr>
            <a:r>
              <a:rPr lang="en-US" sz="1800" dirty="0" smtClean="0">
                <a:sym typeface="Wingdings" panose="05000000000000000000" pitchFamily="2" charset="2"/>
              </a:rPr>
              <a:t>  </a:t>
            </a:r>
            <a:r>
              <a:rPr lang="en-US" sz="1800" dirty="0" smtClean="0"/>
              <a:t>African </a:t>
            </a:r>
            <a:r>
              <a:rPr lang="en-US" sz="1800" dirty="0"/>
              <a:t>American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 smtClean="0"/>
              <a:t>Hispanic			Student reported as </a:t>
            </a:r>
            <a:r>
              <a:rPr lang="en-US" sz="1800" u="sng" dirty="0" smtClean="0"/>
              <a:t>Two or More Races</a:t>
            </a:r>
            <a:endParaRPr lang="en-US" sz="1800" u="sng" dirty="0"/>
          </a:p>
          <a:p>
            <a:pPr marL="0" indent="0">
              <a:buNone/>
            </a:pPr>
            <a:r>
              <a:rPr lang="en-US" sz="1800" dirty="0" smtClean="0">
                <a:sym typeface="Wingdings" panose="05000000000000000000" pitchFamily="2" charset="2"/>
              </a:rPr>
              <a:t>  </a:t>
            </a:r>
            <a:r>
              <a:rPr lang="en-US" sz="1800" dirty="0" smtClean="0"/>
              <a:t>Asian				Not Asian nor African American</a:t>
            </a:r>
            <a:endParaRPr lang="en-US" sz="18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American Indian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Alaska Native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Hawaiian/Pacific </a:t>
            </a:r>
            <a:r>
              <a:rPr lang="en-US" sz="1800" dirty="0" smtClean="0"/>
              <a:t>Islander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2895600" y="2362200"/>
            <a:ext cx="838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4001664"/>
            <a:ext cx="8077200" cy="2438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sz="1800" dirty="0" smtClean="0"/>
              <a:t>Caucasian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 smtClean="0"/>
              <a:t>African American</a:t>
            </a:r>
          </a:p>
          <a:p>
            <a:pPr marL="0" indent="0">
              <a:buNone/>
            </a:pPr>
            <a:r>
              <a:rPr lang="en-US" sz="1800" dirty="0" smtClean="0">
                <a:sym typeface="Wingdings" panose="05000000000000000000" pitchFamily="2" charset="2"/>
              </a:rPr>
              <a:t>   </a:t>
            </a:r>
            <a:r>
              <a:rPr lang="en-US" sz="1800" dirty="0" smtClean="0"/>
              <a:t>Hispanic			Student reported as </a:t>
            </a:r>
            <a:r>
              <a:rPr lang="en-US" sz="1800" u="sng" dirty="0" smtClean="0"/>
              <a:t>Hispanic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 smtClean="0">
                <a:sym typeface="Wingdings" panose="05000000000000000000" pitchFamily="2" charset="2"/>
              </a:rPr>
              <a:t>   </a:t>
            </a:r>
            <a:r>
              <a:rPr lang="en-US" sz="1800" dirty="0" smtClean="0"/>
              <a:t>Asian				Not Asian nor Alaska Native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 smtClean="0"/>
              <a:t>American Indian		Nor Two or More Races</a:t>
            </a:r>
          </a:p>
          <a:p>
            <a:pPr marL="0" indent="0">
              <a:buNone/>
            </a:pPr>
            <a:r>
              <a:rPr lang="en-US" sz="1800" dirty="0" smtClean="0">
                <a:sym typeface="Wingdings" panose="05000000000000000000" pitchFamily="2" charset="2"/>
              </a:rPr>
              <a:t>  </a:t>
            </a:r>
            <a:r>
              <a:rPr lang="en-US" sz="1800" dirty="0" smtClean="0"/>
              <a:t>Alaska Native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 smtClean="0"/>
              <a:t>Hawaiian/Pacific Islander</a:t>
            </a:r>
          </a:p>
          <a:p>
            <a:pPr marL="0" indent="0">
              <a:buFont typeface="Arial" pitchFamily="34" charset="0"/>
              <a:buNone/>
            </a:pPr>
            <a:endParaRPr lang="en-US" dirty="0" smtClean="0"/>
          </a:p>
          <a:p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52400" y="4001664"/>
            <a:ext cx="883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Arrow 10"/>
          <p:cNvSpPr/>
          <p:nvPr/>
        </p:nvSpPr>
        <p:spPr>
          <a:xfrm>
            <a:off x="2929550" y="4763663"/>
            <a:ext cx="838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48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9808163"/>
              </p:ext>
            </p:extLst>
          </p:nvPr>
        </p:nvGraphicFramePr>
        <p:xfrm>
          <a:off x="228600" y="304800"/>
          <a:ext cx="8229600" cy="6095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3512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1417152"/>
              </p:ext>
            </p:extLst>
          </p:nvPr>
        </p:nvGraphicFramePr>
        <p:xfrm>
          <a:off x="457200" y="228600"/>
          <a:ext cx="8078710" cy="6127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222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Graduation Rate ‘07 to ‘15</a:t>
            </a:r>
            <a:br>
              <a:rPr lang="en-US" sz="3600" dirty="0" smtClean="0"/>
            </a:br>
            <a:r>
              <a:rPr lang="en-US" sz="3600" dirty="0" smtClean="0"/>
              <a:t>Alaska Native/American Indian</a:t>
            </a:r>
            <a:br>
              <a:rPr lang="en-US" sz="3600" dirty="0" smtClean="0"/>
            </a:br>
            <a:r>
              <a:rPr lang="en-US" sz="3600" dirty="0" smtClean="0"/>
              <a:t>(include multi-racial or not)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762000" y="1752600"/>
          <a:ext cx="7391400" cy="5433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77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Enrollment/Ethnicity Oct 1, 2015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5186729"/>
              </p:ext>
            </p:extLst>
          </p:nvPr>
        </p:nvGraphicFramePr>
        <p:xfrm>
          <a:off x="228600" y="1447802"/>
          <a:ext cx="5029200" cy="4937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971800"/>
                <a:gridCol w="1066800"/>
                <a:gridCol w="990600"/>
              </a:tblGrid>
              <a:tr h="5486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000" dirty="0" smtClean="0"/>
                        <a:t>Federal</a:t>
                      </a:r>
                      <a:r>
                        <a:rPr lang="en-US" sz="2000" baseline="0" dirty="0" smtClean="0"/>
                        <a:t> Reporting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Number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Percent</a:t>
                      </a:r>
                      <a:endParaRPr lang="en-US" sz="2000" dirty="0"/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District Total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13,765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Caucasian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8,227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59.8%</a:t>
                      </a:r>
                      <a:endParaRPr lang="en-US" sz="2000" dirty="0"/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African-American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   653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  </a:t>
                      </a:r>
                      <a:r>
                        <a:rPr lang="en-US" sz="2000" dirty="0" smtClean="0"/>
                        <a:t>4.7%</a:t>
                      </a:r>
                      <a:endParaRPr lang="en-US" sz="2000" dirty="0"/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Hispanic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1,161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8.4%</a:t>
                      </a:r>
                      <a:endParaRPr lang="en-US" sz="2000" dirty="0"/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Asian/Pacific</a:t>
                      </a:r>
                      <a:r>
                        <a:rPr lang="en-US" sz="2000" baseline="0" dirty="0" smtClean="0"/>
                        <a:t> Islander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   478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3.5%</a:t>
                      </a:r>
                      <a:endParaRPr lang="en-US" sz="2000" dirty="0"/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AK</a:t>
                      </a:r>
                      <a:r>
                        <a:rPr lang="en-US" sz="2000" baseline="0" dirty="0" smtClean="0"/>
                        <a:t> Native/American Indian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1,250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9.1%</a:t>
                      </a:r>
                      <a:endParaRPr lang="en-US" sz="2000" dirty="0"/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Two</a:t>
                      </a:r>
                      <a:r>
                        <a:rPr lang="en-US" sz="2000" baseline="0" dirty="0" smtClean="0"/>
                        <a:t> or More Races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1,996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14.5%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520402"/>
              </p:ext>
            </p:extLst>
          </p:nvPr>
        </p:nvGraphicFramePr>
        <p:xfrm>
          <a:off x="5334000" y="1447802"/>
          <a:ext cx="320040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752600"/>
              </a:tblGrid>
              <a:tr h="548640">
                <a:tc gridSpan="2">
                  <a:txBody>
                    <a:bodyPr/>
                    <a:lstStyle/>
                    <a:p>
                      <a:r>
                        <a:rPr lang="en-US" sz="2000" dirty="0" smtClean="0"/>
                        <a:t>INCLUDE</a:t>
                      </a:r>
                      <a:r>
                        <a:rPr lang="en-US" sz="2000" baseline="0" dirty="0" smtClean="0"/>
                        <a:t> Multi-Racial/Ethnic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Number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Percent</a:t>
                      </a:r>
                      <a:endParaRPr lang="en-US" sz="2000" dirty="0"/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13,765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10,515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76.4%</a:t>
                      </a:r>
                      <a:endParaRPr lang="en-US" sz="2000" dirty="0"/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1,396 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10.1%</a:t>
                      </a:r>
                      <a:endParaRPr lang="en-US" sz="2000" dirty="0"/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1,161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8.4%</a:t>
                      </a:r>
                      <a:endParaRPr lang="en-US" sz="2000" dirty="0"/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1,074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7.8%</a:t>
                      </a:r>
                      <a:endParaRPr lang="en-US" sz="2000" dirty="0"/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2,497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18.1%</a:t>
                      </a:r>
                      <a:endParaRPr lang="en-US" sz="2000" dirty="0"/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2,621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19.0%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4976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Enrollment/Ethnicity Oct 1, 2015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Breakdown of # of races/ethnicities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985595"/>
              </p:ext>
            </p:extLst>
          </p:nvPr>
        </p:nvGraphicFramePr>
        <p:xfrm>
          <a:off x="1524000" y="2241865"/>
          <a:ext cx="6248399" cy="3242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133599"/>
              </a:tblGrid>
              <a:tr h="30480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7831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# of Races/Ethnicities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Number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Percent</a:t>
                      </a:r>
                      <a:endParaRPr lang="en-US" sz="2000" dirty="0"/>
                    </a:p>
                  </a:txBody>
                  <a:tcPr/>
                </a:tc>
              </a:tr>
              <a:tr h="47831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Two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  2,248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85.8%</a:t>
                      </a:r>
                      <a:endParaRPr lang="en-US" sz="2000" dirty="0"/>
                    </a:p>
                  </a:txBody>
                  <a:tcPr anchor="ctr"/>
                </a:tc>
              </a:tr>
              <a:tr h="47831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Three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      331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14.6%</a:t>
                      </a:r>
                      <a:endParaRPr lang="en-US" sz="2000" dirty="0"/>
                    </a:p>
                  </a:txBody>
                  <a:tcPr anchor="ctr"/>
                </a:tc>
              </a:tr>
              <a:tr h="27266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Four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        39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 dirty="0" smtClean="0"/>
                        <a:t>1.7%</a:t>
                      </a:r>
                      <a:endParaRPr lang="en-US" sz="2000" dirty="0"/>
                    </a:p>
                  </a:txBody>
                  <a:tcPr anchor="ctr"/>
                </a:tc>
              </a:tr>
              <a:tr h="27266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Five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0.1%</a:t>
                      </a:r>
                      <a:endParaRPr lang="en-US" sz="2000" dirty="0"/>
                    </a:p>
                  </a:txBody>
                  <a:tcPr anchor="ctr"/>
                </a:tc>
              </a:tr>
              <a:tr h="27266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Two or More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2,621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4998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Students with Exactly 2 Races/Ethnicities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10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2807833"/>
              </p:ext>
            </p:extLst>
          </p:nvPr>
        </p:nvGraphicFramePr>
        <p:xfrm>
          <a:off x="457200" y="1600201"/>
          <a:ext cx="8219265" cy="44500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70689"/>
                <a:gridCol w="768572"/>
                <a:gridCol w="768572"/>
                <a:gridCol w="768572"/>
                <a:gridCol w="768572"/>
                <a:gridCol w="768572"/>
                <a:gridCol w="768572"/>
                <a:gridCol w="768572"/>
                <a:gridCol w="768572"/>
              </a:tblGrid>
              <a:tr h="128016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Caucasian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African-American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Hispanic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Asian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AK Native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Indian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Hawaiian/</a:t>
                      </a:r>
                      <a:r>
                        <a:rPr lang="en-US" sz="2000" dirty="0" err="1" smtClean="0"/>
                        <a:t>Pac.Isl</a:t>
                      </a:r>
                      <a:r>
                        <a:rPr lang="en-US" sz="2000" dirty="0" smtClean="0"/>
                        <a:t>.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Total</a:t>
                      </a:r>
                      <a:endParaRPr lang="en-US" sz="2000" dirty="0"/>
                    </a:p>
                  </a:txBody>
                  <a:tcPr vert="vert270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Caucasian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386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376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265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661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173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1941</a:t>
                      </a:r>
                      <a:endParaRPr lang="en-US" sz="2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African-American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386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551</a:t>
                      </a:r>
                      <a:endParaRPr lang="en-US" sz="2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Hispanic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376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484</a:t>
                      </a:r>
                      <a:endParaRPr lang="en-US" sz="2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Asian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265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334</a:t>
                      </a:r>
                      <a:endParaRPr lang="en-US" sz="2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AK</a:t>
                      </a:r>
                      <a:r>
                        <a:rPr lang="en-US" sz="2000" baseline="0" dirty="0" smtClean="0"/>
                        <a:t> Native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661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804</a:t>
                      </a:r>
                      <a:endParaRPr lang="en-US" sz="2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American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Indian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173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252</a:t>
                      </a:r>
                      <a:endParaRPr lang="en-US" sz="2000" dirty="0"/>
                    </a:p>
                  </a:txBody>
                  <a:tcPr/>
                </a:tc>
              </a:tr>
              <a:tr h="38099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Hawaiian/</a:t>
                      </a:r>
                      <a:r>
                        <a:rPr lang="en-US" sz="2000" dirty="0" err="1" smtClean="0"/>
                        <a:t>Pac.Isl</a:t>
                      </a:r>
                      <a:r>
                        <a:rPr lang="en-US" sz="2000" dirty="0" smtClean="0"/>
                        <a:t>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130</a:t>
                      </a:r>
                      <a:endParaRPr lang="en-US" sz="2000" dirty="0"/>
                    </a:p>
                  </a:txBody>
                  <a:tcPr/>
                </a:tc>
              </a:tr>
              <a:tr h="38099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Total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1941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551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484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334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804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252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130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2248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041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Students with Exactly 2 Races/Ethnicities (percentages)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11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8897691"/>
              </p:ext>
            </p:extLst>
          </p:nvPr>
        </p:nvGraphicFramePr>
        <p:xfrm>
          <a:off x="244815" y="1600201"/>
          <a:ext cx="8654369" cy="44500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70689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  <a:gridCol w="822960"/>
              </a:tblGrid>
              <a:tr h="128016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Caucasian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African-American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Hispanic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Asian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AK Native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Indian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Hawaiian/</a:t>
                      </a:r>
                      <a:r>
                        <a:rPr lang="en-US" sz="2000" dirty="0" err="1" smtClean="0"/>
                        <a:t>Pac.Isl</a:t>
                      </a:r>
                      <a:r>
                        <a:rPr lang="en-US" sz="2000" dirty="0" smtClean="0"/>
                        <a:t>.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Total</a:t>
                      </a:r>
                      <a:endParaRPr lang="en-US" sz="2000" dirty="0"/>
                    </a:p>
                  </a:txBody>
                  <a:tcPr vert="vert270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Caucasian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50.0%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77.7%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79.3%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82.2%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68.7%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61.5%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86.3%</a:t>
                      </a:r>
                      <a:endParaRPr lang="en-US" sz="2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African-American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19.9%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10.7%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7.8%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7.1%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7.5%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8.5%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24.5%</a:t>
                      </a:r>
                      <a:endParaRPr lang="en-US" sz="2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Hispanic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19.4%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9.4%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3.9%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3.2%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2.8%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7.7%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21.5%</a:t>
                      </a:r>
                      <a:endParaRPr lang="en-US" sz="2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Asian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13.7%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4.7%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2.7%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0.5%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5.0%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16.2%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14.9%</a:t>
                      </a:r>
                      <a:endParaRPr lang="en-US" sz="2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AK</a:t>
                      </a:r>
                      <a:r>
                        <a:rPr lang="en-US" sz="2000" baseline="0" dirty="0" smtClean="0"/>
                        <a:t> Native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34.1%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10.3%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5.4%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1.2%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2.0%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6.2%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35.8%</a:t>
                      </a:r>
                      <a:endParaRPr lang="en-US" sz="2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American Indian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8.9%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3.4%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1.4%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1.5%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6.0%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11.2%</a:t>
                      </a:r>
                      <a:endParaRPr lang="en-US" sz="2000" dirty="0"/>
                    </a:p>
                  </a:txBody>
                  <a:tcPr/>
                </a:tc>
              </a:tr>
              <a:tr h="38099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Hawaiian/</a:t>
                      </a:r>
                      <a:r>
                        <a:rPr lang="en-US" sz="2000" dirty="0" err="1" smtClean="0"/>
                        <a:t>Pac.Isl</a:t>
                      </a:r>
                      <a:r>
                        <a:rPr lang="en-US" sz="2000" dirty="0" smtClean="0"/>
                        <a:t>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4.1%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2.0%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2.1%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6.3%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1.0%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  5.8%</a:t>
                      </a:r>
                      <a:endParaRPr lang="en-US" sz="2000" dirty="0"/>
                    </a:p>
                  </a:txBody>
                  <a:tcPr/>
                </a:tc>
              </a:tr>
              <a:tr h="38099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Total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892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Projections using K-6 Figures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Two-or-More Race % may increase for additional 3-4 years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 smtClean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 smtClean="0">
              <a:sym typeface="Wingdings" panose="05000000000000000000" pitchFamily="2" charset="2"/>
            </a:endParaRPr>
          </a:p>
          <a:p>
            <a:endParaRPr lang="en-US" dirty="0" smtClean="0"/>
          </a:p>
          <a:p>
            <a:r>
              <a:rPr lang="en-US" dirty="0" smtClean="0"/>
              <a:t>K-6 data may approximate K-12 percentages in next few years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12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8079782"/>
              </p:ext>
            </p:extLst>
          </p:nvPr>
        </p:nvGraphicFramePr>
        <p:xfrm>
          <a:off x="609600" y="2362200"/>
          <a:ext cx="7620000" cy="27736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24200"/>
                <a:gridCol w="2209800"/>
                <a:gridCol w="2286000"/>
              </a:tblGrid>
              <a:tr h="243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Percent</a:t>
                      </a:r>
                      <a:r>
                        <a:rPr lang="en-US" sz="2000" baseline="0" dirty="0" smtClean="0"/>
                        <a:t> Multi-Racial or Hispanic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2015-2016 (K-12)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2015-2016</a:t>
                      </a:r>
                      <a:r>
                        <a:rPr lang="en-US" sz="2000" baseline="0" dirty="0" smtClean="0"/>
                        <a:t> (K-6)</a:t>
                      </a:r>
                      <a:endParaRPr lang="en-US" sz="2000" dirty="0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District-wide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22.9%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24.8%</a:t>
                      </a:r>
                      <a:endParaRPr lang="en-US" sz="2000" dirty="0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Caucasian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21.8%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23.9%</a:t>
                      </a:r>
                      <a:endParaRPr lang="en-US" sz="2000" dirty="0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African-American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53.3</a:t>
                      </a:r>
                      <a:r>
                        <a:rPr lang="en-US" sz="2000" dirty="0" smtClean="0"/>
                        <a:t>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56.8%</a:t>
                      </a:r>
                      <a:endParaRPr lang="en-US" sz="2000" dirty="0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Asian/Pacific</a:t>
                      </a:r>
                      <a:r>
                        <a:rPr lang="en-US" sz="2000" baseline="0" dirty="0" smtClean="0"/>
                        <a:t> Islander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55.5%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58.2%</a:t>
                      </a:r>
                      <a:endParaRPr lang="en-US" sz="2000" dirty="0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AK</a:t>
                      </a:r>
                      <a:r>
                        <a:rPr lang="en-US" sz="2000" baseline="0" dirty="0" smtClean="0"/>
                        <a:t> Native/American Indian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50.0%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54.9%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V="1">
            <a:off x="6096000" y="5135880"/>
            <a:ext cx="990600" cy="274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726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095376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 Exclusion of Multi-Racial/Ethnic Students </a:t>
            </a:r>
            <a:br>
              <a:rPr lang="en-US" sz="3600" dirty="0" smtClean="0"/>
            </a:br>
            <a:r>
              <a:rPr lang="en-US" sz="3600" dirty="0" smtClean="0"/>
              <a:t>(in Federal reporting)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1. Hides important information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 Changes outcomes (results tend to be worse)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dirty="0"/>
              <a:t>M</a:t>
            </a:r>
            <a:r>
              <a:rPr lang="en-US" dirty="0" smtClean="0"/>
              <a:t>isleading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257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095376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Inclusion of Multi-Racial/Ethnic Students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1</a:t>
            </a:r>
            <a:r>
              <a:rPr lang="en-US" dirty="0"/>
              <a:t>. Accurately represents </a:t>
            </a:r>
            <a:r>
              <a:rPr lang="en-US" dirty="0" smtClean="0"/>
              <a:t>all of student’s race(s)/ethnicity(</a:t>
            </a:r>
            <a:r>
              <a:rPr lang="en-US" dirty="0" err="1" smtClean="0"/>
              <a:t>ies</a:t>
            </a:r>
            <a:r>
              <a:rPr lang="en-US" dirty="0" smtClean="0"/>
              <a:t>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</a:t>
            </a:r>
            <a:r>
              <a:rPr lang="en-US" dirty="0"/>
              <a:t>. Respects diversity of student </a:t>
            </a:r>
            <a:r>
              <a:rPr lang="en-US" dirty="0" smtClean="0"/>
              <a:t>background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3. Aligns program activity with reporting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en-US" dirty="0"/>
              <a:t>Aligns with district’s mission to provide an </a:t>
            </a:r>
            <a:r>
              <a:rPr lang="en-US" dirty="0" smtClean="0"/>
              <a:t>equitable </a:t>
            </a:r>
            <a:r>
              <a:rPr lang="en-US" dirty="0"/>
              <a:t>education</a:t>
            </a:r>
          </a:p>
          <a:p>
            <a:pPr marL="0" indent="0">
              <a:buNone/>
            </a:pPr>
            <a:r>
              <a:rPr lang="en-US" dirty="0"/>
              <a:t> 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786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next?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Future </a:t>
            </a:r>
            <a:r>
              <a:rPr lang="en-US" dirty="0"/>
              <a:t>reports will focus on outcomes that include multi-racial/ethnic students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Federal reporting group results will only be referenced in </a:t>
            </a:r>
            <a:r>
              <a:rPr lang="en-US" dirty="0" smtClean="0"/>
              <a:t>appendices</a:t>
            </a:r>
          </a:p>
          <a:p>
            <a:endParaRPr lang="en-US" dirty="0"/>
          </a:p>
          <a:p>
            <a:r>
              <a:rPr lang="en-US" dirty="0" smtClean="0"/>
              <a:t>Continued advocacy for changing federal/state reporting processes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298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3127</TotalTime>
  <Words>668</Words>
  <Application>Microsoft Office PowerPoint</Application>
  <PresentationFormat>On-screen Show (4:3)</PresentationFormat>
  <Paragraphs>344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Office Theme</vt:lpstr>
      <vt:lpstr>Multi-Racial/Ethnic Reporting</vt:lpstr>
      <vt:lpstr>Collection Process</vt:lpstr>
      <vt:lpstr>Reporting Process</vt:lpstr>
      <vt:lpstr>Examples: Collection and Report</vt:lpstr>
      <vt:lpstr>PowerPoint Presentation</vt:lpstr>
      <vt:lpstr>PowerPoint Presentation</vt:lpstr>
      <vt:lpstr>Graduation Rate ‘07 to ‘15 Alaska Native/American Indian (include multi-racial or not) </vt:lpstr>
      <vt:lpstr>Enrollment/Ethnicity Oct 1, 2015</vt:lpstr>
      <vt:lpstr>Enrollment/Ethnicity Oct 1, 2015</vt:lpstr>
      <vt:lpstr>Students with Exactly 2 Races/Ethnicities</vt:lpstr>
      <vt:lpstr>Students with Exactly 2 Races/Ethnicities (percentages)</vt:lpstr>
      <vt:lpstr>Projections using K-6 Figures</vt:lpstr>
      <vt:lpstr> Exclusion of Multi-Racial/Ethnic Students  (in Federal reporting)</vt:lpstr>
      <vt:lpstr>Inclusion of Multi-Racial/Ethnic Students</vt:lpstr>
      <vt:lpstr>What next?</vt:lpstr>
    </vt:vector>
  </TitlesOfParts>
  <Company>FNSBSD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f351678</dc:creator>
  <cp:lastModifiedBy>Ott, Ellis M.</cp:lastModifiedBy>
  <cp:revision>161</cp:revision>
  <cp:lastPrinted>2013-10-08T18:41:50Z</cp:lastPrinted>
  <dcterms:created xsi:type="dcterms:W3CDTF">2013-07-08T21:22:51Z</dcterms:created>
  <dcterms:modified xsi:type="dcterms:W3CDTF">2016-06-04T01:06:43Z</dcterms:modified>
</cp:coreProperties>
</file>