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5.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95" r:id="rId2"/>
    <p:sldId id="296" r:id="rId3"/>
    <p:sldId id="297" r:id="rId4"/>
    <p:sldId id="298" r:id="rId5"/>
    <p:sldId id="299" r:id="rId6"/>
    <p:sldId id="300" r:id="rId7"/>
    <p:sldId id="301" r:id="rId8"/>
    <p:sldId id="302" r:id="rId9"/>
    <p:sldId id="303" r:id="rId10"/>
    <p:sldId id="305" r:id="rId11"/>
    <p:sldId id="304" r:id="rId12"/>
    <p:sldId id="290" r:id="rId13"/>
    <p:sldId id="291" r:id="rId14"/>
    <p:sldId id="293" r:id="rId15"/>
    <p:sldId id="294"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36" autoAdjust="0"/>
    <p:restoredTop sz="94660"/>
  </p:normalViewPr>
  <p:slideViewPr>
    <p:cSldViewPr>
      <p:cViewPr varScale="1">
        <p:scale>
          <a:sx n="106" d="100"/>
          <a:sy n="106" d="100"/>
        </p:scale>
        <p:origin x="1206"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1" Type="http://schemas.openxmlformats.org/officeDocument/2006/relationships/oleObject" Target="file:///\\ADC-NAS\Departments\PPE\SHARED\Data%20Requests.Research\Data%20Requests\15-16\ANE\Drop-Grad-05-to-15\AKN.AI-Dropout-Grad-Rate-05-to-15.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ADC-NAS\Departments\PPE\SHARED\Reports\Assessment\2014-2015\Dashboard\AMP%20Summary%20Results-2015.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ADC-NAS\Departments\PPE\SHARED\Reports\Assessment\2014-2015\Dashboard\AMP%20Summary%20Results-2015.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file:///\\ADC-NAS\Departments\PPE\SHARED\Reports\Assessment\2014-2015\Dashboard\AMP%20Summary%20Results-2015.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file:///\\ADC-NAS\Departments\PPE\SHARED\Reports\Assessment\2014-2015\Dashboard\AMP%20Summary%20Results-2015.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ADC-NAS\Departments\PPE\SHARED\Reports\Assessment\2014-2015\Dashboard\AMP%20Summary%20Results-2015.xlsx"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file:///\\ADC-NAS\Departments\PPE\SHARED\Reports\Assessment\2014-2015\Dashboard\AMP%20Summary%20Results-2015.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3600" b="0" i="0" u="none" strike="noStrike" kern="1200" spc="0" baseline="0">
                <a:solidFill>
                  <a:schemeClr val="tx1"/>
                </a:solidFill>
                <a:latin typeface="+mn-lt"/>
                <a:ea typeface="+mn-ea"/>
                <a:cs typeface="+mn-cs"/>
              </a:defRPr>
            </a:pPr>
            <a:r>
              <a:rPr lang="en-US" sz="3600" dirty="0">
                <a:solidFill>
                  <a:schemeClr val="tx1"/>
                </a:solidFill>
              </a:rPr>
              <a:t>%</a:t>
            </a:r>
            <a:r>
              <a:rPr lang="en-US" sz="3600" baseline="0" dirty="0">
                <a:solidFill>
                  <a:schemeClr val="tx1"/>
                </a:solidFill>
              </a:rPr>
              <a:t> Multi-Racial (06-07 to 14-15)</a:t>
            </a:r>
            <a:endParaRPr lang="en-US" sz="3600" dirty="0">
              <a:solidFill>
                <a:schemeClr val="tx1"/>
              </a:solidFill>
            </a:endParaRPr>
          </a:p>
        </c:rich>
      </c:tx>
      <c:layout>
        <c:manualLayout>
          <c:xMode val="edge"/>
          <c:yMode val="edge"/>
          <c:x val="0.19282104071853404"/>
          <c:y val="6.376194469580114E-2"/>
        </c:manualLayout>
      </c:layout>
      <c:overlay val="0"/>
      <c:spPr>
        <a:noFill/>
        <a:ln>
          <a:noFill/>
        </a:ln>
        <a:effectLst/>
      </c:spPr>
      <c:txPr>
        <a:bodyPr rot="0" spcFirstLastPara="1" vertOverflow="ellipsis" vert="horz" wrap="square" anchor="ctr" anchorCtr="1"/>
        <a:lstStyle/>
        <a:p>
          <a:pPr>
            <a:defRPr sz="36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13926760867220364"/>
          <c:y val="0.14787222376341488"/>
          <c:w val="0.79756966166900367"/>
          <c:h val="0.68559481078703877"/>
        </c:manualLayout>
      </c:layout>
      <c:lineChart>
        <c:grouping val="standard"/>
        <c:varyColors val="0"/>
        <c:ser>
          <c:idx val="0"/>
          <c:order val="0"/>
          <c:tx>
            <c:strRef>
              <c:f>Sheet1!$A$16</c:f>
              <c:strCache>
                <c:ptCount val="1"/>
                <c:pt idx="0">
                  <c:v>Caucasian</c:v>
                </c:pt>
              </c:strCache>
            </c:strRef>
          </c:tx>
          <c:spPr>
            <a:ln w="28575" cap="rnd">
              <a:solidFill>
                <a:schemeClr val="accent1"/>
              </a:solidFill>
              <a:prstDash val="dash"/>
              <a:round/>
            </a:ln>
            <a:effectLst/>
          </c:spPr>
          <c:marker>
            <c:symbol val="circle"/>
            <c:size val="5"/>
            <c:spPr>
              <a:solidFill>
                <a:schemeClr val="accent1"/>
              </a:solidFill>
              <a:ln w="9525">
                <a:solidFill>
                  <a:schemeClr val="accent1"/>
                </a:solidFill>
              </a:ln>
              <a:effectLst/>
            </c:spPr>
          </c:marker>
          <c:dLbls>
            <c:dLbl>
              <c:idx val="0"/>
              <c:layout>
                <c:manualLayout>
                  <c:x val="-3.9754611153057944E-2"/>
                  <c:y val="3.416110963603704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3DFF-4C48-9681-FF1F1DD29CCD}"/>
                </c:ext>
                <c:ext xmlns:c15="http://schemas.microsoft.com/office/drawing/2012/chart" uri="{CE6537A1-D6FC-4f65-9D91-7224C49458BB}">
                  <c15:layout/>
                </c:ext>
              </c:extLst>
            </c:dLbl>
            <c:dLbl>
              <c:idx val="1"/>
              <c:delete val="1"/>
              <c:extLst xmlns:c16r2="http://schemas.microsoft.com/office/drawing/2015/06/chart">
                <c:ext xmlns:c16="http://schemas.microsoft.com/office/drawing/2014/chart" uri="{C3380CC4-5D6E-409C-BE32-E72D297353CC}">
                  <c16:uniqueId val="{00000001-3DFF-4C48-9681-FF1F1DD29CCD}"/>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02-3DFF-4C48-9681-FF1F1DD29CCD}"/>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03-3DFF-4C48-9681-FF1F1DD29CCD}"/>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04-3DFF-4C48-9681-FF1F1DD29CCD}"/>
                </c:ext>
                <c:ext xmlns:c15="http://schemas.microsoft.com/office/drawing/2012/chart" uri="{CE6537A1-D6FC-4f65-9D91-7224C49458BB}"/>
              </c:extLst>
            </c:dLbl>
            <c:dLbl>
              <c:idx val="6"/>
              <c:delete val="1"/>
              <c:extLst xmlns:c16r2="http://schemas.microsoft.com/office/drawing/2015/06/chart">
                <c:ext xmlns:c16="http://schemas.microsoft.com/office/drawing/2014/chart" uri="{C3380CC4-5D6E-409C-BE32-E72D297353CC}">
                  <c16:uniqueId val="{00000005-3DFF-4C48-9681-FF1F1DD29CCD}"/>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6-3DFF-4C48-9681-FF1F1DD29CCD}"/>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Sheet1!$B$15:$J$15</c:f>
              <c:strCache>
                <c:ptCount val="9"/>
                <c:pt idx="0">
                  <c:v>2006-07</c:v>
                </c:pt>
                <c:pt idx="1">
                  <c:v>2007-08</c:v>
                </c:pt>
                <c:pt idx="2">
                  <c:v>2008-09</c:v>
                </c:pt>
                <c:pt idx="3">
                  <c:v>2009-10</c:v>
                </c:pt>
                <c:pt idx="4">
                  <c:v>2010-11</c:v>
                </c:pt>
                <c:pt idx="5">
                  <c:v>2011-12</c:v>
                </c:pt>
                <c:pt idx="6">
                  <c:v>2012-13</c:v>
                </c:pt>
                <c:pt idx="7">
                  <c:v>2013-14</c:v>
                </c:pt>
                <c:pt idx="8">
                  <c:v>2014-15</c:v>
                </c:pt>
              </c:strCache>
            </c:strRef>
          </c:cat>
          <c:val>
            <c:numRef>
              <c:f>Sheet1!$B$16:$J$16</c:f>
              <c:numCache>
                <c:formatCode>0.0%</c:formatCode>
                <c:ptCount val="9"/>
                <c:pt idx="0">
                  <c:v>8.2000000000000003E-2</c:v>
                </c:pt>
                <c:pt idx="1">
                  <c:v>9.0999999999999998E-2</c:v>
                </c:pt>
                <c:pt idx="2">
                  <c:v>0.112</c:v>
                </c:pt>
                <c:pt idx="3">
                  <c:v>0.11600000000000001</c:v>
                </c:pt>
                <c:pt idx="4">
                  <c:v>0.11899999999999999</c:v>
                </c:pt>
                <c:pt idx="5">
                  <c:v>0.13700000000000001</c:v>
                </c:pt>
                <c:pt idx="6">
                  <c:v>0.14199999999999999</c:v>
                </c:pt>
                <c:pt idx="7">
                  <c:v>0.155</c:v>
                </c:pt>
                <c:pt idx="8">
                  <c:v>0.16400000000000001</c:v>
                </c:pt>
              </c:numCache>
            </c:numRef>
          </c:val>
          <c:smooth val="0"/>
          <c:extLst xmlns:c16r2="http://schemas.microsoft.com/office/drawing/2015/06/chart">
            <c:ext xmlns:c16="http://schemas.microsoft.com/office/drawing/2014/chart" uri="{C3380CC4-5D6E-409C-BE32-E72D297353CC}">
              <c16:uniqueId val="{00000007-3DFF-4C48-9681-FF1F1DD29CCD}"/>
            </c:ext>
          </c:extLst>
        </c:ser>
        <c:ser>
          <c:idx val="1"/>
          <c:order val="1"/>
          <c:tx>
            <c:strRef>
              <c:f>Sheet1!$A$17</c:f>
              <c:strCache>
                <c:ptCount val="1"/>
                <c:pt idx="0">
                  <c:v>AfricanAmerican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elete val="1"/>
          </c:dLbls>
          <c:cat>
            <c:strRef>
              <c:f>Sheet1!$B$15:$J$15</c:f>
              <c:strCache>
                <c:ptCount val="9"/>
                <c:pt idx="0">
                  <c:v>2006-07</c:v>
                </c:pt>
                <c:pt idx="1">
                  <c:v>2007-08</c:v>
                </c:pt>
                <c:pt idx="2">
                  <c:v>2008-09</c:v>
                </c:pt>
                <c:pt idx="3">
                  <c:v>2009-10</c:v>
                </c:pt>
                <c:pt idx="4">
                  <c:v>2010-11</c:v>
                </c:pt>
                <c:pt idx="5">
                  <c:v>2011-12</c:v>
                </c:pt>
                <c:pt idx="6">
                  <c:v>2012-13</c:v>
                </c:pt>
                <c:pt idx="7">
                  <c:v>2013-14</c:v>
                </c:pt>
                <c:pt idx="8">
                  <c:v>2014-15</c:v>
                </c:pt>
              </c:strCache>
            </c:strRef>
          </c:cat>
          <c:val>
            <c:numRef>
              <c:f>Sheet1!$B$17:$J$17</c:f>
              <c:numCache>
                <c:formatCode>0.0%</c:formatCode>
                <c:ptCount val="9"/>
                <c:pt idx="0">
                  <c:v>0.22600000000000001</c:v>
                </c:pt>
                <c:pt idx="1">
                  <c:v>0.251</c:v>
                </c:pt>
                <c:pt idx="2">
                  <c:v>0.29099999999999998</c:v>
                </c:pt>
                <c:pt idx="3">
                  <c:v>0.29699999999999999</c:v>
                </c:pt>
                <c:pt idx="4">
                  <c:v>0.29299999999999998</c:v>
                </c:pt>
                <c:pt idx="5">
                  <c:v>0.34200000000000003</c:v>
                </c:pt>
                <c:pt idx="6">
                  <c:v>0.36699999999999999</c:v>
                </c:pt>
                <c:pt idx="7">
                  <c:v>0.41399999999999998</c:v>
                </c:pt>
                <c:pt idx="8">
                  <c:v>0.43</c:v>
                </c:pt>
              </c:numCache>
            </c:numRef>
          </c:val>
          <c:smooth val="0"/>
          <c:extLst xmlns:c16r2="http://schemas.microsoft.com/office/drawing/2015/06/chart">
            <c:ext xmlns:c16="http://schemas.microsoft.com/office/drawing/2014/chart" uri="{C3380CC4-5D6E-409C-BE32-E72D297353CC}">
              <c16:uniqueId val="{00000008-3DFF-4C48-9681-FF1F1DD29CCD}"/>
            </c:ext>
          </c:extLst>
        </c:ser>
        <c:ser>
          <c:idx val="7"/>
          <c:order val="7"/>
          <c:tx>
            <c:strRef>
              <c:f>Sheet1!$A$23</c:f>
              <c:strCache>
                <c:ptCount val="1"/>
                <c:pt idx="0">
                  <c:v>AKNative.AmericanIndian</c:v>
                </c:pt>
              </c:strCache>
            </c:strRef>
          </c:tx>
          <c:spPr>
            <a:ln w="28575" cap="rnd">
              <a:solidFill>
                <a:srgbClr val="C0504D">
                  <a:lumMod val="75000"/>
                </a:srgbClr>
              </a:solidFill>
              <a:prstDash val="sysDot"/>
              <a:round/>
            </a:ln>
            <a:effectLst/>
          </c:spPr>
          <c:marker>
            <c:symbol val="circle"/>
            <c:size val="5"/>
            <c:spPr>
              <a:solidFill>
                <a:schemeClr val="accent2">
                  <a:lumMod val="60000"/>
                </a:schemeClr>
              </a:solidFill>
              <a:ln w="9525">
                <a:solidFill>
                  <a:schemeClr val="accent2">
                    <a:lumMod val="60000"/>
                  </a:schemeClr>
                </a:solidFill>
              </a:ln>
              <a:effectLst/>
            </c:spPr>
          </c:marker>
          <c:dLbls>
            <c:dLbl>
              <c:idx val="1"/>
              <c:delete val="1"/>
              <c:extLst xmlns:c16r2="http://schemas.microsoft.com/office/drawing/2015/06/chart">
                <c:ext xmlns:c16="http://schemas.microsoft.com/office/drawing/2014/chart" uri="{C3380CC4-5D6E-409C-BE32-E72D297353CC}">
                  <c16:uniqueId val="{00000009-3DFF-4C48-9681-FF1F1DD29CCD}"/>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0A-3DFF-4C48-9681-FF1F1DD29CCD}"/>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0B-3DFF-4C48-9681-FF1F1DD29CCD}"/>
                </c:ext>
                <c:ext xmlns:c15="http://schemas.microsoft.com/office/drawing/2012/chart" uri="{CE6537A1-D6FC-4f65-9D91-7224C49458BB}"/>
              </c:extLst>
            </c:dLbl>
            <c:dLbl>
              <c:idx val="4"/>
              <c:layout>
                <c:manualLayout>
                  <c:x val="-5.1032170290640277E-2"/>
                  <c:y val="-3.444734878336017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3DFF-4C48-9681-FF1F1DD29CCD}"/>
                </c:ext>
                <c:ext xmlns:c15="http://schemas.microsoft.com/office/drawing/2012/chart" uri="{CE6537A1-D6FC-4f65-9D91-7224C49458BB}">
                  <c15:layout/>
                </c:ext>
              </c:extLst>
            </c:dLbl>
            <c:dLbl>
              <c:idx val="5"/>
              <c:delete val="1"/>
              <c:extLst xmlns:c16r2="http://schemas.microsoft.com/office/drawing/2015/06/chart">
                <c:ext xmlns:c16="http://schemas.microsoft.com/office/drawing/2014/chart" uri="{C3380CC4-5D6E-409C-BE32-E72D297353CC}">
                  <c16:uniqueId val="{0000000D-3DFF-4C48-9681-FF1F1DD29CCD}"/>
                </c:ext>
                <c:ext xmlns:c15="http://schemas.microsoft.com/office/drawing/2012/chart" uri="{CE6537A1-D6FC-4f65-9D91-7224C49458BB}"/>
              </c:extLst>
            </c:dLbl>
            <c:dLbl>
              <c:idx val="6"/>
              <c:delete val="1"/>
              <c:extLst xmlns:c16r2="http://schemas.microsoft.com/office/drawing/2015/06/chart">
                <c:ext xmlns:c16="http://schemas.microsoft.com/office/drawing/2014/chart" uri="{C3380CC4-5D6E-409C-BE32-E72D297353CC}">
                  <c16:uniqueId val="{0000000E-3DFF-4C48-9681-FF1F1DD29CCD}"/>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F-3DFF-4C48-9681-FF1F1DD29CCD}"/>
                </c:ext>
                <c:ext xmlns:c15="http://schemas.microsoft.com/office/drawing/2012/chart" uri="{CE6537A1-D6FC-4f65-9D91-7224C49458BB}"/>
              </c:extLst>
            </c:dLbl>
            <c:dLbl>
              <c:idx val="8"/>
              <c:layout>
                <c:manualLayout>
                  <c:x val="-5.6668833826964291E-2"/>
                  <c:y val="3.679834038201270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3DFF-4C48-9681-FF1F1DD29CCD}"/>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Sheet1!$B$15:$J$15</c:f>
              <c:strCache>
                <c:ptCount val="9"/>
                <c:pt idx="0">
                  <c:v>2006-07</c:v>
                </c:pt>
                <c:pt idx="1">
                  <c:v>2007-08</c:v>
                </c:pt>
                <c:pt idx="2">
                  <c:v>2008-09</c:v>
                </c:pt>
                <c:pt idx="3">
                  <c:v>2009-10</c:v>
                </c:pt>
                <c:pt idx="4">
                  <c:v>2010-11</c:v>
                </c:pt>
                <c:pt idx="5">
                  <c:v>2011-12</c:v>
                </c:pt>
                <c:pt idx="6">
                  <c:v>2012-13</c:v>
                </c:pt>
                <c:pt idx="7">
                  <c:v>2013-14</c:v>
                </c:pt>
                <c:pt idx="8">
                  <c:v>2014-15</c:v>
                </c:pt>
              </c:strCache>
            </c:strRef>
          </c:cat>
          <c:val>
            <c:numRef>
              <c:f>Sheet1!$B$23:$J$23</c:f>
              <c:numCache>
                <c:formatCode>0.0%</c:formatCode>
                <c:ptCount val="9"/>
                <c:pt idx="0">
                  <c:v>0.222</c:v>
                </c:pt>
                <c:pt idx="1">
                  <c:v>0.24399999999999999</c:v>
                </c:pt>
                <c:pt idx="2">
                  <c:v>0.29899999999999999</c:v>
                </c:pt>
                <c:pt idx="3">
                  <c:v>0.307</c:v>
                </c:pt>
                <c:pt idx="4">
                  <c:v>0.34300000000000003</c:v>
                </c:pt>
                <c:pt idx="5">
                  <c:v>0.38400000000000001</c:v>
                </c:pt>
                <c:pt idx="6">
                  <c:v>0.38600000000000001</c:v>
                </c:pt>
                <c:pt idx="7">
                  <c:v>0.40799999999999997</c:v>
                </c:pt>
                <c:pt idx="8">
                  <c:v>0.42799999999999999</c:v>
                </c:pt>
              </c:numCache>
            </c:numRef>
          </c:val>
          <c:smooth val="0"/>
          <c:extLst xmlns:c16r2="http://schemas.microsoft.com/office/drawing/2015/06/chart">
            <c:ext xmlns:c16="http://schemas.microsoft.com/office/drawing/2014/chart" uri="{C3380CC4-5D6E-409C-BE32-E72D297353CC}">
              <c16:uniqueId val="{00000011-3DFF-4C48-9681-FF1F1DD29CCD}"/>
            </c:ext>
          </c:extLst>
        </c:ser>
        <c:ser>
          <c:idx val="8"/>
          <c:order val="8"/>
          <c:tx>
            <c:strRef>
              <c:f>Sheet1!$A$24</c:f>
              <c:strCache>
                <c:ptCount val="1"/>
                <c:pt idx="0">
                  <c:v>Asian.PI</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dLbls>
            <c:dLbl>
              <c:idx val="1"/>
              <c:delete val="1"/>
              <c:extLst xmlns:c16r2="http://schemas.microsoft.com/office/drawing/2015/06/chart">
                <c:ext xmlns:c16="http://schemas.microsoft.com/office/drawing/2014/chart" uri="{C3380CC4-5D6E-409C-BE32-E72D297353CC}">
                  <c16:uniqueId val="{00000012-3DFF-4C48-9681-FF1F1DD29CCD}"/>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13-3DFF-4C48-9681-FF1F1DD29CCD}"/>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14-3DFF-4C48-9681-FF1F1DD29CCD}"/>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15-3DFF-4C48-9681-FF1F1DD29CCD}"/>
                </c:ext>
                <c:ext xmlns:c15="http://schemas.microsoft.com/office/drawing/2012/chart" uri="{CE6537A1-D6FC-4f65-9D91-7224C49458BB}"/>
              </c:extLst>
            </c:dLbl>
            <c:dLbl>
              <c:idx val="6"/>
              <c:delete val="1"/>
              <c:extLst xmlns:c16r2="http://schemas.microsoft.com/office/drawing/2015/06/chart">
                <c:ext xmlns:c16="http://schemas.microsoft.com/office/drawing/2014/chart" uri="{C3380CC4-5D6E-409C-BE32-E72D297353CC}">
                  <c16:uniqueId val="{00000016-3DFF-4C48-9681-FF1F1DD29CCD}"/>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17-3DFF-4C48-9681-FF1F1DD29CCD}"/>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Sheet1!$B$15:$J$15</c:f>
              <c:strCache>
                <c:ptCount val="9"/>
                <c:pt idx="0">
                  <c:v>2006-07</c:v>
                </c:pt>
                <c:pt idx="1">
                  <c:v>2007-08</c:v>
                </c:pt>
                <c:pt idx="2">
                  <c:v>2008-09</c:v>
                </c:pt>
                <c:pt idx="3">
                  <c:v>2009-10</c:v>
                </c:pt>
                <c:pt idx="4">
                  <c:v>2010-11</c:v>
                </c:pt>
                <c:pt idx="5">
                  <c:v>2011-12</c:v>
                </c:pt>
                <c:pt idx="6">
                  <c:v>2012-13</c:v>
                </c:pt>
                <c:pt idx="7">
                  <c:v>2013-14</c:v>
                </c:pt>
                <c:pt idx="8">
                  <c:v>2014-15</c:v>
                </c:pt>
              </c:strCache>
            </c:strRef>
          </c:cat>
          <c:val>
            <c:numRef>
              <c:f>Sheet1!$B$24:$J$24</c:f>
              <c:numCache>
                <c:formatCode>0.0%</c:formatCode>
                <c:ptCount val="9"/>
                <c:pt idx="0">
                  <c:v>0.34699999999999998</c:v>
                </c:pt>
                <c:pt idx="1">
                  <c:v>0.36599999999999999</c:v>
                </c:pt>
                <c:pt idx="2">
                  <c:v>0.42899999999999999</c:v>
                </c:pt>
                <c:pt idx="3">
                  <c:v>0.43099999999999999</c:v>
                </c:pt>
                <c:pt idx="4">
                  <c:v>0.438</c:v>
                </c:pt>
                <c:pt idx="5">
                  <c:v>0.46800000000000003</c:v>
                </c:pt>
                <c:pt idx="6">
                  <c:v>0.47299999999999998</c:v>
                </c:pt>
                <c:pt idx="7">
                  <c:v>0.48199999999999998</c:v>
                </c:pt>
                <c:pt idx="8">
                  <c:v>0.48599999999999999</c:v>
                </c:pt>
              </c:numCache>
            </c:numRef>
          </c:val>
          <c:smooth val="0"/>
          <c:extLst xmlns:c16r2="http://schemas.microsoft.com/office/drawing/2015/06/chart">
            <c:ext xmlns:c16="http://schemas.microsoft.com/office/drawing/2014/chart" uri="{C3380CC4-5D6E-409C-BE32-E72D297353CC}">
              <c16:uniqueId val="{00000018-3DFF-4C48-9681-FF1F1DD29CCD}"/>
            </c:ext>
          </c:extLst>
        </c:ser>
        <c:dLbls>
          <c:dLblPos val="t"/>
          <c:showLegendKey val="0"/>
          <c:showVal val="1"/>
          <c:showCatName val="0"/>
          <c:showSerName val="0"/>
          <c:showPercent val="0"/>
          <c:showBubbleSize val="0"/>
        </c:dLbls>
        <c:marker val="1"/>
        <c:smooth val="0"/>
        <c:axId val="404100352"/>
        <c:axId val="404101528"/>
        <c:extLst xmlns:c16r2="http://schemas.microsoft.com/office/drawing/2015/06/chart">
          <c:ext xmlns:c15="http://schemas.microsoft.com/office/drawing/2012/chart" uri="{02D57815-91ED-43cb-92C2-25804820EDAC}">
            <c15:filteredLineSeries>
              <c15:ser>
                <c:idx val="2"/>
                <c:order val="2"/>
                <c:tx>
                  <c:strRef>
                    <c:extLst xmlns:c16r2="http://schemas.microsoft.com/office/drawing/2015/06/chart">
                      <c:ext uri="{02D57815-91ED-43cb-92C2-25804820EDAC}">
                        <c15:formulaRef>
                          <c15:sqref>Sheet1!$A$18</c15:sqref>
                        </c15:formulaRef>
                      </c:ext>
                    </c:extLst>
                    <c:strCache>
                      <c:ptCount val="1"/>
                      <c:pt idx="0">
                        <c:v>Hispanic</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6r2="http://schemas.microsoft.com/office/drawing/2015/06/chart">
                      <c:ext uri="{02D57815-91ED-43cb-92C2-25804820EDAC}">
                        <c15:formulaRef>
                          <c15:sqref>Sheet1!$B$15:$J$15</c15:sqref>
                        </c15:formulaRef>
                      </c:ext>
                    </c:extLst>
                    <c:strCache>
                      <c:ptCount val="9"/>
                      <c:pt idx="0">
                        <c:v>2006-07</c:v>
                      </c:pt>
                      <c:pt idx="1">
                        <c:v>2007-08</c:v>
                      </c:pt>
                      <c:pt idx="2">
                        <c:v>2008-09</c:v>
                      </c:pt>
                      <c:pt idx="3">
                        <c:v>2009-10</c:v>
                      </c:pt>
                      <c:pt idx="4">
                        <c:v>2010-11</c:v>
                      </c:pt>
                      <c:pt idx="5">
                        <c:v>2011-12</c:v>
                      </c:pt>
                      <c:pt idx="6">
                        <c:v>2012-13</c:v>
                      </c:pt>
                      <c:pt idx="7">
                        <c:v>2013-14</c:v>
                      </c:pt>
                      <c:pt idx="8">
                        <c:v>2014-15</c:v>
                      </c:pt>
                    </c:strCache>
                  </c:strRef>
                </c:cat>
                <c:val>
                  <c:numRef>
                    <c:extLst xmlns:c16r2="http://schemas.microsoft.com/office/drawing/2015/06/chart">
                      <c:ext uri="{02D57815-91ED-43cb-92C2-25804820EDAC}">
                        <c15:formulaRef>
                          <c15:sqref>Sheet1!$B$18:$J$18</c15:sqref>
                        </c15:formulaRef>
                      </c:ext>
                    </c:extLst>
                    <c:numCache>
                      <c:formatCode>General</c:formatCode>
                      <c:ptCount val="9"/>
                    </c:numCache>
                  </c:numRef>
                </c:val>
                <c:smooth val="0"/>
                <c:extLst xmlns:c16r2="http://schemas.microsoft.com/office/drawing/2015/06/chart">
                  <c:ext xmlns:c16="http://schemas.microsoft.com/office/drawing/2014/chart" uri="{C3380CC4-5D6E-409C-BE32-E72D297353CC}">
                    <c16:uniqueId val="{00000019-3DFF-4C48-9681-FF1F1DD29CCD}"/>
                  </c:ext>
                </c:extLst>
              </c15:ser>
            </c15:filteredLineSeries>
            <c15:filteredLineSeries>
              <c15:ser>
                <c:idx val="3"/>
                <c:order val="3"/>
                <c:tx>
                  <c:strRef>
                    <c:extLst xmlns:c15="http://schemas.microsoft.com/office/drawing/2012/chart" xmlns:c16r2="http://schemas.microsoft.com/office/drawing/2015/06/chart">
                      <c:ext xmlns:c15="http://schemas.microsoft.com/office/drawing/2012/chart" uri="{02D57815-91ED-43cb-92C2-25804820EDAC}">
                        <c15:formulaRef>
                          <c15:sqref>Sheet1!$A$19</c15:sqref>
                        </c15:formulaRef>
                      </c:ext>
                    </c:extLst>
                    <c:strCache>
                      <c:ptCount val="1"/>
                      <c:pt idx="0">
                        <c:v>Asian</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elete val="1"/>
                </c:dLbls>
                <c:cat>
                  <c:strRef>
                    <c:extLst xmlns:c15="http://schemas.microsoft.com/office/drawing/2012/chart" xmlns:c16r2="http://schemas.microsoft.com/office/drawing/2015/06/chart">
                      <c:ext xmlns:c15="http://schemas.microsoft.com/office/drawing/2012/chart" uri="{02D57815-91ED-43cb-92C2-25804820EDAC}">
                        <c15:formulaRef>
                          <c15:sqref>Sheet1!$B$15:$J$15</c15:sqref>
                        </c15:formulaRef>
                      </c:ext>
                    </c:extLst>
                    <c:strCache>
                      <c:ptCount val="9"/>
                      <c:pt idx="0">
                        <c:v>2006-07</c:v>
                      </c:pt>
                      <c:pt idx="1">
                        <c:v>2007-08</c:v>
                      </c:pt>
                      <c:pt idx="2">
                        <c:v>2008-09</c:v>
                      </c:pt>
                      <c:pt idx="3">
                        <c:v>2009-10</c:v>
                      </c:pt>
                      <c:pt idx="4">
                        <c:v>2010-11</c:v>
                      </c:pt>
                      <c:pt idx="5">
                        <c:v>2011-12</c:v>
                      </c:pt>
                      <c:pt idx="6">
                        <c:v>2012-13</c:v>
                      </c:pt>
                      <c:pt idx="7">
                        <c:v>2013-14</c:v>
                      </c:pt>
                      <c:pt idx="8">
                        <c:v>2014-15</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Sheet1!$B$19:$J$19</c15:sqref>
                        </c15:formulaRef>
                      </c:ext>
                    </c:extLst>
                    <c:numCache>
                      <c:formatCode>0.0%</c:formatCode>
                      <c:ptCount val="9"/>
                      <c:pt idx="0">
                        <c:v>0.34599999999999997</c:v>
                      </c:pt>
                      <c:pt idx="1">
                        <c:v>0.373</c:v>
                      </c:pt>
                      <c:pt idx="2">
                        <c:v>0.43099999999999999</c:v>
                      </c:pt>
                      <c:pt idx="3">
                        <c:v>0.436</c:v>
                      </c:pt>
                      <c:pt idx="4">
                        <c:v>0.45300000000000001</c:v>
                      </c:pt>
                      <c:pt idx="5">
                        <c:v>0.48699999999999999</c:v>
                      </c:pt>
                      <c:pt idx="6">
                        <c:v>0.48899999999999999</c:v>
                      </c:pt>
                      <c:pt idx="7">
                        <c:v>0.503</c:v>
                      </c:pt>
                      <c:pt idx="8">
                        <c:v>0.52100000000000002</c:v>
                      </c:pt>
                    </c:numCache>
                  </c:numRef>
                </c:val>
                <c:smooth val="0"/>
                <c:extLst xmlns:c15="http://schemas.microsoft.com/office/drawing/2012/chart" xmlns:c16r2="http://schemas.microsoft.com/office/drawing/2015/06/chart">
                  <c:ext xmlns:c16="http://schemas.microsoft.com/office/drawing/2014/chart" uri="{C3380CC4-5D6E-409C-BE32-E72D297353CC}">
                    <c16:uniqueId val="{0000001A-3DFF-4C48-9681-FF1F1DD29CCD}"/>
                  </c:ext>
                </c:extLst>
              </c15:ser>
            </c15:filteredLineSeries>
            <c15:filteredLineSeries>
              <c15:ser>
                <c:idx val="4"/>
                <c:order val="4"/>
                <c:tx>
                  <c:strRef>
                    <c:extLst xmlns:c15="http://schemas.microsoft.com/office/drawing/2012/chart" xmlns:c16r2="http://schemas.microsoft.com/office/drawing/2015/06/chart">
                      <c:ext xmlns:c15="http://schemas.microsoft.com/office/drawing/2012/chart" uri="{02D57815-91ED-43cb-92C2-25804820EDAC}">
                        <c15:formulaRef>
                          <c15:sqref>Sheet1!$A$20</c15:sqref>
                        </c15:formulaRef>
                      </c:ext>
                    </c:extLst>
                    <c:strCache>
                      <c:ptCount val="1"/>
                      <c:pt idx="0">
                        <c:v>AmericanIndian</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xmlns:c16r2="http://schemas.microsoft.com/office/drawing/2015/06/chart">
                      <c:ext xmlns:c15="http://schemas.microsoft.com/office/drawing/2012/chart" uri="{02D57815-91ED-43cb-92C2-25804820EDAC}">
                        <c15:formulaRef>
                          <c15:sqref>Sheet1!$B$15:$J$15</c15:sqref>
                        </c15:formulaRef>
                      </c:ext>
                    </c:extLst>
                    <c:strCache>
                      <c:ptCount val="9"/>
                      <c:pt idx="0">
                        <c:v>2006-07</c:v>
                      </c:pt>
                      <c:pt idx="1">
                        <c:v>2007-08</c:v>
                      </c:pt>
                      <c:pt idx="2">
                        <c:v>2008-09</c:v>
                      </c:pt>
                      <c:pt idx="3">
                        <c:v>2009-10</c:v>
                      </c:pt>
                      <c:pt idx="4">
                        <c:v>2010-11</c:v>
                      </c:pt>
                      <c:pt idx="5">
                        <c:v>2011-12</c:v>
                      </c:pt>
                      <c:pt idx="6">
                        <c:v>2012-13</c:v>
                      </c:pt>
                      <c:pt idx="7">
                        <c:v>2013-14</c:v>
                      </c:pt>
                      <c:pt idx="8">
                        <c:v>2014-15</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Sheet1!$B$20:$J$20</c15:sqref>
                        </c15:formulaRef>
                      </c:ext>
                    </c:extLst>
                    <c:numCache>
                      <c:formatCode>0.0%</c:formatCode>
                      <c:ptCount val="9"/>
                      <c:pt idx="0">
                        <c:v>0.57799999999999996</c:v>
                      </c:pt>
                      <c:pt idx="1">
                        <c:v>0.60299999999999998</c:v>
                      </c:pt>
                      <c:pt idx="2">
                        <c:v>0.57099999999999995</c:v>
                      </c:pt>
                      <c:pt idx="3">
                        <c:v>0.5</c:v>
                      </c:pt>
                      <c:pt idx="4">
                        <c:v>0.57699999999999996</c:v>
                      </c:pt>
                      <c:pt idx="5">
                        <c:v>0.60799999999999998</c:v>
                      </c:pt>
                      <c:pt idx="6">
                        <c:v>0.622</c:v>
                      </c:pt>
                      <c:pt idx="7">
                        <c:v>0.68400000000000005</c:v>
                      </c:pt>
                      <c:pt idx="8">
                        <c:v>0.70499999999999996</c:v>
                      </c:pt>
                    </c:numCache>
                  </c:numRef>
                </c:val>
                <c:smooth val="0"/>
                <c:extLst xmlns:c15="http://schemas.microsoft.com/office/drawing/2012/chart" xmlns:c16r2="http://schemas.microsoft.com/office/drawing/2015/06/chart">
                  <c:ext xmlns:c16="http://schemas.microsoft.com/office/drawing/2014/chart" uri="{C3380CC4-5D6E-409C-BE32-E72D297353CC}">
                    <c16:uniqueId val="{0000001B-3DFF-4C48-9681-FF1F1DD29CCD}"/>
                  </c:ext>
                </c:extLst>
              </c15:ser>
            </c15:filteredLineSeries>
            <c15:filteredLineSeries>
              <c15:ser>
                <c:idx val="5"/>
                <c:order val="5"/>
                <c:tx>
                  <c:strRef>
                    <c:extLst xmlns:c15="http://schemas.microsoft.com/office/drawing/2012/chart" xmlns:c16r2="http://schemas.microsoft.com/office/drawing/2015/06/chart">
                      <c:ext xmlns:c15="http://schemas.microsoft.com/office/drawing/2012/chart" uri="{02D57815-91ED-43cb-92C2-25804820EDAC}">
                        <c15:formulaRef>
                          <c15:sqref>Sheet1!$A$21</c15:sqref>
                        </c15:formulaRef>
                      </c:ext>
                    </c:extLst>
                    <c:strCache>
                      <c:ptCount val="1"/>
                      <c:pt idx="0">
                        <c:v>AKNative</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xmlns:c16r2="http://schemas.microsoft.com/office/drawing/2015/06/chart">
                      <c:ext xmlns:c15="http://schemas.microsoft.com/office/drawing/2012/chart" uri="{02D57815-91ED-43cb-92C2-25804820EDAC}">
                        <c15:formulaRef>
                          <c15:sqref>Sheet1!$B$15:$J$15</c15:sqref>
                        </c15:formulaRef>
                      </c:ext>
                    </c:extLst>
                    <c:strCache>
                      <c:ptCount val="9"/>
                      <c:pt idx="0">
                        <c:v>2006-07</c:v>
                      </c:pt>
                      <c:pt idx="1">
                        <c:v>2007-08</c:v>
                      </c:pt>
                      <c:pt idx="2">
                        <c:v>2008-09</c:v>
                      </c:pt>
                      <c:pt idx="3">
                        <c:v>2009-10</c:v>
                      </c:pt>
                      <c:pt idx="4">
                        <c:v>2010-11</c:v>
                      </c:pt>
                      <c:pt idx="5">
                        <c:v>2011-12</c:v>
                      </c:pt>
                      <c:pt idx="6">
                        <c:v>2012-13</c:v>
                      </c:pt>
                      <c:pt idx="7">
                        <c:v>2013-14</c:v>
                      </c:pt>
                      <c:pt idx="8">
                        <c:v>2014-15</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Sheet1!$B$21:$J$21</c15:sqref>
                        </c15:formulaRef>
                      </c:ext>
                    </c:extLst>
                    <c:numCache>
                      <c:formatCode>0.0%</c:formatCode>
                      <c:ptCount val="9"/>
                      <c:pt idx="0">
                        <c:v>0.215</c:v>
                      </c:pt>
                      <c:pt idx="1">
                        <c:v>0.23200000000000001</c:v>
                      </c:pt>
                      <c:pt idx="2">
                        <c:v>0.27300000000000002</c:v>
                      </c:pt>
                      <c:pt idx="3">
                        <c:v>0.28000000000000003</c:v>
                      </c:pt>
                      <c:pt idx="4">
                        <c:v>0.318</c:v>
                      </c:pt>
                      <c:pt idx="5">
                        <c:v>0.35599999999999998</c:v>
                      </c:pt>
                      <c:pt idx="6">
                        <c:v>0.36099999999999999</c:v>
                      </c:pt>
                      <c:pt idx="7">
                        <c:v>0.376</c:v>
                      </c:pt>
                      <c:pt idx="8">
                        <c:v>0.39500000000000002</c:v>
                      </c:pt>
                    </c:numCache>
                  </c:numRef>
                </c:val>
                <c:smooth val="0"/>
                <c:extLst xmlns:c15="http://schemas.microsoft.com/office/drawing/2012/chart" xmlns:c16r2="http://schemas.microsoft.com/office/drawing/2015/06/chart">
                  <c:ext xmlns:c16="http://schemas.microsoft.com/office/drawing/2014/chart" uri="{C3380CC4-5D6E-409C-BE32-E72D297353CC}">
                    <c16:uniqueId val="{0000001C-3DFF-4C48-9681-FF1F1DD29CCD}"/>
                  </c:ext>
                </c:extLst>
              </c15:ser>
            </c15:filteredLineSeries>
            <c15:filteredLineSeries>
              <c15:ser>
                <c:idx val="6"/>
                <c:order val="6"/>
                <c:tx>
                  <c:strRef>
                    <c:extLst xmlns:c15="http://schemas.microsoft.com/office/drawing/2012/chart" xmlns:c16r2="http://schemas.microsoft.com/office/drawing/2015/06/chart">
                      <c:ext xmlns:c15="http://schemas.microsoft.com/office/drawing/2012/chart" uri="{02D57815-91ED-43cb-92C2-25804820EDAC}">
                        <c15:formulaRef>
                          <c15:sqref>Sheet1!$A$22</c15:sqref>
                        </c15:formulaRef>
                      </c:ext>
                    </c:extLst>
                    <c:strCache>
                      <c:ptCount val="1"/>
                      <c:pt idx="0">
                        <c:v>Hawaiian</c:v>
                      </c:pt>
                    </c:strCache>
                  </c:strRef>
                </c:tx>
                <c:spPr>
                  <a:ln w="28575" cap="rnd">
                    <a:solidFill>
                      <a:schemeClr val="accent1">
                        <a:lumMod val="60000"/>
                      </a:schemeClr>
                    </a:solidFill>
                    <a:prstDash val="solid"/>
                    <a:round/>
                  </a:ln>
                  <a:effectLst/>
                </c:spPr>
                <c:marker>
                  <c:symbol val="circle"/>
                  <c:size val="5"/>
                  <c:spPr>
                    <a:solidFill>
                      <a:schemeClr val="accent1">
                        <a:lumMod val="60000"/>
                      </a:schemeClr>
                    </a:solidFill>
                    <a:ln w="9525">
                      <a:solidFill>
                        <a:schemeClr val="accent1">
                          <a:lumMod val="60000"/>
                        </a:schemeClr>
                      </a:solidFill>
                    </a:ln>
                    <a:effectLst/>
                  </c:spPr>
                </c:marker>
                <c:dLbls>
                  <c:dLbl>
                    <c:idx val="1"/>
                    <c:delete val="1"/>
                    <c:extLst xmlns:c15="http://schemas.microsoft.com/office/drawing/2012/chart" xmlns:c16r2="http://schemas.microsoft.com/office/drawing/2015/06/chart">
                      <c:ext xmlns:c16="http://schemas.microsoft.com/office/drawing/2014/chart" uri="{C3380CC4-5D6E-409C-BE32-E72D297353CC}">
                        <c16:uniqueId val="{0000001D-3DFF-4C48-9681-FF1F1DD29CCD}"/>
                      </c:ext>
                      <c:ext xmlns:c15="http://schemas.microsoft.com/office/drawing/2012/chart" uri="{CE6537A1-D6FC-4f65-9D91-7224C49458BB}"/>
                    </c:extLst>
                  </c:dLbl>
                  <c:dLbl>
                    <c:idx val="3"/>
                    <c:delete val="1"/>
                    <c:extLst xmlns:c15="http://schemas.microsoft.com/office/drawing/2012/chart" xmlns:c16r2="http://schemas.microsoft.com/office/drawing/2015/06/chart">
                      <c:ext xmlns:c16="http://schemas.microsoft.com/office/drawing/2014/chart" uri="{C3380CC4-5D6E-409C-BE32-E72D297353CC}">
                        <c16:uniqueId val="{0000001E-3DFF-4C48-9681-FF1F1DD29CCD}"/>
                      </c:ext>
                      <c:ext xmlns:c15="http://schemas.microsoft.com/office/drawing/2012/chart" uri="{CE6537A1-D6FC-4f65-9D91-7224C49458BB}"/>
                    </c:extLst>
                  </c:dLbl>
                  <c:dLbl>
                    <c:idx val="5"/>
                    <c:delete val="1"/>
                    <c:extLst xmlns:c15="http://schemas.microsoft.com/office/drawing/2012/chart" xmlns:c16r2="http://schemas.microsoft.com/office/drawing/2015/06/chart">
                      <c:ext xmlns:c16="http://schemas.microsoft.com/office/drawing/2014/chart" uri="{C3380CC4-5D6E-409C-BE32-E72D297353CC}">
                        <c16:uniqueId val="{0000001F-3DFF-4C48-9681-FF1F1DD29CCD}"/>
                      </c:ext>
                      <c:ext xmlns:c15="http://schemas.microsoft.com/office/drawing/2012/chart" uri="{CE6537A1-D6FC-4f65-9D91-7224C49458BB}"/>
                    </c:extLst>
                  </c:dLbl>
                  <c:dLbl>
                    <c:idx val="7"/>
                    <c:delete val="1"/>
                    <c:extLst xmlns:c15="http://schemas.microsoft.com/office/drawing/2012/chart" xmlns:c16r2="http://schemas.microsoft.com/office/drawing/2015/06/chart">
                      <c:ext xmlns:c16="http://schemas.microsoft.com/office/drawing/2014/chart" uri="{C3380CC4-5D6E-409C-BE32-E72D297353CC}">
                        <c16:uniqueId val="{00000020-3DFF-4C48-9681-FF1F1DD29CCD}"/>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xmlns:c16r2="http://schemas.microsoft.com/office/drawing/2015/06/chart">
                      <c:ext xmlns:c15="http://schemas.microsoft.com/office/drawing/2012/chart" uri="{02D57815-91ED-43cb-92C2-25804820EDAC}">
                        <c15:formulaRef>
                          <c15:sqref>Sheet1!$B$15:$J$15</c15:sqref>
                        </c15:formulaRef>
                      </c:ext>
                    </c:extLst>
                    <c:strCache>
                      <c:ptCount val="9"/>
                      <c:pt idx="0">
                        <c:v>2006-07</c:v>
                      </c:pt>
                      <c:pt idx="1">
                        <c:v>2007-08</c:v>
                      </c:pt>
                      <c:pt idx="2">
                        <c:v>2008-09</c:v>
                      </c:pt>
                      <c:pt idx="3">
                        <c:v>2009-10</c:v>
                      </c:pt>
                      <c:pt idx="4">
                        <c:v>2010-11</c:v>
                      </c:pt>
                      <c:pt idx="5">
                        <c:v>2011-12</c:v>
                      </c:pt>
                      <c:pt idx="6">
                        <c:v>2012-13</c:v>
                      </c:pt>
                      <c:pt idx="7">
                        <c:v>2013-14</c:v>
                      </c:pt>
                      <c:pt idx="8">
                        <c:v>2014-15</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Sheet1!$B$22:$J$22</c15:sqref>
                        </c15:formulaRef>
                      </c:ext>
                    </c:extLst>
                    <c:numCache>
                      <c:formatCode>0.0%</c:formatCode>
                      <c:ptCount val="9"/>
                      <c:pt idx="0">
                        <c:v>0.435</c:v>
                      </c:pt>
                      <c:pt idx="1">
                        <c:v>0.42399999999999999</c:v>
                      </c:pt>
                      <c:pt idx="2">
                        <c:v>0.49099999999999999</c:v>
                      </c:pt>
                      <c:pt idx="3">
                        <c:v>0.48599999999999999</c:v>
                      </c:pt>
                      <c:pt idx="4">
                        <c:v>0.46500000000000002</c:v>
                      </c:pt>
                      <c:pt idx="5">
                        <c:v>0.47399999999999998</c:v>
                      </c:pt>
                      <c:pt idx="6">
                        <c:v>0.48199999999999998</c:v>
                      </c:pt>
                      <c:pt idx="7">
                        <c:v>0.5</c:v>
                      </c:pt>
                      <c:pt idx="8">
                        <c:v>0.48299999999999998</c:v>
                      </c:pt>
                    </c:numCache>
                  </c:numRef>
                </c:val>
                <c:smooth val="0"/>
                <c:extLst xmlns:c15="http://schemas.microsoft.com/office/drawing/2012/chart" xmlns:c16r2="http://schemas.microsoft.com/office/drawing/2015/06/chart">
                  <c:ext xmlns:c16="http://schemas.microsoft.com/office/drawing/2014/chart" uri="{C3380CC4-5D6E-409C-BE32-E72D297353CC}">
                    <c16:uniqueId val="{00000021-3DFF-4C48-9681-FF1F1DD29CCD}"/>
                  </c:ext>
                </c:extLst>
              </c15:ser>
            </c15:filteredLineSeries>
            <c15:filteredLineSeries>
              <c15:ser>
                <c:idx val="9"/>
                <c:order val="9"/>
                <c:tx>
                  <c:strRef>
                    <c:extLst xmlns:c15="http://schemas.microsoft.com/office/drawing/2012/chart" xmlns:c16r2="http://schemas.microsoft.com/office/drawing/2015/06/chart">
                      <c:ext xmlns:c15="http://schemas.microsoft.com/office/drawing/2012/chart" uri="{02D57815-91ED-43cb-92C2-25804820EDAC}">
                        <c15:formulaRef>
                          <c15:sqref>Sheet1!$A$25</c15:sqref>
                        </c15:formulaRef>
                      </c:ext>
                    </c:extLst>
                    <c:strCache>
                      <c:ptCount val="1"/>
                      <c:pt idx="0">
                        <c:v>Multi.Racial</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xmlns:c16r2="http://schemas.microsoft.com/office/drawing/2015/06/chart">
                      <c:ext xmlns:c15="http://schemas.microsoft.com/office/drawing/2012/chart" uri="{02D57815-91ED-43cb-92C2-25804820EDAC}">
                        <c15:formulaRef>
                          <c15:sqref>Sheet1!$B$15:$J$15</c15:sqref>
                        </c15:formulaRef>
                      </c:ext>
                    </c:extLst>
                    <c:strCache>
                      <c:ptCount val="9"/>
                      <c:pt idx="0">
                        <c:v>2006-07</c:v>
                      </c:pt>
                      <c:pt idx="1">
                        <c:v>2007-08</c:v>
                      </c:pt>
                      <c:pt idx="2">
                        <c:v>2008-09</c:v>
                      </c:pt>
                      <c:pt idx="3">
                        <c:v>2009-10</c:v>
                      </c:pt>
                      <c:pt idx="4">
                        <c:v>2010-11</c:v>
                      </c:pt>
                      <c:pt idx="5">
                        <c:v>2011-12</c:v>
                      </c:pt>
                      <c:pt idx="6">
                        <c:v>2012-13</c:v>
                      </c:pt>
                      <c:pt idx="7">
                        <c:v>2013-14</c:v>
                      </c:pt>
                      <c:pt idx="8">
                        <c:v>2014-15</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Sheet1!$B$25:$J$25</c15:sqref>
                        </c15:formulaRef>
                      </c:ext>
                    </c:extLst>
                    <c:numCache>
                      <c:formatCode>0.0%</c:formatCode>
                      <c:ptCount val="9"/>
                      <c:pt idx="0">
                        <c:v>0.94699999999999995</c:v>
                      </c:pt>
                      <c:pt idx="1">
                        <c:v>0.93700000000000006</c:v>
                      </c:pt>
                      <c:pt idx="2">
                        <c:v>0.94699999999999995</c:v>
                      </c:pt>
                      <c:pt idx="3">
                        <c:v>0.94499999999999995</c:v>
                      </c:pt>
                      <c:pt idx="4">
                        <c:v>0.94599999999999995</c:v>
                      </c:pt>
                      <c:pt idx="5">
                        <c:v>0.94499999999999995</c:v>
                      </c:pt>
                      <c:pt idx="6">
                        <c:v>0.94599999999999995</c:v>
                      </c:pt>
                      <c:pt idx="7">
                        <c:v>0.94699999999999995</c:v>
                      </c:pt>
                      <c:pt idx="8">
                        <c:v>0.94199999999999995</c:v>
                      </c:pt>
                    </c:numCache>
                  </c:numRef>
                </c:val>
                <c:smooth val="0"/>
                <c:extLst xmlns:c15="http://schemas.microsoft.com/office/drawing/2012/chart" xmlns:c16r2="http://schemas.microsoft.com/office/drawing/2015/06/chart">
                  <c:ext xmlns:c16="http://schemas.microsoft.com/office/drawing/2014/chart" uri="{C3380CC4-5D6E-409C-BE32-E72D297353CC}">
                    <c16:uniqueId val="{00000022-3DFF-4C48-9681-FF1F1DD29CCD}"/>
                  </c:ext>
                </c:extLst>
              </c15:ser>
            </c15:filteredLineSeries>
          </c:ext>
        </c:extLst>
      </c:lineChart>
      <c:catAx>
        <c:axId val="40410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4101528"/>
        <c:crosses val="autoZero"/>
        <c:auto val="1"/>
        <c:lblAlgn val="ctr"/>
        <c:lblOffset val="100"/>
        <c:noMultiLvlLbl val="0"/>
      </c:catAx>
      <c:valAx>
        <c:axId val="404101528"/>
        <c:scaling>
          <c:orientation val="minMax"/>
          <c:max val="1"/>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
                </a:r>
                <a:r>
                  <a:rPr lang="en-US" baseline="0"/>
                  <a:t> Two or More Races</a:t>
                </a:r>
                <a:endParaRPr lang="en-US"/>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4100352"/>
        <c:crosses val="autoZero"/>
        <c:crossBetween val="between"/>
        <c:majorUnit val="0.1"/>
        <c:minorUnit val="5.000000000000001E-2"/>
      </c:valAx>
      <c:spPr>
        <a:noFill/>
        <a:ln>
          <a:noFill/>
        </a:ln>
        <a:effectLst/>
      </c:spPr>
    </c:plotArea>
    <c:legend>
      <c:legendPos val="b"/>
      <c:layout>
        <c:manualLayout>
          <c:xMode val="edge"/>
          <c:yMode val="edge"/>
          <c:x val="0.19155445592236753"/>
          <c:y val="0.19261412425813981"/>
          <c:w val="0.74380228274218019"/>
          <c:h val="0.2165251882274363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ysClr val="windowText" lastClr="000000"/>
      </a:solid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r>
              <a:rPr lang="en-US" sz="3600" dirty="0"/>
              <a:t>%</a:t>
            </a:r>
            <a:r>
              <a:rPr lang="en-US" sz="3600" baseline="0" dirty="0"/>
              <a:t> Multi-Racial or </a:t>
            </a:r>
            <a:r>
              <a:rPr lang="en-US" sz="3600" baseline="0" dirty="0" smtClean="0"/>
              <a:t>Hispanic </a:t>
            </a:r>
          </a:p>
          <a:p>
            <a:pPr>
              <a:defRPr sz="3600"/>
            </a:pPr>
            <a:r>
              <a:rPr lang="en-US" sz="3600" baseline="0" dirty="0" smtClean="0"/>
              <a:t>(06-07 </a:t>
            </a:r>
            <a:r>
              <a:rPr lang="en-US" sz="3600" baseline="0" dirty="0"/>
              <a:t>to 14-15)</a:t>
            </a:r>
            <a:endParaRPr lang="en-US" sz="3600" dirty="0"/>
          </a:p>
        </c:rich>
      </c:tx>
      <c:layout>
        <c:manualLayout>
          <c:xMode val="edge"/>
          <c:yMode val="edge"/>
          <c:x val="0.25070987654320986"/>
          <c:y val="0"/>
        </c:manualLayout>
      </c:layout>
      <c:overlay val="0"/>
      <c:spPr>
        <a:noFill/>
        <a:ln>
          <a:noFill/>
        </a:ln>
        <a:effectLst/>
      </c:spPr>
      <c:txPr>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3926764362787986"/>
          <c:y val="0.14995556921843328"/>
          <c:w val="0.79756966166900367"/>
          <c:h val="0.68559481078703877"/>
        </c:manualLayout>
      </c:layout>
      <c:lineChart>
        <c:grouping val="standard"/>
        <c:varyColors val="0"/>
        <c:ser>
          <c:idx val="0"/>
          <c:order val="0"/>
          <c:tx>
            <c:strRef>
              <c:f>Sheet1!$A$16</c:f>
              <c:strCache>
                <c:ptCount val="1"/>
                <c:pt idx="0">
                  <c:v>Caucasian</c:v>
                </c:pt>
              </c:strCache>
            </c:strRef>
          </c:tx>
          <c:spPr>
            <a:ln w="28575" cap="rnd">
              <a:solidFill>
                <a:schemeClr val="accent1"/>
              </a:solidFill>
              <a:prstDash val="dash"/>
              <a:round/>
            </a:ln>
            <a:effectLst/>
          </c:spPr>
          <c:marker>
            <c:symbol val="circle"/>
            <c:size val="5"/>
            <c:spPr>
              <a:solidFill>
                <a:schemeClr val="accent1"/>
              </a:solidFill>
              <a:ln w="9525">
                <a:solidFill>
                  <a:schemeClr val="accent1"/>
                </a:solidFill>
              </a:ln>
              <a:effectLst/>
            </c:spPr>
          </c:marker>
          <c:dLbls>
            <c:dLbl>
              <c:idx val="0"/>
              <c:layout>
                <c:manualLayout>
                  <c:x val="-3.9754611153057944E-2"/>
                  <c:y val="3.416110963603704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1779-4247-9808-8F39EC6EC44F}"/>
                </c:ext>
                <c:ext xmlns:c15="http://schemas.microsoft.com/office/drawing/2012/chart" uri="{CE6537A1-D6FC-4f65-9D91-7224C49458BB}">
                  <c15:layout/>
                </c:ext>
              </c:extLst>
            </c:dLbl>
            <c:dLbl>
              <c:idx val="1"/>
              <c:delete val="1"/>
              <c:extLst xmlns:c16r2="http://schemas.microsoft.com/office/drawing/2015/06/chart">
                <c:ext xmlns:c16="http://schemas.microsoft.com/office/drawing/2014/chart" uri="{C3380CC4-5D6E-409C-BE32-E72D297353CC}">
                  <c16:uniqueId val="{00000001-1779-4247-9808-8F39EC6EC44F}"/>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02-1779-4247-9808-8F39EC6EC44F}"/>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03-1779-4247-9808-8F39EC6EC44F}"/>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4-1779-4247-9808-8F39EC6EC44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Sheet1!$B$15:$J$15</c:f>
              <c:strCache>
                <c:ptCount val="9"/>
                <c:pt idx="0">
                  <c:v>2006-07</c:v>
                </c:pt>
                <c:pt idx="1">
                  <c:v>2007-08</c:v>
                </c:pt>
                <c:pt idx="2">
                  <c:v>2008-09</c:v>
                </c:pt>
                <c:pt idx="3">
                  <c:v>2009-10</c:v>
                </c:pt>
                <c:pt idx="4">
                  <c:v>2010-11</c:v>
                </c:pt>
                <c:pt idx="5">
                  <c:v>2011-12</c:v>
                </c:pt>
                <c:pt idx="6">
                  <c:v>2012-13</c:v>
                </c:pt>
                <c:pt idx="7">
                  <c:v>2013-14</c:v>
                </c:pt>
                <c:pt idx="8">
                  <c:v>2014-15</c:v>
                </c:pt>
              </c:strCache>
            </c:strRef>
          </c:cat>
          <c:val>
            <c:numRef>
              <c:f>Sheet1!$B$16:$J$16</c:f>
              <c:numCache>
                <c:formatCode>0.0%</c:formatCode>
                <c:ptCount val="9"/>
                <c:pt idx="0">
                  <c:v>0.10500000000000001</c:v>
                </c:pt>
                <c:pt idx="1">
                  <c:v>0.11699999999999999</c:v>
                </c:pt>
                <c:pt idx="2">
                  <c:v>0.14500000000000002</c:v>
                </c:pt>
                <c:pt idx="3">
                  <c:v>0.15100000000000002</c:v>
                </c:pt>
                <c:pt idx="4">
                  <c:v>0.153</c:v>
                </c:pt>
                <c:pt idx="5">
                  <c:v>0.17500000000000002</c:v>
                </c:pt>
                <c:pt idx="6">
                  <c:v>0.182</c:v>
                </c:pt>
                <c:pt idx="7">
                  <c:v>0.19700000000000001</c:v>
                </c:pt>
                <c:pt idx="8">
                  <c:v>0.21000000000000002</c:v>
                </c:pt>
              </c:numCache>
            </c:numRef>
          </c:val>
          <c:smooth val="0"/>
          <c:extLst xmlns:c16r2="http://schemas.microsoft.com/office/drawing/2015/06/chart">
            <c:ext xmlns:c16="http://schemas.microsoft.com/office/drawing/2014/chart" uri="{C3380CC4-5D6E-409C-BE32-E72D297353CC}">
              <c16:uniqueId val="{00000005-1779-4247-9808-8F39EC6EC44F}"/>
            </c:ext>
          </c:extLst>
        </c:ser>
        <c:ser>
          <c:idx val="1"/>
          <c:order val="1"/>
          <c:tx>
            <c:strRef>
              <c:f>Sheet1!$A$17</c:f>
              <c:strCache>
                <c:ptCount val="1"/>
                <c:pt idx="0">
                  <c:v>AfricanAmerican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
              <c:delete val="1"/>
              <c:extLst xmlns:c16r2="http://schemas.microsoft.com/office/drawing/2015/06/chart">
                <c:ext xmlns:c16="http://schemas.microsoft.com/office/drawing/2014/chart" uri="{C3380CC4-5D6E-409C-BE32-E72D297353CC}">
                  <c16:uniqueId val="{00000006-1779-4247-9808-8F39EC6EC44F}"/>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07-1779-4247-9808-8F39EC6EC44F}"/>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08-1779-4247-9808-8F39EC6EC44F}"/>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9-1779-4247-9808-8F39EC6EC44F}"/>
                </c:ext>
                <c:ext xmlns:c15="http://schemas.microsoft.com/office/drawing/2012/chart" uri="{CE6537A1-D6FC-4f65-9D91-7224C49458BB}"/>
              </c:extLst>
            </c:dLbl>
            <c:dLbl>
              <c:idx val="8"/>
              <c:layout>
                <c:manualLayout>
                  <c:x val="-4.7243195627943768E-2"/>
                  <c:y val="7.73459888076353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1779-4247-9808-8F39EC6EC44F}"/>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Sheet1!$B$15:$J$15</c:f>
              <c:strCache>
                <c:ptCount val="9"/>
                <c:pt idx="0">
                  <c:v>2006-07</c:v>
                </c:pt>
                <c:pt idx="1">
                  <c:v>2007-08</c:v>
                </c:pt>
                <c:pt idx="2">
                  <c:v>2008-09</c:v>
                </c:pt>
                <c:pt idx="3">
                  <c:v>2009-10</c:v>
                </c:pt>
                <c:pt idx="4">
                  <c:v>2010-11</c:v>
                </c:pt>
                <c:pt idx="5">
                  <c:v>2011-12</c:v>
                </c:pt>
                <c:pt idx="6">
                  <c:v>2012-13</c:v>
                </c:pt>
                <c:pt idx="7">
                  <c:v>2013-14</c:v>
                </c:pt>
                <c:pt idx="8">
                  <c:v>2014-15</c:v>
                </c:pt>
              </c:strCache>
            </c:strRef>
          </c:cat>
          <c:val>
            <c:numRef>
              <c:f>Sheet1!$B$17:$J$17</c:f>
              <c:numCache>
                <c:formatCode>0.0%</c:formatCode>
                <c:ptCount val="9"/>
                <c:pt idx="0">
                  <c:v>0.26500000000000001</c:v>
                </c:pt>
                <c:pt idx="1">
                  <c:v>0.29699999999999999</c:v>
                </c:pt>
                <c:pt idx="2">
                  <c:v>0.34399999999999997</c:v>
                </c:pt>
                <c:pt idx="3">
                  <c:v>0.35199999999999998</c:v>
                </c:pt>
                <c:pt idx="4">
                  <c:v>0.34499999999999997</c:v>
                </c:pt>
                <c:pt idx="5">
                  <c:v>0.39100000000000001</c:v>
                </c:pt>
                <c:pt idx="6">
                  <c:v>0.41899999999999998</c:v>
                </c:pt>
                <c:pt idx="7">
                  <c:v>0.46899999999999997</c:v>
                </c:pt>
                <c:pt idx="8">
                  <c:v>0.496</c:v>
                </c:pt>
              </c:numCache>
            </c:numRef>
          </c:val>
          <c:smooth val="0"/>
          <c:extLst xmlns:c16r2="http://schemas.microsoft.com/office/drawing/2015/06/chart">
            <c:ext xmlns:c16="http://schemas.microsoft.com/office/drawing/2014/chart" uri="{C3380CC4-5D6E-409C-BE32-E72D297353CC}">
              <c16:uniqueId val="{0000000B-1779-4247-9808-8F39EC6EC44F}"/>
            </c:ext>
          </c:extLst>
        </c:ser>
        <c:ser>
          <c:idx val="7"/>
          <c:order val="7"/>
          <c:tx>
            <c:strRef>
              <c:f>Sheet1!$A$23</c:f>
              <c:strCache>
                <c:ptCount val="1"/>
                <c:pt idx="0">
                  <c:v>AKNative.AmericanIndian</c:v>
                </c:pt>
              </c:strCache>
            </c:strRef>
          </c:tx>
          <c:spPr>
            <a:ln w="28575" cap="rnd">
              <a:solidFill>
                <a:schemeClr val="accent2">
                  <a:lumMod val="60000"/>
                </a:schemeClr>
              </a:solidFill>
              <a:prstDash val="sysDot"/>
              <a:round/>
            </a:ln>
            <a:effectLst/>
          </c:spPr>
          <c:marker>
            <c:symbol val="circle"/>
            <c:size val="5"/>
            <c:spPr>
              <a:solidFill>
                <a:schemeClr val="accent2">
                  <a:lumMod val="60000"/>
                </a:schemeClr>
              </a:solidFill>
              <a:ln w="9525">
                <a:solidFill>
                  <a:schemeClr val="accent2">
                    <a:lumMod val="60000"/>
                  </a:schemeClr>
                </a:solidFill>
              </a:ln>
              <a:effectLst/>
            </c:spPr>
          </c:marker>
          <c:dLbls>
            <c:dLbl>
              <c:idx val="1"/>
              <c:delete val="1"/>
              <c:extLst xmlns:c16r2="http://schemas.microsoft.com/office/drawing/2015/06/chart">
                <c:ext xmlns:c16="http://schemas.microsoft.com/office/drawing/2014/chart" uri="{C3380CC4-5D6E-409C-BE32-E72D297353CC}">
                  <c16:uniqueId val="{0000000C-1779-4247-9808-8F39EC6EC44F}"/>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0D-1779-4247-9808-8F39EC6EC44F}"/>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0E-1779-4247-9808-8F39EC6EC44F}"/>
                </c:ext>
                <c:ext xmlns:c15="http://schemas.microsoft.com/office/drawing/2012/chart" uri="{CE6537A1-D6FC-4f65-9D91-7224C49458BB}"/>
              </c:extLst>
            </c:dLbl>
            <c:dLbl>
              <c:idx val="6"/>
              <c:layout>
                <c:manualLayout>
                  <c:x val="-4.4960090605112635E-2"/>
                  <c:y val="-2.696362977410397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1779-4247-9808-8F39EC6EC44F}"/>
                </c:ext>
                <c:ext xmlns:c15="http://schemas.microsoft.com/office/drawing/2012/chart" uri="{CE6537A1-D6FC-4f65-9D91-7224C49458BB}">
                  <c15:layout/>
                </c:ext>
              </c:extLst>
            </c:dLbl>
            <c:dLbl>
              <c:idx val="7"/>
              <c:delete val="1"/>
              <c:extLst xmlns:c16r2="http://schemas.microsoft.com/office/drawing/2015/06/chart">
                <c:ext xmlns:c16="http://schemas.microsoft.com/office/drawing/2014/chart" uri="{C3380CC4-5D6E-409C-BE32-E72D297353CC}">
                  <c16:uniqueId val="{00000010-1779-4247-9808-8F39EC6EC44F}"/>
                </c:ext>
                <c:ext xmlns:c15="http://schemas.microsoft.com/office/drawing/2012/chart" uri="{CE6537A1-D6FC-4f65-9D91-7224C49458BB}"/>
              </c:extLst>
            </c:dLbl>
            <c:dLbl>
              <c:idx val="8"/>
              <c:layout>
                <c:manualLayout>
                  <c:x val="7.5513249200012704E-3"/>
                  <c:y val="-2.696362977410397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1-1779-4247-9808-8F39EC6EC44F}"/>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Sheet1!$B$15:$J$15</c:f>
              <c:strCache>
                <c:ptCount val="9"/>
                <c:pt idx="0">
                  <c:v>2006-07</c:v>
                </c:pt>
                <c:pt idx="1">
                  <c:v>2007-08</c:v>
                </c:pt>
                <c:pt idx="2">
                  <c:v>2008-09</c:v>
                </c:pt>
                <c:pt idx="3">
                  <c:v>2009-10</c:v>
                </c:pt>
                <c:pt idx="4">
                  <c:v>2010-11</c:v>
                </c:pt>
                <c:pt idx="5">
                  <c:v>2011-12</c:v>
                </c:pt>
                <c:pt idx="6">
                  <c:v>2012-13</c:v>
                </c:pt>
                <c:pt idx="7">
                  <c:v>2013-14</c:v>
                </c:pt>
                <c:pt idx="8">
                  <c:v>2014-15</c:v>
                </c:pt>
              </c:strCache>
            </c:strRef>
          </c:cat>
          <c:val>
            <c:numRef>
              <c:f>Sheet1!$B$23:$J$23</c:f>
              <c:numCache>
                <c:formatCode>0.0%</c:formatCode>
                <c:ptCount val="9"/>
                <c:pt idx="0">
                  <c:v>0.24399999999999999</c:v>
                </c:pt>
                <c:pt idx="1">
                  <c:v>0.27300000000000002</c:v>
                </c:pt>
                <c:pt idx="2">
                  <c:v>0.32800000000000001</c:v>
                </c:pt>
                <c:pt idx="3">
                  <c:v>0.33699999999999997</c:v>
                </c:pt>
                <c:pt idx="4">
                  <c:v>0.377</c:v>
                </c:pt>
                <c:pt idx="5">
                  <c:v>0.42199999999999999</c:v>
                </c:pt>
                <c:pt idx="6">
                  <c:v>0.42399999999999999</c:v>
                </c:pt>
                <c:pt idx="7">
                  <c:v>0.44599999999999995</c:v>
                </c:pt>
                <c:pt idx="8">
                  <c:v>0.46699999999999997</c:v>
                </c:pt>
              </c:numCache>
            </c:numRef>
          </c:val>
          <c:smooth val="0"/>
          <c:extLst xmlns:c16r2="http://schemas.microsoft.com/office/drawing/2015/06/chart">
            <c:ext xmlns:c16="http://schemas.microsoft.com/office/drawing/2014/chart" uri="{C3380CC4-5D6E-409C-BE32-E72D297353CC}">
              <c16:uniqueId val="{00000012-1779-4247-9808-8F39EC6EC44F}"/>
            </c:ext>
          </c:extLst>
        </c:ser>
        <c:ser>
          <c:idx val="8"/>
          <c:order val="8"/>
          <c:tx>
            <c:strRef>
              <c:f>Sheet1!$A$24</c:f>
              <c:strCache>
                <c:ptCount val="1"/>
                <c:pt idx="0">
                  <c:v>Asian.PI</c:v>
                </c:pt>
              </c:strCache>
            </c:strRef>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dLbls>
            <c:dLbl>
              <c:idx val="1"/>
              <c:delete val="1"/>
              <c:extLst xmlns:c16r2="http://schemas.microsoft.com/office/drawing/2015/06/chart">
                <c:ext xmlns:c16="http://schemas.microsoft.com/office/drawing/2014/chart" uri="{C3380CC4-5D6E-409C-BE32-E72D297353CC}">
                  <c16:uniqueId val="{00000013-1779-4247-9808-8F39EC6EC44F}"/>
                </c:ext>
                <c:ext xmlns:c15="http://schemas.microsoft.com/office/drawing/2012/chart" uri="{CE6537A1-D6FC-4f65-9D91-7224C49458BB}"/>
              </c:extLst>
            </c:dLbl>
            <c:dLbl>
              <c:idx val="3"/>
              <c:delete val="1"/>
              <c:extLst xmlns:c16r2="http://schemas.microsoft.com/office/drawing/2015/06/chart">
                <c:ext xmlns:c16="http://schemas.microsoft.com/office/drawing/2014/chart" uri="{C3380CC4-5D6E-409C-BE32-E72D297353CC}">
                  <c16:uniqueId val="{00000014-1779-4247-9808-8F39EC6EC44F}"/>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15-1779-4247-9808-8F39EC6EC44F}"/>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16-1779-4247-9808-8F39EC6EC44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Sheet1!$B$15:$J$15</c:f>
              <c:strCache>
                <c:ptCount val="9"/>
                <c:pt idx="0">
                  <c:v>2006-07</c:v>
                </c:pt>
                <c:pt idx="1">
                  <c:v>2007-08</c:v>
                </c:pt>
                <c:pt idx="2">
                  <c:v>2008-09</c:v>
                </c:pt>
                <c:pt idx="3">
                  <c:v>2009-10</c:v>
                </c:pt>
                <c:pt idx="4">
                  <c:v>2010-11</c:v>
                </c:pt>
                <c:pt idx="5">
                  <c:v>2011-12</c:v>
                </c:pt>
                <c:pt idx="6">
                  <c:v>2012-13</c:v>
                </c:pt>
                <c:pt idx="7">
                  <c:v>2013-14</c:v>
                </c:pt>
                <c:pt idx="8">
                  <c:v>2014-15</c:v>
                </c:pt>
              </c:strCache>
            </c:strRef>
          </c:cat>
          <c:val>
            <c:numRef>
              <c:f>Sheet1!$B$24:$J$24</c:f>
              <c:numCache>
                <c:formatCode>0.0%</c:formatCode>
                <c:ptCount val="9"/>
                <c:pt idx="0">
                  <c:v>0.379</c:v>
                </c:pt>
                <c:pt idx="1">
                  <c:v>0.40799999999999997</c:v>
                </c:pt>
                <c:pt idx="2">
                  <c:v>0.47699999999999998</c:v>
                </c:pt>
                <c:pt idx="3">
                  <c:v>0.48699999999999999</c:v>
                </c:pt>
                <c:pt idx="4">
                  <c:v>0.48399999999999999</c:v>
                </c:pt>
                <c:pt idx="5">
                  <c:v>0.51600000000000001</c:v>
                </c:pt>
                <c:pt idx="6">
                  <c:v>0.51900000000000002</c:v>
                </c:pt>
                <c:pt idx="7">
                  <c:v>0.52300000000000002</c:v>
                </c:pt>
                <c:pt idx="8">
                  <c:v>0.54100000000000004</c:v>
                </c:pt>
              </c:numCache>
            </c:numRef>
          </c:val>
          <c:smooth val="0"/>
          <c:extLst xmlns:c16r2="http://schemas.microsoft.com/office/drawing/2015/06/chart">
            <c:ext xmlns:c16="http://schemas.microsoft.com/office/drawing/2014/chart" uri="{C3380CC4-5D6E-409C-BE32-E72D297353CC}">
              <c16:uniqueId val="{00000017-1779-4247-9808-8F39EC6EC44F}"/>
            </c:ext>
          </c:extLst>
        </c:ser>
        <c:dLbls>
          <c:dLblPos val="t"/>
          <c:showLegendKey val="0"/>
          <c:showVal val="1"/>
          <c:showCatName val="0"/>
          <c:showSerName val="0"/>
          <c:showPercent val="0"/>
          <c:showBubbleSize val="0"/>
        </c:dLbls>
        <c:marker val="1"/>
        <c:smooth val="0"/>
        <c:axId val="419013800"/>
        <c:axId val="419008704"/>
        <c:extLst xmlns:c16r2="http://schemas.microsoft.com/office/drawing/2015/06/chart">
          <c:ext xmlns:c15="http://schemas.microsoft.com/office/drawing/2012/chart" uri="{02D57815-91ED-43cb-92C2-25804820EDAC}">
            <c15:filteredLineSeries>
              <c15:ser>
                <c:idx val="2"/>
                <c:order val="2"/>
                <c:tx>
                  <c:strRef>
                    <c:extLst xmlns:c16r2="http://schemas.microsoft.com/office/drawing/2015/06/chart">
                      <c:ext uri="{02D57815-91ED-43cb-92C2-25804820EDAC}">
                        <c15:formulaRef>
                          <c15:sqref>Sheet1!$A$18</c15:sqref>
                        </c15:formulaRef>
                      </c:ext>
                    </c:extLst>
                    <c:strCache>
                      <c:ptCount val="1"/>
                      <c:pt idx="0">
                        <c:v>Hispanic</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6r2="http://schemas.microsoft.com/office/drawing/2015/06/chart">
                      <c:ext uri="{02D57815-91ED-43cb-92C2-25804820EDAC}">
                        <c15:formulaRef>
                          <c15:sqref>Sheet1!$B$15:$J$15</c15:sqref>
                        </c15:formulaRef>
                      </c:ext>
                    </c:extLst>
                    <c:strCache>
                      <c:ptCount val="9"/>
                      <c:pt idx="0">
                        <c:v>2006-07</c:v>
                      </c:pt>
                      <c:pt idx="1">
                        <c:v>2007-08</c:v>
                      </c:pt>
                      <c:pt idx="2">
                        <c:v>2008-09</c:v>
                      </c:pt>
                      <c:pt idx="3">
                        <c:v>2009-10</c:v>
                      </c:pt>
                      <c:pt idx="4">
                        <c:v>2010-11</c:v>
                      </c:pt>
                      <c:pt idx="5">
                        <c:v>2011-12</c:v>
                      </c:pt>
                      <c:pt idx="6">
                        <c:v>2012-13</c:v>
                      </c:pt>
                      <c:pt idx="7">
                        <c:v>2013-14</c:v>
                      </c:pt>
                      <c:pt idx="8">
                        <c:v>2014-15</c:v>
                      </c:pt>
                    </c:strCache>
                  </c:strRef>
                </c:cat>
                <c:val>
                  <c:numRef>
                    <c:extLst xmlns:c16r2="http://schemas.microsoft.com/office/drawing/2015/06/chart">
                      <c:ext uri="{02D57815-91ED-43cb-92C2-25804820EDAC}">
                        <c15:formulaRef>
                          <c15:sqref>Sheet1!$B$18:$J$18</c15:sqref>
                        </c15:formulaRef>
                      </c:ext>
                    </c:extLst>
                    <c:numCache>
                      <c:formatCode>General</c:formatCode>
                      <c:ptCount val="9"/>
                    </c:numCache>
                  </c:numRef>
                </c:val>
                <c:smooth val="0"/>
                <c:extLst xmlns:c16r2="http://schemas.microsoft.com/office/drawing/2015/06/chart">
                  <c:ext xmlns:c16="http://schemas.microsoft.com/office/drawing/2014/chart" uri="{C3380CC4-5D6E-409C-BE32-E72D297353CC}">
                    <c16:uniqueId val="{00000018-1779-4247-9808-8F39EC6EC44F}"/>
                  </c:ext>
                </c:extLst>
              </c15:ser>
            </c15:filteredLineSeries>
            <c15:filteredLineSeries>
              <c15:ser>
                <c:idx val="3"/>
                <c:order val="3"/>
                <c:tx>
                  <c:strRef>
                    <c:extLst xmlns:c15="http://schemas.microsoft.com/office/drawing/2012/chart" xmlns:c16r2="http://schemas.microsoft.com/office/drawing/2015/06/chart">
                      <c:ext xmlns:c15="http://schemas.microsoft.com/office/drawing/2012/chart" uri="{02D57815-91ED-43cb-92C2-25804820EDAC}">
                        <c15:formulaRef>
                          <c15:sqref>Sheet1!$A$19</c15:sqref>
                        </c15:formulaRef>
                      </c:ext>
                    </c:extLst>
                    <c:strCache>
                      <c:ptCount val="1"/>
                      <c:pt idx="0">
                        <c:v>Asian</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elete val="1"/>
                </c:dLbls>
                <c:cat>
                  <c:strRef>
                    <c:extLst xmlns:c15="http://schemas.microsoft.com/office/drawing/2012/chart" xmlns:c16r2="http://schemas.microsoft.com/office/drawing/2015/06/chart">
                      <c:ext xmlns:c15="http://schemas.microsoft.com/office/drawing/2012/chart" uri="{02D57815-91ED-43cb-92C2-25804820EDAC}">
                        <c15:formulaRef>
                          <c15:sqref>Sheet1!$B$15:$J$15</c15:sqref>
                        </c15:formulaRef>
                      </c:ext>
                    </c:extLst>
                    <c:strCache>
                      <c:ptCount val="9"/>
                      <c:pt idx="0">
                        <c:v>2006-07</c:v>
                      </c:pt>
                      <c:pt idx="1">
                        <c:v>2007-08</c:v>
                      </c:pt>
                      <c:pt idx="2">
                        <c:v>2008-09</c:v>
                      </c:pt>
                      <c:pt idx="3">
                        <c:v>2009-10</c:v>
                      </c:pt>
                      <c:pt idx="4">
                        <c:v>2010-11</c:v>
                      </c:pt>
                      <c:pt idx="5">
                        <c:v>2011-12</c:v>
                      </c:pt>
                      <c:pt idx="6">
                        <c:v>2012-13</c:v>
                      </c:pt>
                      <c:pt idx="7">
                        <c:v>2013-14</c:v>
                      </c:pt>
                      <c:pt idx="8">
                        <c:v>2014-15</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Sheet1!$B$19:$J$19</c15:sqref>
                        </c15:formulaRef>
                      </c:ext>
                    </c:extLst>
                    <c:numCache>
                      <c:formatCode>0.0%</c:formatCode>
                      <c:ptCount val="9"/>
                      <c:pt idx="0">
                        <c:v>0.377</c:v>
                      </c:pt>
                      <c:pt idx="1">
                        <c:v>0.41299999999999998</c:v>
                      </c:pt>
                      <c:pt idx="2">
                        <c:v>0.47799999999999998</c:v>
                      </c:pt>
                      <c:pt idx="3">
                        <c:v>0.49399999999999999</c:v>
                      </c:pt>
                      <c:pt idx="4">
                        <c:v>0.495</c:v>
                      </c:pt>
                      <c:pt idx="5">
                        <c:v>0.53400000000000003</c:v>
                      </c:pt>
                      <c:pt idx="6">
                        <c:v>0.53300000000000003</c:v>
                      </c:pt>
                      <c:pt idx="7">
                        <c:v>0.54200000000000004</c:v>
                      </c:pt>
                      <c:pt idx="8">
                        <c:v>0.57900000000000007</c:v>
                      </c:pt>
                    </c:numCache>
                  </c:numRef>
                </c:val>
                <c:smooth val="0"/>
                <c:extLst xmlns:c15="http://schemas.microsoft.com/office/drawing/2012/chart" xmlns:c16r2="http://schemas.microsoft.com/office/drawing/2015/06/chart">
                  <c:ext xmlns:c16="http://schemas.microsoft.com/office/drawing/2014/chart" uri="{C3380CC4-5D6E-409C-BE32-E72D297353CC}">
                    <c16:uniqueId val="{00000019-1779-4247-9808-8F39EC6EC44F}"/>
                  </c:ext>
                </c:extLst>
              </c15:ser>
            </c15:filteredLineSeries>
            <c15:filteredLineSeries>
              <c15:ser>
                <c:idx val="4"/>
                <c:order val="4"/>
                <c:tx>
                  <c:strRef>
                    <c:extLst xmlns:c15="http://schemas.microsoft.com/office/drawing/2012/chart" xmlns:c16r2="http://schemas.microsoft.com/office/drawing/2015/06/chart">
                      <c:ext xmlns:c15="http://schemas.microsoft.com/office/drawing/2012/chart" uri="{02D57815-91ED-43cb-92C2-25804820EDAC}">
                        <c15:formulaRef>
                          <c15:sqref>Sheet1!$A$20</c15:sqref>
                        </c15:formulaRef>
                      </c:ext>
                    </c:extLst>
                    <c:strCache>
                      <c:ptCount val="1"/>
                      <c:pt idx="0">
                        <c:v>AmericanIndian</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xmlns:c16r2="http://schemas.microsoft.com/office/drawing/2015/06/chart">
                      <c:ext xmlns:c15="http://schemas.microsoft.com/office/drawing/2012/chart" uri="{02D57815-91ED-43cb-92C2-25804820EDAC}">
                        <c15:formulaRef>
                          <c15:sqref>Sheet1!$B$15:$J$15</c15:sqref>
                        </c15:formulaRef>
                      </c:ext>
                    </c:extLst>
                    <c:strCache>
                      <c:ptCount val="9"/>
                      <c:pt idx="0">
                        <c:v>2006-07</c:v>
                      </c:pt>
                      <c:pt idx="1">
                        <c:v>2007-08</c:v>
                      </c:pt>
                      <c:pt idx="2">
                        <c:v>2008-09</c:v>
                      </c:pt>
                      <c:pt idx="3">
                        <c:v>2009-10</c:v>
                      </c:pt>
                      <c:pt idx="4">
                        <c:v>2010-11</c:v>
                      </c:pt>
                      <c:pt idx="5">
                        <c:v>2011-12</c:v>
                      </c:pt>
                      <c:pt idx="6">
                        <c:v>2012-13</c:v>
                      </c:pt>
                      <c:pt idx="7">
                        <c:v>2013-14</c:v>
                      </c:pt>
                      <c:pt idx="8">
                        <c:v>2014-15</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Sheet1!$B$20:$J$20</c15:sqref>
                        </c15:formulaRef>
                      </c:ext>
                    </c:extLst>
                    <c:numCache>
                      <c:formatCode>0.0%</c:formatCode>
                      <c:ptCount val="9"/>
                      <c:pt idx="0">
                        <c:v>0.67599999999999993</c:v>
                      </c:pt>
                      <c:pt idx="1">
                        <c:v>0.73099999999999998</c:v>
                      </c:pt>
                      <c:pt idx="2">
                        <c:v>0.65899999999999992</c:v>
                      </c:pt>
                      <c:pt idx="3">
                        <c:v>0.60299999999999998</c:v>
                      </c:pt>
                      <c:pt idx="4">
                        <c:v>0.68199999999999994</c:v>
                      </c:pt>
                      <c:pt idx="5">
                        <c:v>0.72099999999999997</c:v>
                      </c:pt>
                      <c:pt idx="6">
                        <c:v>0.73299999999999998</c:v>
                      </c:pt>
                      <c:pt idx="7">
                        <c:v>0.77700000000000002</c:v>
                      </c:pt>
                      <c:pt idx="8">
                        <c:v>0.80499999999999994</c:v>
                      </c:pt>
                    </c:numCache>
                  </c:numRef>
                </c:val>
                <c:smooth val="0"/>
                <c:extLst xmlns:c15="http://schemas.microsoft.com/office/drawing/2012/chart" xmlns:c16r2="http://schemas.microsoft.com/office/drawing/2015/06/chart">
                  <c:ext xmlns:c16="http://schemas.microsoft.com/office/drawing/2014/chart" uri="{C3380CC4-5D6E-409C-BE32-E72D297353CC}">
                    <c16:uniqueId val="{0000001A-1779-4247-9808-8F39EC6EC44F}"/>
                  </c:ext>
                </c:extLst>
              </c15:ser>
            </c15:filteredLineSeries>
            <c15:filteredLineSeries>
              <c15:ser>
                <c:idx val="5"/>
                <c:order val="5"/>
                <c:tx>
                  <c:strRef>
                    <c:extLst xmlns:c15="http://schemas.microsoft.com/office/drawing/2012/chart" xmlns:c16r2="http://schemas.microsoft.com/office/drawing/2015/06/chart">
                      <c:ext xmlns:c15="http://schemas.microsoft.com/office/drawing/2012/chart" uri="{02D57815-91ED-43cb-92C2-25804820EDAC}">
                        <c15:formulaRef>
                          <c15:sqref>Sheet1!$A$21</c15:sqref>
                        </c15:formulaRef>
                      </c:ext>
                    </c:extLst>
                    <c:strCache>
                      <c:ptCount val="1"/>
                      <c:pt idx="0">
                        <c:v>AKNative</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xmlns:c16r2="http://schemas.microsoft.com/office/drawing/2015/06/chart">
                      <c:ext xmlns:c15="http://schemas.microsoft.com/office/drawing/2012/chart" uri="{02D57815-91ED-43cb-92C2-25804820EDAC}">
                        <c15:formulaRef>
                          <c15:sqref>Sheet1!$B$15:$J$15</c15:sqref>
                        </c15:formulaRef>
                      </c:ext>
                    </c:extLst>
                    <c:strCache>
                      <c:ptCount val="9"/>
                      <c:pt idx="0">
                        <c:v>2006-07</c:v>
                      </c:pt>
                      <c:pt idx="1">
                        <c:v>2007-08</c:v>
                      </c:pt>
                      <c:pt idx="2">
                        <c:v>2008-09</c:v>
                      </c:pt>
                      <c:pt idx="3">
                        <c:v>2009-10</c:v>
                      </c:pt>
                      <c:pt idx="4">
                        <c:v>2010-11</c:v>
                      </c:pt>
                      <c:pt idx="5">
                        <c:v>2011-12</c:v>
                      </c:pt>
                      <c:pt idx="6">
                        <c:v>2012-13</c:v>
                      </c:pt>
                      <c:pt idx="7">
                        <c:v>2013-14</c:v>
                      </c:pt>
                      <c:pt idx="8">
                        <c:v>2014-15</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Sheet1!$B$21:$J$21</c15:sqref>
                        </c15:formulaRef>
                      </c:ext>
                    </c:extLst>
                    <c:numCache>
                      <c:formatCode>0.0%</c:formatCode>
                      <c:ptCount val="9"/>
                      <c:pt idx="0">
                        <c:v>0.23599999999999999</c:v>
                      </c:pt>
                      <c:pt idx="1">
                        <c:v>0.25700000000000001</c:v>
                      </c:pt>
                      <c:pt idx="2">
                        <c:v>0.29500000000000004</c:v>
                      </c:pt>
                      <c:pt idx="3">
                        <c:v>0.30000000000000004</c:v>
                      </c:pt>
                      <c:pt idx="4">
                        <c:v>0.34100000000000003</c:v>
                      </c:pt>
                      <c:pt idx="5">
                        <c:v>0.38</c:v>
                      </c:pt>
                      <c:pt idx="6">
                        <c:v>0.38600000000000001</c:v>
                      </c:pt>
                      <c:pt idx="7">
                        <c:v>0.40300000000000002</c:v>
                      </c:pt>
                      <c:pt idx="8">
                        <c:v>0.42200000000000004</c:v>
                      </c:pt>
                    </c:numCache>
                  </c:numRef>
                </c:val>
                <c:smooth val="0"/>
                <c:extLst xmlns:c15="http://schemas.microsoft.com/office/drawing/2012/chart" xmlns:c16r2="http://schemas.microsoft.com/office/drawing/2015/06/chart">
                  <c:ext xmlns:c16="http://schemas.microsoft.com/office/drawing/2014/chart" uri="{C3380CC4-5D6E-409C-BE32-E72D297353CC}">
                    <c16:uniqueId val="{0000001B-1779-4247-9808-8F39EC6EC44F}"/>
                  </c:ext>
                </c:extLst>
              </c15:ser>
            </c15:filteredLineSeries>
            <c15:filteredLineSeries>
              <c15:ser>
                <c:idx val="6"/>
                <c:order val="6"/>
                <c:tx>
                  <c:strRef>
                    <c:extLst xmlns:c15="http://schemas.microsoft.com/office/drawing/2012/chart" xmlns:c16r2="http://schemas.microsoft.com/office/drawing/2015/06/chart">
                      <c:ext xmlns:c15="http://schemas.microsoft.com/office/drawing/2012/chart" uri="{02D57815-91ED-43cb-92C2-25804820EDAC}">
                        <c15:formulaRef>
                          <c15:sqref>Sheet1!$A$22</c15:sqref>
                        </c15:formulaRef>
                      </c:ext>
                    </c:extLst>
                    <c:strCache>
                      <c:ptCount val="1"/>
                      <c:pt idx="0">
                        <c:v>Hawaiian</c:v>
                      </c:pt>
                    </c:strCache>
                  </c:strRef>
                </c:tx>
                <c:spPr>
                  <a:ln w="28575" cap="rnd">
                    <a:solidFill>
                      <a:schemeClr val="accent1">
                        <a:lumMod val="60000"/>
                      </a:schemeClr>
                    </a:solidFill>
                    <a:prstDash val="solid"/>
                    <a:round/>
                  </a:ln>
                  <a:effectLst/>
                </c:spPr>
                <c:marker>
                  <c:symbol val="circle"/>
                  <c:size val="5"/>
                  <c:spPr>
                    <a:solidFill>
                      <a:schemeClr val="accent1">
                        <a:lumMod val="60000"/>
                      </a:schemeClr>
                    </a:solidFill>
                    <a:ln w="9525">
                      <a:solidFill>
                        <a:schemeClr val="accent1">
                          <a:lumMod val="60000"/>
                        </a:schemeClr>
                      </a:solidFill>
                    </a:ln>
                    <a:effectLst/>
                  </c:spPr>
                </c:marker>
                <c:dLbls>
                  <c:dLbl>
                    <c:idx val="1"/>
                    <c:delete val="1"/>
                    <c:extLst xmlns:c15="http://schemas.microsoft.com/office/drawing/2012/chart" xmlns:c16r2="http://schemas.microsoft.com/office/drawing/2015/06/chart">
                      <c:ext xmlns:c16="http://schemas.microsoft.com/office/drawing/2014/chart" uri="{C3380CC4-5D6E-409C-BE32-E72D297353CC}">
                        <c16:uniqueId val="{0000001C-1779-4247-9808-8F39EC6EC44F}"/>
                      </c:ext>
                      <c:ext xmlns:c15="http://schemas.microsoft.com/office/drawing/2012/chart" uri="{CE6537A1-D6FC-4f65-9D91-7224C49458BB}"/>
                    </c:extLst>
                  </c:dLbl>
                  <c:dLbl>
                    <c:idx val="3"/>
                    <c:delete val="1"/>
                    <c:extLst xmlns:c15="http://schemas.microsoft.com/office/drawing/2012/chart" xmlns:c16r2="http://schemas.microsoft.com/office/drawing/2015/06/chart">
                      <c:ext xmlns:c16="http://schemas.microsoft.com/office/drawing/2014/chart" uri="{C3380CC4-5D6E-409C-BE32-E72D297353CC}">
                        <c16:uniqueId val="{0000001D-1779-4247-9808-8F39EC6EC44F}"/>
                      </c:ext>
                      <c:ext xmlns:c15="http://schemas.microsoft.com/office/drawing/2012/chart" uri="{CE6537A1-D6FC-4f65-9D91-7224C49458BB}"/>
                    </c:extLst>
                  </c:dLbl>
                  <c:dLbl>
                    <c:idx val="5"/>
                    <c:delete val="1"/>
                    <c:extLst xmlns:c15="http://schemas.microsoft.com/office/drawing/2012/chart" xmlns:c16r2="http://schemas.microsoft.com/office/drawing/2015/06/chart">
                      <c:ext xmlns:c16="http://schemas.microsoft.com/office/drawing/2014/chart" uri="{C3380CC4-5D6E-409C-BE32-E72D297353CC}">
                        <c16:uniqueId val="{0000001E-1779-4247-9808-8F39EC6EC44F}"/>
                      </c:ext>
                      <c:ext xmlns:c15="http://schemas.microsoft.com/office/drawing/2012/chart" uri="{CE6537A1-D6FC-4f65-9D91-7224C49458BB}"/>
                    </c:extLst>
                  </c:dLbl>
                  <c:dLbl>
                    <c:idx val="7"/>
                    <c:delete val="1"/>
                    <c:extLst xmlns:c15="http://schemas.microsoft.com/office/drawing/2012/chart" xmlns:c16r2="http://schemas.microsoft.com/office/drawing/2015/06/chart">
                      <c:ext xmlns:c16="http://schemas.microsoft.com/office/drawing/2014/chart" uri="{C3380CC4-5D6E-409C-BE32-E72D297353CC}">
                        <c16:uniqueId val="{0000001F-1779-4247-9808-8F39EC6EC44F}"/>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xmlns:c16r2="http://schemas.microsoft.com/office/drawing/2015/06/chart">
                      <c:ext xmlns:c15="http://schemas.microsoft.com/office/drawing/2012/chart" uri="{02D57815-91ED-43cb-92C2-25804820EDAC}">
                        <c15:formulaRef>
                          <c15:sqref>Sheet1!$B$15:$J$15</c15:sqref>
                        </c15:formulaRef>
                      </c:ext>
                    </c:extLst>
                    <c:strCache>
                      <c:ptCount val="9"/>
                      <c:pt idx="0">
                        <c:v>2006-07</c:v>
                      </c:pt>
                      <c:pt idx="1">
                        <c:v>2007-08</c:v>
                      </c:pt>
                      <c:pt idx="2">
                        <c:v>2008-09</c:v>
                      </c:pt>
                      <c:pt idx="3">
                        <c:v>2009-10</c:v>
                      </c:pt>
                      <c:pt idx="4">
                        <c:v>2010-11</c:v>
                      </c:pt>
                      <c:pt idx="5">
                        <c:v>2011-12</c:v>
                      </c:pt>
                      <c:pt idx="6">
                        <c:v>2012-13</c:v>
                      </c:pt>
                      <c:pt idx="7">
                        <c:v>2013-14</c:v>
                      </c:pt>
                      <c:pt idx="8">
                        <c:v>2014-15</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Sheet1!$B$22:$J$22</c15:sqref>
                        </c15:formulaRef>
                      </c:ext>
                    </c:extLst>
                    <c:numCache>
                      <c:formatCode>0.0%</c:formatCode>
                      <c:ptCount val="9"/>
                      <c:pt idx="0">
                        <c:v>0.5</c:v>
                      </c:pt>
                      <c:pt idx="1">
                        <c:v>0.48699999999999999</c:v>
                      </c:pt>
                      <c:pt idx="2">
                        <c:v>0.54400000000000004</c:v>
                      </c:pt>
                      <c:pt idx="3">
                        <c:v>0.53700000000000003</c:v>
                      </c:pt>
                      <c:pt idx="4">
                        <c:v>0.52100000000000002</c:v>
                      </c:pt>
                      <c:pt idx="5">
                        <c:v>0.53299999999999992</c:v>
                      </c:pt>
                      <c:pt idx="6">
                        <c:v>0.53900000000000003</c:v>
                      </c:pt>
                      <c:pt idx="7">
                        <c:v>0.54800000000000004</c:v>
                      </c:pt>
                      <c:pt idx="8">
                        <c:v>0.53800000000000003</c:v>
                      </c:pt>
                    </c:numCache>
                  </c:numRef>
                </c:val>
                <c:smooth val="0"/>
                <c:extLst xmlns:c15="http://schemas.microsoft.com/office/drawing/2012/chart" xmlns:c16r2="http://schemas.microsoft.com/office/drawing/2015/06/chart">
                  <c:ext xmlns:c16="http://schemas.microsoft.com/office/drawing/2014/chart" uri="{C3380CC4-5D6E-409C-BE32-E72D297353CC}">
                    <c16:uniqueId val="{00000020-1779-4247-9808-8F39EC6EC44F}"/>
                  </c:ext>
                </c:extLst>
              </c15:ser>
            </c15:filteredLineSeries>
            <c15:filteredLineSeries>
              <c15:ser>
                <c:idx val="9"/>
                <c:order val="9"/>
                <c:tx>
                  <c:strRef>
                    <c:extLst xmlns:c15="http://schemas.microsoft.com/office/drawing/2012/chart" xmlns:c16r2="http://schemas.microsoft.com/office/drawing/2015/06/chart">
                      <c:ext xmlns:c15="http://schemas.microsoft.com/office/drawing/2012/chart" uri="{02D57815-91ED-43cb-92C2-25804820EDAC}">
                        <c15:formulaRef>
                          <c15:sqref>Sheet1!$A$25</c15:sqref>
                        </c15:formulaRef>
                      </c:ext>
                    </c:extLst>
                    <c:strCache>
                      <c:ptCount val="1"/>
                      <c:pt idx="0">
                        <c:v>Multi.Racial</c:v>
                      </c:pt>
                    </c:strCache>
                  </c:strRef>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xmlns:c16r2="http://schemas.microsoft.com/office/drawing/2015/06/chart">
                      <c:ext xmlns:c15="http://schemas.microsoft.com/office/drawing/2012/chart" uri="{02D57815-91ED-43cb-92C2-25804820EDAC}">
                        <c15:formulaRef>
                          <c15:sqref>Sheet1!$B$15:$J$15</c15:sqref>
                        </c15:formulaRef>
                      </c:ext>
                    </c:extLst>
                    <c:strCache>
                      <c:ptCount val="9"/>
                      <c:pt idx="0">
                        <c:v>2006-07</c:v>
                      </c:pt>
                      <c:pt idx="1">
                        <c:v>2007-08</c:v>
                      </c:pt>
                      <c:pt idx="2">
                        <c:v>2008-09</c:v>
                      </c:pt>
                      <c:pt idx="3">
                        <c:v>2009-10</c:v>
                      </c:pt>
                      <c:pt idx="4">
                        <c:v>2010-11</c:v>
                      </c:pt>
                      <c:pt idx="5">
                        <c:v>2011-12</c:v>
                      </c:pt>
                      <c:pt idx="6">
                        <c:v>2012-13</c:v>
                      </c:pt>
                      <c:pt idx="7">
                        <c:v>2013-14</c:v>
                      </c:pt>
                      <c:pt idx="8">
                        <c:v>2014-15</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Sheet1!$B$25:$J$25</c15:sqref>
                        </c15:formulaRef>
                      </c:ext>
                    </c:extLst>
                    <c:numCache>
                      <c:formatCode>0.0%</c:formatCode>
                      <c:ptCount val="9"/>
                      <c:pt idx="0">
                        <c:v>1.0009999999999999</c:v>
                      </c:pt>
                      <c:pt idx="1">
                        <c:v>1</c:v>
                      </c:pt>
                      <c:pt idx="2">
                        <c:v>1</c:v>
                      </c:pt>
                      <c:pt idx="3">
                        <c:v>1</c:v>
                      </c:pt>
                      <c:pt idx="4">
                        <c:v>1</c:v>
                      </c:pt>
                      <c:pt idx="5">
                        <c:v>1</c:v>
                      </c:pt>
                      <c:pt idx="6">
                        <c:v>1</c:v>
                      </c:pt>
                      <c:pt idx="7">
                        <c:v>1</c:v>
                      </c:pt>
                      <c:pt idx="8">
                        <c:v>1</c:v>
                      </c:pt>
                    </c:numCache>
                  </c:numRef>
                </c:val>
                <c:smooth val="0"/>
                <c:extLst xmlns:c15="http://schemas.microsoft.com/office/drawing/2012/chart" xmlns:c16r2="http://schemas.microsoft.com/office/drawing/2015/06/chart">
                  <c:ext xmlns:c16="http://schemas.microsoft.com/office/drawing/2014/chart" uri="{C3380CC4-5D6E-409C-BE32-E72D297353CC}">
                    <c16:uniqueId val="{00000021-1779-4247-9808-8F39EC6EC44F}"/>
                  </c:ext>
                </c:extLst>
              </c15:ser>
            </c15:filteredLineSeries>
          </c:ext>
        </c:extLst>
      </c:lineChart>
      <c:catAx>
        <c:axId val="41901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9008704"/>
        <c:crosses val="autoZero"/>
        <c:auto val="1"/>
        <c:lblAlgn val="ctr"/>
        <c:lblOffset val="100"/>
        <c:noMultiLvlLbl val="0"/>
      </c:catAx>
      <c:valAx>
        <c:axId val="419008704"/>
        <c:scaling>
          <c:orientation val="minMax"/>
          <c:max val="1"/>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a:t>
                </a:r>
                <a:r>
                  <a:rPr lang="en-US" baseline="0" dirty="0"/>
                  <a:t> Two or More </a:t>
                </a:r>
                <a:r>
                  <a:rPr lang="en-US" baseline="0" dirty="0" smtClean="0"/>
                  <a:t>Races or Hispanic</a:t>
                </a:r>
                <a:endParaRPr lang="en-US" dirty="0"/>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9013800"/>
        <c:crosses val="autoZero"/>
        <c:crossBetween val="between"/>
        <c:majorUnit val="0.1"/>
        <c:minorUnit val="5.000000000000001E-2"/>
      </c:valAx>
      <c:spPr>
        <a:noFill/>
        <a:ln>
          <a:noFill/>
        </a:ln>
        <a:effectLst/>
      </c:spPr>
    </c:plotArea>
    <c:legend>
      <c:legendPos val="b"/>
      <c:layout>
        <c:manualLayout>
          <c:xMode val="edge"/>
          <c:yMode val="edge"/>
          <c:x val="0.15629107125498201"/>
          <c:y val="0.17317670163659804"/>
          <c:w val="0.824763414989793"/>
          <c:h val="0.22473986626310141"/>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ysClr val="windowText" lastClr="000000"/>
      </a:solid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2800"/>
            </a:pPr>
            <a:r>
              <a:rPr lang="en-US" sz="2800" dirty="0"/>
              <a:t>Fairbanks</a:t>
            </a:r>
            <a:r>
              <a:rPr lang="en-US" sz="2800" baseline="0" dirty="0"/>
              <a:t> </a:t>
            </a:r>
            <a:r>
              <a:rPr lang="en-US" sz="2800" dirty="0"/>
              <a:t>Enrollment</a:t>
            </a:r>
            <a:r>
              <a:rPr lang="en-US" sz="2800" baseline="0" dirty="0"/>
              <a:t> History </a:t>
            </a:r>
            <a:r>
              <a:rPr lang="en-US" sz="2800" baseline="0" dirty="0" smtClean="0"/>
              <a:t>2000-2015</a:t>
            </a:r>
            <a:endParaRPr lang="en-US" sz="2800" baseline="0" dirty="0"/>
          </a:p>
        </c:rich>
      </c:tx>
      <c:layout>
        <c:manualLayout>
          <c:xMode val="edge"/>
          <c:yMode val="edge"/>
          <c:x val="0.10813980456936145"/>
          <c:y val="0"/>
        </c:manualLayout>
      </c:layout>
      <c:overlay val="0"/>
    </c:title>
    <c:autoTitleDeleted val="0"/>
    <c:plotArea>
      <c:layout>
        <c:manualLayout>
          <c:layoutTarget val="inner"/>
          <c:xMode val="edge"/>
          <c:yMode val="edge"/>
          <c:x val="6.7220014086407362E-2"/>
          <c:y val="0.10022894207026363"/>
          <c:w val="0.8970198905081086"/>
          <c:h val="0.76311898512685916"/>
        </c:manualLayout>
      </c:layout>
      <c:lineChart>
        <c:grouping val="standard"/>
        <c:varyColors val="0"/>
        <c:ser>
          <c:idx val="1"/>
          <c:order val="1"/>
          <c:tx>
            <c:strRef>
              <c:f>'Corrected-Race'!$A$6</c:f>
              <c:strCache>
                <c:ptCount val="1"/>
                <c:pt idx="0">
                  <c:v>African American only</c:v>
                </c:pt>
              </c:strCache>
            </c:strRef>
          </c:tx>
          <c:spPr>
            <a:ln w="38100">
              <a:solidFill>
                <a:srgbClr val="F79646"/>
              </a:solidFill>
              <a:prstDash val="solid"/>
            </a:ln>
          </c:spPr>
          <c:marker>
            <c:symbol val="square"/>
            <c:size val="5"/>
            <c:spPr>
              <a:solidFill>
                <a:srgbClr val="F79646"/>
              </a:solidFill>
              <a:ln>
                <a:noFill/>
              </a:ln>
            </c:spPr>
          </c:marker>
          <c:dLbls>
            <c:dLbl>
              <c:idx val="0"/>
              <c:layout/>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A1BA-42F1-83D2-E54E3DC3262E}"/>
                </c:ext>
                <c:ext xmlns:c15="http://schemas.microsoft.com/office/drawing/2012/chart" uri="{CE6537A1-D6FC-4f65-9D91-7224C49458BB}">
                  <c15:layout/>
                </c:ext>
              </c:extLst>
            </c:dLbl>
            <c:dLbl>
              <c:idx val="5"/>
              <c:layout/>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A1BA-42F1-83D2-E54E3DC3262E}"/>
                </c:ext>
                <c:ext xmlns:c15="http://schemas.microsoft.com/office/drawing/2012/chart" uri="{CE6537A1-D6FC-4f65-9D91-7224C49458BB}">
                  <c15:layout/>
                </c:ext>
              </c:extLst>
            </c:dLbl>
            <c:dLbl>
              <c:idx val="15"/>
              <c:layout/>
              <c:dLblPos val="b"/>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A1BA-42F1-83D2-E54E3DC3262E}"/>
                </c:ex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sz="2800">
                    <a:solidFill>
                      <a:schemeClr val="accent6"/>
                    </a:solidFill>
                  </a:defRPr>
                </a:pPr>
                <a:endParaRPr lang="en-US"/>
              </a:p>
            </c:txPr>
            <c:dLblPos val="b"/>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'Corrected-Race'!$B$4:$Q$4</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'Corrected-Race'!$B$6:$Q$6</c:f>
              <c:numCache>
                <c:formatCode>General</c:formatCode>
                <c:ptCount val="16"/>
                <c:pt idx="0">
                  <c:v>1258</c:v>
                </c:pt>
                <c:pt idx="1">
                  <c:v>1230</c:v>
                </c:pt>
                <c:pt idx="2">
                  <c:v>1228</c:v>
                </c:pt>
                <c:pt idx="3">
                  <c:v>1236</c:v>
                </c:pt>
                <c:pt idx="4">
                  <c:v>1166</c:v>
                </c:pt>
                <c:pt idx="5">
                  <c:v>1145</c:v>
                </c:pt>
                <c:pt idx="6">
                  <c:v>1140</c:v>
                </c:pt>
                <c:pt idx="7">
                  <c:v>922</c:v>
                </c:pt>
                <c:pt idx="8">
                  <c:v>874</c:v>
                </c:pt>
                <c:pt idx="9">
                  <c:v>868</c:v>
                </c:pt>
                <c:pt idx="10">
                  <c:v>875</c:v>
                </c:pt>
                <c:pt idx="11">
                  <c:v>863</c:v>
                </c:pt>
                <c:pt idx="12">
                  <c:v>843</c:v>
                </c:pt>
                <c:pt idx="13">
                  <c:v>805</c:v>
                </c:pt>
                <c:pt idx="14">
                  <c:v>712</c:v>
                </c:pt>
                <c:pt idx="15">
                  <c:v>693</c:v>
                </c:pt>
              </c:numCache>
            </c:numRef>
          </c:val>
          <c:smooth val="0"/>
          <c:extLst xmlns:c16r2="http://schemas.microsoft.com/office/drawing/2015/06/chart">
            <c:ext xmlns:c16="http://schemas.microsoft.com/office/drawing/2014/chart" uri="{C3380CC4-5D6E-409C-BE32-E72D297353CC}">
              <c16:uniqueId val="{00000003-A1BA-42F1-83D2-E54E3DC3262E}"/>
            </c:ext>
          </c:extLst>
        </c:ser>
        <c:ser>
          <c:idx val="4"/>
          <c:order val="4"/>
          <c:tx>
            <c:strRef>
              <c:f>'Corrected-Race'!$A$9</c:f>
              <c:strCache>
                <c:ptCount val="1"/>
                <c:pt idx="0">
                  <c:v>AK Native/American Indian Only</c:v>
                </c:pt>
              </c:strCache>
            </c:strRef>
          </c:tx>
          <c:spPr>
            <a:ln w="38100">
              <a:solidFill>
                <a:srgbClr val="C0504D">
                  <a:lumMod val="75000"/>
                </a:srgbClr>
              </a:solidFill>
              <a:prstDash val="sysDot"/>
            </a:ln>
          </c:spPr>
          <c:marker>
            <c:symbol val="square"/>
            <c:size val="5"/>
            <c:spPr>
              <a:solidFill>
                <a:srgbClr val="C0504D">
                  <a:lumMod val="75000"/>
                </a:srgbClr>
              </a:solidFill>
              <a:ln>
                <a:noFill/>
              </a:ln>
            </c:spPr>
          </c:marker>
          <c:dLbls>
            <c:dLbl>
              <c:idx val="0"/>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A1BA-42F1-83D2-E54E3DC3262E}"/>
                </c:ext>
                <c:ext xmlns:c15="http://schemas.microsoft.com/office/drawing/2012/chart" uri="{CE6537A1-D6FC-4f65-9D91-7224C49458BB}">
                  <c15:layout/>
                </c:ext>
              </c:extLst>
            </c:dLbl>
            <c:dLbl>
              <c:idx val="6"/>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A1BA-42F1-83D2-E54E3DC3262E}"/>
                </c:ext>
                <c:ext xmlns:c15="http://schemas.microsoft.com/office/drawing/2012/chart" uri="{CE6537A1-D6FC-4f65-9D91-7224C49458BB}">
                  <c15:layout/>
                </c:ext>
              </c:extLst>
            </c:dLbl>
            <c:dLbl>
              <c:idx val="9"/>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A1BA-42F1-83D2-E54E3DC3262E}"/>
                </c:ext>
                <c:ext xmlns:c15="http://schemas.microsoft.com/office/drawing/2012/chart" uri="{CE6537A1-D6FC-4f65-9D91-7224C49458BB}">
                  <c15:layout/>
                </c:ext>
              </c:extLst>
            </c:dLbl>
            <c:dLbl>
              <c:idx val="15"/>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A1BA-42F1-83D2-E54E3DC3262E}"/>
                </c:ex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sz="2800">
                    <a:solidFill>
                      <a:schemeClr val="accent2"/>
                    </a:solidFill>
                  </a:defRPr>
                </a:pPr>
                <a:endParaRPr lang="en-US"/>
              </a:p>
            </c:txPr>
            <c:dLblPos val="t"/>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'Corrected-Race'!$B$4:$Q$4</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'Corrected-Race'!$B$9:$Q$9</c:f>
              <c:numCache>
                <c:formatCode>General</c:formatCode>
                <c:ptCount val="16"/>
                <c:pt idx="0">
                  <c:v>2066</c:v>
                </c:pt>
                <c:pt idx="1">
                  <c:v>2048</c:v>
                </c:pt>
                <c:pt idx="2">
                  <c:v>2045</c:v>
                </c:pt>
                <c:pt idx="3">
                  <c:v>2071</c:v>
                </c:pt>
                <c:pt idx="4">
                  <c:v>2055</c:v>
                </c:pt>
                <c:pt idx="5">
                  <c:v>2125</c:v>
                </c:pt>
                <c:pt idx="6">
                  <c:v>2145</c:v>
                </c:pt>
                <c:pt idx="7">
                  <c:v>1719</c:v>
                </c:pt>
                <c:pt idx="8">
                  <c:v>1621</c:v>
                </c:pt>
                <c:pt idx="9">
                  <c:v>1453</c:v>
                </c:pt>
                <c:pt idx="10">
                  <c:v>1453</c:v>
                </c:pt>
                <c:pt idx="11">
                  <c:v>1409</c:v>
                </c:pt>
                <c:pt idx="12">
                  <c:v>1345</c:v>
                </c:pt>
                <c:pt idx="13">
                  <c:v>1315</c:v>
                </c:pt>
                <c:pt idx="14">
                  <c:v>1313</c:v>
                </c:pt>
                <c:pt idx="15">
                  <c:v>1329</c:v>
                </c:pt>
              </c:numCache>
            </c:numRef>
          </c:val>
          <c:smooth val="0"/>
          <c:extLst xmlns:c16r2="http://schemas.microsoft.com/office/drawing/2015/06/chart">
            <c:ext xmlns:c16="http://schemas.microsoft.com/office/drawing/2014/chart" uri="{C3380CC4-5D6E-409C-BE32-E72D297353CC}">
              <c16:uniqueId val="{00000008-A1BA-42F1-83D2-E54E3DC3262E}"/>
            </c:ext>
          </c:extLst>
        </c:ser>
        <c:ser>
          <c:idx val="5"/>
          <c:order val="5"/>
          <c:tx>
            <c:strRef>
              <c:f>'Corrected-Race'!$A$10</c:f>
              <c:strCache>
                <c:ptCount val="1"/>
                <c:pt idx="0">
                  <c:v>Two-or-More Races</c:v>
                </c:pt>
              </c:strCache>
            </c:strRef>
          </c:tx>
          <c:spPr>
            <a:ln w="38100">
              <a:solidFill>
                <a:srgbClr val="EEECE1">
                  <a:lumMod val="50000"/>
                </a:srgbClr>
              </a:solidFill>
              <a:prstDash val="dashDot"/>
            </a:ln>
          </c:spPr>
          <c:marker>
            <c:symbol val="circle"/>
            <c:size val="5"/>
            <c:spPr>
              <a:solidFill>
                <a:srgbClr val="EEECE1">
                  <a:lumMod val="50000"/>
                </a:srgbClr>
              </a:solidFill>
            </c:spPr>
          </c:marker>
          <c:dLbls>
            <c:dLbl>
              <c:idx val="7"/>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A1BA-42F1-83D2-E54E3DC3262E}"/>
                </c:ext>
                <c:ext xmlns:c15="http://schemas.microsoft.com/office/drawing/2012/chart" uri="{CE6537A1-D6FC-4f65-9D91-7224C49458BB}">
                  <c15:layout/>
                </c:ext>
              </c:extLst>
            </c:dLbl>
            <c:dLbl>
              <c:idx val="11"/>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A1BA-42F1-83D2-E54E3DC3262E}"/>
                </c:ext>
                <c:ext xmlns:c15="http://schemas.microsoft.com/office/drawing/2012/chart" uri="{CE6537A1-D6FC-4f65-9D91-7224C49458BB}">
                  <c15:layout/>
                </c:ext>
              </c:extLst>
            </c:dLbl>
            <c:dLbl>
              <c:idx val="15"/>
              <c:layout/>
              <c:dLblPos val="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A1BA-42F1-83D2-E54E3DC3262E}"/>
                </c:ex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sz="2800">
                    <a:solidFill>
                      <a:schemeClr val="bg2">
                        <a:lumMod val="50000"/>
                      </a:schemeClr>
                    </a:solidFill>
                  </a:defRPr>
                </a:pPr>
                <a:endParaRPr lang="en-US"/>
              </a:p>
            </c:txPr>
            <c:dLblPos val="t"/>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ext>
            </c:extLst>
          </c:dLbls>
          <c:cat>
            <c:numRef>
              <c:f>'Corrected-Race'!$B$4:$Q$4</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'Corrected-Race'!$B$10:$Q$10</c:f>
              <c:numCache>
                <c:formatCode>General</c:formatCode>
                <c:ptCount val="16"/>
                <c:pt idx="7">
                  <c:v>926</c:v>
                </c:pt>
                <c:pt idx="8">
                  <c:v>1038</c:v>
                </c:pt>
                <c:pt idx="9">
                  <c:v>1324</c:v>
                </c:pt>
                <c:pt idx="10">
                  <c:v>1384</c:v>
                </c:pt>
                <c:pt idx="11">
                  <c:v>1411</c:v>
                </c:pt>
                <c:pt idx="12">
                  <c:v>1625</c:v>
                </c:pt>
                <c:pt idx="13">
                  <c:v>1694</c:v>
                </c:pt>
                <c:pt idx="14">
                  <c:v>1843</c:v>
                </c:pt>
                <c:pt idx="15">
                  <c:v>1891</c:v>
                </c:pt>
              </c:numCache>
            </c:numRef>
          </c:val>
          <c:smooth val="0"/>
          <c:extLst xmlns:c16r2="http://schemas.microsoft.com/office/drawing/2015/06/chart">
            <c:ext xmlns:c16="http://schemas.microsoft.com/office/drawing/2014/chart" uri="{C3380CC4-5D6E-409C-BE32-E72D297353CC}">
              <c16:uniqueId val="{0000000C-A1BA-42F1-83D2-E54E3DC3262E}"/>
            </c:ext>
          </c:extLst>
        </c:ser>
        <c:dLbls>
          <c:showLegendKey val="0"/>
          <c:showVal val="0"/>
          <c:showCatName val="0"/>
          <c:showSerName val="0"/>
          <c:showPercent val="0"/>
          <c:showBubbleSize val="0"/>
        </c:dLbls>
        <c:marker val="1"/>
        <c:smooth val="0"/>
        <c:axId val="419017720"/>
        <c:axId val="419007920"/>
        <c:extLst xmlns:c16r2="http://schemas.microsoft.com/office/drawing/2015/06/chart">
          <c:ext xmlns:c15="http://schemas.microsoft.com/office/drawing/2012/chart" uri="{02D57815-91ED-43cb-92C2-25804820EDAC}">
            <c15:filteredLineSeries>
              <c15:ser>
                <c:idx val="0"/>
                <c:order val="0"/>
                <c:tx>
                  <c:strRef>
                    <c:extLst xmlns:c16r2="http://schemas.microsoft.com/office/drawing/2015/06/chart">
                      <c:ext uri="{02D57815-91ED-43cb-92C2-25804820EDAC}">
                        <c15:formulaRef>
                          <c15:sqref>'Corrected-Race'!$A$5</c15:sqref>
                        </c15:formulaRef>
                      </c:ext>
                    </c:extLst>
                    <c:strCache>
                      <c:ptCount val="1"/>
                      <c:pt idx="0">
                        <c:v>Caucasian</c:v>
                      </c:pt>
                    </c:strCache>
                  </c:strRef>
                </c:tx>
                <c:cat>
                  <c:numRef>
                    <c:extLst xmlns:c16r2="http://schemas.microsoft.com/office/drawing/2015/06/chart">
                      <c:ext uri="{02D57815-91ED-43cb-92C2-25804820EDAC}">
                        <c15:formulaRef>
                          <c15:sqref>'Corrected-Race'!$B$4:$Q$4</c15:sqref>
                        </c15:formulaRef>
                      </c:ext>
                    </c:extLst>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extLst xmlns:c16r2="http://schemas.microsoft.com/office/drawing/2015/06/chart">
                      <c:ext uri="{02D57815-91ED-43cb-92C2-25804820EDAC}">
                        <c15:formulaRef>
                          <c15:sqref>'Corrected-Race'!$B$5:$Q$5</c15:sqref>
                        </c15:formulaRef>
                      </c:ext>
                    </c:extLst>
                    <c:numCache>
                      <c:formatCode>General</c:formatCode>
                      <c:ptCount val="16"/>
                      <c:pt idx="0">
                        <c:v>11553</c:v>
                      </c:pt>
                      <c:pt idx="1">
                        <c:v>11277</c:v>
                      </c:pt>
                      <c:pt idx="2">
                        <c:v>10899</c:v>
                      </c:pt>
                      <c:pt idx="3">
                        <c:v>10693</c:v>
                      </c:pt>
                      <c:pt idx="4">
                        <c:v>10204</c:v>
                      </c:pt>
                      <c:pt idx="5">
                        <c:v>10218</c:v>
                      </c:pt>
                      <c:pt idx="6">
                        <c:v>10073</c:v>
                      </c:pt>
                      <c:pt idx="7">
                        <c:v>9674</c:v>
                      </c:pt>
                      <c:pt idx="8">
                        <c:v>9145</c:v>
                      </c:pt>
                      <c:pt idx="9">
                        <c:v>9020</c:v>
                      </c:pt>
                      <c:pt idx="10">
                        <c:v>9061</c:v>
                      </c:pt>
                      <c:pt idx="11">
                        <c:v>8964</c:v>
                      </c:pt>
                      <c:pt idx="12">
                        <c:v>8862</c:v>
                      </c:pt>
                      <c:pt idx="13">
                        <c:v>8790</c:v>
                      </c:pt>
                      <c:pt idx="14">
                        <c:v>8489</c:v>
                      </c:pt>
                      <c:pt idx="15">
                        <c:v>8249</c:v>
                      </c:pt>
                    </c:numCache>
                  </c:numRef>
                </c:val>
                <c:smooth val="0"/>
                <c:extLst xmlns:c16r2="http://schemas.microsoft.com/office/drawing/2015/06/chart">
                  <c:ext xmlns:c16="http://schemas.microsoft.com/office/drawing/2014/chart" uri="{C3380CC4-5D6E-409C-BE32-E72D297353CC}">
                    <c16:uniqueId val="{0000000D-A1BA-42F1-83D2-E54E3DC3262E}"/>
                  </c:ext>
                </c:extLst>
              </c15:ser>
            </c15:filteredLineSeries>
            <c15:filteredLineSeries>
              <c15:ser>
                <c:idx val="2"/>
                <c:order val="2"/>
                <c:tx>
                  <c:strRef>
                    <c:extLst xmlns:c15="http://schemas.microsoft.com/office/drawing/2012/chart" xmlns:c16r2="http://schemas.microsoft.com/office/drawing/2015/06/chart">
                      <c:ext xmlns:c15="http://schemas.microsoft.com/office/drawing/2012/chart" uri="{02D57815-91ED-43cb-92C2-25804820EDAC}">
                        <c15:formulaRef>
                          <c15:sqref>'Corrected-Race'!$A$7</c15:sqref>
                        </c15:formulaRef>
                      </c:ext>
                    </c:extLst>
                    <c:strCache>
                      <c:ptCount val="1"/>
                      <c:pt idx="0">
                        <c:v>Hispanic</c:v>
                      </c:pt>
                    </c:strCache>
                  </c:strRef>
                </c:tx>
                <c:cat>
                  <c:numRef>
                    <c:extLst xmlns:c15="http://schemas.microsoft.com/office/drawing/2012/chart" xmlns:c16r2="http://schemas.microsoft.com/office/drawing/2015/06/chart">
                      <c:ext xmlns:c15="http://schemas.microsoft.com/office/drawing/2012/chart" uri="{02D57815-91ED-43cb-92C2-25804820EDAC}">
                        <c15:formulaRef>
                          <c15:sqref>'Corrected-Race'!$B$4:$Q$4</c15:sqref>
                        </c15:formulaRef>
                      </c:ext>
                    </c:extLst>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extLst xmlns:c15="http://schemas.microsoft.com/office/drawing/2012/chart" xmlns:c16r2="http://schemas.microsoft.com/office/drawing/2015/06/chart">
                      <c:ext xmlns:c15="http://schemas.microsoft.com/office/drawing/2012/chart" uri="{02D57815-91ED-43cb-92C2-25804820EDAC}">
                        <c15:formulaRef>
                          <c15:sqref>'Corrected-Race'!$B$7:$Q$7</c15:sqref>
                        </c15:formulaRef>
                      </c:ext>
                    </c:extLst>
                    <c:numCache>
                      <c:formatCode>General</c:formatCode>
                      <c:ptCount val="16"/>
                      <c:pt idx="0">
                        <c:v>528</c:v>
                      </c:pt>
                      <c:pt idx="1">
                        <c:v>558</c:v>
                      </c:pt>
                      <c:pt idx="2">
                        <c:v>576</c:v>
                      </c:pt>
                      <c:pt idx="3">
                        <c:v>603</c:v>
                      </c:pt>
                      <c:pt idx="4">
                        <c:v>634</c:v>
                      </c:pt>
                      <c:pt idx="5">
                        <c:v>628</c:v>
                      </c:pt>
                      <c:pt idx="6">
                        <c:v>645</c:v>
                      </c:pt>
                      <c:pt idx="7">
                        <c:v>859</c:v>
                      </c:pt>
                      <c:pt idx="8">
                        <c:v>892</c:v>
                      </c:pt>
                      <c:pt idx="9">
                        <c:v>996</c:v>
                      </c:pt>
                      <c:pt idx="10">
                        <c:v>1065</c:v>
                      </c:pt>
                      <c:pt idx="11">
                        <c:v>1011</c:v>
                      </c:pt>
                      <c:pt idx="12">
                        <c:v>1060</c:v>
                      </c:pt>
                      <c:pt idx="13">
                        <c:v>1066</c:v>
                      </c:pt>
                      <c:pt idx="14">
                        <c:v>1099</c:v>
                      </c:pt>
                      <c:pt idx="15">
                        <c:v>1106</c:v>
                      </c:pt>
                    </c:numCache>
                  </c:numRef>
                </c:val>
                <c:smooth val="0"/>
                <c:extLst xmlns:c15="http://schemas.microsoft.com/office/drawing/2012/chart" xmlns:c16r2="http://schemas.microsoft.com/office/drawing/2015/06/chart">
                  <c:ext xmlns:c16="http://schemas.microsoft.com/office/drawing/2014/chart" uri="{C3380CC4-5D6E-409C-BE32-E72D297353CC}">
                    <c16:uniqueId val="{0000000E-A1BA-42F1-83D2-E54E3DC3262E}"/>
                  </c:ext>
                </c:extLst>
              </c15:ser>
            </c15:filteredLineSeries>
            <c15:filteredLineSeries>
              <c15:ser>
                <c:idx val="3"/>
                <c:order val="3"/>
                <c:tx>
                  <c:strRef>
                    <c:extLst xmlns:c15="http://schemas.microsoft.com/office/drawing/2012/chart" xmlns:c16r2="http://schemas.microsoft.com/office/drawing/2015/06/chart">
                      <c:ext xmlns:c15="http://schemas.microsoft.com/office/drawing/2012/chart" uri="{02D57815-91ED-43cb-92C2-25804820EDAC}">
                        <c15:formulaRef>
                          <c15:sqref>'Corrected-Race'!$A$8</c15:sqref>
                        </c15:formulaRef>
                      </c:ext>
                    </c:extLst>
                    <c:strCache>
                      <c:ptCount val="1"/>
                      <c:pt idx="0">
                        <c:v>Asian/Pacific Islander</c:v>
                      </c:pt>
                    </c:strCache>
                  </c:strRef>
                </c:tx>
                <c:cat>
                  <c:numRef>
                    <c:extLst xmlns:c15="http://schemas.microsoft.com/office/drawing/2012/chart" xmlns:c16r2="http://schemas.microsoft.com/office/drawing/2015/06/chart">
                      <c:ext xmlns:c15="http://schemas.microsoft.com/office/drawing/2012/chart" uri="{02D57815-91ED-43cb-92C2-25804820EDAC}">
                        <c15:formulaRef>
                          <c15:sqref>'Corrected-Race'!$B$4:$Q$4</c15:sqref>
                        </c15:formulaRef>
                      </c:ext>
                    </c:extLst>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extLst xmlns:c15="http://schemas.microsoft.com/office/drawing/2012/chart" xmlns:c16r2="http://schemas.microsoft.com/office/drawing/2015/06/chart">
                      <c:ext xmlns:c15="http://schemas.microsoft.com/office/drawing/2012/chart" uri="{02D57815-91ED-43cb-92C2-25804820EDAC}">
                        <c15:formulaRef>
                          <c15:sqref>'Corrected-Race'!$B$8:$Q$8</c15:sqref>
                        </c15:formulaRef>
                      </c:ext>
                    </c:extLst>
                    <c:numCache>
                      <c:formatCode>General</c:formatCode>
                      <c:ptCount val="16"/>
                      <c:pt idx="0">
                        <c:v>461</c:v>
                      </c:pt>
                      <c:pt idx="1">
                        <c:v>495</c:v>
                      </c:pt>
                      <c:pt idx="2">
                        <c:v>492</c:v>
                      </c:pt>
                      <c:pt idx="3">
                        <c:v>512</c:v>
                      </c:pt>
                      <c:pt idx="4">
                        <c:v>496</c:v>
                      </c:pt>
                      <c:pt idx="5">
                        <c:v>492</c:v>
                      </c:pt>
                      <c:pt idx="6">
                        <c:v>542</c:v>
                      </c:pt>
                      <c:pt idx="7">
                        <c:v>462</c:v>
                      </c:pt>
                      <c:pt idx="8">
                        <c:v>457</c:v>
                      </c:pt>
                      <c:pt idx="9">
                        <c:v>449</c:v>
                      </c:pt>
                      <c:pt idx="10">
                        <c:v>475</c:v>
                      </c:pt>
                      <c:pt idx="11">
                        <c:v>450</c:v>
                      </c:pt>
                      <c:pt idx="12">
                        <c:v>455</c:v>
                      </c:pt>
                      <c:pt idx="13">
                        <c:v>480</c:v>
                      </c:pt>
                      <c:pt idx="14">
                        <c:v>476</c:v>
                      </c:pt>
                      <c:pt idx="15">
                        <c:v>448</c:v>
                      </c:pt>
                    </c:numCache>
                  </c:numRef>
                </c:val>
                <c:smooth val="0"/>
                <c:extLst xmlns:c15="http://schemas.microsoft.com/office/drawing/2012/chart" xmlns:c16r2="http://schemas.microsoft.com/office/drawing/2015/06/chart">
                  <c:ext xmlns:c16="http://schemas.microsoft.com/office/drawing/2014/chart" uri="{C3380CC4-5D6E-409C-BE32-E72D297353CC}">
                    <c16:uniqueId val="{0000000F-A1BA-42F1-83D2-E54E3DC3262E}"/>
                  </c:ext>
                </c:extLst>
              </c15:ser>
            </c15:filteredLineSeries>
            <c15:filteredLineSeries>
              <c15:ser>
                <c:idx val="6"/>
                <c:order val="6"/>
                <c:tx>
                  <c:strRef>
                    <c:extLst xmlns:c15="http://schemas.microsoft.com/office/drawing/2012/chart" xmlns:c16r2="http://schemas.microsoft.com/office/drawing/2015/06/chart">
                      <c:ext xmlns:c15="http://schemas.microsoft.com/office/drawing/2012/chart" uri="{02D57815-91ED-43cb-92C2-25804820EDAC}">
                        <c15:formulaRef>
                          <c15:sqref>'Corrected-Race'!$A$11</c15:sqref>
                        </c15:formulaRef>
                      </c:ext>
                    </c:extLst>
                    <c:strCache>
                      <c:ptCount val="1"/>
                      <c:pt idx="0">
                        <c:v>Total Enrolled October 1</c:v>
                      </c:pt>
                    </c:strCache>
                  </c:strRef>
                </c:tx>
                <c:cat>
                  <c:numRef>
                    <c:extLst xmlns:c15="http://schemas.microsoft.com/office/drawing/2012/chart" xmlns:c16r2="http://schemas.microsoft.com/office/drawing/2015/06/chart">
                      <c:ext xmlns:c15="http://schemas.microsoft.com/office/drawing/2012/chart" uri="{02D57815-91ED-43cb-92C2-25804820EDAC}">
                        <c15:formulaRef>
                          <c15:sqref>'Corrected-Race'!$B$4:$Q$4</c15:sqref>
                        </c15:formulaRef>
                      </c:ext>
                    </c:extLst>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extLst xmlns:c15="http://schemas.microsoft.com/office/drawing/2012/chart" xmlns:c16r2="http://schemas.microsoft.com/office/drawing/2015/06/chart">
                      <c:ext xmlns:c15="http://schemas.microsoft.com/office/drawing/2012/chart" uri="{02D57815-91ED-43cb-92C2-25804820EDAC}">
                        <c15:formulaRef>
                          <c15:sqref>'Corrected-Race'!$B$11:$Q$11</c15:sqref>
                        </c15:formulaRef>
                      </c:ext>
                    </c:extLst>
                    <c:numCache>
                      <c:formatCode>General</c:formatCode>
                      <c:ptCount val="16"/>
                      <c:pt idx="0">
                        <c:v>15866</c:v>
                      </c:pt>
                      <c:pt idx="1">
                        <c:v>15608</c:v>
                      </c:pt>
                      <c:pt idx="2">
                        <c:v>15240</c:v>
                      </c:pt>
                      <c:pt idx="3">
                        <c:v>15115</c:v>
                      </c:pt>
                      <c:pt idx="4">
                        <c:v>14555</c:v>
                      </c:pt>
                      <c:pt idx="5">
                        <c:v>14608</c:v>
                      </c:pt>
                      <c:pt idx="6">
                        <c:v>14545</c:v>
                      </c:pt>
                      <c:pt idx="7">
                        <c:v>14562</c:v>
                      </c:pt>
                      <c:pt idx="8">
                        <c:v>14027</c:v>
                      </c:pt>
                      <c:pt idx="9">
                        <c:v>14110</c:v>
                      </c:pt>
                      <c:pt idx="10">
                        <c:v>14313</c:v>
                      </c:pt>
                      <c:pt idx="11">
                        <c:v>14108</c:v>
                      </c:pt>
                      <c:pt idx="12">
                        <c:v>14190</c:v>
                      </c:pt>
                      <c:pt idx="13">
                        <c:v>14150</c:v>
                      </c:pt>
                      <c:pt idx="14">
                        <c:v>13932</c:v>
                      </c:pt>
                      <c:pt idx="15">
                        <c:v>13716</c:v>
                      </c:pt>
                    </c:numCache>
                  </c:numRef>
                </c:val>
                <c:smooth val="0"/>
                <c:extLst xmlns:c15="http://schemas.microsoft.com/office/drawing/2012/chart" xmlns:c16r2="http://schemas.microsoft.com/office/drawing/2015/06/chart">
                  <c:ext xmlns:c16="http://schemas.microsoft.com/office/drawing/2014/chart" uri="{C3380CC4-5D6E-409C-BE32-E72D297353CC}">
                    <c16:uniqueId val="{00000010-A1BA-42F1-83D2-E54E3DC3262E}"/>
                  </c:ext>
                </c:extLst>
              </c15:ser>
            </c15:filteredLineSeries>
          </c:ext>
        </c:extLst>
      </c:lineChart>
      <c:catAx>
        <c:axId val="419017720"/>
        <c:scaling>
          <c:orientation val="minMax"/>
        </c:scaling>
        <c:delete val="0"/>
        <c:axPos val="b"/>
        <c:numFmt formatCode="General" sourceLinked="1"/>
        <c:majorTickMark val="none"/>
        <c:minorTickMark val="none"/>
        <c:tickLblPos val="nextTo"/>
        <c:crossAx val="419007920"/>
        <c:crosses val="autoZero"/>
        <c:auto val="1"/>
        <c:lblAlgn val="ctr"/>
        <c:lblOffset val="100"/>
        <c:noMultiLvlLbl val="0"/>
      </c:catAx>
      <c:valAx>
        <c:axId val="419007920"/>
        <c:scaling>
          <c:orientation val="minMax"/>
        </c:scaling>
        <c:delete val="0"/>
        <c:axPos val="l"/>
        <c:title>
          <c:tx>
            <c:rich>
              <a:bodyPr/>
              <a:lstStyle/>
              <a:p>
                <a:pPr>
                  <a:defRPr/>
                </a:pPr>
                <a:r>
                  <a:rPr lang="en-US"/>
                  <a:t>#</a:t>
                </a:r>
                <a:r>
                  <a:rPr lang="en-US" baseline="0"/>
                  <a:t> Enrolled October 1</a:t>
                </a:r>
                <a:endParaRPr lang="en-US"/>
              </a:p>
            </c:rich>
          </c:tx>
          <c:layout/>
          <c:overlay val="0"/>
        </c:title>
        <c:numFmt formatCode="General" sourceLinked="1"/>
        <c:majorTickMark val="none"/>
        <c:minorTickMark val="none"/>
        <c:tickLblPos val="nextTo"/>
        <c:crossAx val="419017720"/>
        <c:crosses val="autoZero"/>
        <c:crossBetween val="between"/>
      </c:valAx>
    </c:plotArea>
    <c:legend>
      <c:legendPos val="b"/>
      <c:layout>
        <c:manualLayout>
          <c:xMode val="edge"/>
          <c:yMode val="edge"/>
          <c:x val="6.5700588336504218E-2"/>
          <c:y val="0.7098077255423727"/>
          <c:w val="0.91627896037857526"/>
          <c:h val="0.15983841379977745"/>
        </c:manualLayout>
      </c:layout>
      <c:overlay val="0"/>
      <c:txPr>
        <a:bodyPr/>
        <a:lstStyle/>
        <a:p>
          <a:pPr>
            <a:defRPr sz="2000"/>
          </a:pPr>
          <a:endParaRPr lang="en-US"/>
        </a:p>
      </c:txPr>
    </c:legend>
    <c:plotVisOnly val="1"/>
    <c:dispBlanksAs val="gap"/>
    <c:showDLblsOverMax val="0"/>
  </c:chart>
  <c:spPr>
    <a:ln w="28575">
      <a:no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41532769658467E-2"/>
          <c:y val="4.1574399038926034E-2"/>
          <c:w val="0.8789175891758918"/>
          <c:h val="0.74738204696019683"/>
        </c:manualLayout>
      </c:layout>
      <c:lineChart>
        <c:grouping val="standard"/>
        <c:varyColors val="0"/>
        <c:ser>
          <c:idx val="0"/>
          <c:order val="0"/>
          <c:tx>
            <c:strRef>
              <c:f>'District-Race-copy-prev'!$A$13</c:f>
              <c:strCache>
                <c:ptCount val="1"/>
                <c:pt idx="0">
                  <c:v>AK Native/Amer.Ind*</c:v>
                </c:pt>
              </c:strCache>
            </c:strRef>
          </c:tx>
          <c:spPr>
            <a:ln w="38100"/>
          </c:spPr>
          <c:marker>
            <c:symbol val="diamond"/>
            <c:size val="11"/>
          </c:marker>
          <c:dLbls>
            <c:dLbl>
              <c:idx val="1"/>
              <c:delete val="1"/>
              <c:extLst xmlns:c16r2="http://schemas.microsoft.com/office/drawing/2015/06/chart">
                <c:ext xmlns:c16="http://schemas.microsoft.com/office/drawing/2014/chart" uri="{C3380CC4-5D6E-409C-BE32-E72D297353CC}">
                  <c16:uniqueId val="{00000000-D3CA-4EFC-B026-7A6456726691}"/>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01-D3CA-4EFC-B026-7A6456726691}"/>
                </c:ext>
                <c:ext xmlns:c15="http://schemas.microsoft.com/office/drawing/2012/chart" uri="{CE6537A1-D6FC-4f65-9D91-7224C49458BB}"/>
              </c:extLst>
            </c:dLbl>
            <c:dLbl>
              <c:idx val="4"/>
              <c:delete val="1"/>
              <c:extLst xmlns:c16r2="http://schemas.microsoft.com/office/drawing/2015/06/chart">
                <c:ext xmlns:c16="http://schemas.microsoft.com/office/drawing/2014/chart" uri="{C3380CC4-5D6E-409C-BE32-E72D297353CC}">
                  <c16:uniqueId val="{00000002-D3CA-4EFC-B026-7A6456726691}"/>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03-D3CA-4EFC-B026-7A6456726691}"/>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4-D3CA-4EFC-B026-7A6456726691}"/>
                </c:ext>
                <c:ext xmlns:c15="http://schemas.microsoft.com/office/drawing/2012/chart" uri="{CE6537A1-D6FC-4f65-9D91-7224C49458BB}"/>
              </c:extLst>
            </c:dLbl>
            <c:spPr>
              <a:noFill/>
              <a:ln>
                <a:noFill/>
              </a:ln>
              <a:effectLst/>
            </c:sp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ext>
            </c:extLst>
          </c:dLbls>
          <c:cat>
            <c:numRef>
              <c:f>'District-Race-copy-prev'!$B$12:$J$12</c:f>
              <c:numCache>
                <c:formatCode>General</c:formatCode>
                <c:ptCount val="9"/>
                <c:pt idx="0">
                  <c:v>2007</c:v>
                </c:pt>
                <c:pt idx="1">
                  <c:v>2008</c:v>
                </c:pt>
                <c:pt idx="2">
                  <c:v>2009</c:v>
                </c:pt>
                <c:pt idx="3">
                  <c:v>2010</c:v>
                </c:pt>
                <c:pt idx="4">
                  <c:v>2011</c:v>
                </c:pt>
                <c:pt idx="5">
                  <c:v>2012</c:v>
                </c:pt>
                <c:pt idx="6">
                  <c:v>2013</c:v>
                </c:pt>
                <c:pt idx="7">
                  <c:v>2014</c:v>
                </c:pt>
                <c:pt idx="8">
                  <c:v>2015</c:v>
                </c:pt>
              </c:numCache>
            </c:numRef>
          </c:cat>
          <c:val>
            <c:numRef>
              <c:f>'District-Race-copy-prev'!$B$13:$J$13</c:f>
              <c:numCache>
                <c:formatCode>General</c:formatCode>
                <c:ptCount val="9"/>
                <c:pt idx="0">
                  <c:v>40.200000000000003</c:v>
                </c:pt>
                <c:pt idx="1">
                  <c:v>43.6</c:v>
                </c:pt>
                <c:pt idx="2">
                  <c:v>39.4</c:v>
                </c:pt>
                <c:pt idx="3">
                  <c:v>57.6</c:v>
                </c:pt>
                <c:pt idx="4">
                  <c:v>51.7</c:v>
                </c:pt>
                <c:pt idx="5">
                  <c:v>50</c:v>
                </c:pt>
                <c:pt idx="6">
                  <c:v>56.1</c:v>
                </c:pt>
                <c:pt idx="7">
                  <c:v>54.7</c:v>
                </c:pt>
                <c:pt idx="8">
                  <c:v>62.3</c:v>
                </c:pt>
              </c:numCache>
            </c:numRef>
          </c:val>
          <c:smooth val="0"/>
          <c:extLst xmlns:c16r2="http://schemas.microsoft.com/office/drawing/2015/06/chart">
            <c:ext xmlns:c16="http://schemas.microsoft.com/office/drawing/2014/chart" uri="{C3380CC4-5D6E-409C-BE32-E72D297353CC}">
              <c16:uniqueId val="{00000005-D3CA-4EFC-B026-7A6456726691}"/>
            </c:ext>
          </c:extLst>
        </c:ser>
        <c:ser>
          <c:idx val="1"/>
          <c:order val="1"/>
          <c:tx>
            <c:strRef>
              <c:f>'District-Race-copy-prev'!$A$15</c:f>
              <c:strCache>
                <c:ptCount val="1"/>
                <c:pt idx="0">
                  <c:v>AK Native/Amer.Ind only</c:v>
                </c:pt>
              </c:strCache>
            </c:strRef>
          </c:tx>
          <c:spPr>
            <a:ln>
              <a:solidFill>
                <a:srgbClr val="0070C0"/>
              </a:solidFill>
              <a:prstDash val="sysDot"/>
            </a:ln>
          </c:spPr>
          <c:marker>
            <c:spPr>
              <a:solidFill>
                <a:srgbClr val="0070C0"/>
              </a:solidFill>
              <a:ln>
                <a:solidFill>
                  <a:srgbClr val="0070C0"/>
                </a:solidFill>
              </a:ln>
            </c:spPr>
          </c:marker>
          <c:dLbls>
            <c:dLbl>
              <c:idx val="1"/>
              <c:delete val="1"/>
              <c:extLst xmlns:c16r2="http://schemas.microsoft.com/office/drawing/2015/06/chart">
                <c:ext xmlns:c16="http://schemas.microsoft.com/office/drawing/2014/chart" uri="{C3380CC4-5D6E-409C-BE32-E72D297353CC}">
                  <c16:uniqueId val="{00000006-D3CA-4EFC-B026-7A6456726691}"/>
                </c:ext>
                <c:ext xmlns:c15="http://schemas.microsoft.com/office/drawing/2012/chart" uri="{CE6537A1-D6FC-4f65-9D91-7224C49458BB}"/>
              </c:extLst>
            </c:dLbl>
            <c:dLbl>
              <c:idx val="2"/>
              <c:delete val="1"/>
              <c:extLst xmlns:c16r2="http://schemas.microsoft.com/office/drawing/2015/06/chart">
                <c:ext xmlns:c16="http://schemas.microsoft.com/office/drawing/2014/chart" uri="{C3380CC4-5D6E-409C-BE32-E72D297353CC}">
                  <c16:uniqueId val="{00000007-D3CA-4EFC-B026-7A6456726691}"/>
                </c:ext>
                <c:ext xmlns:c15="http://schemas.microsoft.com/office/drawing/2012/chart" uri="{CE6537A1-D6FC-4f65-9D91-7224C49458BB}"/>
              </c:extLst>
            </c:dLbl>
            <c:dLbl>
              <c:idx val="3"/>
              <c:layout>
                <c:manualLayout>
                  <c:x val="-7.5043970019210886E-3"/>
                  <c:y val="8.905208596149995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D3CA-4EFC-B026-7A6456726691}"/>
                </c:ext>
                <c:ext xmlns:c15="http://schemas.microsoft.com/office/drawing/2012/chart" uri="{CE6537A1-D6FC-4f65-9D91-7224C49458BB}">
                  <c15:layout/>
                </c:ext>
              </c:extLst>
            </c:dLbl>
            <c:dLbl>
              <c:idx val="4"/>
              <c:delete val="1"/>
              <c:extLst xmlns:c16r2="http://schemas.microsoft.com/office/drawing/2015/06/chart">
                <c:ext xmlns:c16="http://schemas.microsoft.com/office/drawing/2014/chart" uri="{C3380CC4-5D6E-409C-BE32-E72D297353CC}">
                  <c16:uniqueId val="{00000009-D3CA-4EFC-B026-7A6456726691}"/>
                </c:ext>
                <c:ext xmlns:c15="http://schemas.microsoft.com/office/drawing/2012/chart" uri="{CE6537A1-D6FC-4f65-9D91-7224C49458BB}"/>
              </c:extLst>
            </c:dLbl>
            <c:dLbl>
              <c:idx val="5"/>
              <c:delete val="1"/>
              <c:extLst xmlns:c16r2="http://schemas.microsoft.com/office/drawing/2015/06/chart">
                <c:ext xmlns:c16="http://schemas.microsoft.com/office/drawing/2014/chart" uri="{C3380CC4-5D6E-409C-BE32-E72D297353CC}">
                  <c16:uniqueId val="{0000000A-D3CA-4EFC-B026-7A6456726691}"/>
                </c:ext>
                <c:ext xmlns:c15="http://schemas.microsoft.com/office/drawing/2012/chart" uri="{CE6537A1-D6FC-4f65-9D91-7224C49458BB}"/>
              </c:extLst>
            </c:dLbl>
            <c:dLbl>
              <c:idx val="6"/>
              <c:layout>
                <c:manualLayout>
                  <c:x val="-2.125010146927523E-2"/>
                  <c:y val="4.230867544817085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D3CA-4EFC-B026-7A6456726691}"/>
                </c:ext>
                <c:ext xmlns:c15="http://schemas.microsoft.com/office/drawing/2012/chart" uri="{CE6537A1-D6FC-4f65-9D91-7224C49458BB}">
                  <c15:layout/>
                </c:ext>
              </c:extLst>
            </c:dLbl>
            <c:dLbl>
              <c:idx val="7"/>
              <c:delete val="1"/>
              <c:extLst xmlns:c16r2="http://schemas.microsoft.com/office/drawing/2015/06/chart">
                <c:ext xmlns:c16="http://schemas.microsoft.com/office/drawing/2014/chart" uri="{C3380CC4-5D6E-409C-BE32-E72D297353CC}">
                  <c16:uniqueId val="{0000000C-D3CA-4EFC-B026-7A6456726691}"/>
                </c:ext>
                <c:ext xmlns:c15="http://schemas.microsoft.com/office/drawing/2012/chart" uri="{CE6537A1-D6FC-4f65-9D91-7224C49458BB}"/>
              </c:extLst>
            </c:dLbl>
            <c:spPr>
              <a:noFill/>
              <a:ln>
                <a:noFill/>
              </a:ln>
              <a:effectLst/>
            </c:sp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ext>
            </c:extLst>
          </c:dLbls>
          <c:cat>
            <c:numRef>
              <c:f>'District-Race-copy-prev'!$B$12:$J$12</c:f>
              <c:numCache>
                <c:formatCode>General</c:formatCode>
                <c:ptCount val="9"/>
                <c:pt idx="0">
                  <c:v>2007</c:v>
                </c:pt>
                <c:pt idx="1">
                  <c:v>2008</c:v>
                </c:pt>
                <c:pt idx="2">
                  <c:v>2009</c:v>
                </c:pt>
                <c:pt idx="3">
                  <c:v>2010</c:v>
                </c:pt>
                <c:pt idx="4">
                  <c:v>2011</c:v>
                </c:pt>
                <c:pt idx="5">
                  <c:v>2012</c:v>
                </c:pt>
                <c:pt idx="6">
                  <c:v>2013</c:v>
                </c:pt>
                <c:pt idx="7">
                  <c:v>2014</c:v>
                </c:pt>
                <c:pt idx="8">
                  <c:v>2015</c:v>
                </c:pt>
              </c:numCache>
            </c:numRef>
          </c:cat>
          <c:val>
            <c:numRef>
              <c:f>'District-Race-copy-prev'!$B$15:$J$15</c:f>
              <c:numCache>
                <c:formatCode>General</c:formatCode>
                <c:ptCount val="9"/>
                <c:pt idx="0">
                  <c:v>39.4</c:v>
                </c:pt>
                <c:pt idx="1">
                  <c:v>40.6</c:v>
                </c:pt>
                <c:pt idx="2">
                  <c:v>36.200000000000003</c:v>
                </c:pt>
                <c:pt idx="3">
                  <c:v>56.1</c:v>
                </c:pt>
                <c:pt idx="4">
                  <c:v>50</c:v>
                </c:pt>
                <c:pt idx="5">
                  <c:v>46.2</c:v>
                </c:pt>
                <c:pt idx="6">
                  <c:v>53.1</c:v>
                </c:pt>
                <c:pt idx="7">
                  <c:v>53.2</c:v>
                </c:pt>
                <c:pt idx="8">
                  <c:v>55</c:v>
                </c:pt>
              </c:numCache>
            </c:numRef>
          </c:val>
          <c:smooth val="0"/>
          <c:extLst xmlns:c16r2="http://schemas.microsoft.com/office/drawing/2015/06/chart">
            <c:ext xmlns:c16="http://schemas.microsoft.com/office/drawing/2014/chart" uri="{C3380CC4-5D6E-409C-BE32-E72D297353CC}">
              <c16:uniqueId val="{0000000D-D3CA-4EFC-B026-7A6456726691}"/>
            </c:ext>
          </c:extLst>
        </c:ser>
        <c:dLbls>
          <c:showLegendKey val="0"/>
          <c:showVal val="0"/>
          <c:showCatName val="0"/>
          <c:showSerName val="0"/>
          <c:showPercent val="0"/>
          <c:showBubbleSize val="0"/>
        </c:dLbls>
        <c:marker val="1"/>
        <c:smooth val="0"/>
        <c:axId val="419009880"/>
        <c:axId val="419018896"/>
      </c:lineChart>
      <c:catAx>
        <c:axId val="419009880"/>
        <c:scaling>
          <c:orientation val="minMax"/>
        </c:scaling>
        <c:delete val="0"/>
        <c:axPos val="b"/>
        <c:title>
          <c:tx>
            <c:rich>
              <a:bodyPr/>
              <a:lstStyle/>
              <a:p>
                <a:pPr>
                  <a:defRPr/>
                </a:pPr>
                <a:r>
                  <a:rPr lang="en-US"/>
                  <a:t>School Year</a:t>
                </a:r>
              </a:p>
            </c:rich>
          </c:tx>
          <c:layout/>
          <c:overlay val="0"/>
        </c:title>
        <c:numFmt formatCode="General" sourceLinked="1"/>
        <c:majorTickMark val="out"/>
        <c:minorTickMark val="none"/>
        <c:tickLblPos val="nextTo"/>
        <c:crossAx val="419018896"/>
        <c:crosses val="autoZero"/>
        <c:auto val="1"/>
        <c:lblAlgn val="ctr"/>
        <c:lblOffset val="100"/>
        <c:noMultiLvlLbl val="0"/>
      </c:catAx>
      <c:valAx>
        <c:axId val="419018896"/>
        <c:scaling>
          <c:orientation val="minMax"/>
          <c:min val="35"/>
        </c:scaling>
        <c:delete val="0"/>
        <c:axPos val="l"/>
        <c:title>
          <c:tx>
            <c:rich>
              <a:bodyPr rot="-5400000" vert="horz"/>
              <a:lstStyle/>
              <a:p>
                <a:pPr>
                  <a:defRPr/>
                </a:pPr>
                <a:r>
                  <a:rPr lang="en-US" baseline="0" dirty="0" smtClean="0"/>
                  <a:t>Graduation </a:t>
                </a:r>
                <a:r>
                  <a:rPr lang="en-US" baseline="0" dirty="0"/>
                  <a:t>Rate</a:t>
                </a:r>
                <a:endParaRPr lang="en-US" dirty="0"/>
              </a:p>
            </c:rich>
          </c:tx>
          <c:layout/>
          <c:overlay val="0"/>
        </c:title>
        <c:numFmt formatCode="General" sourceLinked="1"/>
        <c:majorTickMark val="out"/>
        <c:minorTickMark val="none"/>
        <c:tickLblPos val="nextTo"/>
        <c:crossAx val="419009880"/>
        <c:crosses val="autoZero"/>
        <c:crossBetween val="between"/>
      </c:valAx>
      <c:spPr>
        <a:ln w="28575">
          <a:solidFill>
            <a:schemeClr val="tx1"/>
          </a:solidFill>
        </a:ln>
      </c:spPr>
    </c:plotArea>
    <c:legend>
      <c:legendPos val="b"/>
      <c:layout>
        <c:manualLayout>
          <c:xMode val="edge"/>
          <c:yMode val="edge"/>
          <c:x val="0.21305354871878129"/>
          <c:y val="5.6155950739806497E-2"/>
          <c:w val="0.60181919365342496"/>
          <c:h val="7.2953863835845942E-2"/>
        </c:manualLayout>
      </c:layout>
      <c:overlay val="0"/>
      <c:txPr>
        <a:bodyPr/>
        <a:lstStyle/>
        <a:p>
          <a:pPr>
            <a:defRPr sz="12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r>
              <a:rPr lang="en-US" sz="2800" dirty="0" smtClean="0"/>
              <a:t>English </a:t>
            </a:r>
            <a:r>
              <a:rPr lang="en-US" sz="2800" dirty="0"/>
              <a:t>Language Arts </a:t>
            </a:r>
            <a:r>
              <a:rPr lang="en-US" sz="2800" dirty="0" smtClean="0"/>
              <a:t>Grades </a:t>
            </a:r>
            <a:r>
              <a:rPr lang="en-US" sz="2800" dirty="0"/>
              <a:t>3-6</a:t>
            </a:r>
          </a:p>
        </c:rich>
      </c:tx>
      <c:layout/>
      <c:overlay val="0"/>
      <c:spPr>
        <a:noFill/>
        <a:ln>
          <a:noFill/>
        </a:ln>
        <a:effectLst/>
      </c:spPr>
      <c:txPr>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2028472737517203"/>
          <c:y val="0.18191328123672035"/>
          <c:w val="0.83576059619518983"/>
          <c:h val="0.65013040542179656"/>
        </c:manualLayout>
      </c:layout>
      <c:barChart>
        <c:barDir val="col"/>
        <c:grouping val="clustered"/>
        <c:varyColors val="0"/>
        <c:ser>
          <c:idx val="0"/>
          <c:order val="0"/>
          <c:tx>
            <c:strRef>
              <c:f>AMP!$B$2</c:f>
              <c:strCache>
                <c:ptCount val="1"/>
                <c:pt idx="0">
                  <c:v>Fairbanks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AMP!$A$3:$A$6</c:f>
              <c:strCache>
                <c:ptCount val="4"/>
                <c:pt idx="0">
                  <c:v>Grade 3</c:v>
                </c:pt>
                <c:pt idx="1">
                  <c:v>Grade 4</c:v>
                </c:pt>
                <c:pt idx="2">
                  <c:v>Grade 5</c:v>
                </c:pt>
                <c:pt idx="3">
                  <c:v>Grade 6</c:v>
                </c:pt>
              </c:strCache>
            </c:strRef>
          </c:cat>
          <c:val>
            <c:numRef>
              <c:f>AMP!$B$3:$B$6</c:f>
              <c:numCache>
                <c:formatCode>0.0%</c:formatCode>
                <c:ptCount val="4"/>
                <c:pt idx="0">
                  <c:v>0.375</c:v>
                </c:pt>
                <c:pt idx="1">
                  <c:v>0.46500000000000002</c:v>
                </c:pt>
                <c:pt idx="2">
                  <c:v>0.48199999999999998</c:v>
                </c:pt>
                <c:pt idx="3">
                  <c:v>0.42099999999999999</c:v>
                </c:pt>
              </c:numCache>
            </c:numRef>
          </c:val>
        </c:ser>
        <c:ser>
          <c:idx val="1"/>
          <c:order val="1"/>
          <c:tx>
            <c:strRef>
              <c:f>AMP!$C$2</c:f>
              <c:strCache>
                <c:ptCount val="1"/>
                <c:pt idx="0">
                  <c:v>Big 4</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AMP!$A$3:$A$6</c:f>
              <c:strCache>
                <c:ptCount val="4"/>
                <c:pt idx="0">
                  <c:v>Grade 3</c:v>
                </c:pt>
                <c:pt idx="1">
                  <c:v>Grade 4</c:v>
                </c:pt>
                <c:pt idx="2">
                  <c:v>Grade 5</c:v>
                </c:pt>
                <c:pt idx="3">
                  <c:v>Grade 6</c:v>
                </c:pt>
              </c:strCache>
            </c:strRef>
          </c:cat>
          <c:val>
            <c:numRef>
              <c:f>AMP!$C$3:$C$6</c:f>
              <c:numCache>
                <c:formatCode>0.0%</c:formatCode>
                <c:ptCount val="4"/>
                <c:pt idx="0">
                  <c:v>0.41099999999999998</c:v>
                </c:pt>
                <c:pt idx="1">
                  <c:v>0.45200000000000001</c:v>
                </c:pt>
                <c:pt idx="2">
                  <c:v>0.49</c:v>
                </c:pt>
                <c:pt idx="3">
                  <c:v>0.39900000000000002</c:v>
                </c:pt>
              </c:numCache>
            </c:numRef>
          </c:val>
        </c:ser>
        <c:ser>
          <c:idx val="2"/>
          <c:order val="2"/>
          <c:tx>
            <c:strRef>
              <c:f>AMP!$D$2</c:f>
              <c:strCache>
                <c:ptCount val="1"/>
                <c:pt idx="0">
                  <c:v>Statewide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AMP!$A$3:$A$6</c:f>
              <c:strCache>
                <c:ptCount val="4"/>
                <c:pt idx="0">
                  <c:v>Grade 3</c:v>
                </c:pt>
                <c:pt idx="1">
                  <c:v>Grade 4</c:v>
                </c:pt>
                <c:pt idx="2">
                  <c:v>Grade 5</c:v>
                </c:pt>
                <c:pt idx="3">
                  <c:v>Grade 6</c:v>
                </c:pt>
              </c:strCache>
            </c:strRef>
          </c:cat>
          <c:val>
            <c:numRef>
              <c:f>AMP!$D$3:$D$6</c:f>
              <c:numCache>
                <c:formatCode>0.0%</c:formatCode>
                <c:ptCount val="4"/>
                <c:pt idx="0">
                  <c:v>0.35399999999999998</c:v>
                </c:pt>
                <c:pt idx="1">
                  <c:v>0.4</c:v>
                </c:pt>
                <c:pt idx="2">
                  <c:v>0.42099999999999999</c:v>
                </c:pt>
                <c:pt idx="3">
                  <c:v>0.375</c:v>
                </c:pt>
              </c:numCache>
            </c:numRef>
          </c:val>
        </c:ser>
        <c:dLbls>
          <c:dLblPos val="inEnd"/>
          <c:showLegendKey val="0"/>
          <c:showVal val="1"/>
          <c:showCatName val="0"/>
          <c:showSerName val="0"/>
          <c:showPercent val="0"/>
          <c:showBubbleSize val="0"/>
        </c:dLbls>
        <c:gapWidth val="65"/>
        <c:axId val="292399152"/>
        <c:axId val="292403072"/>
      </c:barChart>
      <c:catAx>
        <c:axId val="292399152"/>
        <c:scaling>
          <c:orientation val="minMax"/>
        </c:scaling>
        <c:delete val="0"/>
        <c:axPos val="b"/>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en-US"/>
          </a:p>
        </c:txPr>
        <c:crossAx val="292403072"/>
        <c:crosses val="autoZero"/>
        <c:auto val="1"/>
        <c:lblAlgn val="ctr"/>
        <c:lblOffset val="100"/>
        <c:noMultiLvlLbl val="0"/>
      </c:catAx>
      <c:valAx>
        <c:axId val="292403072"/>
        <c:scaling>
          <c:orientation val="minMax"/>
          <c:max val="1"/>
        </c:scaling>
        <c:delete val="0"/>
        <c:axPos val="l"/>
        <c:title>
          <c:tx>
            <c:rich>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 Meeting Standards</a:t>
                </a:r>
              </a:p>
            </c:rich>
          </c:tx>
          <c:layout/>
          <c:overlay val="0"/>
          <c:spPr>
            <a:noFill/>
            <a:ln>
              <a:noFill/>
            </a:ln>
            <a:effectLst/>
          </c:spPr>
          <c:txPr>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292399152"/>
        <c:crosses val="autoZero"/>
        <c:crossBetween val="between"/>
      </c:valAx>
      <c:spPr>
        <a:noFill/>
        <a:ln>
          <a:noFill/>
        </a:ln>
        <a:effectLst/>
      </c:spPr>
    </c:plotArea>
    <c:legend>
      <c:legendPos val="b"/>
      <c:layout>
        <c:manualLayout>
          <c:xMode val="edge"/>
          <c:yMode val="edge"/>
          <c:x val="0.19480004367430195"/>
          <c:y val="0.26303597597414918"/>
          <c:w val="0.64874332685945169"/>
          <c:h val="7.6547004963553988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r>
              <a:rPr lang="en-US" sz="2800" dirty="0" smtClean="0"/>
              <a:t>English </a:t>
            </a:r>
            <a:r>
              <a:rPr lang="en-US" sz="2800" dirty="0"/>
              <a:t>Language Arts </a:t>
            </a:r>
            <a:r>
              <a:rPr lang="en-US" sz="2800" dirty="0" smtClean="0"/>
              <a:t>Grades </a:t>
            </a:r>
            <a:r>
              <a:rPr lang="en-US" sz="2800" dirty="0"/>
              <a:t>7-10</a:t>
            </a:r>
          </a:p>
        </c:rich>
      </c:tx>
      <c:layout/>
      <c:overlay val="0"/>
      <c:spPr>
        <a:noFill/>
        <a:ln>
          <a:noFill/>
        </a:ln>
        <a:effectLst/>
      </c:spPr>
      <c:txPr>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2028472737517203"/>
          <c:y val="0.18191328123672035"/>
          <c:w val="0.83576059619518983"/>
          <c:h val="0.65013040542179656"/>
        </c:manualLayout>
      </c:layout>
      <c:barChart>
        <c:barDir val="col"/>
        <c:grouping val="clustered"/>
        <c:varyColors val="0"/>
        <c:ser>
          <c:idx val="0"/>
          <c:order val="0"/>
          <c:tx>
            <c:strRef>
              <c:f>AMP!$B$2</c:f>
              <c:strCache>
                <c:ptCount val="1"/>
                <c:pt idx="0">
                  <c:v>Fairbanks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AMP!$A$7:$A$10</c:f>
              <c:strCache>
                <c:ptCount val="4"/>
                <c:pt idx="0">
                  <c:v>Grade 7</c:v>
                </c:pt>
                <c:pt idx="1">
                  <c:v>Grade 8</c:v>
                </c:pt>
                <c:pt idx="2">
                  <c:v>Grade 9</c:v>
                </c:pt>
                <c:pt idx="3">
                  <c:v>Grade 10</c:v>
                </c:pt>
              </c:strCache>
            </c:strRef>
          </c:cat>
          <c:val>
            <c:numRef>
              <c:f>AMP!$B$7:$B$10</c:f>
              <c:numCache>
                <c:formatCode>0.0%</c:formatCode>
                <c:ptCount val="4"/>
                <c:pt idx="0">
                  <c:v>0.30499999999999999</c:v>
                </c:pt>
                <c:pt idx="1">
                  <c:v>0.34300000000000003</c:v>
                </c:pt>
                <c:pt idx="2">
                  <c:v>0.36699999999999999</c:v>
                </c:pt>
                <c:pt idx="3">
                  <c:v>0.32100000000000001</c:v>
                </c:pt>
              </c:numCache>
            </c:numRef>
          </c:val>
        </c:ser>
        <c:ser>
          <c:idx val="1"/>
          <c:order val="1"/>
          <c:tx>
            <c:strRef>
              <c:f>AMP!$C$2</c:f>
              <c:strCache>
                <c:ptCount val="1"/>
                <c:pt idx="0">
                  <c:v>Big 4</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AMP!$A$7:$A$10</c:f>
              <c:strCache>
                <c:ptCount val="4"/>
                <c:pt idx="0">
                  <c:v>Grade 7</c:v>
                </c:pt>
                <c:pt idx="1">
                  <c:v>Grade 8</c:v>
                </c:pt>
                <c:pt idx="2">
                  <c:v>Grade 9</c:v>
                </c:pt>
                <c:pt idx="3">
                  <c:v>Grade 10</c:v>
                </c:pt>
              </c:strCache>
            </c:strRef>
          </c:cat>
          <c:val>
            <c:numRef>
              <c:f>AMP!$C$7:$C$10</c:f>
              <c:numCache>
                <c:formatCode>0.0%</c:formatCode>
                <c:ptCount val="4"/>
                <c:pt idx="0">
                  <c:v>0.33900000000000002</c:v>
                </c:pt>
                <c:pt idx="1">
                  <c:v>0.36</c:v>
                </c:pt>
                <c:pt idx="2">
                  <c:v>0.38100000000000001</c:v>
                </c:pt>
                <c:pt idx="3">
                  <c:v>0.31900000000000001</c:v>
                </c:pt>
              </c:numCache>
            </c:numRef>
          </c:val>
        </c:ser>
        <c:ser>
          <c:idx val="2"/>
          <c:order val="2"/>
          <c:tx>
            <c:strRef>
              <c:f>AMP!$D$2</c:f>
              <c:strCache>
                <c:ptCount val="1"/>
                <c:pt idx="0">
                  <c:v>Statewide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AMP!$A$7:$A$10</c:f>
              <c:strCache>
                <c:ptCount val="4"/>
                <c:pt idx="0">
                  <c:v>Grade 7</c:v>
                </c:pt>
                <c:pt idx="1">
                  <c:v>Grade 8</c:v>
                </c:pt>
                <c:pt idx="2">
                  <c:v>Grade 9</c:v>
                </c:pt>
                <c:pt idx="3">
                  <c:v>Grade 10</c:v>
                </c:pt>
              </c:strCache>
            </c:strRef>
          </c:cat>
          <c:val>
            <c:numRef>
              <c:f>AMP!$D$7:$D$10</c:f>
              <c:numCache>
                <c:formatCode>0.0%</c:formatCode>
                <c:ptCount val="4"/>
                <c:pt idx="0">
                  <c:v>0.29899999999999999</c:v>
                </c:pt>
                <c:pt idx="1">
                  <c:v>0.311</c:v>
                </c:pt>
                <c:pt idx="2">
                  <c:v>0.32800000000000001</c:v>
                </c:pt>
                <c:pt idx="3">
                  <c:v>0.28599999999999998</c:v>
                </c:pt>
              </c:numCache>
            </c:numRef>
          </c:val>
        </c:ser>
        <c:dLbls>
          <c:dLblPos val="inEnd"/>
          <c:showLegendKey val="0"/>
          <c:showVal val="1"/>
          <c:showCatName val="0"/>
          <c:showSerName val="0"/>
          <c:showPercent val="0"/>
          <c:showBubbleSize val="0"/>
        </c:dLbls>
        <c:gapWidth val="65"/>
        <c:axId val="292404640"/>
        <c:axId val="292400328"/>
      </c:barChart>
      <c:catAx>
        <c:axId val="292404640"/>
        <c:scaling>
          <c:orientation val="minMax"/>
        </c:scaling>
        <c:delete val="0"/>
        <c:axPos val="b"/>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en-US"/>
          </a:p>
        </c:txPr>
        <c:crossAx val="292400328"/>
        <c:crosses val="autoZero"/>
        <c:auto val="1"/>
        <c:lblAlgn val="ctr"/>
        <c:lblOffset val="100"/>
        <c:noMultiLvlLbl val="0"/>
      </c:catAx>
      <c:valAx>
        <c:axId val="292400328"/>
        <c:scaling>
          <c:orientation val="minMax"/>
          <c:max val="1"/>
        </c:scaling>
        <c:delete val="0"/>
        <c:axPos val="l"/>
        <c:title>
          <c:tx>
            <c:rich>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 Meeting Standards</a:t>
                </a:r>
              </a:p>
            </c:rich>
          </c:tx>
          <c:layout>
            <c:manualLayout>
              <c:xMode val="edge"/>
              <c:yMode val="edge"/>
              <c:x val="3.5801899762529676E-2"/>
              <c:y val="0.20566427421709091"/>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292404640"/>
        <c:crosses val="autoZero"/>
        <c:crossBetween val="between"/>
      </c:valAx>
      <c:spPr>
        <a:noFill/>
        <a:ln>
          <a:noFill/>
        </a:ln>
        <a:effectLst/>
      </c:spPr>
    </c:plotArea>
    <c:legend>
      <c:legendPos val="b"/>
      <c:layout>
        <c:manualLayout>
          <c:xMode val="edge"/>
          <c:yMode val="edge"/>
          <c:x val="0.21826859142607172"/>
          <c:y val="0.24374375285284869"/>
          <c:w val="0.6116795400574927"/>
          <c:h val="7.7482460667997924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r>
              <a:rPr lang="en-US" sz="2800" dirty="0" smtClean="0"/>
              <a:t>Math </a:t>
            </a:r>
            <a:r>
              <a:rPr lang="en-US" sz="2800" dirty="0"/>
              <a:t>Grades 7-10</a:t>
            </a:r>
          </a:p>
        </c:rich>
      </c:tx>
      <c:layout/>
      <c:overlay val="0"/>
      <c:spPr>
        <a:noFill/>
        <a:ln>
          <a:noFill/>
        </a:ln>
        <a:effectLst/>
      </c:spPr>
      <c:txPr>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2028472737517203"/>
          <c:y val="0.18191328123672035"/>
          <c:w val="0.83576059619518983"/>
          <c:h val="0.65013040542179656"/>
        </c:manualLayout>
      </c:layout>
      <c:barChart>
        <c:barDir val="col"/>
        <c:grouping val="clustered"/>
        <c:varyColors val="0"/>
        <c:ser>
          <c:idx val="0"/>
          <c:order val="0"/>
          <c:tx>
            <c:strRef>
              <c:f>AMP!$H$2</c:f>
              <c:strCache>
                <c:ptCount val="1"/>
                <c:pt idx="0">
                  <c:v>Fairbanks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AMP!$G$7:$G$10</c:f>
              <c:strCache>
                <c:ptCount val="4"/>
                <c:pt idx="0">
                  <c:v>Grade 7</c:v>
                </c:pt>
                <c:pt idx="1">
                  <c:v>Grade 8</c:v>
                </c:pt>
                <c:pt idx="2">
                  <c:v>Grade 9</c:v>
                </c:pt>
                <c:pt idx="3">
                  <c:v>Grade 10</c:v>
                </c:pt>
              </c:strCache>
            </c:strRef>
          </c:cat>
          <c:val>
            <c:numRef>
              <c:f>AMP!$H$7:$H$10</c:f>
              <c:numCache>
                <c:formatCode>0.0%</c:formatCode>
                <c:ptCount val="4"/>
                <c:pt idx="0">
                  <c:v>0.33</c:v>
                </c:pt>
                <c:pt idx="1">
                  <c:v>0.27500000000000002</c:v>
                </c:pt>
                <c:pt idx="2">
                  <c:v>0.25900000000000001</c:v>
                </c:pt>
                <c:pt idx="3">
                  <c:v>0.22</c:v>
                </c:pt>
              </c:numCache>
            </c:numRef>
          </c:val>
        </c:ser>
        <c:ser>
          <c:idx val="1"/>
          <c:order val="1"/>
          <c:tx>
            <c:strRef>
              <c:f>AMP!$I$2</c:f>
              <c:strCache>
                <c:ptCount val="1"/>
                <c:pt idx="0">
                  <c:v>Big 4</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AMP!$G$7:$G$10</c:f>
              <c:strCache>
                <c:ptCount val="4"/>
                <c:pt idx="0">
                  <c:v>Grade 7</c:v>
                </c:pt>
                <c:pt idx="1">
                  <c:v>Grade 8</c:v>
                </c:pt>
                <c:pt idx="2">
                  <c:v>Grade 9</c:v>
                </c:pt>
                <c:pt idx="3">
                  <c:v>Grade 10</c:v>
                </c:pt>
              </c:strCache>
            </c:strRef>
          </c:cat>
          <c:val>
            <c:numRef>
              <c:f>AMP!$I$7:$I$10</c:f>
              <c:numCache>
                <c:formatCode>0.0%</c:formatCode>
                <c:ptCount val="4"/>
                <c:pt idx="0">
                  <c:v>0.34300000000000003</c:v>
                </c:pt>
                <c:pt idx="1">
                  <c:v>0.33200000000000002</c:v>
                </c:pt>
                <c:pt idx="2">
                  <c:v>0.311</c:v>
                </c:pt>
                <c:pt idx="3">
                  <c:v>0.22800000000000001</c:v>
                </c:pt>
              </c:numCache>
            </c:numRef>
          </c:val>
        </c:ser>
        <c:ser>
          <c:idx val="2"/>
          <c:order val="2"/>
          <c:tx>
            <c:strRef>
              <c:f>AMP!$J$2</c:f>
              <c:strCache>
                <c:ptCount val="1"/>
                <c:pt idx="0">
                  <c:v>Statewide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AMP!$G$7:$G$10</c:f>
              <c:strCache>
                <c:ptCount val="4"/>
                <c:pt idx="0">
                  <c:v>Grade 7</c:v>
                </c:pt>
                <c:pt idx="1">
                  <c:v>Grade 8</c:v>
                </c:pt>
                <c:pt idx="2">
                  <c:v>Grade 9</c:v>
                </c:pt>
                <c:pt idx="3">
                  <c:v>Grade 10</c:v>
                </c:pt>
              </c:strCache>
            </c:strRef>
          </c:cat>
          <c:val>
            <c:numRef>
              <c:f>AMP!$J$7:$J$10</c:f>
              <c:numCache>
                <c:formatCode>0.0%</c:formatCode>
                <c:ptCount val="4"/>
                <c:pt idx="0">
                  <c:v>0.29699999999999999</c:v>
                </c:pt>
                <c:pt idx="1">
                  <c:v>0.25800000000000001</c:v>
                </c:pt>
                <c:pt idx="2">
                  <c:v>0.26200000000000001</c:v>
                </c:pt>
                <c:pt idx="3">
                  <c:v>0.20200000000000001</c:v>
                </c:pt>
              </c:numCache>
            </c:numRef>
          </c:val>
        </c:ser>
        <c:dLbls>
          <c:dLblPos val="inEnd"/>
          <c:showLegendKey val="0"/>
          <c:showVal val="1"/>
          <c:showCatName val="0"/>
          <c:showSerName val="0"/>
          <c:showPercent val="0"/>
          <c:showBubbleSize val="0"/>
        </c:dLbls>
        <c:gapWidth val="65"/>
        <c:axId val="350578472"/>
        <c:axId val="350578864"/>
      </c:barChart>
      <c:catAx>
        <c:axId val="350578472"/>
        <c:scaling>
          <c:orientation val="minMax"/>
        </c:scaling>
        <c:delete val="0"/>
        <c:axPos val="b"/>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en-US"/>
          </a:p>
        </c:txPr>
        <c:crossAx val="350578864"/>
        <c:crosses val="autoZero"/>
        <c:auto val="1"/>
        <c:lblAlgn val="ctr"/>
        <c:lblOffset val="100"/>
        <c:noMultiLvlLbl val="0"/>
      </c:catAx>
      <c:valAx>
        <c:axId val="350578864"/>
        <c:scaling>
          <c:orientation val="minMax"/>
          <c:max val="1"/>
        </c:scaling>
        <c:delete val="0"/>
        <c:axPos val="l"/>
        <c:title>
          <c:tx>
            <c:rich>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 Meeting Standards</a:t>
                </a:r>
              </a:p>
            </c:rich>
          </c:tx>
          <c:layout/>
          <c:overlay val="0"/>
          <c:spPr>
            <a:noFill/>
            <a:ln>
              <a:noFill/>
            </a:ln>
            <a:effectLst/>
          </c:spPr>
          <c:txPr>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350578472"/>
        <c:crosses val="autoZero"/>
        <c:crossBetween val="between"/>
      </c:valAx>
      <c:spPr>
        <a:noFill/>
        <a:ln>
          <a:noFill/>
        </a:ln>
        <a:effectLst/>
      </c:spPr>
    </c:plotArea>
    <c:legend>
      <c:legendPos val="b"/>
      <c:layout>
        <c:manualLayout>
          <c:xMode val="edge"/>
          <c:yMode val="edge"/>
          <c:x val="0.21826859142607172"/>
          <c:y val="0.27077227635173245"/>
          <c:w val="0.61326684164479439"/>
          <c:h val="8.2105205554261124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r>
              <a:rPr lang="en-US" sz="2800" dirty="0" smtClean="0"/>
              <a:t>Math </a:t>
            </a:r>
            <a:r>
              <a:rPr lang="en-US" sz="2800" dirty="0"/>
              <a:t>Grades 3-6</a:t>
            </a:r>
          </a:p>
        </c:rich>
      </c:tx>
      <c:layout/>
      <c:overlay val="0"/>
      <c:spPr>
        <a:noFill/>
        <a:ln>
          <a:noFill/>
        </a:ln>
        <a:effectLst/>
      </c:spPr>
      <c:txPr>
        <a:bodyPr rot="0" spcFirstLastPara="1" vertOverflow="ellipsis" vert="horz" wrap="square" anchor="ctr" anchorCtr="1"/>
        <a:lstStyle/>
        <a:p>
          <a:pPr>
            <a:defRPr sz="2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2028472737517203"/>
          <c:y val="0.18191328123672035"/>
          <c:w val="0.83576059619518983"/>
          <c:h val="0.65013040542179656"/>
        </c:manualLayout>
      </c:layout>
      <c:barChart>
        <c:barDir val="col"/>
        <c:grouping val="clustered"/>
        <c:varyColors val="0"/>
        <c:ser>
          <c:idx val="0"/>
          <c:order val="0"/>
          <c:tx>
            <c:strRef>
              <c:f>AMP!$H$2</c:f>
              <c:strCache>
                <c:ptCount val="1"/>
                <c:pt idx="0">
                  <c:v>Fairbanks</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AMP!$G$3:$G$6</c:f>
              <c:strCache>
                <c:ptCount val="4"/>
                <c:pt idx="0">
                  <c:v>Grade 3</c:v>
                </c:pt>
                <c:pt idx="1">
                  <c:v>Grade 4</c:v>
                </c:pt>
                <c:pt idx="2">
                  <c:v>Grade 5</c:v>
                </c:pt>
                <c:pt idx="3">
                  <c:v>Grade 6</c:v>
                </c:pt>
              </c:strCache>
            </c:strRef>
          </c:cat>
          <c:val>
            <c:numRef>
              <c:f>AMP!$H$3:$H$6</c:f>
              <c:numCache>
                <c:formatCode>0.0%</c:formatCode>
                <c:ptCount val="4"/>
                <c:pt idx="0">
                  <c:v>0.43099999999999999</c:v>
                </c:pt>
                <c:pt idx="1">
                  <c:v>0.44500000000000001</c:v>
                </c:pt>
                <c:pt idx="2">
                  <c:v>0.374</c:v>
                </c:pt>
                <c:pt idx="3">
                  <c:v>0.40300000000000002</c:v>
                </c:pt>
              </c:numCache>
            </c:numRef>
          </c:val>
        </c:ser>
        <c:ser>
          <c:idx val="1"/>
          <c:order val="1"/>
          <c:tx>
            <c:strRef>
              <c:f>AMP!$I$2</c:f>
              <c:strCache>
                <c:ptCount val="1"/>
                <c:pt idx="0">
                  <c:v>Big 4</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AMP!$G$3:$G$6</c:f>
              <c:strCache>
                <c:ptCount val="4"/>
                <c:pt idx="0">
                  <c:v>Grade 3</c:v>
                </c:pt>
                <c:pt idx="1">
                  <c:v>Grade 4</c:v>
                </c:pt>
                <c:pt idx="2">
                  <c:v>Grade 5</c:v>
                </c:pt>
                <c:pt idx="3">
                  <c:v>Grade 6</c:v>
                </c:pt>
              </c:strCache>
            </c:strRef>
          </c:cat>
          <c:val>
            <c:numRef>
              <c:f>AMP!$I$3:$I$6</c:f>
              <c:numCache>
                <c:formatCode>0.0%</c:formatCode>
                <c:ptCount val="4"/>
                <c:pt idx="0">
                  <c:v>0.46500000000000002</c:v>
                </c:pt>
                <c:pt idx="1">
                  <c:v>0.443</c:v>
                </c:pt>
                <c:pt idx="2">
                  <c:v>0.39500000000000002</c:v>
                </c:pt>
                <c:pt idx="3">
                  <c:v>0.35299999999999998</c:v>
                </c:pt>
              </c:numCache>
            </c:numRef>
          </c:val>
        </c:ser>
        <c:ser>
          <c:idx val="2"/>
          <c:order val="2"/>
          <c:tx>
            <c:strRef>
              <c:f>AMP!$J$2</c:f>
              <c:strCache>
                <c:ptCount val="1"/>
                <c:pt idx="0">
                  <c:v>Statewide</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AMP!$G$3:$G$6</c:f>
              <c:strCache>
                <c:ptCount val="4"/>
                <c:pt idx="0">
                  <c:v>Grade 3</c:v>
                </c:pt>
                <c:pt idx="1">
                  <c:v>Grade 4</c:v>
                </c:pt>
                <c:pt idx="2">
                  <c:v>Grade 5</c:v>
                </c:pt>
                <c:pt idx="3">
                  <c:v>Grade 6</c:v>
                </c:pt>
              </c:strCache>
            </c:strRef>
          </c:cat>
          <c:val>
            <c:numRef>
              <c:f>AMP!$J$3:$J$6</c:f>
              <c:numCache>
                <c:formatCode>0.0%</c:formatCode>
                <c:ptCount val="4"/>
                <c:pt idx="0">
                  <c:v>0.40500000000000003</c:v>
                </c:pt>
                <c:pt idx="1">
                  <c:v>0.38800000000000001</c:v>
                </c:pt>
                <c:pt idx="2">
                  <c:v>0.34599999999999997</c:v>
                </c:pt>
                <c:pt idx="3">
                  <c:v>0.31900000000000001</c:v>
                </c:pt>
              </c:numCache>
            </c:numRef>
          </c:val>
        </c:ser>
        <c:dLbls>
          <c:dLblPos val="inEnd"/>
          <c:showLegendKey val="0"/>
          <c:showVal val="1"/>
          <c:showCatName val="0"/>
          <c:showSerName val="0"/>
          <c:showPercent val="0"/>
          <c:showBubbleSize val="0"/>
        </c:dLbls>
        <c:gapWidth val="65"/>
        <c:axId val="350579256"/>
        <c:axId val="350576120"/>
      </c:barChart>
      <c:catAx>
        <c:axId val="350579256"/>
        <c:scaling>
          <c:orientation val="minMax"/>
        </c:scaling>
        <c:delete val="0"/>
        <c:axPos val="b"/>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0" i="0" u="none" strike="noStrike" kern="1200" cap="all" baseline="0">
                <a:solidFill>
                  <a:schemeClr val="dk1">
                    <a:lumMod val="75000"/>
                    <a:lumOff val="25000"/>
                  </a:schemeClr>
                </a:solidFill>
                <a:latin typeface="+mn-lt"/>
                <a:ea typeface="+mn-ea"/>
                <a:cs typeface="+mn-cs"/>
              </a:defRPr>
            </a:pPr>
            <a:endParaRPr lang="en-US"/>
          </a:p>
        </c:txPr>
        <c:crossAx val="350576120"/>
        <c:crosses val="autoZero"/>
        <c:auto val="1"/>
        <c:lblAlgn val="ctr"/>
        <c:lblOffset val="100"/>
        <c:noMultiLvlLbl val="0"/>
      </c:catAx>
      <c:valAx>
        <c:axId val="350576120"/>
        <c:scaling>
          <c:orientation val="minMax"/>
          <c:max val="1"/>
        </c:scaling>
        <c:delete val="0"/>
        <c:axPos val="l"/>
        <c:title>
          <c:tx>
            <c:rich>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 Meeting Standards</a:t>
                </a:r>
              </a:p>
            </c:rich>
          </c:tx>
          <c:layout/>
          <c:overlay val="0"/>
          <c:spPr>
            <a:noFill/>
            <a:ln>
              <a:noFill/>
            </a:ln>
            <a:effectLst/>
          </c:spPr>
          <c:txPr>
            <a:bodyPr rot="-540000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350579256"/>
        <c:crosses val="autoZero"/>
        <c:crossBetween val="between"/>
      </c:valAx>
      <c:spPr>
        <a:noFill/>
        <a:ln>
          <a:noFill/>
        </a:ln>
        <a:effectLst/>
      </c:spPr>
    </c:plotArea>
    <c:legend>
      <c:legendPos val="b"/>
      <c:layout>
        <c:manualLayout>
          <c:xMode val="edge"/>
          <c:yMode val="edge"/>
          <c:x val="0.21826859142607172"/>
          <c:y val="0.25351138342055246"/>
          <c:w val="0.61326684164479439"/>
          <c:h val="8.2105205554261124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dirty="0" smtClean="0"/>
              <a:t>English </a:t>
            </a:r>
            <a:r>
              <a:rPr lang="en-US" sz="2400" dirty="0"/>
              <a:t>Language Arts </a:t>
            </a:r>
            <a:r>
              <a:rPr lang="en-US" sz="2400" dirty="0" smtClean="0"/>
              <a:t>Grades </a:t>
            </a:r>
            <a:r>
              <a:rPr lang="en-US" sz="2400" dirty="0"/>
              <a:t>3-10</a:t>
            </a:r>
          </a:p>
        </c:rich>
      </c:tx>
      <c:layout/>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38675415573053368"/>
          <c:y val="0.10028070430161193"/>
          <c:w val="0.56011976543472608"/>
          <c:h val="0.79221132526913429"/>
        </c:manualLayout>
      </c:layout>
      <c:barChart>
        <c:barDir val="bar"/>
        <c:grouping val="clustered"/>
        <c:varyColors val="0"/>
        <c:ser>
          <c:idx val="0"/>
          <c:order val="0"/>
          <c:tx>
            <c:strRef>
              <c:f>'AMP (2)'!$B$2</c:f>
              <c:strCache>
                <c:ptCount val="1"/>
                <c:pt idx="0">
                  <c:v>Includes Multi-Racial and/or Hispanic</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 (2)'!$A$3:$A$14</c:f>
              <c:strCache>
                <c:ptCount val="12"/>
                <c:pt idx="0">
                  <c:v>Limited English Proficient</c:v>
                </c:pt>
                <c:pt idx="1">
                  <c:v>Students with Disabilities</c:v>
                </c:pt>
                <c:pt idx="2">
                  <c:v>Economically Disadvantaged</c:v>
                </c:pt>
                <c:pt idx="3">
                  <c:v>Female</c:v>
                </c:pt>
                <c:pt idx="4">
                  <c:v>Male</c:v>
                </c:pt>
                <c:pt idx="5">
                  <c:v>Two or More Races</c:v>
                </c:pt>
                <c:pt idx="6">
                  <c:v>Alaska Native/American Indian</c:v>
                </c:pt>
                <c:pt idx="7">
                  <c:v>Asian/Pacific Islander</c:v>
                </c:pt>
                <c:pt idx="8">
                  <c:v>Hispanic</c:v>
                </c:pt>
                <c:pt idx="9">
                  <c:v>African American</c:v>
                </c:pt>
                <c:pt idx="10">
                  <c:v>Caucasian</c:v>
                </c:pt>
                <c:pt idx="11">
                  <c:v>All Students</c:v>
                </c:pt>
              </c:strCache>
            </c:strRef>
          </c:cat>
          <c:val>
            <c:numRef>
              <c:f>'AMP (2)'!$B$3:$B$14</c:f>
              <c:numCache>
                <c:formatCode>0.0%</c:formatCode>
                <c:ptCount val="12"/>
                <c:pt idx="0">
                  <c:v>7.0999999999999994E-2</c:v>
                </c:pt>
                <c:pt idx="1">
                  <c:v>9.9000000000000005E-2</c:v>
                </c:pt>
                <c:pt idx="2">
                  <c:v>0.24199999999999999</c:v>
                </c:pt>
                <c:pt idx="3">
                  <c:v>0.42899999999999999</c:v>
                </c:pt>
                <c:pt idx="4">
                  <c:v>0.34899999999999998</c:v>
                </c:pt>
                <c:pt idx="5">
                  <c:v>0.374</c:v>
                </c:pt>
                <c:pt idx="6">
                  <c:v>0.23400000000000001</c:v>
                </c:pt>
                <c:pt idx="7">
                  <c:v>0.42299999999999999</c:v>
                </c:pt>
                <c:pt idx="8">
                  <c:v>0.32400000000000001</c:v>
                </c:pt>
                <c:pt idx="9">
                  <c:v>0.251</c:v>
                </c:pt>
                <c:pt idx="10">
                  <c:v>0.443</c:v>
                </c:pt>
                <c:pt idx="11">
                  <c:v>0.38800000000000001</c:v>
                </c:pt>
              </c:numCache>
            </c:numRef>
          </c:val>
        </c:ser>
        <c:ser>
          <c:idx val="1"/>
          <c:order val="1"/>
          <c:tx>
            <c:strRef>
              <c:f>'AMP (2)'!$C$2</c:f>
              <c:strCache>
                <c:ptCount val="1"/>
                <c:pt idx="0">
                  <c:v>Only</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 (2)'!$A$3:$A$14</c:f>
              <c:strCache>
                <c:ptCount val="12"/>
                <c:pt idx="0">
                  <c:v>Limited English Proficient</c:v>
                </c:pt>
                <c:pt idx="1">
                  <c:v>Students with Disabilities</c:v>
                </c:pt>
                <c:pt idx="2">
                  <c:v>Economically Disadvantaged</c:v>
                </c:pt>
                <c:pt idx="3">
                  <c:v>Female</c:v>
                </c:pt>
                <c:pt idx="4">
                  <c:v>Male</c:v>
                </c:pt>
                <c:pt idx="5">
                  <c:v>Two or More Races</c:v>
                </c:pt>
                <c:pt idx="6">
                  <c:v>Alaska Native/American Indian</c:v>
                </c:pt>
                <c:pt idx="7">
                  <c:v>Asian/Pacific Islander</c:v>
                </c:pt>
                <c:pt idx="8">
                  <c:v>Hispanic</c:v>
                </c:pt>
                <c:pt idx="9">
                  <c:v>African American</c:v>
                </c:pt>
                <c:pt idx="10">
                  <c:v>Caucasian</c:v>
                </c:pt>
                <c:pt idx="11">
                  <c:v>All Students</c:v>
                </c:pt>
              </c:strCache>
            </c:strRef>
          </c:cat>
          <c:val>
            <c:numRef>
              <c:f>'AMP (2)'!$C$3:$C$14</c:f>
              <c:numCache>
                <c:formatCode>General</c:formatCode>
                <c:ptCount val="12"/>
                <c:pt idx="5" formatCode="0.0%">
                  <c:v>0.379</c:v>
                </c:pt>
                <c:pt idx="6" formatCode="0.0%">
                  <c:v>0.158</c:v>
                </c:pt>
                <c:pt idx="7" formatCode="0.0%">
                  <c:v>0.35399999999999998</c:v>
                </c:pt>
                <c:pt idx="9" formatCode="0.0%">
                  <c:v>0.20899999999999999</c:v>
                </c:pt>
                <c:pt idx="10" formatCode="0.0%">
                  <c:v>0.45300000000000001</c:v>
                </c:pt>
              </c:numCache>
            </c:numRef>
          </c:val>
        </c:ser>
        <c:dLbls>
          <c:dLblPos val="inEnd"/>
          <c:showLegendKey val="0"/>
          <c:showVal val="1"/>
          <c:showCatName val="0"/>
          <c:showSerName val="0"/>
          <c:showPercent val="0"/>
          <c:showBubbleSize val="0"/>
        </c:dLbls>
        <c:gapWidth val="65"/>
        <c:axId val="350576512"/>
        <c:axId val="350576904"/>
      </c:barChart>
      <c:catAx>
        <c:axId val="350576512"/>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0" spcFirstLastPara="1" vertOverflow="ellipsis" wrap="square" anchor="ctr" anchorCtr="1"/>
          <a:lstStyle/>
          <a:p>
            <a:pPr>
              <a:defRPr sz="1400" b="0" i="0" u="none" strike="noStrike" kern="1200" cap="all" baseline="0">
                <a:solidFill>
                  <a:schemeClr val="dk1">
                    <a:lumMod val="75000"/>
                    <a:lumOff val="25000"/>
                  </a:schemeClr>
                </a:solidFill>
                <a:latin typeface="+mn-lt"/>
                <a:ea typeface="+mn-ea"/>
                <a:cs typeface="+mn-cs"/>
              </a:defRPr>
            </a:pPr>
            <a:endParaRPr lang="en-US"/>
          </a:p>
        </c:txPr>
        <c:crossAx val="350576904"/>
        <c:crosses val="autoZero"/>
        <c:auto val="1"/>
        <c:lblAlgn val="ctr"/>
        <c:lblOffset val="100"/>
        <c:noMultiLvlLbl val="0"/>
      </c:catAx>
      <c:valAx>
        <c:axId val="350576904"/>
        <c:scaling>
          <c:orientation val="minMax"/>
          <c:max val="1"/>
        </c:scaling>
        <c:delete val="0"/>
        <c:axPos val="b"/>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a:t>
                </a:r>
                <a:r>
                  <a:rPr lang="en-US" sz="1200" baseline="0"/>
                  <a:t> Meeting Standards</a:t>
                </a:r>
                <a:endParaRPr lang="en-US" sz="1200"/>
              </a:p>
            </c:rich>
          </c:tx>
          <c:layout/>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350576512"/>
        <c:crosses val="autoZero"/>
        <c:crossBetween val="between"/>
      </c:valAx>
      <c:spPr>
        <a:noFill/>
        <a:ln>
          <a:solidFill>
            <a:schemeClr val="tx1"/>
          </a:solidFill>
        </a:ln>
        <a:effectLst/>
      </c:spPr>
    </c:plotArea>
    <c:legend>
      <c:legendPos val="r"/>
      <c:layout>
        <c:manualLayout>
          <c:xMode val="edge"/>
          <c:yMode val="edge"/>
          <c:x val="0.68695691754746879"/>
          <c:y val="0.14291096864157871"/>
          <c:w val="0.24847851788796671"/>
          <c:h val="0.2635058696842378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dirty="0" smtClean="0"/>
              <a:t>Math Grades </a:t>
            </a:r>
            <a:r>
              <a:rPr lang="en-US" sz="2400" dirty="0"/>
              <a:t>3-10</a:t>
            </a:r>
          </a:p>
        </c:rich>
      </c:tx>
      <c:layout/>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38675415573053368"/>
          <c:y val="0.10028070430161193"/>
          <c:w val="0.56011976543472608"/>
          <c:h val="0.79221132526913429"/>
        </c:manualLayout>
      </c:layout>
      <c:barChart>
        <c:barDir val="bar"/>
        <c:grouping val="clustered"/>
        <c:varyColors val="0"/>
        <c:ser>
          <c:idx val="0"/>
          <c:order val="0"/>
          <c:tx>
            <c:strRef>
              <c:f>'AMP (2)'!$H$2</c:f>
              <c:strCache>
                <c:ptCount val="1"/>
                <c:pt idx="0">
                  <c:v>Includes Multi-Racial and/or Hispanic</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'AMP (2)'!$G$3:$G$14</c:f>
              <c:strCache>
                <c:ptCount val="12"/>
                <c:pt idx="0">
                  <c:v>Limited English Proficient</c:v>
                </c:pt>
                <c:pt idx="1">
                  <c:v>Students with Disabilities</c:v>
                </c:pt>
                <c:pt idx="2">
                  <c:v>Economically Disadvantaged</c:v>
                </c:pt>
                <c:pt idx="3">
                  <c:v>Female</c:v>
                </c:pt>
                <c:pt idx="4">
                  <c:v>Male</c:v>
                </c:pt>
                <c:pt idx="5">
                  <c:v>Two or More Races</c:v>
                </c:pt>
                <c:pt idx="6">
                  <c:v>Alaska Native/American Indian</c:v>
                </c:pt>
                <c:pt idx="7">
                  <c:v>Asian/Pacific Islander</c:v>
                </c:pt>
                <c:pt idx="8">
                  <c:v>Hispanic</c:v>
                </c:pt>
                <c:pt idx="9">
                  <c:v>African American</c:v>
                </c:pt>
                <c:pt idx="10">
                  <c:v>Caucasian</c:v>
                </c:pt>
                <c:pt idx="11">
                  <c:v>All Students</c:v>
                </c:pt>
              </c:strCache>
            </c:strRef>
          </c:cat>
          <c:val>
            <c:numRef>
              <c:f>'AMP (2)'!$H$3:$H$14</c:f>
              <c:numCache>
                <c:formatCode>0.0%</c:formatCode>
                <c:ptCount val="12"/>
                <c:pt idx="0">
                  <c:v>0.13500000000000001</c:v>
                </c:pt>
                <c:pt idx="1">
                  <c:v>0.105</c:v>
                </c:pt>
                <c:pt idx="2">
                  <c:v>0.21299999999999999</c:v>
                </c:pt>
                <c:pt idx="3">
                  <c:v>0.34</c:v>
                </c:pt>
                <c:pt idx="4">
                  <c:v>0.35399999999999998</c:v>
                </c:pt>
                <c:pt idx="5">
                  <c:v>0.33500000000000002</c:v>
                </c:pt>
                <c:pt idx="6">
                  <c:v>0.23599999999999999</c:v>
                </c:pt>
                <c:pt idx="7">
                  <c:v>0.41</c:v>
                </c:pt>
                <c:pt idx="8">
                  <c:v>0.25800000000000001</c:v>
                </c:pt>
                <c:pt idx="9">
                  <c:v>0.20599999999999999</c:v>
                </c:pt>
                <c:pt idx="10">
                  <c:v>0.39100000000000001</c:v>
                </c:pt>
                <c:pt idx="11">
                  <c:v>0.34699999999999998</c:v>
                </c:pt>
              </c:numCache>
            </c:numRef>
          </c:val>
        </c:ser>
        <c:ser>
          <c:idx val="1"/>
          <c:order val="1"/>
          <c:tx>
            <c:strRef>
              <c:f>'AMP (2)'!$I$2</c:f>
              <c:strCache>
                <c:ptCount val="1"/>
                <c:pt idx="0">
                  <c:v>Only</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strRef>
              <c:f>'AMP (2)'!$G$3:$G$14</c:f>
              <c:strCache>
                <c:ptCount val="12"/>
                <c:pt idx="0">
                  <c:v>Limited English Proficient</c:v>
                </c:pt>
                <c:pt idx="1">
                  <c:v>Students with Disabilities</c:v>
                </c:pt>
                <c:pt idx="2">
                  <c:v>Economically Disadvantaged</c:v>
                </c:pt>
                <c:pt idx="3">
                  <c:v>Female</c:v>
                </c:pt>
                <c:pt idx="4">
                  <c:v>Male</c:v>
                </c:pt>
                <c:pt idx="5">
                  <c:v>Two or More Races</c:v>
                </c:pt>
                <c:pt idx="6">
                  <c:v>Alaska Native/American Indian</c:v>
                </c:pt>
                <c:pt idx="7">
                  <c:v>Asian/Pacific Islander</c:v>
                </c:pt>
                <c:pt idx="8">
                  <c:v>Hispanic</c:v>
                </c:pt>
                <c:pt idx="9">
                  <c:v>African American</c:v>
                </c:pt>
                <c:pt idx="10">
                  <c:v>Caucasian</c:v>
                </c:pt>
                <c:pt idx="11">
                  <c:v>All Students</c:v>
                </c:pt>
              </c:strCache>
            </c:strRef>
          </c:cat>
          <c:val>
            <c:numRef>
              <c:f>'AMP (2)'!$I$3:$I$14</c:f>
              <c:numCache>
                <c:formatCode>General</c:formatCode>
                <c:ptCount val="12"/>
                <c:pt idx="5" formatCode="0.0%">
                  <c:v>0.34300000000000003</c:v>
                </c:pt>
                <c:pt idx="6" formatCode="0.0%">
                  <c:v>0.17100000000000001</c:v>
                </c:pt>
                <c:pt idx="7" formatCode="0.0%">
                  <c:v>0.38300000000000001</c:v>
                </c:pt>
                <c:pt idx="9" formatCode="0.0%">
                  <c:v>0.17399999999999999</c:v>
                </c:pt>
                <c:pt idx="10" formatCode="0.0%">
                  <c:v>0.40100000000000002</c:v>
                </c:pt>
              </c:numCache>
            </c:numRef>
          </c:val>
        </c:ser>
        <c:dLbls>
          <c:dLblPos val="inEnd"/>
          <c:showLegendKey val="0"/>
          <c:showVal val="1"/>
          <c:showCatName val="0"/>
          <c:showSerName val="0"/>
          <c:showPercent val="0"/>
          <c:showBubbleSize val="0"/>
        </c:dLbls>
        <c:gapWidth val="65"/>
        <c:axId val="350578080"/>
        <c:axId val="351016744"/>
      </c:barChart>
      <c:catAx>
        <c:axId val="350578080"/>
        <c:scaling>
          <c:orientation val="minMax"/>
        </c:scaling>
        <c:delete val="0"/>
        <c:axPos val="l"/>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0" spcFirstLastPara="1" vertOverflow="ellipsis" wrap="square" anchor="ctr" anchorCtr="1"/>
          <a:lstStyle/>
          <a:p>
            <a:pPr>
              <a:defRPr sz="1400" b="0" i="0" u="none" strike="noStrike" kern="1200" cap="all" baseline="0">
                <a:solidFill>
                  <a:schemeClr val="dk1">
                    <a:lumMod val="75000"/>
                    <a:lumOff val="25000"/>
                  </a:schemeClr>
                </a:solidFill>
                <a:latin typeface="+mn-lt"/>
                <a:ea typeface="+mn-ea"/>
                <a:cs typeface="+mn-cs"/>
              </a:defRPr>
            </a:pPr>
            <a:endParaRPr lang="en-US"/>
          </a:p>
        </c:txPr>
        <c:crossAx val="351016744"/>
        <c:crosses val="autoZero"/>
        <c:auto val="1"/>
        <c:lblAlgn val="ctr"/>
        <c:lblOffset val="100"/>
        <c:noMultiLvlLbl val="0"/>
      </c:catAx>
      <c:valAx>
        <c:axId val="351016744"/>
        <c:scaling>
          <c:orientation val="minMax"/>
          <c:max val="1"/>
        </c:scaling>
        <c:delete val="0"/>
        <c:axPos val="b"/>
        <c:title>
          <c:tx>
            <c:rich>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r>
                  <a:rPr lang="en-US" sz="1200"/>
                  <a:t>Percent</a:t>
                </a:r>
                <a:r>
                  <a:rPr lang="en-US" sz="1200" baseline="0"/>
                  <a:t> Meeting Standards</a:t>
                </a:r>
                <a:endParaRPr lang="en-US" sz="1200"/>
              </a:p>
            </c:rich>
          </c:tx>
          <c:layout/>
          <c:overlay val="0"/>
          <c:spPr>
            <a:no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350578080"/>
        <c:crosses val="autoZero"/>
        <c:crossBetween val="between"/>
      </c:valAx>
      <c:spPr>
        <a:noFill/>
        <a:ln>
          <a:solidFill>
            <a:schemeClr val="tx1"/>
          </a:solidFill>
        </a:ln>
        <a:effectLst/>
      </c:spPr>
    </c:plotArea>
    <c:legend>
      <c:legendPos val="r"/>
      <c:layout>
        <c:manualLayout>
          <c:xMode val="edge"/>
          <c:yMode val="edge"/>
          <c:x val="0.69296292355347477"/>
          <c:y val="0.13570809021255489"/>
          <c:w val="0.2424725118819607"/>
          <c:h val="0.27070874811326179"/>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bg1">
          <a:lumMod val="6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D7FE807-9F89-495E-A5AA-490B8106C039}" type="datetimeFigureOut">
              <a:rPr lang="en-US" smtClean="0"/>
              <a:t>12/1/2015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225353CE-031A-4090-BF9D-27B7156DEF68}" type="slidenum">
              <a:rPr lang="en-US" smtClean="0"/>
              <a:t>‹#›</a:t>
            </a:fld>
            <a:endParaRPr lang="en-US" dirty="0"/>
          </a:p>
        </p:txBody>
      </p:sp>
    </p:spTree>
    <p:extLst>
      <p:ext uri="{BB962C8B-B14F-4D97-AF65-F5344CB8AC3E}">
        <p14:creationId xmlns:p14="http://schemas.microsoft.com/office/powerpoint/2010/main" val="1249126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AMP scores are divided</a:t>
            </a:r>
            <a:r>
              <a:rPr lang="en-US" baseline="0" dirty="0" smtClean="0"/>
              <a:t> into four levels, with four being the highest level. Students with scores in levels 3 and 4 meet the standards; students with scores in levels 1 and 2 partially meet the standards. </a:t>
            </a:r>
          </a:p>
          <a:p>
            <a:endParaRPr lang="en-US" baseline="0" dirty="0" smtClean="0"/>
          </a:p>
          <a:p>
            <a:r>
              <a:rPr lang="en-US" baseline="0" dirty="0" smtClean="0"/>
              <a:t>There are significant differences between a student that has just barely made it into level 2 and a student who is almost level 3. Teachers and parents are encouraged to look at other classroom evidence of student understanding along with the overall AMP score to determine which skills the student needs re-teaching or extra support in. </a:t>
            </a:r>
            <a:endParaRPr lang="en-US" dirty="0"/>
          </a:p>
        </p:txBody>
      </p:sp>
      <p:sp>
        <p:nvSpPr>
          <p:cNvPr id="4" name="Slide Number Placeholder 3"/>
          <p:cNvSpPr>
            <a:spLocks noGrp="1"/>
          </p:cNvSpPr>
          <p:nvPr>
            <p:ph type="sldNum" sz="quarter" idx="10"/>
          </p:nvPr>
        </p:nvSpPr>
        <p:spPr/>
        <p:txBody>
          <a:bodyPr/>
          <a:lstStyle/>
          <a:p>
            <a:fld id="{02DE8DE4-4F42-49BF-91A0-B5A1E1B66FEA}"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20067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12</a:t>
            </a:fld>
            <a:endParaRPr lang="en-US" dirty="0"/>
          </a:p>
        </p:txBody>
      </p:sp>
    </p:spTree>
    <p:extLst>
      <p:ext uri="{BB962C8B-B14F-4D97-AF65-F5344CB8AC3E}">
        <p14:creationId xmlns:p14="http://schemas.microsoft.com/office/powerpoint/2010/main" val="1376951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13</a:t>
            </a:fld>
            <a:endParaRPr lang="en-US" dirty="0"/>
          </a:p>
        </p:txBody>
      </p:sp>
    </p:spTree>
    <p:extLst>
      <p:ext uri="{BB962C8B-B14F-4D97-AF65-F5344CB8AC3E}">
        <p14:creationId xmlns:p14="http://schemas.microsoft.com/office/powerpoint/2010/main" val="1640313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14</a:t>
            </a:fld>
            <a:endParaRPr lang="en-US" dirty="0"/>
          </a:p>
        </p:txBody>
      </p:sp>
    </p:spTree>
    <p:extLst>
      <p:ext uri="{BB962C8B-B14F-4D97-AF65-F5344CB8AC3E}">
        <p14:creationId xmlns:p14="http://schemas.microsoft.com/office/powerpoint/2010/main" val="1997623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5353CE-031A-4090-BF9D-27B7156DEF68}" type="slidenum">
              <a:rPr lang="en-US" smtClean="0"/>
              <a:t>15</a:t>
            </a:fld>
            <a:endParaRPr lang="en-US" dirty="0"/>
          </a:p>
        </p:txBody>
      </p:sp>
    </p:spTree>
    <p:extLst>
      <p:ext uri="{BB962C8B-B14F-4D97-AF65-F5344CB8AC3E}">
        <p14:creationId xmlns:p14="http://schemas.microsoft.com/office/powerpoint/2010/main" val="1925655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D5253F-7BB4-4FE6-91B5-E803B4D53171}" type="datetime1">
              <a:rPr lang="en-US" smtClean="0"/>
              <a:t>12/1/2015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1265525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9E6F35-F091-4F62-9423-DF0B254C6B23}" type="datetime1">
              <a:rPr lang="en-US" smtClean="0"/>
              <a:t>12/1/2015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3918480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D5AA85-3F00-4446-8D0F-CE156D330E73}" type="datetime1">
              <a:rPr lang="en-US" smtClean="0"/>
              <a:t>12/1/2015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84515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239431-C765-47B5-8A30-4800FF32A037}" type="datetime1">
              <a:rPr lang="en-US" smtClean="0"/>
              <a:t>12/1/2015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2206242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03EAEF-8271-417B-A812-60F1A2D54485}" type="datetime1">
              <a:rPr lang="en-US" smtClean="0"/>
              <a:t>12/1/2015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2729743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CA717D0-8D6E-43FB-9AE7-164CA644F204}" type="datetime1">
              <a:rPr lang="en-US" smtClean="0"/>
              <a:t>12/1/2015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1261443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22C9C5-54C0-42A7-95F5-AC5288C96C77}" type="datetime1">
              <a:rPr lang="en-US" smtClean="0"/>
              <a:t>12/1/2015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4260679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9E5BD9-64E4-4B37-AA56-614DA85EF8CC}" type="datetime1">
              <a:rPr lang="en-US" smtClean="0"/>
              <a:t>12/1/2015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2441476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6488FF-B823-46C5-BE73-38DBC909C70D}" type="datetime1">
              <a:rPr lang="en-US" smtClean="0"/>
              <a:t>12/1/2015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914079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2E7C99-0C0B-4DBD-815F-CEA2BD6C46ED}" type="datetime1">
              <a:rPr lang="en-US" smtClean="0"/>
              <a:t>12/1/2015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4054473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7AD01A-C8C6-4DAC-9CB0-35A10137529C}" type="datetime1">
              <a:rPr lang="en-US" smtClean="0"/>
              <a:t>12/1/2015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D53F88-6FD6-4849-9149-255A31663408}" type="slidenum">
              <a:rPr lang="en-US" smtClean="0"/>
              <a:t>‹#›</a:t>
            </a:fld>
            <a:endParaRPr lang="en-US" dirty="0"/>
          </a:p>
        </p:txBody>
      </p:sp>
    </p:spTree>
    <p:extLst>
      <p:ext uri="{BB962C8B-B14F-4D97-AF65-F5344CB8AC3E}">
        <p14:creationId xmlns:p14="http://schemas.microsoft.com/office/powerpoint/2010/main" val="563116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A6F177-8868-42B4-A2A6-6D1024799B58}" type="datetime1">
              <a:rPr lang="en-US" smtClean="0"/>
              <a:t>12/1/2015</a:t>
            </a:fld>
            <a:endParaRPr lang="en-US" dirty="0"/>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D53F88-6FD6-4849-9149-255A31663408}" type="slidenum">
              <a:rPr lang="en-US" smtClean="0"/>
              <a:t>‹#›</a:t>
            </a:fld>
            <a:endParaRPr lang="en-US" dirty="0"/>
          </a:p>
        </p:txBody>
      </p:sp>
    </p:spTree>
    <p:extLst>
      <p:ext uri="{BB962C8B-B14F-4D97-AF65-F5344CB8AC3E}">
        <p14:creationId xmlns:p14="http://schemas.microsoft.com/office/powerpoint/2010/main" val="301981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chart" Target="../charts/chart6.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Multi-Racial/Ethnic Reporting</a:t>
            </a:r>
            <a:endParaRPr lang="en-US" dirty="0"/>
          </a:p>
        </p:txBody>
      </p:sp>
      <p:sp>
        <p:nvSpPr>
          <p:cNvPr id="4" name="Slide Number Placeholder 3"/>
          <p:cNvSpPr>
            <a:spLocks noGrp="1"/>
          </p:cNvSpPr>
          <p:nvPr>
            <p:ph type="sldNum" sz="quarter" idx="12"/>
          </p:nvPr>
        </p:nvSpPr>
        <p:spPr/>
        <p:txBody>
          <a:bodyPr/>
          <a:lstStyle/>
          <a:p>
            <a:fld id="{91D53F88-6FD6-4849-9149-255A31663408}" type="slidenum">
              <a:rPr lang="en-US" smtClean="0"/>
              <a:t>1</a:t>
            </a:fld>
            <a:endParaRPr lang="en-US" dirty="0"/>
          </a:p>
        </p:txBody>
      </p:sp>
    </p:spTree>
    <p:extLst>
      <p:ext uri="{BB962C8B-B14F-4D97-AF65-F5344CB8AC3E}">
        <p14:creationId xmlns:p14="http://schemas.microsoft.com/office/powerpoint/2010/main" val="3084987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Collection Process</a:t>
            </a:r>
            <a:endParaRPr lang="en-US" dirty="0"/>
          </a:p>
        </p:txBody>
      </p:sp>
      <p:sp>
        <p:nvSpPr>
          <p:cNvPr id="3" name="Content Placeholder 2"/>
          <p:cNvSpPr>
            <a:spLocks noGrp="1"/>
          </p:cNvSpPr>
          <p:nvPr>
            <p:ph idx="1"/>
          </p:nvPr>
        </p:nvSpPr>
        <p:spPr>
          <a:xfrm>
            <a:off x="457200" y="1219201"/>
            <a:ext cx="8229600" cy="4906964"/>
          </a:xfrm>
        </p:spPr>
        <p:txBody>
          <a:bodyPr/>
          <a:lstStyle/>
          <a:p>
            <a:pPr marL="0" indent="0">
              <a:buNone/>
            </a:pPr>
            <a:r>
              <a:rPr lang="en-US" dirty="0" smtClean="0"/>
              <a:t>Select all that apply:</a:t>
            </a:r>
          </a:p>
          <a:p>
            <a:pPr>
              <a:buFont typeface="Wingdings" panose="05000000000000000000" pitchFamily="2" charset="2"/>
              <a:buChar char="q"/>
            </a:pPr>
            <a:r>
              <a:rPr lang="en-US" dirty="0" smtClean="0"/>
              <a:t>Caucasian</a:t>
            </a:r>
          </a:p>
          <a:p>
            <a:pPr>
              <a:buFont typeface="Wingdings" panose="05000000000000000000" pitchFamily="2" charset="2"/>
              <a:buChar char="q"/>
            </a:pPr>
            <a:r>
              <a:rPr lang="en-US" dirty="0" smtClean="0"/>
              <a:t>African American</a:t>
            </a:r>
          </a:p>
          <a:p>
            <a:pPr>
              <a:buFont typeface="Wingdings" panose="05000000000000000000" pitchFamily="2" charset="2"/>
              <a:buChar char="q"/>
            </a:pPr>
            <a:r>
              <a:rPr lang="en-US" dirty="0" smtClean="0"/>
              <a:t>Hispanic</a:t>
            </a:r>
          </a:p>
          <a:p>
            <a:pPr>
              <a:buFont typeface="Wingdings" panose="05000000000000000000" pitchFamily="2" charset="2"/>
              <a:buChar char="q"/>
            </a:pPr>
            <a:r>
              <a:rPr lang="en-US" dirty="0" smtClean="0"/>
              <a:t>Asian</a:t>
            </a:r>
          </a:p>
          <a:p>
            <a:pPr>
              <a:buFont typeface="Wingdings" panose="05000000000000000000" pitchFamily="2" charset="2"/>
              <a:buChar char="q"/>
            </a:pPr>
            <a:r>
              <a:rPr lang="en-US" dirty="0" smtClean="0"/>
              <a:t>American Indian</a:t>
            </a:r>
          </a:p>
          <a:p>
            <a:pPr>
              <a:buFont typeface="Wingdings" panose="05000000000000000000" pitchFamily="2" charset="2"/>
              <a:buChar char="q"/>
            </a:pPr>
            <a:r>
              <a:rPr lang="en-US" dirty="0" smtClean="0"/>
              <a:t>Alaska Native</a:t>
            </a:r>
          </a:p>
          <a:p>
            <a:pPr>
              <a:buFont typeface="Wingdings" panose="05000000000000000000" pitchFamily="2" charset="2"/>
              <a:buChar char="q"/>
            </a:pPr>
            <a:r>
              <a:rPr lang="en-US" dirty="0" smtClean="0"/>
              <a:t>Hawaiian/Pacific Islander</a:t>
            </a:r>
            <a:endParaRPr lang="en-US" dirty="0"/>
          </a:p>
        </p:txBody>
      </p:sp>
      <p:sp>
        <p:nvSpPr>
          <p:cNvPr id="4" name="Slide Number Placeholder 3"/>
          <p:cNvSpPr>
            <a:spLocks noGrp="1"/>
          </p:cNvSpPr>
          <p:nvPr>
            <p:ph type="sldNum" sz="quarter" idx="12"/>
          </p:nvPr>
        </p:nvSpPr>
        <p:spPr/>
        <p:txBody>
          <a:bodyPr/>
          <a:lstStyle/>
          <a:p>
            <a:fld id="{91D53F88-6FD6-4849-9149-255A31663408}" type="slidenum">
              <a:rPr lang="en-US" smtClean="0"/>
              <a:t>2</a:t>
            </a:fld>
            <a:endParaRPr lang="en-US" dirty="0"/>
          </a:p>
        </p:txBody>
      </p:sp>
    </p:spTree>
    <p:extLst>
      <p:ext uri="{BB962C8B-B14F-4D97-AF65-F5344CB8AC3E}">
        <p14:creationId xmlns:p14="http://schemas.microsoft.com/office/powerpoint/2010/main" val="3732137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 Process</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t>Single Field reported to state department </a:t>
            </a:r>
            <a:r>
              <a:rPr lang="en-US" sz="2800" dirty="0" smtClean="0">
                <a:sym typeface="Wingdings" panose="05000000000000000000" pitchFamily="2" charset="2"/>
              </a:rPr>
              <a:t> federal department</a:t>
            </a:r>
          </a:p>
          <a:p>
            <a:pPr marL="0" indent="0">
              <a:buNone/>
            </a:pPr>
            <a:endParaRPr lang="en-US" sz="2800" dirty="0" smtClean="0">
              <a:sym typeface="Wingdings" panose="05000000000000000000" pitchFamily="2" charset="2"/>
            </a:endParaRPr>
          </a:p>
          <a:p>
            <a:pPr marL="0" indent="0">
              <a:buNone/>
            </a:pPr>
            <a:r>
              <a:rPr lang="en-US" sz="2800" dirty="0" smtClean="0">
                <a:sym typeface="Wingdings" panose="05000000000000000000" pitchFamily="2" charset="2"/>
              </a:rPr>
              <a:t>Student is reported in only one race/ethnic category: </a:t>
            </a:r>
          </a:p>
          <a:p>
            <a:pPr marL="0" indent="0">
              <a:buNone/>
            </a:pPr>
            <a:endParaRPr lang="en-US" sz="2800" dirty="0">
              <a:sym typeface="Wingdings" panose="05000000000000000000" pitchFamily="2" charset="2"/>
            </a:endParaRPr>
          </a:p>
          <a:p>
            <a:pPr marL="0" indent="0">
              <a:buNone/>
            </a:pPr>
            <a:r>
              <a:rPr lang="en-US" sz="2800" dirty="0" smtClean="0">
                <a:sym typeface="Wingdings" panose="05000000000000000000" pitchFamily="2" charset="2"/>
              </a:rPr>
              <a:t>Additional group of “Two or More races” when a student selects several races</a:t>
            </a:r>
          </a:p>
          <a:p>
            <a:pPr marL="0" indent="0">
              <a:buNone/>
            </a:pPr>
            <a:endParaRPr lang="en-US" sz="2800" dirty="0" smtClean="0">
              <a:sym typeface="Wingdings" panose="05000000000000000000" pitchFamily="2" charset="2"/>
            </a:endParaRPr>
          </a:p>
          <a:p>
            <a:pPr marL="0" indent="0">
              <a:buNone/>
            </a:pPr>
            <a:r>
              <a:rPr lang="en-US" sz="2800" dirty="0" smtClean="0">
                <a:sym typeface="Wingdings" panose="05000000000000000000" pitchFamily="2" charset="2"/>
              </a:rPr>
              <a:t>Exception if a student selects Hispanic  Hispanic</a:t>
            </a:r>
            <a:endParaRPr lang="en-US" sz="2800" dirty="0">
              <a:sym typeface="Wingdings" panose="05000000000000000000" pitchFamily="2" charset="2"/>
            </a:endParaRPr>
          </a:p>
        </p:txBody>
      </p:sp>
      <p:sp>
        <p:nvSpPr>
          <p:cNvPr id="4" name="Slide Number Placeholder 3"/>
          <p:cNvSpPr>
            <a:spLocks noGrp="1"/>
          </p:cNvSpPr>
          <p:nvPr>
            <p:ph type="sldNum" sz="quarter" idx="12"/>
          </p:nvPr>
        </p:nvSpPr>
        <p:spPr/>
        <p:txBody>
          <a:bodyPr/>
          <a:lstStyle/>
          <a:p>
            <a:fld id="{91D53F88-6FD6-4849-9149-255A31663408}" type="slidenum">
              <a:rPr lang="en-US" smtClean="0"/>
              <a:t>3</a:t>
            </a:fld>
            <a:endParaRPr lang="en-US" dirty="0"/>
          </a:p>
        </p:txBody>
      </p:sp>
    </p:spTree>
    <p:extLst>
      <p:ext uri="{BB962C8B-B14F-4D97-AF65-F5344CB8AC3E}">
        <p14:creationId xmlns:p14="http://schemas.microsoft.com/office/powerpoint/2010/main" val="32880730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Collection and Report</a:t>
            </a:r>
            <a:endParaRPr lang="en-US" dirty="0"/>
          </a:p>
        </p:txBody>
      </p:sp>
      <p:sp>
        <p:nvSpPr>
          <p:cNvPr id="3" name="Content Placeholder 2"/>
          <p:cNvSpPr>
            <a:spLocks noGrp="1"/>
          </p:cNvSpPr>
          <p:nvPr>
            <p:ph idx="1"/>
          </p:nvPr>
        </p:nvSpPr>
        <p:spPr>
          <a:xfrm>
            <a:off x="457200" y="1600201"/>
            <a:ext cx="8077200" cy="2438399"/>
          </a:xfrm>
        </p:spPr>
        <p:txBody>
          <a:bodyPr/>
          <a:lstStyle/>
          <a:p>
            <a:pPr>
              <a:buFont typeface="Wingdings" panose="05000000000000000000" pitchFamily="2" charset="2"/>
              <a:buChar char="q"/>
            </a:pPr>
            <a:r>
              <a:rPr lang="en-US" sz="1800" dirty="0"/>
              <a:t>Caucasian</a:t>
            </a:r>
          </a:p>
          <a:p>
            <a:pPr marL="0" indent="0">
              <a:buNone/>
            </a:pPr>
            <a:r>
              <a:rPr lang="en-US" sz="1800" dirty="0" smtClean="0">
                <a:sym typeface="Wingdings" panose="05000000000000000000" pitchFamily="2" charset="2"/>
              </a:rPr>
              <a:t>  </a:t>
            </a:r>
            <a:r>
              <a:rPr lang="en-US" sz="1800" dirty="0" smtClean="0"/>
              <a:t>African </a:t>
            </a:r>
            <a:r>
              <a:rPr lang="en-US" sz="1800" dirty="0"/>
              <a:t>American</a:t>
            </a:r>
          </a:p>
          <a:p>
            <a:pPr>
              <a:buFont typeface="Wingdings" panose="05000000000000000000" pitchFamily="2" charset="2"/>
              <a:buChar char="q"/>
            </a:pPr>
            <a:r>
              <a:rPr lang="en-US" sz="1800" dirty="0" smtClean="0"/>
              <a:t>Hispanic			Student reported as </a:t>
            </a:r>
            <a:r>
              <a:rPr lang="en-US" sz="1800" u="sng" dirty="0" smtClean="0"/>
              <a:t>Two or More Races</a:t>
            </a:r>
            <a:endParaRPr lang="en-US" sz="1800" u="sng" dirty="0"/>
          </a:p>
          <a:p>
            <a:pPr marL="0" indent="0">
              <a:buNone/>
            </a:pPr>
            <a:r>
              <a:rPr lang="en-US" sz="1800" dirty="0" smtClean="0">
                <a:sym typeface="Wingdings" panose="05000000000000000000" pitchFamily="2" charset="2"/>
              </a:rPr>
              <a:t>  </a:t>
            </a:r>
            <a:r>
              <a:rPr lang="en-US" sz="1800" dirty="0" smtClean="0"/>
              <a:t>Asian				Not Asian nor African American</a:t>
            </a:r>
            <a:endParaRPr lang="en-US" sz="1800" dirty="0"/>
          </a:p>
          <a:p>
            <a:pPr>
              <a:buFont typeface="Wingdings" panose="05000000000000000000" pitchFamily="2" charset="2"/>
              <a:buChar char="q"/>
            </a:pPr>
            <a:r>
              <a:rPr lang="en-US" sz="1800" dirty="0"/>
              <a:t>American Indian</a:t>
            </a:r>
          </a:p>
          <a:p>
            <a:pPr>
              <a:buFont typeface="Wingdings" panose="05000000000000000000" pitchFamily="2" charset="2"/>
              <a:buChar char="q"/>
            </a:pPr>
            <a:r>
              <a:rPr lang="en-US" sz="1800" dirty="0"/>
              <a:t>Alaska Native</a:t>
            </a:r>
          </a:p>
          <a:p>
            <a:pPr>
              <a:buFont typeface="Wingdings" panose="05000000000000000000" pitchFamily="2" charset="2"/>
              <a:buChar char="q"/>
            </a:pPr>
            <a:r>
              <a:rPr lang="en-US" sz="1800" dirty="0"/>
              <a:t>Hawaiian/Pacific </a:t>
            </a:r>
            <a:r>
              <a:rPr lang="en-US" sz="1800" dirty="0" smtClean="0"/>
              <a:t>Islander</a:t>
            </a:r>
          </a:p>
          <a:p>
            <a:pPr marL="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91D53F88-6FD6-4849-9149-255A31663408}" type="slidenum">
              <a:rPr lang="en-US" smtClean="0"/>
              <a:t>4</a:t>
            </a:fld>
            <a:endParaRPr lang="en-US" dirty="0"/>
          </a:p>
        </p:txBody>
      </p:sp>
      <p:sp>
        <p:nvSpPr>
          <p:cNvPr id="6" name="Right Arrow 5"/>
          <p:cNvSpPr/>
          <p:nvPr/>
        </p:nvSpPr>
        <p:spPr>
          <a:xfrm>
            <a:off x="2895600" y="2362200"/>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txBox="1">
            <a:spLocks/>
          </p:cNvSpPr>
          <p:nvPr/>
        </p:nvSpPr>
        <p:spPr>
          <a:xfrm>
            <a:off x="457200" y="4001664"/>
            <a:ext cx="8077200" cy="24383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anose="05000000000000000000" pitchFamily="2" charset="2"/>
              <a:buChar char="q"/>
            </a:pPr>
            <a:r>
              <a:rPr lang="en-US" sz="1800" dirty="0" smtClean="0"/>
              <a:t>Caucasian</a:t>
            </a:r>
          </a:p>
          <a:p>
            <a:pPr>
              <a:buFont typeface="Wingdings" panose="05000000000000000000" pitchFamily="2" charset="2"/>
              <a:buChar char="q"/>
            </a:pPr>
            <a:r>
              <a:rPr lang="en-US" sz="1800" dirty="0" smtClean="0"/>
              <a:t>African American</a:t>
            </a:r>
          </a:p>
          <a:p>
            <a:pPr marL="0" indent="0">
              <a:buNone/>
            </a:pPr>
            <a:r>
              <a:rPr lang="en-US" sz="1800" dirty="0" smtClean="0">
                <a:sym typeface="Wingdings" panose="05000000000000000000" pitchFamily="2" charset="2"/>
              </a:rPr>
              <a:t>   </a:t>
            </a:r>
            <a:r>
              <a:rPr lang="en-US" sz="1800" dirty="0" smtClean="0"/>
              <a:t>Hispanic			Student reported as </a:t>
            </a:r>
            <a:r>
              <a:rPr lang="en-US" sz="1800" u="sng" dirty="0" smtClean="0"/>
              <a:t>Hispanic</a:t>
            </a:r>
          </a:p>
          <a:p>
            <a:pPr marL="0" indent="0">
              <a:buFont typeface="Arial" pitchFamily="34" charset="0"/>
              <a:buNone/>
            </a:pPr>
            <a:r>
              <a:rPr lang="en-US" sz="1800" dirty="0" smtClean="0">
                <a:sym typeface="Wingdings" panose="05000000000000000000" pitchFamily="2" charset="2"/>
              </a:rPr>
              <a:t>   </a:t>
            </a:r>
            <a:r>
              <a:rPr lang="en-US" sz="1800" dirty="0" smtClean="0"/>
              <a:t>Asian				Not Asian nor Alaska Native </a:t>
            </a:r>
          </a:p>
          <a:p>
            <a:pPr>
              <a:buFont typeface="Wingdings" panose="05000000000000000000" pitchFamily="2" charset="2"/>
              <a:buChar char="q"/>
            </a:pPr>
            <a:r>
              <a:rPr lang="en-US" sz="1800" dirty="0" smtClean="0"/>
              <a:t>American Indian		Nor Two or More Races</a:t>
            </a:r>
          </a:p>
          <a:p>
            <a:pPr marL="0" indent="0">
              <a:buNone/>
            </a:pPr>
            <a:r>
              <a:rPr lang="en-US" sz="1800" dirty="0" smtClean="0">
                <a:sym typeface="Wingdings" panose="05000000000000000000" pitchFamily="2" charset="2"/>
              </a:rPr>
              <a:t>  </a:t>
            </a:r>
            <a:r>
              <a:rPr lang="en-US" sz="1800" dirty="0" smtClean="0"/>
              <a:t>Alaska Native</a:t>
            </a:r>
          </a:p>
          <a:p>
            <a:pPr>
              <a:buFont typeface="Wingdings" panose="05000000000000000000" pitchFamily="2" charset="2"/>
              <a:buChar char="q"/>
            </a:pPr>
            <a:r>
              <a:rPr lang="en-US" sz="1800" dirty="0" smtClean="0"/>
              <a:t>Hawaiian/Pacific Islander</a:t>
            </a:r>
          </a:p>
          <a:p>
            <a:pPr marL="0" indent="0">
              <a:buFont typeface="Arial" pitchFamily="34" charset="0"/>
              <a:buNone/>
            </a:pPr>
            <a:endParaRPr lang="en-US" dirty="0" smtClean="0"/>
          </a:p>
          <a:p>
            <a:endParaRPr lang="en-US" dirty="0"/>
          </a:p>
        </p:txBody>
      </p:sp>
      <p:cxnSp>
        <p:nvCxnSpPr>
          <p:cNvPr id="9" name="Straight Connector 8"/>
          <p:cNvCxnSpPr/>
          <p:nvPr/>
        </p:nvCxnSpPr>
        <p:spPr>
          <a:xfrm>
            <a:off x="152400" y="4001664"/>
            <a:ext cx="88392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ight Arrow 10"/>
          <p:cNvSpPr/>
          <p:nvPr/>
        </p:nvSpPr>
        <p:spPr>
          <a:xfrm>
            <a:off x="2929550" y="4763663"/>
            <a:ext cx="838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24812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D53F88-6FD6-4849-9149-255A31663408}" type="slidenum">
              <a:rPr lang="en-US" smtClean="0"/>
              <a:t>5</a:t>
            </a:fld>
            <a:endParaRPr lang="en-US" dirty="0"/>
          </a:p>
        </p:txBody>
      </p:sp>
      <p:graphicFrame>
        <p:nvGraphicFramePr>
          <p:cNvPr id="6" name="Chart 5"/>
          <p:cNvGraphicFramePr>
            <a:graphicFrameLocks/>
          </p:cNvGraphicFramePr>
          <p:nvPr>
            <p:extLst/>
          </p:nvPr>
        </p:nvGraphicFramePr>
        <p:xfrm>
          <a:off x="381000" y="380999"/>
          <a:ext cx="8305800" cy="59753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372484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D53F88-6FD6-4849-9149-255A31663408}" type="slidenum">
              <a:rPr lang="en-US" smtClean="0"/>
              <a:t>6</a:t>
            </a:fld>
            <a:endParaRPr lang="en-US" dirty="0"/>
          </a:p>
        </p:txBody>
      </p:sp>
      <p:graphicFrame>
        <p:nvGraphicFramePr>
          <p:cNvPr id="6" name="Chart 5"/>
          <p:cNvGraphicFramePr>
            <a:graphicFrameLocks/>
          </p:cNvGraphicFramePr>
          <p:nvPr>
            <p:extLst/>
          </p:nvPr>
        </p:nvGraphicFramePr>
        <p:xfrm>
          <a:off x="228600" y="304800"/>
          <a:ext cx="8229600" cy="6095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51210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D53F88-6FD6-4849-9149-255A31663408}" type="slidenum">
              <a:rPr lang="en-US" smtClean="0"/>
              <a:t>7</a:t>
            </a:fld>
            <a:endParaRPr lang="en-US" dirty="0"/>
          </a:p>
        </p:txBody>
      </p:sp>
      <p:graphicFrame>
        <p:nvGraphicFramePr>
          <p:cNvPr id="7" name="Chart 6"/>
          <p:cNvGraphicFramePr>
            <a:graphicFrameLocks/>
          </p:cNvGraphicFramePr>
          <p:nvPr>
            <p:extLst/>
          </p:nvPr>
        </p:nvGraphicFramePr>
        <p:xfrm>
          <a:off x="531890" y="228599"/>
          <a:ext cx="8078710" cy="61277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122261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sz="3600" dirty="0" smtClean="0"/>
              <a:t>Graduation Rate ‘07 to ‘15</a:t>
            </a:r>
            <a:br>
              <a:rPr lang="en-US" sz="3600" dirty="0" smtClean="0"/>
            </a:br>
            <a:r>
              <a:rPr lang="en-US" sz="3600" dirty="0" smtClean="0"/>
              <a:t>Alaska Native/American Indian</a:t>
            </a:r>
            <a:br>
              <a:rPr lang="en-US" sz="3600" dirty="0" smtClean="0"/>
            </a:br>
            <a:r>
              <a:rPr lang="en-US" sz="3600" dirty="0" smtClean="0"/>
              <a:t>(include multi-racial or not)</a:t>
            </a: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91D53F88-6FD6-4849-9149-255A31663408}" type="slidenum">
              <a:rPr lang="en-US" smtClean="0"/>
              <a:t>8</a:t>
            </a:fld>
            <a:endParaRPr lang="en-US" dirty="0"/>
          </a:p>
        </p:txBody>
      </p:sp>
      <p:graphicFrame>
        <p:nvGraphicFramePr>
          <p:cNvPr id="5" name="Chart 4"/>
          <p:cNvGraphicFramePr>
            <a:graphicFrameLocks/>
          </p:cNvGraphicFramePr>
          <p:nvPr>
            <p:extLst/>
          </p:nvPr>
        </p:nvGraphicFramePr>
        <p:xfrm>
          <a:off x="762000" y="1752600"/>
          <a:ext cx="7391400" cy="54339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17744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Alaska Measures of Progress (AMP)</a:t>
            </a:r>
            <a:endParaRPr lang="en-US" dirty="0"/>
          </a:p>
        </p:txBody>
      </p:sp>
      <p:sp>
        <p:nvSpPr>
          <p:cNvPr id="6" name="Subtitle 5"/>
          <p:cNvSpPr>
            <a:spLocks noGrp="1"/>
          </p:cNvSpPr>
          <p:nvPr>
            <p:ph type="subTitle" idx="1"/>
          </p:nvPr>
        </p:nvSpPr>
        <p:spPr/>
        <p:txBody>
          <a:bodyPr/>
          <a:lstStyle/>
          <a:p>
            <a:r>
              <a:rPr lang="en-US" dirty="0" smtClean="0"/>
              <a:t>Spring 2015</a:t>
            </a:r>
            <a:endParaRPr lang="en-US" dirty="0"/>
          </a:p>
        </p:txBody>
      </p:sp>
      <p:sp>
        <p:nvSpPr>
          <p:cNvPr id="4" name="Slide Number Placeholder 3"/>
          <p:cNvSpPr>
            <a:spLocks noGrp="1"/>
          </p:cNvSpPr>
          <p:nvPr>
            <p:ph type="sldNum" sz="quarter" idx="12"/>
          </p:nvPr>
        </p:nvSpPr>
        <p:spPr/>
        <p:txBody>
          <a:bodyPr/>
          <a:lstStyle/>
          <a:p>
            <a:fld id="{91D53F88-6FD6-4849-9149-255A31663408}" type="slidenum">
              <a:rPr lang="en-US" smtClean="0"/>
              <a:t>9</a:t>
            </a:fld>
            <a:endParaRPr lang="en-US" dirty="0"/>
          </a:p>
        </p:txBody>
      </p:sp>
      <p:sp>
        <p:nvSpPr>
          <p:cNvPr id="7" name="TextBox 6"/>
          <p:cNvSpPr txBox="1"/>
          <p:nvPr/>
        </p:nvSpPr>
        <p:spPr>
          <a:xfrm>
            <a:off x="60663" y="6413740"/>
            <a:ext cx="8888767" cy="553998"/>
          </a:xfrm>
          <a:prstGeom prst="rect">
            <a:avLst/>
          </a:prstGeom>
          <a:noFill/>
        </p:spPr>
        <p:txBody>
          <a:bodyPr wrap="square" rtlCol="0">
            <a:spAutoFit/>
          </a:bodyPr>
          <a:lstStyle/>
          <a:p>
            <a:pPr algn="ctr"/>
            <a:r>
              <a:rPr lang="en-US" sz="1000" dirty="0" smtClean="0"/>
              <a:t>SBA </a:t>
            </a:r>
            <a:r>
              <a:rPr lang="en-US" sz="1000" dirty="0"/>
              <a:t>= Standards Based </a:t>
            </a:r>
            <a:r>
              <a:rPr lang="en-US" sz="1000" dirty="0" smtClean="0"/>
              <a:t>Assessment</a:t>
            </a:r>
          </a:p>
          <a:p>
            <a:pPr algn="ctr"/>
            <a:r>
              <a:rPr lang="en-US" sz="1000" dirty="0"/>
              <a:t>Dashboard prepared by Ellis Ott, Ph.D., Research &amp; Accountability Department</a:t>
            </a:r>
          </a:p>
          <a:p>
            <a:endParaRPr lang="en-US" sz="1000" dirty="0" smtClean="0"/>
          </a:p>
        </p:txBody>
      </p:sp>
    </p:spTree>
    <p:extLst>
      <p:ext uri="{BB962C8B-B14F-4D97-AF65-F5344CB8AC3E}">
        <p14:creationId xmlns:p14="http://schemas.microsoft.com/office/powerpoint/2010/main" val="38526441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What is AMP?</a:t>
            </a:r>
            <a:endParaRPr lang="en-US" dirty="0"/>
          </a:p>
        </p:txBody>
      </p:sp>
      <p:sp>
        <p:nvSpPr>
          <p:cNvPr id="3" name="Content Placeholder 2"/>
          <p:cNvSpPr>
            <a:spLocks noGrp="1"/>
          </p:cNvSpPr>
          <p:nvPr>
            <p:ph idx="1"/>
          </p:nvPr>
        </p:nvSpPr>
        <p:spPr>
          <a:xfrm>
            <a:off x="455690" y="1066800"/>
            <a:ext cx="8231110" cy="5410200"/>
          </a:xfrm>
        </p:spPr>
        <p:txBody>
          <a:bodyPr>
            <a:normAutofit fontScale="77500" lnSpcReduction="20000"/>
          </a:bodyPr>
          <a:lstStyle/>
          <a:p>
            <a:r>
              <a:rPr lang="en-US" dirty="0" smtClean="0"/>
              <a:t>New assessment in 2015 for students in grades 3-10</a:t>
            </a:r>
          </a:p>
          <a:p>
            <a:pPr marL="0" indent="0">
              <a:buNone/>
            </a:pPr>
            <a:endParaRPr lang="en-US" dirty="0" smtClean="0"/>
          </a:p>
          <a:p>
            <a:r>
              <a:rPr lang="en-US" dirty="0"/>
              <a:t>A</a:t>
            </a:r>
            <a:r>
              <a:rPr lang="en-US" dirty="0" smtClean="0"/>
              <a:t>ligned to the new, more challenging Alaska ELA and Math standards</a:t>
            </a:r>
            <a:endParaRPr lang="en-US" dirty="0"/>
          </a:p>
          <a:p>
            <a:pPr marL="0" indent="0">
              <a:buNone/>
            </a:pPr>
            <a:endParaRPr lang="en-US" dirty="0" smtClean="0"/>
          </a:p>
          <a:p>
            <a:r>
              <a:rPr lang="en-US" dirty="0" smtClean="0"/>
              <a:t>Computer-based and soon will be adaptive</a:t>
            </a:r>
          </a:p>
          <a:p>
            <a:pPr marL="0" indent="0">
              <a:buNone/>
            </a:pPr>
            <a:endParaRPr lang="en-US" dirty="0" smtClean="0"/>
          </a:p>
          <a:p>
            <a:r>
              <a:rPr lang="en-US" dirty="0"/>
              <a:t>T</a:t>
            </a:r>
            <a:r>
              <a:rPr lang="en-US" dirty="0" smtClean="0"/>
              <a:t>echnology enhanced items</a:t>
            </a:r>
          </a:p>
          <a:p>
            <a:pPr marL="0" indent="0">
              <a:buNone/>
            </a:pPr>
            <a:endParaRPr lang="en-US" dirty="0" smtClean="0"/>
          </a:p>
          <a:p>
            <a:r>
              <a:rPr lang="en-US" dirty="0"/>
              <a:t>I</a:t>
            </a:r>
            <a:r>
              <a:rPr lang="en-US" dirty="0" smtClean="0"/>
              <a:t>ncreased accessibility for all students</a:t>
            </a:r>
          </a:p>
          <a:p>
            <a:endParaRPr lang="en-US" dirty="0"/>
          </a:p>
          <a:p>
            <a:r>
              <a:rPr lang="en-US" dirty="0" smtClean="0"/>
              <a:t>Performance levels are not comparable to the proficiency levels of the Standards Based Assessments (SBAs) </a:t>
            </a:r>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1D53F88-6FD6-4849-9149-255A31663408}" type="slidenum">
              <a:rPr lang="en-US" smtClean="0"/>
              <a:t>10</a:t>
            </a:fld>
            <a:endParaRPr lang="en-US" dirty="0"/>
          </a:p>
        </p:txBody>
      </p:sp>
    </p:spTree>
    <p:extLst>
      <p:ext uri="{BB962C8B-B14F-4D97-AF65-F5344CB8AC3E}">
        <p14:creationId xmlns:p14="http://schemas.microsoft.com/office/powerpoint/2010/main" val="293324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912608" y="1"/>
            <a:ext cx="123139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rot="16200000">
            <a:off x="-1087659" y="4576275"/>
            <a:ext cx="3190981" cy="1015663"/>
          </a:xfrm>
          <a:prstGeom prst="rect">
            <a:avLst/>
          </a:prstGeom>
        </p:spPr>
        <p:txBody>
          <a:bodyPr wrap="square">
            <a:spAutoFit/>
          </a:bodyPr>
          <a:lstStyle/>
          <a:p>
            <a:pPr algn="ctr"/>
            <a:r>
              <a:rPr lang="en-US" sz="3000" dirty="0" smtClean="0">
                <a:solidFill>
                  <a:prstClr val="black"/>
                </a:solidFill>
              </a:rPr>
              <a:t>Partially </a:t>
            </a:r>
            <a:r>
              <a:rPr lang="en-US" sz="3000" dirty="0">
                <a:solidFill>
                  <a:prstClr val="black"/>
                </a:solidFill>
              </a:rPr>
              <a:t>M</a:t>
            </a:r>
            <a:r>
              <a:rPr lang="en-US" sz="3000" dirty="0" smtClean="0">
                <a:solidFill>
                  <a:prstClr val="black"/>
                </a:solidFill>
              </a:rPr>
              <a:t>eets </a:t>
            </a:r>
            <a:r>
              <a:rPr lang="en-US" sz="3000" dirty="0">
                <a:solidFill>
                  <a:prstClr val="black"/>
                </a:solidFill>
              </a:rPr>
              <a:t>S</a:t>
            </a:r>
            <a:r>
              <a:rPr lang="en-US" sz="3000" dirty="0" smtClean="0">
                <a:solidFill>
                  <a:prstClr val="black"/>
                </a:solidFill>
              </a:rPr>
              <a:t>tandards</a:t>
            </a:r>
            <a:endParaRPr lang="en-US" sz="3000" dirty="0">
              <a:solidFill>
                <a:prstClr val="black"/>
              </a:solidFill>
            </a:endParaRPr>
          </a:p>
        </p:txBody>
      </p:sp>
      <p:sp>
        <p:nvSpPr>
          <p:cNvPr id="10" name="Rectangle 9"/>
          <p:cNvSpPr/>
          <p:nvPr/>
        </p:nvSpPr>
        <p:spPr>
          <a:xfrm>
            <a:off x="3335673" y="299631"/>
            <a:ext cx="5583248" cy="892552"/>
          </a:xfrm>
          <a:prstGeom prst="rect">
            <a:avLst/>
          </a:prstGeom>
          <a:solidFill>
            <a:schemeClr val="bg1"/>
          </a:solidFill>
        </p:spPr>
        <p:txBody>
          <a:bodyPr wrap="square">
            <a:spAutoFit/>
          </a:bodyPr>
          <a:lstStyle/>
          <a:p>
            <a:r>
              <a:rPr lang="en-US" sz="2600" dirty="0" smtClean="0">
                <a:solidFill>
                  <a:prstClr val="black"/>
                </a:solidFill>
              </a:rPr>
              <a:t>Student demonstrates </a:t>
            </a:r>
            <a:r>
              <a:rPr lang="en-US" sz="2600" dirty="0">
                <a:solidFill>
                  <a:prstClr val="black"/>
                </a:solidFill>
              </a:rPr>
              <a:t>knowledge </a:t>
            </a:r>
            <a:r>
              <a:rPr lang="en-US" sz="2600" dirty="0" smtClean="0">
                <a:solidFill>
                  <a:prstClr val="black"/>
                </a:solidFill>
              </a:rPr>
              <a:t>&amp; skills </a:t>
            </a:r>
            <a:r>
              <a:rPr lang="en-US" sz="2600" dirty="0">
                <a:solidFill>
                  <a:prstClr val="black"/>
                </a:solidFill>
              </a:rPr>
              <a:t>of complex grade level content</a:t>
            </a:r>
          </a:p>
        </p:txBody>
      </p:sp>
      <p:sp>
        <p:nvSpPr>
          <p:cNvPr id="11" name="Rectangle 10"/>
          <p:cNvSpPr/>
          <p:nvPr/>
        </p:nvSpPr>
        <p:spPr>
          <a:xfrm>
            <a:off x="3335673" y="1912486"/>
            <a:ext cx="5690919" cy="892552"/>
          </a:xfrm>
          <a:prstGeom prst="rect">
            <a:avLst/>
          </a:prstGeom>
          <a:solidFill>
            <a:schemeClr val="bg1"/>
          </a:solidFill>
        </p:spPr>
        <p:txBody>
          <a:bodyPr wrap="square">
            <a:spAutoFit/>
          </a:bodyPr>
          <a:lstStyle/>
          <a:p>
            <a:r>
              <a:rPr lang="en-US" sz="2600" dirty="0" smtClean="0">
                <a:solidFill>
                  <a:prstClr val="black"/>
                </a:solidFill>
              </a:rPr>
              <a:t>Student demonstrates </a:t>
            </a:r>
            <a:r>
              <a:rPr lang="en-US" sz="2600" dirty="0">
                <a:solidFill>
                  <a:prstClr val="black"/>
                </a:solidFill>
              </a:rPr>
              <a:t>knowledge </a:t>
            </a:r>
            <a:r>
              <a:rPr lang="en-US" sz="2600" dirty="0" smtClean="0">
                <a:solidFill>
                  <a:prstClr val="black"/>
                </a:solidFill>
              </a:rPr>
              <a:t>&amp; skills </a:t>
            </a:r>
            <a:r>
              <a:rPr lang="en-US" sz="2600" dirty="0">
                <a:solidFill>
                  <a:prstClr val="black"/>
                </a:solidFill>
              </a:rPr>
              <a:t>of current grade level content</a:t>
            </a:r>
          </a:p>
        </p:txBody>
      </p:sp>
      <p:sp>
        <p:nvSpPr>
          <p:cNvPr id="12" name="Rectangle 11"/>
          <p:cNvSpPr/>
          <p:nvPr/>
        </p:nvSpPr>
        <p:spPr>
          <a:xfrm>
            <a:off x="3401529" y="3531336"/>
            <a:ext cx="5678899" cy="1292662"/>
          </a:xfrm>
          <a:prstGeom prst="rect">
            <a:avLst/>
          </a:prstGeom>
          <a:solidFill>
            <a:schemeClr val="bg1"/>
          </a:solidFill>
        </p:spPr>
        <p:txBody>
          <a:bodyPr wrap="square">
            <a:spAutoFit/>
          </a:bodyPr>
          <a:lstStyle/>
          <a:p>
            <a:r>
              <a:rPr lang="en-US" sz="2600" dirty="0" smtClean="0">
                <a:solidFill>
                  <a:prstClr val="black"/>
                </a:solidFill>
              </a:rPr>
              <a:t>Student </a:t>
            </a:r>
            <a:r>
              <a:rPr lang="en-US" sz="2600" dirty="0">
                <a:solidFill>
                  <a:prstClr val="black"/>
                </a:solidFill>
              </a:rPr>
              <a:t>may have gaps in knowledge </a:t>
            </a:r>
            <a:r>
              <a:rPr lang="en-US" sz="2600" dirty="0" smtClean="0">
                <a:solidFill>
                  <a:prstClr val="black"/>
                </a:solidFill>
              </a:rPr>
              <a:t>&amp; skills </a:t>
            </a:r>
            <a:r>
              <a:rPr lang="en-US" sz="2600" dirty="0">
                <a:solidFill>
                  <a:prstClr val="black"/>
                </a:solidFill>
              </a:rPr>
              <a:t>but is capable of most grade-level content</a:t>
            </a:r>
          </a:p>
        </p:txBody>
      </p:sp>
      <p:sp>
        <p:nvSpPr>
          <p:cNvPr id="13" name="Rectangle 12"/>
          <p:cNvSpPr/>
          <p:nvPr/>
        </p:nvSpPr>
        <p:spPr>
          <a:xfrm>
            <a:off x="3335674" y="4979142"/>
            <a:ext cx="5808326" cy="1785104"/>
          </a:xfrm>
          <a:prstGeom prst="rect">
            <a:avLst/>
          </a:prstGeom>
          <a:solidFill>
            <a:schemeClr val="bg1"/>
          </a:solidFill>
        </p:spPr>
        <p:txBody>
          <a:bodyPr wrap="square">
            <a:spAutoFit/>
          </a:bodyPr>
          <a:lstStyle/>
          <a:p>
            <a:r>
              <a:rPr lang="en-US" sz="2200" dirty="0" smtClean="0">
                <a:solidFill>
                  <a:prstClr val="black"/>
                </a:solidFill>
              </a:rPr>
              <a:t>Student </a:t>
            </a:r>
            <a:r>
              <a:rPr lang="en-US" sz="2200" dirty="0">
                <a:solidFill>
                  <a:prstClr val="black"/>
                </a:solidFill>
              </a:rPr>
              <a:t>may have significant gaps in knowledge and skills. Parents/guardians and teachers are encouraged to examine other academic information and discuss possible reasons that a student’s score is in Level 1.</a:t>
            </a:r>
          </a:p>
        </p:txBody>
      </p:sp>
      <p:grpSp>
        <p:nvGrpSpPr>
          <p:cNvPr id="28" name="Group 27"/>
          <p:cNvGrpSpPr/>
          <p:nvPr/>
        </p:nvGrpSpPr>
        <p:grpSpPr>
          <a:xfrm>
            <a:off x="955826" y="212986"/>
            <a:ext cx="2433685" cy="6551260"/>
            <a:chOff x="2227239" y="1600919"/>
            <a:chExt cx="3007897" cy="4754880"/>
          </a:xfrm>
        </p:grpSpPr>
        <p:sp>
          <p:nvSpPr>
            <p:cNvPr id="21" name="TextBox 20"/>
            <p:cNvSpPr txBox="1"/>
            <p:nvPr/>
          </p:nvSpPr>
          <p:spPr>
            <a:xfrm>
              <a:off x="2227239" y="1600919"/>
              <a:ext cx="3007895" cy="1188720"/>
            </a:xfrm>
            <a:prstGeom prst="rect">
              <a:avLst/>
            </a:prstGeom>
            <a:solidFill>
              <a:schemeClr val="accent4">
                <a:lumMod val="40000"/>
                <a:lumOff val="60000"/>
              </a:schemeClr>
            </a:solidFill>
          </p:spPr>
          <p:txBody>
            <a:bodyPr wrap="square" rtlCol="0" anchor="ctr">
              <a:spAutoFit/>
            </a:bodyPr>
            <a:lstStyle/>
            <a:p>
              <a:pPr algn="ctr"/>
              <a:r>
                <a:rPr lang="en-US" sz="4000" dirty="0" smtClean="0">
                  <a:solidFill>
                    <a:prstClr val="black"/>
                  </a:solidFill>
                </a:rPr>
                <a:t>Level 4</a:t>
              </a:r>
              <a:endParaRPr lang="en-US" sz="4000" dirty="0">
                <a:solidFill>
                  <a:prstClr val="black"/>
                </a:solidFill>
              </a:endParaRPr>
            </a:p>
          </p:txBody>
        </p:sp>
        <p:sp>
          <p:nvSpPr>
            <p:cNvPr id="25" name="TextBox 24"/>
            <p:cNvSpPr txBox="1"/>
            <p:nvPr/>
          </p:nvSpPr>
          <p:spPr>
            <a:xfrm>
              <a:off x="2227241" y="2789639"/>
              <a:ext cx="3007895" cy="1188720"/>
            </a:xfrm>
            <a:prstGeom prst="rect">
              <a:avLst/>
            </a:prstGeom>
            <a:solidFill>
              <a:srgbClr val="2FD927"/>
            </a:solidFill>
          </p:spPr>
          <p:txBody>
            <a:bodyPr wrap="square" rtlCol="0" anchor="ctr">
              <a:spAutoFit/>
            </a:bodyPr>
            <a:lstStyle/>
            <a:p>
              <a:pPr algn="ctr"/>
              <a:r>
                <a:rPr lang="en-US" sz="4000" dirty="0" smtClean="0">
                  <a:solidFill>
                    <a:prstClr val="black"/>
                  </a:solidFill>
                </a:rPr>
                <a:t>Level 3</a:t>
              </a:r>
              <a:endParaRPr lang="en-US" sz="4000" dirty="0">
                <a:solidFill>
                  <a:prstClr val="black"/>
                </a:solidFill>
              </a:endParaRPr>
            </a:p>
          </p:txBody>
        </p:sp>
        <p:sp>
          <p:nvSpPr>
            <p:cNvPr id="26" name="TextBox 25"/>
            <p:cNvSpPr txBox="1"/>
            <p:nvPr/>
          </p:nvSpPr>
          <p:spPr>
            <a:xfrm>
              <a:off x="2227241" y="3978359"/>
              <a:ext cx="3007895" cy="1188720"/>
            </a:xfrm>
            <a:prstGeom prst="rect">
              <a:avLst/>
            </a:prstGeom>
            <a:solidFill>
              <a:srgbClr val="FFFF00"/>
            </a:solidFill>
          </p:spPr>
          <p:txBody>
            <a:bodyPr wrap="square" rtlCol="0" anchor="ctr">
              <a:spAutoFit/>
            </a:bodyPr>
            <a:lstStyle/>
            <a:p>
              <a:pPr algn="ctr"/>
              <a:r>
                <a:rPr lang="en-US" sz="4000" dirty="0" smtClean="0">
                  <a:solidFill>
                    <a:prstClr val="black"/>
                  </a:solidFill>
                </a:rPr>
                <a:t>Level 2</a:t>
              </a:r>
              <a:endParaRPr lang="en-US" sz="4000" dirty="0">
                <a:solidFill>
                  <a:prstClr val="black"/>
                </a:solidFill>
              </a:endParaRPr>
            </a:p>
          </p:txBody>
        </p:sp>
        <p:sp>
          <p:nvSpPr>
            <p:cNvPr id="27" name="TextBox 26"/>
            <p:cNvSpPr txBox="1"/>
            <p:nvPr/>
          </p:nvSpPr>
          <p:spPr>
            <a:xfrm>
              <a:off x="2227240" y="5167079"/>
              <a:ext cx="3007895" cy="1188720"/>
            </a:xfrm>
            <a:prstGeom prst="rect">
              <a:avLst/>
            </a:prstGeom>
            <a:solidFill>
              <a:srgbClr val="FF9900"/>
            </a:solidFill>
          </p:spPr>
          <p:txBody>
            <a:bodyPr wrap="square" rtlCol="0" anchor="ctr">
              <a:spAutoFit/>
            </a:bodyPr>
            <a:lstStyle/>
            <a:p>
              <a:pPr algn="ctr"/>
              <a:r>
                <a:rPr lang="en-US" sz="4000" dirty="0" smtClean="0">
                  <a:solidFill>
                    <a:prstClr val="black"/>
                  </a:solidFill>
                </a:rPr>
                <a:t>Level 1</a:t>
              </a:r>
              <a:endParaRPr lang="en-US" sz="4000" dirty="0">
                <a:solidFill>
                  <a:prstClr val="black"/>
                </a:solidFill>
              </a:endParaRPr>
            </a:p>
          </p:txBody>
        </p:sp>
      </p:grpSp>
      <p:sp>
        <p:nvSpPr>
          <p:cNvPr id="29" name="Rectangle 28"/>
          <p:cNvSpPr/>
          <p:nvPr/>
        </p:nvSpPr>
        <p:spPr>
          <a:xfrm rot="16200000">
            <a:off x="-730535" y="1258320"/>
            <a:ext cx="2388394" cy="1015663"/>
          </a:xfrm>
          <a:prstGeom prst="rect">
            <a:avLst/>
          </a:prstGeom>
        </p:spPr>
        <p:txBody>
          <a:bodyPr wrap="square">
            <a:spAutoFit/>
          </a:bodyPr>
          <a:lstStyle/>
          <a:p>
            <a:pPr algn="ctr"/>
            <a:r>
              <a:rPr lang="en-US" sz="3000" dirty="0">
                <a:solidFill>
                  <a:prstClr val="black"/>
                </a:solidFill>
              </a:rPr>
              <a:t>Meets </a:t>
            </a:r>
            <a:endParaRPr lang="en-US" sz="3000" dirty="0" smtClean="0">
              <a:solidFill>
                <a:prstClr val="black"/>
              </a:solidFill>
            </a:endParaRPr>
          </a:p>
          <a:p>
            <a:pPr algn="ctr"/>
            <a:r>
              <a:rPr lang="en-US" sz="3000" dirty="0">
                <a:solidFill>
                  <a:prstClr val="black"/>
                </a:solidFill>
              </a:rPr>
              <a:t>S</a:t>
            </a:r>
            <a:r>
              <a:rPr lang="en-US" sz="3000" dirty="0" smtClean="0">
                <a:solidFill>
                  <a:prstClr val="black"/>
                </a:solidFill>
              </a:rPr>
              <a:t>tandards</a:t>
            </a:r>
            <a:endParaRPr lang="en-US" sz="3000" dirty="0">
              <a:solidFill>
                <a:prstClr val="black"/>
              </a:solidFill>
            </a:endParaRPr>
          </a:p>
        </p:txBody>
      </p:sp>
      <p:sp>
        <p:nvSpPr>
          <p:cNvPr id="2" name="Slide Number Placeholder 1"/>
          <p:cNvSpPr>
            <a:spLocks noGrp="1"/>
          </p:cNvSpPr>
          <p:nvPr>
            <p:ph type="sldNum" sz="quarter" idx="12"/>
          </p:nvPr>
        </p:nvSpPr>
        <p:spPr/>
        <p:txBody>
          <a:bodyPr/>
          <a:lstStyle/>
          <a:p>
            <a:fld id="{6E2D2B3B-882E-40F3-A32F-6DD516915044}" type="slidenum">
              <a:rPr lang="en-US" smtClean="0"/>
              <a:pPr/>
              <a:t>11</a:t>
            </a:fld>
            <a:endParaRPr lang="en-US"/>
          </a:p>
        </p:txBody>
      </p:sp>
    </p:spTree>
    <p:extLst>
      <p:ext uri="{BB962C8B-B14F-4D97-AF65-F5344CB8AC3E}">
        <p14:creationId xmlns:p14="http://schemas.microsoft.com/office/powerpoint/2010/main" val="4963733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707886"/>
          </a:xfrm>
          <a:prstGeom prst="rect">
            <a:avLst/>
          </a:prstGeom>
          <a:noFill/>
        </p:spPr>
        <p:txBody>
          <a:bodyPr wrap="none" rtlCol="0">
            <a:spAutoFit/>
          </a:bodyPr>
          <a:lstStyle/>
          <a:p>
            <a:pPr algn="ctr"/>
            <a:r>
              <a:rPr lang="en-US" sz="2000" b="1" dirty="0" smtClean="0"/>
              <a:t>Fairbanks North Star Borough School District</a:t>
            </a:r>
          </a:p>
          <a:p>
            <a:pPr algn="ctr"/>
            <a:r>
              <a:rPr lang="en-US" sz="2000" b="1" dirty="0" smtClean="0"/>
              <a:t>AMP Summary 2015</a:t>
            </a:r>
            <a:endParaRPr lang="en-US" dirty="0" smtClean="0"/>
          </a:p>
        </p:txBody>
      </p:sp>
      <p:sp>
        <p:nvSpPr>
          <p:cNvPr id="6" name="TextBox 5"/>
          <p:cNvSpPr txBox="1"/>
          <p:nvPr/>
        </p:nvSpPr>
        <p:spPr>
          <a:xfrm>
            <a:off x="63339" y="6400800"/>
            <a:ext cx="8888767" cy="553998"/>
          </a:xfrm>
          <a:prstGeom prst="rect">
            <a:avLst/>
          </a:prstGeom>
          <a:noFill/>
        </p:spPr>
        <p:txBody>
          <a:bodyPr wrap="square" rtlCol="0">
            <a:spAutoFit/>
          </a:bodyPr>
          <a:lstStyle/>
          <a:p>
            <a:pPr algn="ctr"/>
            <a:r>
              <a:rPr lang="en-US" sz="1000" dirty="0" smtClean="0"/>
              <a:t>AMP </a:t>
            </a:r>
            <a:r>
              <a:rPr lang="en-US" sz="1000" dirty="0"/>
              <a:t>= </a:t>
            </a:r>
            <a:r>
              <a:rPr lang="en-US" sz="1000" dirty="0" smtClean="0"/>
              <a:t>Alaska Measures of Progress; Big </a:t>
            </a:r>
            <a:r>
              <a:rPr lang="en-US" sz="1000" dirty="0"/>
              <a:t>4 is an unweighted average of Anchorage, Juneau, Kenai and Mat-Su</a:t>
            </a:r>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12</a:t>
            </a:fld>
            <a:endParaRPr lang="en-US" dirty="0"/>
          </a:p>
        </p:txBody>
      </p:sp>
      <p:graphicFrame>
        <p:nvGraphicFramePr>
          <p:cNvPr id="12" name="Chart 11"/>
          <p:cNvGraphicFramePr>
            <a:graphicFrameLocks/>
          </p:cNvGraphicFramePr>
          <p:nvPr>
            <p:extLst>
              <p:ext uri="{D42A27DB-BD31-4B8C-83A1-F6EECF244321}">
                <p14:modId xmlns:p14="http://schemas.microsoft.com/office/powerpoint/2010/main" val="1179497353"/>
              </p:ext>
            </p:extLst>
          </p:nvPr>
        </p:nvGraphicFramePr>
        <p:xfrm>
          <a:off x="464642" y="752335"/>
          <a:ext cx="8001000" cy="2766787"/>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1383422" y="5692246"/>
            <a:ext cx="8694201" cy="338554"/>
          </a:xfrm>
          <a:prstGeom prst="rect">
            <a:avLst/>
          </a:prstGeom>
          <a:noFill/>
        </p:spPr>
        <p:txBody>
          <a:bodyPr wrap="square" rtlCol="0">
            <a:spAutoFit/>
          </a:bodyPr>
          <a:lstStyle/>
          <a:p>
            <a:pPr lvl="0"/>
            <a:r>
              <a:rPr lang="en-US" sz="1600" dirty="0" smtClean="0"/>
              <a:t>District results were competitive with statewide and big 4 performance</a:t>
            </a:r>
          </a:p>
        </p:txBody>
      </p:sp>
      <p:graphicFrame>
        <p:nvGraphicFramePr>
          <p:cNvPr id="16" name="Chart 15"/>
          <p:cNvGraphicFramePr>
            <a:graphicFrameLocks/>
          </p:cNvGraphicFramePr>
          <p:nvPr>
            <p:extLst>
              <p:ext uri="{D42A27DB-BD31-4B8C-83A1-F6EECF244321}">
                <p14:modId xmlns:p14="http://schemas.microsoft.com/office/powerpoint/2010/main" val="2327436822"/>
              </p:ext>
            </p:extLst>
          </p:nvPr>
        </p:nvGraphicFramePr>
        <p:xfrm>
          <a:off x="464642" y="3609097"/>
          <a:ext cx="8001000" cy="27472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816967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707886"/>
          </a:xfrm>
          <a:prstGeom prst="rect">
            <a:avLst/>
          </a:prstGeom>
          <a:noFill/>
        </p:spPr>
        <p:txBody>
          <a:bodyPr wrap="none" rtlCol="0">
            <a:spAutoFit/>
          </a:bodyPr>
          <a:lstStyle/>
          <a:p>
            <a:pPr algn="ctr"/>
            <a:r>
              <a:rPr lang="en-US" sz="2000" b="1" dirty="0" smtClean="0"/>
              <a:t>Fairbanks North Star Borough School District</a:t>
            </a:r>
          </a:p>
          <a:p>
            <a:pPr algn="ctr"/>
            <a:r>
              <a:rPr lang="en-US" sz="2000" b="1" dirty="0" smtClean="0"/>
              <a:t>AMP Summary 2015</a:t>
            </a:r>
            <a:endParaRPr lang="en-US" dirty="0" smtClean="0"/>
          </a:p>
        </p:txBody>
      </p:sp>
      <p:sp>
        <p:nvSpPr>
          <p:cNvPr id="6" name="TextBox 5"/>
          <p:cNvSpPr txBox="1"/>
          <p:nvPr/>
        </p:nvSpPr>
        <p:spPr>
          <a:xfrm>
            <a:off x="63339" y="6400800"/>
            <a:ext cx="8888767" cy="553998"/>
          </a:xfrm>
          <a:prstGeom prst="rect">
            <a:avLst/>
          </a:prstGeom>
          <a:noFill/>
        </p:spPr>
        <p:txBody>
          <a:bodyPr wrap="square" rtlCol="0">
            <a:spAutoFit/>
          </a:bodyPr>
          <a:lstStyle/>
          <a:p>
            <a:pPr algn="ctr"/>
            <a:r>
              <a:rPr lang="en-US" sz="1000" dirty="0" smtClean="0"/>
              <a:t>AMP </a:t>
            </a:r>
            <a:r>
              <a:rPr lang="en-US" sz="1000" dirty="0"/>
              <a:t>= </a:t>
            </a:r>
            <a:r>
              <a:rPr lang="en-US" sz="1000" dirty="0" smtClean="0"/>
              <a:t>Alaska Measures of Progress; Big </a:t>
            </a:r>
            <a:r>
              <a:rPr lang="en-US" sz="1000" dirty="0"/>
              <a:t>4 is an unweighted average of Anchorage, Juneau, Kenai and Mat-Su</a:t>
            </a:r>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13</a:t>
            </a:fld>
            <a:endParaRPr lang="en-US" dirty="0"/>
          </a:p>
        </p:txBody>
      </p:sp>
      <p:graphicFrame>
        <p:nvGraphicFramePr>
          <p:cNvPr id="11" name="Chart 10"/>
          <p:cNvGraphicFramePr>
            <a:graphicFrameLocks/>
          </p:cNvGraphicFramePr>
          <p:nvPr>
            <p:extLst>
              <p:ext uri="{D42A27DB-BD31-4B8C-83A1-F6EECF244321}">
                <p14:modId xmlns:p14="http://schemas.microsoft.com/office/powerpoint/2010/main" val="3329273419"/>
              </p:ext>
            </p:extLst>
          </p:nvPr>
        </p:nvGraphicFramePr>
        <p:xfrm>
          <a:off x="464642" y="3688170"/>
          <a:ext cx="8001000" cy="27126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p:cNvGraphicFramePr>
            <a:graphicFrameLocks/>
          </p:cNvGraphicFramePr>
          <p:nvPr>
            <p:extLst>
              <p:ext uri="{D42A27DB-BD31-4B8C-83A1-F6EECF244321}">
                <p14:modId xmlns:p14="http://schemas.microsoft.com/office/powerpoint/2010/main" val="2652369694"/>
              </p:ext>
            </p:extLst>
          </p:nvPr>
        </p:nvGraphicFramePr>
        <p:xfrm>
          <a:off x="464642" y="752335"/>
          <a:ext cx="8001000" cy="276678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557292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707886"/>
          </a:xfrm>
          <a:prstGeom prst="rect">
            <a:avLst/>
          </a:prstGeom>
          <a:noFill/>
        </p:spPr>
        <p:txBody>
          <a:bodyPr wrap="none" rtlCol="0">
            <a:spAutoFit/>
          </a:bodyPr>
          <a:lstStyle/>
          <a:p>
            <a:pPr algn="ctr"/>
            <a:r>
              <a:rPr lang="en-US" sz="2000" b="1" dirty="0" smtClean="0"/>
              <a:t>Fairbanks North Star Borough School District</a:t>
            </a:r>
          </a:p>
          <a:p>
            <a:pPr algn="ctr"/>
            <a:r>
              <a:rPr lang="en-US" sz="2000" b="1" dirty="0" smtClean="0"/>
              <a:t>AMP Summary 2015</a:t>
            </a:r>
            <a:endParaRPr lang="en-US" dirty="0" smtClean="0"/>
          </a:p>
        </p:txBody>
      </p:sp>
      <p:sp>
        <p:nvSpPr>
          <p:cNvPr id="6" name="TextBox 5"/>
          <p:cNvSpPr txBox="1"/>
          <p:nvPr/>
        </p:nvSpPr>
        <p:spPr>
          <a:xfrm>
            <a:off x="63339" y="6400800"/>
            <a:ext cx="8888767" cy="553998"/>
          </a:xfrm>
          <a:prstGeom prst="rect">
            <a:avLst/>
          </a:prstGeom>
          <a:noFill/>
        </p:spPr>
        <p:txBody>
          <a:bodyPr wrap="square" rtlCol="0">
            <a:spAutoFit/>
          </a:bodyPr>
          <a:lstStyle/>
          <a:p>
            <a:pPr algn="ctr"/>
            <a:r>
              <a:rPr lang="en-US" sz="1000" dirty="0" smtClean="0"/>
              <a:t>AMP </a:t>
            </a:r>
            <a:r>
              <a:rPr lang="en-US" sz="1000" dirty="0"/>
              <a:t>= </a:t>
            </a:r>
            <a:r>
              <a:rPr lang="en-US" sz="1000" dirty="0" smtClean="0"/>
              <a:t>Alaska Measures of Progress</a:t>
            </a:r>
            <a:endParaRPr lang="en-US" sz="1000" dirty="0"/>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14</a:t>
            </a:fld>
            <a:endParaRPr lang="en-US" dirty="0"/>
          </a:p>
        </p:txBody>
      </p:sp>
      <p:graphicFrame>
        <p:nvGraphicFramePr>
          <p:cNvPr id="9" name="Chart 8"/>
          <p:cNvGraphicFramePr>
            <a:graphicFrameLocks/>
          </p:cNvGraphicFramePr>
          <p:nvPr>
            <p:extLst>
              <p:ext uri="{D42A27DB-BD31-4B8C-83A1-F6EECF244321}">
                <p14:modId xmlns:p14="http://schemas.microsoft.com/office/powerpoint/2010/main" val="220926502"/>
              </p:ext>
            </p:extLst>
          </p:nvPr>
        </p:nvGraphicFramePr>
        <p:xfrm>
          <a:off x="342900" y="784224"/>
          <a:ext cx="8458200" cy="52895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133166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8692" y="0"/>
            <a:ext cx="4911922" cy="707886"/>
          </a:xfrm>
          <a:prstGeom prst="rect">
            <a:avLst/>
          </a:prstGeom>
          <a:noFill/>
        </p:spPr>
        <p:txBody>
          <a:bodyPr wrap="none" rtlCol="0">
            <a:spAutoFit/>
          </a:bodyPr>
          <a:lstStyle/>
          <a:p>
            <a:pPr algn="ctr"/>
            <a:r>
              <a:rPr lang="en-US" sz="2000" b="1" dirty="0" smtClean="0"/>
              <a:t>Fairbanks North Star Borough School District</a:t>
            </a:r>
          </a:p>
          <a:p>
            <a:pPr algn="ctr"/>
            <a:r>
              <a:rPr lang="en-US" sz="2000" b="1" dirty="0" smtClean="0"/>
              <a:t>AMP Summary 2015</a:t>
            </a:r>
            <a:endParaRPr lang="en-US" dirty="0" smtClean="0"/>
          </a:p>
        </p:txBody>
      </p:sp>
      <p:sp>
        <p:nvSpPr>
          <p:cNvPr id="6" name="TextBox 5"/>
          <p:cNvSpPr txBox="1"/>
          <p:nvPr/>
        </p:nvSpPr>
        <p:spPr>
          <a:xfrm>
            <a:off x="63339" y="6400800"/>
            <a:ext cx="8888767" cy="553998"/>
          </a:xfrm>
          <a:prstGeom prst="rect">
            <a:avLst/>
          </a:prstGeom>
          <a:noFill/>
        </p:spPr>
        <p:txBody>
          <a:bodyPr wrap="square" rtlCol="0">
            <a:spAutoFit/>
          </a:bodyPr>
          <a:lstStyle/>
          <a:p>
            <a:pPr algn="ctr"/>
            <a:r>
              <a:rPr lang="en-US" sz="1000" dirty="0" smtClean="0"/>
              <a:t>AMP </a:t>
            </a:r>
            <a:r>
              <a:rPr lang="en-US" sz="1000" dirty="0"/>
              <a:t>= </a:t>
            </a:r>
            <a:r>
              <a:rPr lang="en-US" sz="1000" dirty="0" smtClean="0"/>
              <a:t>Alaska Measures of Progress</a:t>
            </a:r>
            <a:endParaRPr lang="en-US" sz="1000" dirty="0"/>
          </a:p>
          <a:p>
            <a:pPr algn="ctr"/>
            <a:r>
              <a:rPr lang="en-US" sz="1000" dirty="0" smtClean="0"/>
              <a:t>Dashboard </a:t>
            </a:r>
            <a:r>
              <a:rPr lang="en-US" sz="1000" dirty="0"/>
              <a:t>prepared by Ellis Ott, Ph.D., Research &amp; </a:t>
            </a:r>
            <a:r>
              <a:rPr lang="en-US" sz="1000" dirty="0" smtClean="0"/>
              <a:t>Accountability</a:t>
            </a:r>
            <a:endParaRPr lang="en-US" sz="1000" dirty="0"/>
          </a:p>
          <a:p>
            <a:endParaRPr lang="en-US" sz="1000" dirty="0" smtClean="0"/>
          </a:p>
        </p:txBody>
      </p:sp>
      <p:sp>
        <p:nvSpPr>
          <p:cNvPr id="5" name="Rectangle 4"/>
          <p:cNvSpPr/>
          <p:nvPr/>
        </p:nvSpPr>
        <p:spPr>
          <a:xfrm>
            <a:off x="25958" y="121622"/>
            <a:ext cx="1919498"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7199724" y="121622"/>
            <a:ext cx="1918625" cy="461665"/>
          </a:xfrm>
          <a:prstGeom prst="rect">
            <a:avLst/>
          </a:prstGeom>
          <a:noFill/>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2014-2015</a:t>
            </a:r>
            <a:endParaRPr lang="en-US" sz="20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91D53F88-6FD6-4849-9149-255A31663408}" type="slidenum">
              <a:rPr lang="en-US" smtClean="0"/>
              <a:t>15</a:t>
            </a:fld>
            <a:endParaRPr lang="en-US" dirty="0"/>
          </a:p>
        </p:txBody>
      </p:sp>
      <p:graphicFrame>
        <p:nvGraphicFramePr>
          <p:cNvPr id="8" name="Chart 7"/>
          <p:cNvGraphicFramePr>
            <a:graphicFrameLocks/>
          </p:cNvGraphicFramePr>
          <p:nvPr>
            <p:extLst>
              <p:ext uri="{D42A27DB-BD31-4B8C-83A1-F6EECF244321}">
                <p14:modId xmlns:p14="http://schemas.microsoft.com/office/powerpoint/2010/main" val="3140433355"/>
              </p:ext>
            </p:extLst>
          </p:nvPr>
        </p:nvGraphicFramePr>
        <p:xfrm>
          <a:off x="342900" y="784224"/>
          <a:ext cx="8458200" cy="52895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18221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2376</TotalTime>
  <Words>620</Words>
  <Application>Microsoft Office PowerPoint</Application>
  <PresentationFormat>On-screen Show (4:3)</PresentationFormat>
  <Paragraphs>149</Paragraphs>
  <Slides>15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Wingdings</vt:lpstr>
      <vt:lpstr>Office Theme</vt:lpstr>
      <vt:lpstr>Multi-Racial/Ethnic Reporting</vt:lpstr>
      <vt:lpstr>Collection Process</vt:lpstr>
      <vt:lpstr>Reporting Process</vt:lpstr>
      <vt:lpstr>Examples: Collection and Report</vt:lpstr>
      <vt:lpstr>PowerPoint Presentation</vt:lpstr>
      <vt:lpstr>PowerPoint Presentation</vt:lpstr>
      <vt:lpstr>PowerPoint Presentation</vt:lpstr>
      <vt:lpstr>Graduation Rate ‘07 to ‘15 Alaska Native/American Indian (include multi-racial or not) </vt:lpstr>
      <vt:lpstr>Alaska Measures of Progress (AMP)</vt:lpstr>
      <vt:lpstr>What is AMP?</vt:lpstr>
      <vt:lpstr>PowerPoint Presentation</vt:lpstr>
      <vt:lpstr>PowerPoint Presentation</vt:lpstr>
      <vt:lpstr>PowerPoint Presentation</vt:lpstr>
      <vt:lpstr>PowerPoint Presentation</vt:lpstr>
      <vt:lpstr>PowerPoint Presentation</vt:lpstr>
    </vt:vector>
  </TitlesOfParts>
  <Company>FNSBSD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f351678</dc:creator>
  <cp:lastModifiedBy>Ott, Ellis M.</cp:lastModifiedBy>
  <cp:revision>130</cp:revision>
  <cp:lastPrinted>2013-10-08T18:41:50Z</cp:lastPrinted>
  <dcterms:created xsi:type="dcterms:W3CDTF">2013-07-08T21:22:51Z</dcterms:created>
  <dcterms:modified xsi:type="dcterms:W3CDTF">2015-12-02T02:33:48Z</dcterms:modified>
</cp:coreProperties>
</file>