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handoutMasterIdLst>
    <p:handoutMasterId r:id="rId25"/>
  </p:handoutMasterIdLst>
  <p:sldIdLst>
    <p:sldId id="259" r:id="rId2"/>
    <p:sldId id="261" r:id="rId3"/>
    <p:sldId id="279" r:id="rId4"/>
    <p:sldId id="260" r:id="rId5"/>
    <p:sldId id="263" r:id="rId6"/>
    <p:sldId id="262" r:id="rId7"/>
    <p:sldId id="264" r:id="rId8"/>
    <p:sldId id="265" r:id="rId9"/>
    <p:sldId id="266" r:id="rId10"/>
    <p:sldId id="267" r:id="rId11"/>
    <p:sldId id="269" r:id="rId12"/>
    <p:sldId id="268" r:id="rId13"/>
    <p:sldId id="270" r:id="rId14"/>
    <p:sldId id="272" r:id="rId15"/>
    <p:sldId id="274" r:id="rId16"/>
    <p:sldId id="275" r:id="rId17"/>
    <p:sldId id="273" r:id="rId18"/>
    <p:sldId id="276" r:id="rId19"/>
    <p:sldId id="277" r:id="rId20"/>
    <p:sldId id="280" r:id="rId21"/>
    <p:sldId id="282" r:id="rId22"/>
    <p:sldId id="281" r:id="rId23"/>
    <p:sldId id="283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2" autoAdjust="0"/>
    <p:restoredTop sz="94713" autoAdjust="0"/>
  </p:normalViewPr>
  <p:slideViewPr>
    <p:cSldViewPr>
      <p:cViewPr varScale="1">
        <p:scale>
          <a:sx n="96" d="100"/>
          <a:sy n="96" d="100"/>
        </p:scale>
        <p:origin x="30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351678\Desktop\Drop-Rates-05-to-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37307178707926"/>
          <c:y val="4.3919638721630384E-2"/>
          <c:w val="0.82628597412165594"/>
          <c:h val="0.73523293963254588"/>
        </c:manualLayout>
      </c:layout>
      <c:lineChart>
        <c:grouping val="standard"/>
        <c:varyColors val="0"/>
        <c:ser>
          <c:idx val="0"/>
          <c:order val="0"/>
          <c:tx>
            <c:strRef>
              <c:f>'Dropout-Grad-Rate-over-time'!$A$4</c:f>
              <c:strCache>
                <c:ptCount val="1"/>
                <c:pt idx="0">
                  <c:v>With Program</c:v>
                </c:pt>
              </c:strCache>
            </c:strRef>
          </c:tx>
          <c:dLbls>
            <c:dLbl>
              <c:idx val="5"/>
              <c:layout>
                <c:manualLayout>
                  <c:x val="-2.5172487415404145E-2"/>
                  <c:y val="4.55802100444092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B6-46AA-AB4F-910DC1F88460}"/>
                </c:ext>
              </c:extLst>
            </c:dLbl>
            <c:dLbl>
              <c:idx val="6"/>
              <c:layout>
                <c:manualLayout>
                  <c:x val="-2.6992292338048108E-2"/>
                  <c:y val="4.55802100444092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B6-46AA-AB4F-910DC1F884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'Dropout-Grad-Rate-over-time'!$B$3:$J$3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'Dropout-Grad-Rate-over-time'!$B$4:$J$4</c:f>
              <c:numCache>
                <c:formatCode>General</c:formatCode>
                <c:ptCount val="9"/>
                <c:pt idx="0">
                  <c:v>7.6</c:v>
                </c:pt>
                <c:pt idx="1">
                  <c:v>6.7</c:v>
                </c:pt>
                <c:pt idx="2">
                  <c:v>5.9</c:v>
                </c:pt>
                <c:pt idx="3">
                  <c:v>5</c:v>
                </c:pt>
                <c:pt idx="4">
                  <c:v>5.4</c:v>
                </c:pt>
                <c:pt idx="5">
                  <c:v>4.2</c:v>
                </c:pt>
                <c:pt idx="6">
                  <c:v>3.9</c:v>
                </c:pt>
                <c:pt idx="7">
                  <c:v>4.2</c:v>
                </c:pt>
                <c:pt idx="8">
                  <c:v>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B6-46AA-AB4F-910DC1F88460}"/>
            </c:ext>
          </c:extLst>
        </c:ser>
        <c:ser>
          <c:idx val="1"/>
          <c:order val="1"/>
          <c:tx>
            <c:strRef>
              <c:f>'Dropout-Grad-Rate-over-time'!$A$5</c:f>
              <c:strCache>
                <c:ptCount val="1"/>
                <c:pt idx="0">
                  <c:v>Without Program</c:v>
                </c:pt>
              </c:strCache>
            </c:strRef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square"/>
            <c:size val="7"/>
            <c:spPr>
              <a:solidFill>
                <a:srgbClr val="FF0000"/>
              </a:solidFill>
            </c:spPr>
          </c:marker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B6-46AA-AB4F-910DC1F88460}"/>
                </c:ext>
              </c:extLst>
            </c:dLbl>
            <c:dLbl>
              <c:idx val="5"/>
              <c:layout>
                <c:manualLayout>
                  <c:x val="-2.5477268917015461E-2"/>
                  <c:y val="-5.3010598502179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B6-46AA-AB4F-910DC1F88460}"/>
                </c:ext>
              </c:extLst>
            </c:dLbl>
            <c:dLbl>
              <c:idx val="6"/>
              <c:layout>
                <c:manualLayout>
                  <c:x val="-2.9116878762303386E-2"/>
                  <c:y val="-4.9476558602033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B6-46AA-AB4F-910DC1F88460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B6-46AA-AB4F-910DC1F884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'Dropout-Grad-Rate-over-time'!$B$3:$J$3</c:f>
              <c:numCache>
                <c:formatCode>General</c:formatCod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</c:numCache>
            </c:numRef>
          </c:cat>
          <c:val>
            <c:numRef>
              <c:f>'Dropout-Grad-Rate-over-time'!$B$5:$J$5</c:f>
              <c:numCache>
                <c:formatCode>General</c:formatCode>
                <c:ptCount val="9"/>
                <c:pt idx="4">
                  <c:v>5.4</c:v>
                </c:pt>
                <c:pt idx="5">
                  <c:v>4.9000000000000004</c:v>
                </c:pt>
                <c:pt idx="6">
                  <c:v>4.5999999999999996</c:v>
                </c:pt>
                <c:pt idx="7">
                  <c:v>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BB6-46AA-AB4F-910DC1F88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619648"/>
        <c:axId val="86621568"/>
      </c:lineChart>
      <c:catAx>
        <c:axId val="866196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3200"/>
                </a:pPr>
                <a:r>
                  <a:rPr lang="en-US" sz="3200" dirty="0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/>
            </a:pPr>
            <a:endParaRPr lang="en-US"/>
          </a:p>
        </c:txPr>
        <c:crossAx val="86621568"/>
        <c:crosses val="autoZero"/>
        <c:auto val="1"/>
        <c:lblAlgn val="ctr"/>
        <c:lblOffset val="100"/>
        <c:noMultiLvlLbl val="0"/>
      </c:catAx>
      <c:valAx>
        <c:axId val="86621568"/>
        <c:scaling>
          <c:orientation val="minMax"/>
          <c:max val="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 baseline="0" dirty="0"/>
                  <a:t>Dropout Rate</a:t>
                </a:r>
                <a:endParaRPr lang="en-US" sz="28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/>
            </a:pPr>
            <a:endParaRPr lang="en-US"/>
          </a:p>
        </c:txPr>
        <c:crossAx val="86619648"/>
        <c:crosses val="autoZero"/>
        <c:crossBetween val="between"/>
        <c:majorUnit val="2.5"/>
      </c:valAx>
    </c:plotArea>
    <c:legend>
      <c:legendPos val="t"/>
      <c:layout>
        <c:manualLayout>
          <c:xMode val="edge"/>
          <c:yMode val="edge"/>
          <c:x val="0.26963772620527698"/>
          <c:y val="4.5375366682105921E-2"/>
          <c:w val="0.68610305290786022"/>
          <c:h val="8.7464296742318967E-2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52344FF-6387-4964-B518-0D6C8BBE61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A6FE63-BCEB-4877-A7FA-D497C8C4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6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74C6-E7B1-419D-BA78-6D5FBDD6106E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74C6-E7B1-419D-BA78-6D5FBDD6106E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74C6-E7B1-419D-BA78-6D5FBDD6106E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74C6-E7B1-419D-BA78-6D5FBDD6106E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74C6-E7B1-419D-BA78-6D5FBDD6106E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74C6-E7B1-419D-BA78-6D5FBDD6106E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74C6-E7B1-419D-BA78-6D5FBDD6106E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74C6-E7B1-419D-BA78-6D5FBDD6106E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74C6-E7B1-419D-BA78-6D5FBDD6106E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74C6-E7B1-419D-BA78-6D5FBDD6106E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74C6-E7B1-419D-BA78-6D5FBDD6106E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4F274C6-E7B1-419D-BA78-6D5FBDD6106E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Development, Implementation, and Evaluation of an Early Warning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657600"/>
            <a:ext cx="6629400" cy="1752600"/>
          </a:xfrm>
        </p:spPr>
        <p:txBody>
          <a:bodyPr>
            <a:normAutofit fontScale="92500" lnSpcReduction="10000"/>
          </a:bodyPr>
          <a:lstStyle/>
          <a:p>
            <a:endParaRPr lang="en-US" sz="1800" b="1" dirty="0" smtClean="0"/>
          </a:p>
          <a:p>
            <a:r>
              <a:rPr lang="en-US" sz="1800" b="1" dirty="0" smtClean="0"/>
              <a:t>Presented by Ellis M. Ott, Ph.D.</a:t>
            </a:r>
            <a:endParaRPr lang="en-US" sz="1800" b="1" dirty="0"/>
          </a:p>
          <a:p>
            <a:endParaRPr lang="en-US" b="1" dirty="0" smtClean="0"/>
          </a:p>
          <a:p>
            <a:r>
              <a:rPr lang="en-US" b="1" dirty="0" smtClean="0"/>
              <a:t>Fairbanks North Star Borough School District</a:t>
            </a:r>
          </a:p>
          <a:p>
            <a:r>
              <a:rPr lang="en-US" sz="1800" b="1" dirty="0" smtClean="0"/>
              <a:t>Fairbanks, Alaska</a:t>
            </a:r>
            <a:endParaRPr lang="en-US" sz="1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6324600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Presented at 2014 NCES STATS-DC Conference July 30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1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3"/>
    </mc:Choice>
    <mc:Fallback xmlns="">
      <p:transition spd="slow" advTm="256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Our school district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lnSpcReduction="10000"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About 14,000 students, 35 schools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/>
              <a:t>D</a:t>
            </a:r>
            <a:r>
              <a:rPr lang="en-US" sz="3200" b="0" dirty="0" smtClean="0"/>
              <a:t>rop-out rate 4-6%, Graduation rate 70%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Free/reduced price lunch 36%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Special education services 16%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Limited </a:t>
            </a:r>
            <a:r>
              <a:rPr lang="en-US" sz="3200" b="0" dirty="0"/>
              <a:t>E</a:t>
            </a:r>
            <a:r>
              <a:rPr lang="en-US" sz="3200" b="0" dirty="0" smtClean="0"/>
              <a:t>nglish proficient 3%</a:t>
            </a:r>
          </a:p>
        </p:txBody>
      </p:sp>
    </p:spTree>
    <p:extLst>
      <p:ext uri="{BB962C8B-B14F-4D97-AF65-F5344CB8AC3E}">
        <p14:creationId xmlns:p14="http://schemas.microsoft.com/office/powerpoint/2010/main" val="367519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Our school district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204715"/>
              </p:ext>
            </p:extLst>
          </p:nvPr>
        </p:nvGraphicFramePr>
        <p:xfrm>
          <a:off x="838200" y="1524000"/>
          <a:ext cx="7239000" cy="4343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23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5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Caucasian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60%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African American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Hispanic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Asian/Pacific</a:t>
                      </a:r>
                      <a:r>
                        <a:rPr lang="en-US" sz="2400" baseline="0" dirty="0" smtClean="0"/>
                        <a:t> Islander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AK</a:t>
                      </a:r>
                      <a:r>
                        <a:rPr lang="en-US" sz="2400" baseline="0" dirty="0" smtClean="0"/>
                        <a:t> Native/American Indian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Two or more Races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163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        </a:t>
            </a:r>
            <a:r>
              <a:rPr lang="en-US" sz="8000" dirty="0" smtClean="0"/>
              <a:t>DEVELOPMENT</a:t>
            </a:r>
            <a:endParaRPr lang="en-US" sz="8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Building the model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3886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Dropout prevention (2006-07 to 07-08)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482840" cy="392857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dirty="0" smtClean="0"/>
              <a:t>19 staff serving 1000 K-12 students </a:t>
            </a:r>
            <a:endParaRPr lang="en-US" sz="2400" b="0" dirty="0"/>
          </a:p>
          <a:p>
            <a:pPr>
              <a:buFont typeface="Arial" panose="020B0604020202020204" pitchFamily="34" charset="0"/>
              <a:buChar char="•"/>
            </a:pPr>
            <a:endParaRPr lang="en-US" sz="2400" b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dirty="0" smtClean="0"/>
              <a:t>Students “flagged” for</a:t>
            </a:r>
          </a:p>
          <a:p>
            <a:pPr marL="0" indent="0"/>
            <a:r>
              <a:rPr lang="en-US" sz="2400" b="0" dirty="0" smtClean="0"/>
              <a:t>	1. Poor attendance</a:t>
            </a:r>
          </a:p>
          <a:p>
            <a:pPr marL="0" indent="0"/>
            <a:r>
              <a:rPr lang="en-US" sz="2400" b="0" dirty="0" smtClean="0"/>
              <a:t>	2. Non-proficient on state assessment</a:t>
            </a:r>
          </a:p>
          <a:p>
            <a:pPr marL="0" indent="0"/>
            <a:r>
              <a:rPr lang="en-US" sz="2400" b="0" dirty="0" smtClean="0"/>
              <a:t>	3. At least one F</a:t>
            </a:r>
          </a:p>
          <a:p>
            <a:pPr marL="0" indent="0"/>
            <a:r>
              <a:rPr lang="en-US" sz="2400" b="0" dirty="0" smtClean="0"/>
              <a:t>	4. Disciplinary infraction(s)</a:t>
            </a:r>
          </a:p>
          <a:p>
            <a:pPr marL="0" indent="0"/>
            <a:endParaRPr lang="en-US" sz="2400" b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D</a:t>
            </a:r>
            <a:r>
              <a:rPr lang="en-US" sz="2400" b="0" dirty="0" smtClean="0"/>
              <a:t>ropout rates reduced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dirty="0" smtClean="0"/>
              <a:t>Too many low-risk served, not enough high-risk </a:t>
            </a:r>
          </a:p>
          <a:p>
            <a:pPr marL="0" indent="0"/>
            <a:endParaRPr lang="en-US" sz="2400" b="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3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48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Creating “buy-in” for change (08-09)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9392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dirty="0" smtClean="0"/>
              <a:t>Logistic Regression Model?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dirty="0" smtClean="0"/>
              <a:t>Simple “Cut-points”  Model?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rgbClr val="C00000"/>
                </a:solidFill>
              </a:rPr>
              <a:t>High</a:t>
            </a:r>
            <a:r>
              <a:rPr lang="en-US" sz="2800" b="0" dirty="0"/>
              <a:t>, </a:t>
            </a:r>
            <a:r>
              <a:rPr lang="en-US" sz="2800" b="0" dirty="0">
                <a:solidFill>
                  <a:srgbClr val="FFC000"/>
                </a:solidFill>
              </a:rPr>
              <a:t>Medium</a:t>
            </a:r>
            <a:r>
              <a:rPr lang="en-US" sz="2800" b="0" dirty="0"/>
              <a:t>, or </a:t>
            </a:r>
            <a:r>
              <a:rPr lang="en-US" sz="2800" b="0" dirty="0">
                <a:solidFill>
                  <a:srgbClr val="00B050"/>
                </a:solidFill>
              </a:rPr>
              <a:t>Low</a:t>
            </a:r>
            <a:r>
              <a:rPr lang="en-US" sz="2800" b="0" dirty="0"/>
              <a:t> </a:t>
            </a:r>
            <a:r>
              <a:rPr lang="en-US" sz="2800" b="0" dirty="0" smtClean="0"/>
              <a:t>risk (grades K-12)</a:t>
            </a:r>
            <a:endParaRPr lang="en-US" sz="2800" dirty="0" smtClean="0"/>
          </a:p>
          <a:p>
            <a:pPr marL="754380" lvl="5" indent="0">
              <a:buNone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dirty="0" smtClean="0"/>
              <a:t>Serving </a:t>
            </a:r>
            <a:r>
              <a:rPr lang="en-US" sz="2800" b="0" dirty="0" smtClean="0">
                <a:solidFill>
                  <a:srgbClr val="C00000"/>
                </a:solidFill>
              </a:rPr>
              <a:t>High risk students </a:t>
            </a:r>
            <a:r>
              <a:rPr lang="en-US" sz="2800" dirty="0" smtClean="0"/>
              <a:t>estimated to change</a:t>
            </a:r>
            <a:r>
              <a:rPr lang="en-US" sz="2800" b="0" dirty="0" smtClean="0"/>
              <a:t> district-wide dropout rate from 5.4% to 4.2%</a:t>
            </a:r>
          </a:p>
        </p:txBody>
      </p:sp>
      <p:sp>
        <p:nvSpPr>
          <p:cNvPr id="7" name="Down Arrow 6"/>
          <p:cNvSpPr/>
          <p:nvPr/>
        </p:nvSpPr>
        <p:spPr>
          <a:xfrm>
            <a:off x="5181600" y="2009236"/>
            <a:ext cx="242316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Up Arrow 9"/>
          <p:cNvSpPr/>
          <p:nvPr/>
        </p:nvSpPr>
        <p:spPr>
          <a:xfrm>
            <a:off x="5562600" y="3046922"/>
            <a:ext cx="197358" cy="34290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3046922"/>
            <a:ext cx="1150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Approved!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30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Model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559040" cy="3928572"/>
          </a:xfrm>
        </p:spPr>
        <p:txBody>
          <a:bodyPr>
            <a:normAutofit fontScale="25000" lnSpcReduction="20000"/>
          </a:bodyPr>
          <a:lstStyle/>
          <a:p>
            <a:pPr marL="0" indent="0" algn="ctr"/>
            <a:endParaRPr lang="en-US" sz="9600" b="0" dirty="0" smtClean="0"/>
          </a:p>
          <a:p>
            <a:pPr marL="0" indent="0" algn="ctr"/>
            <a:r>
              <a:rPr lang="en-US" sz="9600" b="0" dirty="0" smtClean="0"/>
              <a:t>What they do, not who they are</a:t>
            </a:r>
          </a:p>
          <a:p>
            <a:pPr marL="0" indent="0" algn="ctr"/>
            <a:endParaRPr lang="en-US" sz="9600" b="0" dirty="0" smtClean="0"/>
          </a:p>
          <a:p>
            <a:pPr marL="0" indent="0" algn="ctr">
              <a:buNone/>
            </a:pPr>
            <a:endParaRPr lang="en-US" sz="9600" b="0" dirty="0"/>
          </a:p>
          <a:p>
            <a:pPr marL="0" indent="0" algn="ctr"/>
            <a:r>
              <a:rPr lang="en-US" sz="9600" b="0" dirty="0" smtClean="0"/>
              <a:t>Attendance, test scores, disciplinary infractions, etc </a:t>
            </a:r>
          </a:p>
          <a:p>
            <a:pPr marL="0" indent="0" algn="ctr"/>
            <a:endParaRPr lang="en-US" sz="9600" b="0" dirty="0" smtClean="0"/>
          </a:p>
          <a:p>
            <a:pPr marL="0" indent="0" algn="ctr"/>
            <a:endParaRPr lang="en-US" sz="9600" b="0" dirty="0"/>
          </a:p>
          <a:p>
            <a:pPr marL="0" indent="0" algn="ctr"/>
            <a:r>
              <a:rPr lang="en-US" sz="9600" b="0" dirty="0" smtClean="0"/>
              <a:t>Wanted Low Risk </a:t>
            </a:r>
            <a:r>
              <a:rPr lang="en-US" sz="9600" b="0" dirty="0" smtClean="0">
                <a:sym typeface="Wingdings" panose="05000000000000000000" pitchFamily="2" charset="2"/>
              </a:rPr>
              <a:t> 1-2% dropout rate</a:t>
            </a:r>
          </a:p>
          <a:p>
            <a:pPr marL="0" indent="0" algn="ctr"/>
            <a:r>
              <a:rPr lang="en-US" sz="9600" b="0" dirty="0" smtClean="0">
                <a:sym typeface="Wingdings" panose="05000000000000000000" pitchFamily="2" charset="2"/>
              </a:rPr>
              <a:t>Medium Risk 4-5% </a:t>
            </a:r>
          </a:p>
          <a:p>
            <a:pPr marL="0" indent="0" algn="ctr"/>
            <a:r>
              <a:rPr lang="en-US" sz="9600" b="0" dirty="0" smtClean="0">
                <a:sym typeface="Wingdings" panose="05000000000000000000" pitchFamily="2" charset="2"/>
              </a:rPr>
              <a:t>High Risk 20-30%</a:t>
            </a:r>
          </a:p>
          <a:p>
            <a:pPr marL="0" indent="0" algn="ctr"/>
            <a:r>
              <a:rPr lang="en-US" sz="9600" b="0" dirty="0" smtClean="0">
                <a:sym typeface="Wingdings" panose="05000000000000000000" pitchFamily="2" charset="2"/>
              </a:rPr>
              <a:t>and for High Risk students to be &gt; 50% of dropouts</a:t>
            </a:r>
            <a:endParaRPr lang="en-US" sz="9600" b="0" dirty="0">
              <a:sym typeface="Wingdings" panose="05000000000000000000" pitchFamily="2" charset="2"/>
            </a:endParaRPr>
          </a:p>
          <a:p>
            <a:pPr marL="0" indent="0" algn="ctr"/>
            <a:endParaRPr lang="en-US" b="0" dirty="0" smtClean="0">
              <a:sym typeface="Wingdings" panose="05000000000000000000" pitchFamily="2" charset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8249" y="2874478"/>
            <a:ext cx="6095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Ethnicity, Low Income, Special Education, LEP</a:t>
            </a:r>
            <a:endParaRPr lang="en-US" sz="24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1637961" y="3105310"/>
            <a:ext cx="586740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Up Arrow 20"/>
          <p:cNvSpPr/>
          <p:nvPr/>
        </p:nvSpPr>
        <p:spPr>
          <a:xfrm>
            <a:off x="8162110" y="3336143"/>
            <a:ext cx="304800" cy="489204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9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8200"/>
            <a:ext cx="7520940" cy="396240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/>
              <a:t>Initial RISK using attendance and GPA</a:t>
            </a: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6169018"/>
              </p:ext>
            </p:extLst>
          </p:nvPr>
        </p:nvGraphicFramePr>
        <p:xfrm>
          <a:off x="228600" y="1371600"/>
          <a:ext cx="8458200" cy="464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2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6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3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83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6248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                    </a:t>
                      </a:r>
                      <a:r>
                        <a:rPr lang="en-US" sz="2000" dirty="0" smtClean="0">
                          <a:effectLst/>
                        </a:rPr>
                        <a:t>GPA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&lt;</a:t>
                      </a:r>
                      <a:r>
                        <a:rPr lang="en-US" sz="2000" dirty="0" smtClean="0">
                          <a:effectLst/>
                        </a:rPr>
                        <a:t>1.0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F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1.0-1.99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D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2.0-2.99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3.0-3.99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4.0</a:t>
                      </a:r>
                      <a:r>
                        <a:rPr lang="en-US" sz="2000" dirty="0" smtClean="0">
                          <a:effectLst/>
                        </a:rPr>
                        <a:t>+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42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ATTENDANCE</a:t>
                      </a:r>
                      <a:r>
                        <a:rPr lang="en-US" sz="2400" baseline="0" dirty="0" smtClean="0">
                          <a:effectLst/>
                        </a:rPr>
                        <a:t> 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RATE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vert="vert27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Less than 70%*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14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6370">
                <a:tc vMerge="1"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6847" marR="6684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70% - 80%*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9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13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17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370">
                <a:tc vMerge="1"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6847" marR="6684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80% - 90%*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16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19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8786">
                <a:tc vMerge="1"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6847" marR="6684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More than 90%*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7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11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19199" y="6096000"/>
            <a:ext cx="70645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* For elementary students, the cut-offs are 85%, 90%, and 92%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7562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GPA For elementary??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Kindergarten student grades:</a:t>
            </a:r>
          </a:p>
          <a:p>
            <a:r>
              <a:rPr lang="en-US" dirty="0" smtClean="0"/>
              <a:t>C = Consistent, P = Progressing, N = Needs Practice</a:t>
            </a:r>
          </a:p>
          <a:p>
            <a:endParaRPr lang="en-US" dirty="0" smtClean="0"/>
          </a:p>
          <a:p>
            <a:r>
              <a:rPr lang="en-US" dirty="0" smtClean="0"/>
              <a:t>C assigned value of 4.0, P </a:t>
            </a:r>
            <a:r>
              <a:rPr lang="en-US" dirty="0" smtClean="0">
                <a:sym typeface="Wingdings" panose="05000000000000000000" pitchFamily="2" charset="2"/>
              </a:rPr>
              <a:t>2.0, and N 0.0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Grades 1-3: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H = Honor, S = Satisfactory, N = Needs Improvement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H  4.0, S 2.0, N 0.0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Using assigned values for grades, a GPA could be calculated for K-3 students</a:t>
            </a:r>
          </a:p>
        </p:txBody>
      </p:sp>
    </p:spTree>
    <p:extLst>
      <p:ext uri="{BB962C8B-B14F-4D97-AF65-F5344CB8AC3E}">
        <p14:creationId xmlns:p14="http://schemas.microsoft.com/office/powerpoint/2010/main" val="103254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Other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467600" cy="4614372"/>
          </a:xfrm>
        </p:spPr>
        <p:txBody>
          <a:bodyPr>
            <a:normAutofit fontScale="47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5100" dirty="0" smtClean="0"/>
              <a:t>Retention </a:t>
            </a:r>
          </a:p>
          <a:p>
            <a:pPr>
              <a:buAutoNum type="arabicPeriod"/>
            </a:pPr>
            <a:endParaRPr lang="en-US" sz="5100" dirty="0" smtClean="0"/>
          </a:p>
          <a:p>
            <a:pPr>
              <a:buAutoNum type="arabicPeriod"/>
            </a:pPr>
            <a:r>
              <a:rPr lang="en-US" sz="5100" dirty="0" smtClean="0"/>
              <a:t>Former dropout</a:t>
            </a:r>
          </a:p>
          <a:p>
            <a:pPr>
              <a:buAutoNum type="arabicPeriod"/>
            </a:pPr>
            <a:endParaRPr lang="en-US" sz="5100" dirty="0" smtClean="0"/>
          </a:p>
          <a:p>
            <a:pPr>
              <a:buAutoNum type="arabicPeriod"/>
            </a:pPr>
            <a:r>
              <a:rPr lang="en-US" sz="5100" dirty="0" smtClean="0"/>
              <a:t>Credits vs Grade Level</a:t>
            </a:r>
          </a:p>
          <a:p>
            <a:pPr>
              <a:buAutoNum type="arabicPeriod"/>
            </a:pPr>
            <a:endParaRPr lang="en-US" sz="5100" dirty="0" smtClean="0"/>
          </a:p>
          <a:p>
            <a:pPr>
              <a:buAutoNum type="arabicPeriod"/>
            </a:pPr>
            <a:r>
              <a:rPr lang="en-US" sz="5100" dirty="0" smtClean="0"/>
              <a:t>State tests</a:t>
            </a:r>
          </a:p>
          <a:p>
            <a:pPr>
              <a:buAutoNum type="arabicPeriod"/>
            </a:pPr>
            <a:endParaRPr lang="en-US" sz="5100" dirty="0" smtClean="0"/>
          </a:p>
          <a:p>
            <a:pPr>
              <a:buAutoNum type="arabicPeriod"/>
            </a:pPr>
            <a:r>
              <a:rPr lang="en-US" sz="5100" dirty="0" smtClean="0"/>
              <a:t>High School Exit Exam</a:t>
            </a:r>
          </a:p>
          <a:p>
            <a:pPr>
              <a:buAutoNum type="arabicPeriod"/>
            </a:pPr>
            <a:endParaRPr lang="en-US" sz="5100" dirty="0" smtClean="0"/>
          </a:p>
          <a:p>
            <a:pPr>
              <a:buFont typeface="Arial" pitchFamily="34" charset="0"/>
              <a:buAutoNum type="arabicPeriod"/>
            </a:pPr>
            <a:r>
              <a:rPr lang="en-US" sz="5100" dirty="0"/>
              <a:t>Out-of-school suspensions</a:t>
            </a:r>
          </a:p>
          <a:p>
            <a:pPr>
              <a:buAutoNum type="arabicPeriod"/>
            </a:pPr>
            <a:endParaRPr lang="en-US" dirty="0" smtClean="0"/>
          </a:p>
          <a:p>
            <a:pPr marL="0" indent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386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Dropout risk model detail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89120"/>
          </a:xfrm>
        </p:spPr>
        <p:txBody>
          <a:bodyPr>
            <a:normAutofit/>
          </a:bodyPr>
          <a:lstStyle/>
          <a:p>
            <a:pPr algn="ctr">
              <a:buFont typeface="Arial" panose="020B0604020202020204" pitchFamily="34" charset="0"/>
              <a:buChar char="•"/>
            </a:pPr>
            <a:endParaRPr lang="en-US" dirty="0" smtClean="0"/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800" dirty="0"/>
              <a:t>N</a:t>
            </a:r>
            <a:r>
              <a:rPr lang="en-US" sz="2800" dirty="0" smtClean="0"/>
              <a:t>ew students?</a:t>
            </a:r>
          </a:p>
          <a:p>
            <a:pPr marL="0" indent="0" algn="ctr"/>
            <a:endParaRPr lang="en-US" sz="2800" dirty="0" smtClean="0"/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800" dirty="0" smtClean="0"/>
              <a:t>GPA change in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quarter?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n-US" sz="28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800" dirty="0" smtClean="0"/>
              <a:t>What about other variables?</a:t>
            </a:r>
            <a:endParaRPr lang="en-US" sz="2800" dirty="0"/>
          </a:p>
          <a:p>
            <a:pPr marL="0" indent="0" algn="ctr"/>
            <a:endParaRPr lang="en-US" sz="280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 smtClean="0"/>
              <a:t>Risk model starts in 2009-10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1373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Dropout rates by Risk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356735"/>
              </p:ext>
            </p:extLst>
          </p:nvPr>
        </p:nvGraphicFramePr>
        <p:xfrm>
          <a:off x="152400" y="1969077"/>
          <a:ext cx="8686800" cy="410689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926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06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5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4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53725"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600" b="1" dirty="0" smtClean="0">
                          <a:effectLst/>
                        </a:rPr>
                        <a:t>Risk</a:t>
                      </a:r>
                      <a:r>
                        <a:rPr lang="en-US" sz="3600" b="1" baseline="0" dirty="0" smtClean="0">
                          <a:effectLst/>
                        </a:rPr>
                        <a:t> level</a:t>
                      </a:r>
                      <a:endParaRPr lang="en-US" sz="3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Total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854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MED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HIGH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610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</a:rPr>
                        <a:t>Dropout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NO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Count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13277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3474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1755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18506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6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YES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Count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157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481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749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5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% of DROPS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15%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21%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64%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100%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43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DROPOUT RATE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0.8%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4.3%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21.5%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4%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610">
                <a:tc rowSpan="2"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Total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Count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13388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3631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2236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19255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52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% </a:t>
                      </a:r>
                      <a:r>
                        <a:rPr lang="en-US" sz="2000" dirty="0" smtClean="0">
                          <a:effectLst/>
                        </a:rPr>
                        <a:t>of TOTAL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71%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18%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11%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100%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05000" y="6251275"/>
            <a:ext cx="5415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Aggregated across 3 years (10-11 to 12-13)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6606396" y="4038600"/>
            <a:ext cx="823958" cy="5033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606396" y="5562600"/>
            <a:ext cx="823958" cy="5033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61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7200" dirty="0" smtClean="0"/>
              <a:t>IMPLEMENTATION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 smtClean="0"/>
              <a:t>Early Warning System used in 2009-10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1863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Tracking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Risk levels on Powerschool</a:t>
            </a:r>
          </a:p>
          <a:p>
            <a:endParaRPr lang="en-US" dirty="0"/>
          </a:p>
          <a:p>
            <a:r>
              <a:rPr lang="en-US" dirty="0" smtClean="0"/>
              <a:t>Service Logs</a:t>
            </a:r>
          </a:p>
          <a:p>
            <a:endParaRPr lang="en-US" dirty="0"/>
          </a:p>
          <a:p>
            <a:r>
              <a:rPr lang="en-US" dirty="0"/>
              <a:t>I</a:t>
            </a:r>
            <a:r>
              <a:rPr lang="en-US" dirty="0" smtClean="0"/>
              <a:t>ncrements of 15 min.</a:t>
            </a:r>
          </a:p>
          <a:p>
            <a:endParaRPr lang="en-US" dirty="0"/>
          </a:p>
          <a:p>
            <a:r>
              <a:rPr lang="en-US" dirty="0" smtClean="0"/>
              <a:t>Type of service and contact indicated</a:t>
            </a:r>
          </a:p>
          <a:p>
            <a:endParaRPr lang="en-US" dirty="0"/>
          </a:p>
          <a:p>
            <a:r>
              <a:rPr lang="en-US" dirty="0" smtClean="0"/>
              <a:t>Fidelity assessed each quarter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53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Fidelity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High risk service rate improves</a:t>
            </a:r>
          </a:p>
          <a:p>
            <a:endParaRPr lang="en-US" dirty="0"/>
          </a:p>
          <a:p>
            <a:r>
              <a:rPr lang="en-US" dirty="0" smtClean="0"/>
              <a:t>High risk not served due to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1. arrive late in year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2. other services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3. parent refusal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4. caseload/schedule full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Some students “monitored” = 1 or 2 contacts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5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Service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89120"/>
          </a:xfrm>
        </p:spPr>
        <p:txBody>
          <a:bodyPr/>
          <a:lstStyle/>
          <a:p>
            <a:r>
              <a:rPr lang="en-US" dirty="0" smtClean="0"/>
              <a:t>In 2010-11, 702 High Risk secondary students</a:t>
            </a:r>
          </a:p>
          <a:p>
            <a:endParaRPr lang="en-US" dirty="0"/>
          </a:p>
          <a:p>
            <a:r>
              <a:rPr lang="en-US" dirty="0" smtClean="0"/>
              <a:t>56% of High Risk receive at least 1 contact</a:t>
            </a:r>
          </a:p>
          <a:p>
            <a:endParaRPr lang="en-US" dirty="0"/>
          </a:p>
          <a:p>
            <a:r>
              <a:rPr lang="en-US" dirty="0" smtClean="0"/>
              <a:t>Many unserved High Risk</a:t>
            </a:r>
          </a:p>
          <a:p>
            <a:endParaRPr lang="en-US" dirty="0"/>
          </a:p>
          <a:p>
            <a:r>
              <a:rPr lang="en-US" dirty="0" smtClean="0"/>
              <a:t>Alternative/Charter schools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70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89120"/>
          </a:xfrm>
        </p:spPr>
        <p:txBody>
          <a:bodyPr/>
          <a:lstStyle/>
          <a:p>
            <a:r>
              <a:rPr lang="en-US" dirty="0" smtClean="0"/>
              <a:t>Staff focus groups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Changes suggested</a:t>
            </a:r>
          </a:p>
          <a:p>
            <a:endParaRPr lang="en-US" dirty="0"/>
          </a:p>
          <a:p>
            <a:r>
              <a:rPr lang="en-US" dirty="0"/>
              <a:t>D</a:t>
            </a:r>
            <a:r>
              <a:rPr lang="en-US" dirty="0" smtClean="0"/>
              <a:t>ata analysis on suggestions</a:t>
            </a:r>
          </a:p>
          <a:p>
            <a:endParaRPr lang="en-US" dirty="0"/>
          </a:p>
          <a:p>
            <a:r>
              <a:rPr lang="en-US" dirty="0" smtClean="0"/>
              <a:t>New improved model in 2010-2011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92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8800" dirty="0" smtClean="0"/>
              <a:t>EVALUATION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8308848" cy="1486336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Assessing the program’s effectiveness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327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Reports in 09-10, 10-11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Elementary no impact (attendance, grades)</a:t>
            </a:r>
          </a:p>
          <a:p>
            <a:endParaRPr lang="en-US" sz="3000" dirty="0"/>
          </a:p>
          <a:p>
            <a:r>
              <a:rPr lang="en-US" sz="3000" dirty="0" smtClean="0"/>
              <a:t>Secondary impact (dropout rate)</a:t>
            </a:r>
          </a:p>
          <a:p>
            <a:endParaRPr lang="en-US" sz="3000" dirty="0"/>
          </a:p>
          <a:p>
            <a:r>
              <a:rPr lang="en-US" sz="3000" dirty="0"/>
              <a:t>Propensity score matching</a:t>
            </a:r>
          </a:p>
          <a:p>
            <a:endParaRPr lang="en-US" sz="3000" dirty="0"/>
          </a:p>
          <a:p>
            <a:r>
              <a:rPr lang="en-US" sz="3000" dirty="0"/>
              <a:t>Consider student service rates</a:t>
            </a:r>
          </a:p>
          <a:p>
            <a:endParaRPr lang="en-US" sz="3000" dirty="0" smtClean="0"/>
          </a:p>
        </p:txBody>
      </p:sp>
    </p:spTree>
    <p:extLst>
      <p:ext uri="{BB962C8B-B14F-4D97-AF65-F5344CB8AC3E}">
        <p14:creationId xmlns:p14="http://schemas.microsoft.com/office/powerpoint/2010/main" val="191049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Dropout Rates by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8912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group = 21.1%</a:t>
            </a: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“Monitored” group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29%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group = 10.8%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“24+ contacts” group = 7%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Graduation success program ends in 2010-11</a:t>
            </a:r>
          </a:p>
          <a:p>
            <a:endParaRPr lang="en-US" sz="3200" dirty="0"/>
          </a:p>
          <a:p>
            <a:r>
              <a:rPr lang="en-US" sz="3200" dirty="0" smtClean="0"/>
              <a:t>Dropout risk model still implemented</a:t>
            </a:r>
          </a:p>
          <a:p>
            <a:endParaRPr lang="en-US" sz="3200" dirty="0"/>
          </a:p>
          <a:p>
            <a:r>
              <a:rPr lang="en-US" sz="3200" dirty="0" smtClean="0"/>
              <a:t>Schools instructed to continue monitoring High Risk students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6258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Grades 7-12 Dropout Rates 05 to 13</a:t>
            </a:r>
            <a:endParaRPr lang="en-US" sz="40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6045744"/>
              </p:ext>
            </p:extLst>
          </p:nvPr>
        </p:nvGraphicFramePr>
        <p:xfrm>
          <a:off x="228600" y="1371600"/>
          <a:ext cx="8686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96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3340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3200" dirty="0" smtClean="0"/>
              <a:t>Questions? </a:t>
            </a:r>
          </a:p>
          <a:p>
            <a:pPr algn="ctr"/>
            <a:endParaRPr lang="en-US" dirty="0" smtClean="0"/>
          </a:p>
          <a:p>
            <a:pPr algn="ctr"/>
            <a:r>
              <a:rPr lang="en-US" sz="3200" dirty="0" smtClean="0"/>
              <a:t>Comments</a:t>
            </a:r>
            <a:r>
              <a:rPr lang="en-US" dirty="0" smtClean="0"/>
              <a:t>?</a:t>
            </a: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5200" smtClean="0"/>
              <a:t>THANK YOU</a:t>
            </a:r>
            <a:endParaRPr lang="en-US" sz="5200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Fairbanks North Star Borough School District</a:t>
            </a:r>
          </a:p>
          <a:p>
            <a:pPr marL="0" indent="0" algn="ctr">
              <a:buNone/>
            </a:pPr>
            <a:r>
              <a:rPr lang="en-US" dirty="0" smtClean="0"/>
              <a:t>Ellis </a:t>
            </a:r>
            <a:r>
              <a:rPr lang="en-US" dirty="0" err="1" smtClean="0"/>
              <a:t>Ott</a:t>
            </a:r>
            <a:r>
              <a:rPr lang="en-US" dirty="0" smtClean="0"/>
              <a:t>, Ph.D.</a:t>
            </a:r>
          </a:p>
          <a:p>
            <a:pPr marL="0" indent="0" algn="ctr">
              <a:buNone/>
            </a:pPr>
            <a:r>
              <a:rPr lang="en-US" dirty="0" smtClean="0"/>
              <a:t>Phone: 907-452-2000 x. 11364</a:t>
            </a:r>
          </a:p>
          <a:p>
            <a:pPr marL="0" indent="0" algn="ctr">
              <a:buNone/>
            </a:pPr>
            <a:r>
              <a:rPr lang="en-US" dirty="0" smtClean="0"/>
              <a:t>E-mail: ellis.ott@k12northstar.org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59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949</TotalTime>
  <Words>755</Words>
  <Application>Microsoft Office PowerPoint</Application>
  <PresentationFormat>On-screen Show (4:3)</PresentationFormat>
  <Paragraphs>259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Development, Implementation, and Evaluation of an Early Warning System</vt:lpstr>
      <vt:lpstr>Our school district</vt:lpstr>
      <vt:lpstr>Our school district</vt:lpstr>
      <vt:lpstr>        DEVELOPMENT</vt:lpstr>
      <vt:lpstr>Dropout prevention (2006-07 to 07-08)</vt:lpstr>
      <vt:lpstr>Creating “buy-in” for change (08-09)</vt:lpstr>
      <vt:lpstr>Model outline</vt:lpstr>
      <vt:lpstr>Initial RISK using attendance and GPA</vt:lpstr>
      <vt:lpstr>GPA For elementary??</vt:lpstr>
      <vt:lpstr>Other variables</vt:lpstr>
      <vt:lpstr>Dropout risk model detail</vt:lpstr>
      <vt:lpstr>Dropout rates by Risk</vt:lpstr>
      <vt:lpstr>IMPLEMENTATION </vt:lpstr>
      <vt:lpstr>Tracking</vt:lpstr>
      <vt:lpstr>Fidelity</vt:lpstr>
      <vt:lpstr>Service Rates</vt:lpstr>
      <vt:lpstr>Feedback</vt:lpstr>
      <vt:lpstr>EVALUATION</vt:lpstr>
      <vt:lpstr>Reports in 09-10, 10-11</vt:lpstr>
      <vt:lpstr>Dropout Rates by Service</vt:lpstr>
      <vt:lpstr>Funding</vt:lpstr>
      <vt:lpstr>Grades 7-12 Dropout Rates 05 to 13</vt:lpstr>
      <vt:lpstr>PowerPoint Presentation</vt:lpstr>
    </vt:vector>
  </TitlesOfParts>
  <Company>FNSBSD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Development, Implemenation, and Evaluation of an Early Warning System</dc:title>
  <dc:creator>f351678</dc:creator>
  <cp:lastModifiedBy>Ott, Ellis M.</cp:lastModifiedBy>
  <cp:revision>75</cp:revision>
  <cp:lastPrinted>2014-07-27T05:56:38Z</cp:lastPrinted>
  <dcterms:created xsi:type="dcterms:W3CDTF">2014-07-25T17:33:32Z</dcterms:created>
  <dcterms:modified xsi:type="dcterms:W3CDTF">2021-03-19T17:49:28Z</dcterms:modified>
</cp:coreProperties>
</file>