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tableStyles+xml" PartName="/ppt/tableStyle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package.core-properties+xml" PartName="/docProps/core.xml"/>
</Types>
</file>

<file path=_rels/.rels><?xml version="1.0" encoding="UTF-8" standalone="yes"?><Relationships xmlns="http://schemas.openxmlformats.org/package/2006/relationships"><Relationship Id="rId4" Target="ppt/presentation.xml" Type="http://schemas.openxmlformats.org/officeDocument/2006/relationships/officeDocument"/><Relationship Id="rId3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1" Target="docProps/thumbnail.jpeg" Type="http://schemas.openxmlformats.org/package/2006/relationships/metadata/thumbnai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5"/>
  </p:sldMasterIdLst>
  <p:sldIdLst>
    <p:sldId id="256" r:id="rId6"/>
  </p:sldIdLst>
  <p:sldSz cx="6858000" cy="9144000" type="screen4x3"/>
  <p:notesSz cx="7077075" cy="9363075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autoAdjust="0" sz="15987"/>
    <p:restoredTop autoAdjust="0" sz="87687"/>
  </p:normalViewPr>
  <p:slideViewPr>
    <p:cSldViewPr snapToGrid="0">
      <p:cViewPr varScale="1">
        <p:scale>
          <a:sx d="100" n="74"/>
          <a:sy d="100" n="74"/>
        </p:scale>
        <p:origin x="3188" y="6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 standalone="yes"?><Relationships xmlns="http://schemas.openxmlformats.org/package/2006/relationships"><Relationship Id="rId6" Target="slides/slide1.xml" Type="http://schemas.openxmlformats.org/officeDocument/2006/relationships/slide"/><Relationship Id="rId5" Target="slideMasters/slideMaster1.xml" Type="http://schemas.openxmlformats.org/officeDocument/2006/relationships/slideMaster"/><Relationship Id="rId4" Target="tableStyles.xml" Type="http://schemas.openxmlformats.org/officeDocument/2006/relationships/tableStyles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1.xml" Type="http://schemas.openxmlformats.org/officeDocument/2006/relationships/theme"/></Relationship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 numCol="1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857250" y="4802717"/>
            <a:ext cx="5143500" cy="2207683"/>
          </a:xfrm>
        </p:spPr>
        <p:txBody>
          <a:bodyPr numCol="1"/>
          <a:lstStyle>
            <a:lvl1pPr algn="ctr" indent="0" marL="0">
              <a:buNone/>
              <a:defRPr sz="1800"/>
            </a:lvl1pPr>
            <a:lvl2pPr algn="ctr" indent="0" marL="342900">
              <a:buNone/>
              <a:defRPr sz="1500"/>
            </a:lvl2pPr>
            <a:lvl3pPr algn="ctr" indent="0" marL="685800">
              <a:buNone/>
              <a:defRPr sz="1350"/>
            </a:lvl3pPr>
            <a:lvl4pPr algn="ctr" indent="0" marL="1028700">
              <a:buNone/>
              <a:defRPr sz="1200"/>
            </a:lvl4pPr>
            <a:lvl5pPr algn="ctr" indent="0" marL="1371600">
              <a:buNone/>
              <a:defRPr sz="1200"/>
            </a:lvl5pPr>
            <a:lvl6pPr algn="ctr" indent="0" marL="1714500">
              <a:buNone/>
              <a:defRPr sz="1200"/>
            </a:lvl6pPr>
            <a:lvl7pPr algn="ctr" indent="0" marL="2057400">
              <a:buNone/>
              <a:defRPr sz="1200"/>
            </a:lvl7pPr>
            <a:lvl8pPr algn="ctr" indent="0" marL="2400300">
              <a:buNone/>
              <a:defRPr sz="1200"/>
            </a:lvl8pPr>
            <a:lvl9pPr algn="ctr" indent="0" marL="2743200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6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 numCol="1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67916" y="6119286"/>
            <a:ext cx="5915025" cy="2000249"/>
          </a:xfrm>
        </p:spPr>
        <p:txBody>
          <a:bodyPr numCol="1"/>
          <a:lstStyle>
            <a:lvl1pPr indent="0" marL="0">
              <a:buNone/>
              <a:defRPr sz="1800">
                <a:solidFill>
                  <a:schemeClr val="tx1"/>
                </a:solidFill>
              </a:defRPr>
            </a:lvl1pPr>
            <a:lvl2pPr indent="0" marL="34290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indent="0" marL="68580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indent="0" marL="10287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marL="13716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marL="17145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marL="20574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marL="24003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marL="27432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4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>
          <a:xfrm>
            <a:off x="471488" y="2434167"/>
            <a:ext cx="2914650" cy="5801784"/>
          </a:xfrm>
        </p:spPr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>
          <a:xfrm>
            <a:off x="3471863" y="2434167"/>
            <a:ext cx="2914650" cy="5801784"/>
          </a:xfrm>
        </p:spPr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 numCol="1"/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72381" y="2241551"/>
            <a:ext cx="2901255" cy="1098549"/>
          </a:xfrm>
        </p:spPr>
        <p:txBody>
          <a:bodyPr anchor="b" numCol="1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>
          <a:xfrm>
            <a:off x="472381" y="3340100"/>
            <a:ext cx="2901255" cy="4912784"/>
          </a:xfrm>
        </p:spPr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>
          <a:xfrm>
            <a:off x="3471863" y="2241551"/>
            <a:ext cx="2915543" cy="1098549"/>
          </a:xfrm>
        </p:spPr>
        <p:txBody>
          <a:bodyPr anchor="b" numCol="1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>
          <a:xfrm>
            <a:off x="3471863" y="3340100"/>
            <a:ext cx="2915543" cy="4912784"/>
          </a:xfrm>
        </p:spPr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8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Date Placeholder 2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4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7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 numCol="1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 numCol="1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>
          <a:xfrm>
            <a:off x="472381" y="2743200"/>
            <a:ext cx="2211884" cy="5082117"/>
          </a:xfrm>
        </p:spPr>
        <p:txBody>
          <a:bodyPr numCol="1"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 numCol="1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idx="1" type="pic"/>
          </p:nvPr>
        </p:nvSpPr>
        <p:spPr>
          <a:xfrm>
            <a:off x="2915543" y="1316569"/>
            <a:ext cx="3471863" cy="6498167"/>
          </a:xfrm>
        </p:spPr>
        <p:txBody>
          <a:bodyPr anchor="t" numCol="1"/>
          <a:lstStyle>
            <a:lvl1pPr indent="0" marL="0">
              <a:buNone/>
              <a:defRPr sz="2400"/>
            </a:lvl1pPr>
            <a:lvl2pPr indent="0" marL="342900">
              <a:buNone/>
              <a:defRPr sz="2100"/>
            </a:lvl2pPr>
            <a:lvl3pPr indent="0" marL="685800">
              <a:buNone/>
              <a:defRPr sz="1800"/>
            </a:lvl3pPr>
            <a:lvl4pPr indent="0" marL="1028700">
              <a:buNone/>
              <a:defRPr sz="1500"/>
            </a:lvl4pPr>
            <a:lvl5pPr indent="0" marL="1371600">
              <a:buNone/>
              <a:defRPr sz="1500"/>
            </a:lvl5pPr>
            <a:lvl6pPr indent="0" marL="1714500">
              <a:buNone/>
              <a:defRPr sz="1500"/>
            </a:lvl6pPr>
            <a:lvl7pPr indent="0" marL="2057400">
              <a:buNone/>
              <a:defRPr sz="1500"/>
            </a:lvl7pPr>
            <a:lvl8pPr indent="0" marL="2400300">
              <a:buNone/>
              <a:defRPr sz="1500"/>
            </a:lvl8pPr>
            <a:lvl9pPr indent="0" marL="274320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>
          <a:xfrm>
            <a:off x="472381" y="2743200"/>
            <a:ext cx="2211884" cy="5082117"/>
          </a:xfrm>
        </p:spPr>
        <p:txBody>
          <a:bodyPr numCol="1"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3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idx="1" orient="vert" type="body"/>
          </p:nvPr>
        </p:nvSpPr>
        <p:spPr/>
        <p:txBody>
          <a:bodyPr numCol="1"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23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orient="vert" type="title"/>
          </p:nvPr>
        </p:nvSpPr>
        <p:spPr>
          <a:xfrm>
            <a:off x="4907757" y="486834"/>
            <a:ext cx="1478756" cy="7749117"/>
          </a:xfrm>
        </p:spPr>
        <p:txBody>
          <a:bodyPr numCol="1" vert="eaVert"/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idx="1" orient="vert" type="body"/>
          </p:nvPr>
        </p:nvSpPr>
        <p:spPr>
          <a:xfrm>
            <a:off x="471488" y="486834"/>
            <a:ext cx="4350544" cy="7749117"/>
          </a:xfrm>
        </p:spPr>
        <p:txBody>
          <a:bodyPr numCol="1"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52138"/>
      </p:ext>
    </p:extLst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anchor="ctr" bIns="45720" lIns="91440" numCol="1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bIns="45720" lIns="91440" numCol="1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C6D14-B25A-4D8E-943C-FF11B465F85A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B936E-F328-4652-A961-B178790C0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62270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xStyles>
    <p:titleStyle>
      <a:lvl1pPr algn="l" defTabSz="685800" eaLnBrk="1" hangingPunct="1" latinLnBrk="0" rtl="0">
        <a:lnSpc>
          <a:spcPct val="90000"/>
        </a:lnSpc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685800" eaLnBrk="1" hangingPunct="1" indent="-171450" latinLnBrk="0" marL="171450" rtl="0">
        <a:lnSpc>
          <a:spcPct val="90000"/>
        </a:lnSpc>
        <a:spcBef>
          <a:spcPts val="750"/>
        </a:spcBef>
        <a:buFont charset="0" panose="020B0604020202020204" pitchFamily="34" typeface="Arial"/>
        <a:buChar char="•"/>
        <a:defRPr kern="1200" sz="21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indent="-171450" latinLnBrk="0" marL="5143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indent="-171450" latinLnBrk="0" marL="8572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indent="-171450" latinLnBrk="0" marL="12001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indent="-171450" latinLnBrk="0" marL="15430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charset="0" panose="020B0604020202020204" pitchFamily="34" typeface="Arial"/>
        <a:buChar char="•"/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6858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cstate="screen"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8000" cy="89936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129392"/>
            <a:ext cx="6858000" cy="1014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06044" y="2820444"/>
            <a:ext cx="2866372" cy="3592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numCol="1" rtlCol="0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95703" y="2642626"/>
            <a:ext cx="4131905" cy="3939540"/>
          </a:xfrm>
          <a:prstGeom prst="rect">
            <a:avLst/>
          </a:prstGeom>
        </p:spPr>
        <p:txBody>
          <a:bodyPr numCol="1" wrap="square">
            <a:spAutoFit/>
          </a:bodyPr>
          <a:lstStyle/>
          <a:p>
            <a:pPr algn="ctr" eaLnBrk="0" hangingPunct="0"/>
            <a:r>
              <a:rPr>
                <a:solidFill>
                  <a:srgbClr val="0070C0"/>
                </a:solidFill>
                <a:latin typeface="Arial Black"/>
              </a:rPr>
              <a:t>The Chelsea School District</a:t>
            </a:r>
            <a:endParaRPr dirty="0" lang="en-US">
              <a:solidFill>
                <a:srgbClr val="0070C0"/>
              </a:solidFill>
              <a:latin charset="0" panose="020B0A04020102020204" pitchFamily="34" typeface="Arial Black"/>
            </a:endParaRPr>
          </a:p>
          <a:p>
            <a:pPr algn="ctr"/>
            <a:r>
              <a:rPr>
                <a:solidFill>
                  <a:srgbClr val="0070C0"/>
                </a:solidFill>
                <a:latin typeface="Arial Black"/>
              </a:rPr>
              <a:t>is offering a free breakfast with the new USDA continuation of the SFSP Program until the end of 12/2020, or until the funding runs out for the USDA.</a:t>
            </a:r>
          </a:p>
          <a:p>
            <a:pPr algn="ctr"/>
            <a:r>
              <a:rPr>
                <a:solidFill>
                  <a:srgbClr val="0070C0"/>
                </a:solidFill>
                <a:latin typeface="Arial Black"/>
              </a:rPr>
              <a:t/>
            </a:r>
          </a:p>
          <a:p>
            <a:pPr algn="ctr"/>
            <a:r>
              <a:rPr>
                <a:solidFill>
                  <a:srgbClr val="0070C0"/>
                </a:solidFill>
                <a:latin typeface="Arial Black"/>
              </a:rPr>
              <a:t>If you are in Hybrid or Virtual be sure to do your weekly curbside pick up or eat at school when in session.</a:t>
            </a:r>
          </a:p>
          <a:p>
            <a:pPr algn="ctr" eaLnBrk="0" hangingPunct="0"/>
            <a:r>
              <a:rPr dirty="0" lang="en-US">
                <a:latin charset="0" panose="020B0A04020102020204" pitchFamily="34" typeface="Arial Black"/>
              </a:rPr>
              <a:t> </a:t>
            </a:r>
          </a:p>
          <a:p>
            <a:pPr algn="ctr" eaLnBrk="0" hangingPunct="0"/>
            <a:endParaRPr dirty="0" lang="en-US">
              <a:solidFill>
                <a:srgbClr val="00B050"/>
              </a:solidFill>
              <a:latin charset="0" panose="020B0A04020102020204" pitchFamily="34" typeface="Arial Black"/>
            </a:endParaRPr>
          </a:p>
          <a:p>
            <a:pPr algn="ctr"/>
            <a:endParaRPr dirty="0" lang="en-US" smtClean="0">
              <a:solidFill>
                <a:srgbClr val="7030A0"/>
              </a:solidFill>
              <a:latin charset="0" panose="020B0A04020102020204" pitchFamily="34" typeface="Arial Black"/>
            </a:endParaRPr>
          </a:p>
          <a:p>
            <a:pPr algn="ctr"/>
            <a:endParaRPr dirty="0" lang="en-US" sz="1200">
              <a:solidFill>
                <a:srgbClr val="7030A0"/>
              </a:solidFill>
              <a:effectLst/>
              <a:latin charset="0" panose="020B0A04020102020204" pitchFamily="34" typeface="Arial Black"/>
              <a:ea charset="0" panose="020F0502020204030204" pitchFamily="34" typeface="Calibri"/>
              <a:cs charset="0" panose="02020603050405020304" pitchFamily="18" typeface="Times New Roman"/>
            </a:endParaRPr>
          </a:p>
          <a:p>
            <a:pPr algn="ctr"/>
            <a:endParaRPr dirty="0" lang="en-US" smtClean="0" sz="1200">
              <a:solidFill>
                <a:srgbClr val="FFC000"/>
              </a:solidFill>
              <a:latin charset="0" panose="020B0A04020102020204" pitchFamily="34" typeface="Arial Black"/>
              <a:ea charset="0" panose="020F0502020204030204" pitchFamily="34" typeface="Calibri"/>
              <a:cs charset="0" panose="02020603050405020304" pitchFamily="18" typeface="Times New Roman"/>
            </a:endParaRPr>
          </a:p>
          <a:p>
            <a:pPr algn="ctr"/>
            <a:r>
              <a:rPr dirty="0" lang="en-US" smtClean="0" sz="1000">
                <a:solidFill>
                  <a:srgbClr val="FFC000"/>
                </a:solidFill>
                <a:effectLst/>
                <a:latin charset="0" panose="020B0A04020102020204" pitchFamily="34" typeface="Arial Black"/>
                <a:ea charset="0" panose="020F0502020204030204" pitchFamily="34" typeface="Calibri"/>
                <a:cs charset="0" panose="02020603050405020304" pitchFamily="18" typeface="Times New Roman"/>
              </a:rPr>
              <a:t>USDA is an equal opportunity provider &amp; employer</a:t>
            </a:r>
            <a:endParaRPr dirty="0" lang="en-US" sz="1000">
              <a:solidFill>
                <a:srgbClr val="FFC000"/>
              </a:solidFill>
              <a:effectLst/>
              <a:latin charset="0" panose="020B0A04020102020204" pitchFamily="34" typeface="Arial Black"/>
              <a:ea charset="0" panose="020F0502020204030204" pitchFamily="34" typeface="Calibri"/>
              <a:cs charset="0" panose="02020603050405020304" pitchFamily="18" typeface="Times New Roman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>
          <a:xfrm>
            <a:off x="481727" y="8636696"/>
            <a:ext cx="5715001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 bIns="0" lIns="27432" numCol="1" rIns="0" tIns="27432" upright="1" wrap="square"/>
          <a:lstStyle>
            <a:lvl1pPr indent="0" marL="0">
              <a:defRPr sz="1100">
                <a:latin typeface="+mn-lt"/>
                <a:ea typeface="+mn-ea"/>
                <a:cs typeface="+mn-cs"/>
              </a:defRPr>
            </a:lvl1pPr>
            <a:lvl2pPr indent="0" marL="457200">
              <a:defRPr sz="1100">
                <a:latin typeface="+mn-lt"/>
                <a:ea typeface="+mn-ea"/>
                <a:cs typeface="+mn-cs"/>
              </a:defRPr>
            </a:lvl2pPr>
            <a:lvl3pPr indent="0" marL="914400">
              <a:defRPr sz="1100">
                <a:latin typeface="+mn-lt"/>
                <a:ea typeface="+mn-ea"/>
                <a:cs typeface="+mn-cs"/>
              </a:defRPr>
            </a:lvl3pPr>
            <a:lvl4pPr indent="0" marL="1371600">
              <a:defRPr sz="1100">
                <a:latin typeface="+mn-lt"/>
                <a:ea typeface="+mn-ea"/>
                <a:cs typeface="+mn-cs"/>
              </a:defRPr>
            </a:lvl4pPr>
            <a:lvl5pPr indent="0" marL="1828800">
              <a:defRPr sz="1100">
                <a:latin typeface="+mn-lt"/>
                <a:ea typeface="+mn-ea"/>
                <a:cs typeface="+mn-cs"/>
              </a:defRPr>
            </a:lvl5pPr>
            <a:lvl6pPr indent="0" marL="2286000">
              <a:defRPr sz="1100">
                <a:latin typeface="+mn-lt"/>
                <a:ea typeface="+mn-ea"/>
                <a:cs typeface="+mn-cs"/>
              </a:defRPr>
            </a:lvl6pPr>
            <a:lvl7pPr indent="0" marL="2743200">
              <a:defRPr sz="1100">
                <a:latin typeface="+mn-lt"/>
                <a:ea typeface="+mn-ea"/>
                <a:cs typeface="+mn-cs"/>
              </a:defRPr>
            </a:lvl7pPr>
            <a:lvl8pPr indent="0" marL="3200400">
              <a:defRPr sz="1100">
                <a:latin typeface="+mn-lt"/>
                <a:ea typeface="+mn-ea"/>
                <a:cs typeface="+mn-cs"/>
              </a:defRPr>
            </a:lvl8pPr>
            <a:lvl9pPr indent="0" marL="365760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14400" eaLnBrk="1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pPr>
            <a:r>
              <a:rPr b="1" dirty="0" lang="en-US" sz="900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B</a:t>
            </a:r>
            <a:r>
              <a:rPr b="1" baseline="0" dirty="0" i="0" lang="en-US" smtClean="0" strike="noStrike" sz="900" u="none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reakfast </a:t>
            </a:r>
            <a:r>
              <a:rPr b="1" baseline="0" dirty="0" i="0" lang="en-US" strike="noStrike" sz="900" u="none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includes a choice of entree </a:t>
            </a:r>
            <a:r>
              <a:rPr b="1" baseline="0" dirty="0" i="0" lang="en-US" smtClean="0" strike="noStrike" sz="900" u="none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with </a:t>
            </a:r>
            <a:r>
              <a:rPr b="1" baseline="0" dirty="0" i="0" lang="en-US" strike="noStrike" sz="900" u="none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grain and/or protein, two (2) </a:t>
            </a:r>
            <a:r>
              <a:rPr b="1" baseline="0" dirty="0" i="0" lang="en-US" smtClean="0" strike="noStrike" sz="900" u="none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fruit or vegetable </a:t>
            </a:r>
            <a:r>
              <a:rPr b="1" baseline="0" dirty="0" i="0" lang="en-US" strike="noStrike" sz="900" u="none">
                <a:solidFill>
                  <a:schemeClr val="accent5">
                    <a:lumMod val="50000"/>
                  </a:schemeClr>
                </a:solidFill>
                <a:latin charset="0" panose="020B0502020202020204" pitchFamily="34" typeface="Century Gothic"/>
              </a:rPr>
              <a:t>side dishes and choice of </a:t>
            </a:r>
            <a:r>
              <a:rPr b="1" dirty="0" lang="en-US" smtClean="0" sz="900">
                <a:solidFill>
                  <a:schemeClr val="accent5">
                    <a:lumMod val="50000"/>
                  </a:schemeClr>
                </a:solidFill>
                <a:effectLst/>
                <a:latin charset="0" panose="020B0502020202020204" pitchFamily="34" typeface="Century Gothic"/>
              </a:rPr>
              <a:t>1</a:t>
            </a:r>
            <a:r>
              <a:rPr b="1" dirty="0" lang="en-US" sz="900">
                <a:solidFill>
                  <a:schemeClr val="accent5">
                    <a:lumMod val="50000"/>
                  </a:schemeClr>
                </a:solidFill>
                <a:effectLst/>
                <a:latin charset="0" panose="020B0502020202020204" pitchFamily="34" typeface="Century Gothic"/>
              </a:rPr>
              <a:t>% white </a:t>
            </a:r>
            <a:r>
              <a:rPr b="1" dirty="0" lang="en-US" smtClean="0" sz="900">
                <a:solidFill>
                  <a:schemeClr val="accent5">
                    <a:lumMod val="50000"/>
                  </a:schemeClr>
                </a:solidFill>
                <a:effectLst/>
                <a:latin charset="0" panose="020B0502020202020204" pitchFamily="34" typeface="Century Gothic"/>
              </a:rPr>
              <a:t>or </a:t>
            </a:r>
            <a:r>
              <a:rPr b="1" dirty="0" lang="en-US" sz="900">
                <a:solidFill>
                  <a:schemeClr val="accent5">
                    <a:lumMod val="50000"/>
                  </a:schemeClr>
                </a:solidFill>
                <a:effectLst/>
                <a:latin charset="0" panose="020B0502020202020204" pitchFamily="34" typeface="Century Gothic"/>
              </a:rPr>
              <a:t>skim chocolate.</a:t>
            </a:r>
            <a:endParaRPr b="1" baseline="0" dirty="0" i="0" lang="en-US" strike="noStrike" sz="900" u="none">
              <a:solidFill>
                <a:schemeClr val="accent5">
                  <a:lumMod val="50000"/>
                </a:schemeClr>
              </a:solidFill>
              <a:latin charset="0" panose="020B0502020202020204" pitchFamily="34" typeface="Century Goth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564708" y="8129392"/>
            <a:ext cx="7807873" cy="369332"/>
          </a:xfrm>
          <a:prstGeom prst="rect">
            <a:avLst/>
          </a:prstGeom>
        </p:spPr>
        <p:txBody>
          <a:bodyPr numCol="1" wrap="square">
            <a:spAutoFit/>
          </a:bodyPr>
          <a:lstStyle/>
          <a:p>
            <a:pPr algn="ctr"/>
            <a:endParaRPr dirty="0" lang="en-US">
              <a:solidFill>
                <a:schemeClr val="accent5">
                  <a:lumMod val="50000"/>
                </a:schemeClr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99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panose="020F0302020204030204"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panose="020F0502020204030204"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Company>Compass Group, NAD</Company>
  <Words>48</Words>
  <Paragraphs>15</Paragraphs>
  <Slides>1</Slides>
  <Notes>0</Notes>
  <TotalTime>48</TotalTime>
  <HiddenSlides>0</HiddenSlides>
  <MMClips>0</MMClips>
  <ScaleCrop>false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8">
      <vt:lpstr>Arial</vt:lpstr>
      <vt:lpstr>Arial Black</vt:lpstr>
      <vt:lpstr>Calibri</vt:lpstr>
      <vt:lpstr>Calibri Light</vt:lpstr>
      <vt:lpstr>Century Gothic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lication>Microsoft Office PowerPoint</Application>
  <AppVersion>16.0000</AppVersion>
  <PresentationFormat>On-screen Show (4:3)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2018-06-11T17:53:49Z</dcterms:created>
  <dc:creator>AlexaT02</dc:creator>
  <cp:lastModifiedBy>Rakowski, Chris</cp:lastModifiedBy>
  <cp:lastPrinted>2018-06-11T18:06:51Z</cp:lastPrinted>
  <dcterms:modified xsi:type="dcterms:W3CDTF">2018-08-15T17:16:16Z</dcterms:modified>
  <cp:revision>13</cp:revision>
  <dc:title>PowerPoint Presentation</dc:title>
</cp:coreProperties>
</file>