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embeddedFontLst>
    <p:embeddedFont>
      <p:font typeface="Comfortaa Medium"/>
      <p:regular r:id="rId19"/>
      <p:bold r:id="rId20"/>
    </p:embeddedFont>
    <p:embeddedFont>
      <p:font typeface="Comfortaa"/>
      <p:regular r:id="rId21"/>
      <p:bold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ComfortaaMedium-bold.fntdata"/><Relationship Id="rId11" Type="http://schemas.openxmlformats.org/officeDocument/2006/relationships/slide" Target="slides/slide6.xml"/><Relationship Id="rId22" Type="http://schemas.openxmlformats.org/officeDocument/2006/relationships/font" Target="fonts/Comfortaa-bold.fntdata"/><Relationship Id="rId10" Type="http://schemas.openxmlformats.org/officeDocument/2006/relationships/slide" Target="slides/slide5.xml"/><Relationship Id="rId21" Type="http://schemas.openxmlformats.org/officeDocument/2006/relationships/font" Target="fonts/Comfortaa-regular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ComfortaaMedium-regular.fntdata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5f75b37476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5f75b37476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5f75b37476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5f75b37476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5f75b37476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5f75b37476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8100d01f59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8100d01f59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5f75b37476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5f75b37476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7f7da290f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7f7da290f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7f7da290fc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7f7da290fc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7f7da290fc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7f7da290fc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5f75b37476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5f75b37476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7f7da290fc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7f7da290fc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7f7da290fc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27f7da290fc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7f7da290fc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27f7da290fc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5f75b37476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25f75b37476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Relationship Id="rId4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Relationship Id="rId4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Relationship Id="rId4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jpg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283800" y="248250"/>
            <a:ext cx="8576400" cy="4647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22826" y="148025"/>
            <a:ext cx="4698351" cy="48474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/>
          <p:nvPr/>
        </p:nvSpPr>
        <p:spPr>
          <a:xfrm>
            <a:off x="283800" y="248250"/>
            <a:ext cx="8576400" cy="4647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06238" y="401488"/>
            <a:ext cx="6531523" cy="434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oogle Shape;68;p15"/>
          <p:cNvGrpSpPr/>
          <p:nvPr/>
        </p:nvGrpSpPr>
        <p:grpSpPr>
          <a:xfrm>
            <a:off x="0" y="0"/>
            <a:ext cx="9143999" cy="5143501"/>
            <a:chOff x="0" y="0"/>
            <a:chExt cx="9143999" cy="5143501"/>
          </a:xfrm>
        </p:grpSpPr>
        <p:pic>
          <p:nvPicPr>
            <p:cNvPr id="69" name="Google Shape;69;p1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0"/>
              <a:ext cx="9143999" cy="51435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" name="Google Shape;70;p15"/>
            <p:cNvSpPr txBox="1"/>
            <p:nvPr/>
          </p:nvSpPr>
          <p:spPr>
            <a:xfrm>
              <a:off x="152400" y="203450"/>
              <a:ext cx="8839200" cy="474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000">
                <a:solidFill>
                  <a:schemeClr val="lt1"/>
                </a:solidFill>
              </a:endParaRPr>
            </a:p>
          </p:txBody>
        </p:sp>
      </p:grpSp>
      <p:pic>
        <p:nvPicPr>
          <p:cNvPr id="71" name="Google Shape;7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61988" y="271375"/>
            <a:ext cx="6020024" cy="4600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6"/>
          <p:cNvSpPr/>
          <p:nvPr/>
        </p:nvSpPr>
        <p:spPr>
          <a:xfrm>
            <a:off x="283800" y="248250"/>
            <a:ext cx="8576400" cy="4647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8" name="Google Shape;7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06238" y="401488"/>
            <a:ext cx="6531523" cy="434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Google Shape;83;p17"/>
          <p:cNvGrpSpPr/>
          <p:nvPr/>
        </p:nvGrpSpPr>
        <p:grpSpPr>
          <a:xfrm>
            <a:off x="152400" y="152400"/>
            <a:ext cx="8839204" cy="4794325"/>
            <a:chOff x="152400" y="152400"/>
            <a:chExt cx="8839204" cy="4794325"/>
          </a:xfrm>
        </p:grpSpPr>
        <p:pic>
          <p:nvPicPr>
            <p:cNvPr id="84" name="Google Shape;84;p1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2400" y="152400"/>
              <a:ext cx="8839204" cy="131206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5" name="Google Shape;85;p17"/>
            <p:cNvSpPr txBox="1"/>
            <p:nvPr/>
          </p:nvSpPr>
          <p:spPr>
            <a:xfrm>
              <a:off x="152400" y="1659625"/>
              <a:ext cx="8839200" cy="328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" sz="3000">
                  <a:solidFill>
                    <a:srgbClr val="1C4587"/>
                  </a:solidFill>
                  <a:latin typeface="Comfortaa"/>
                  <a:ea typeface="Comfortaa"/>
                  <a:cs typeface="Comfortaa"/>
                  <a:sym typeface="Comfortaa"/>
                </a:rPr>
                <a:t>“The fear of the Lord is the beginning of </a:t>
              </a:r>
              <a:r>
                <a:rPr i="1" lang="en" sz="3000" u="sng">
                  <a:solidFill>
                    <a:srgbClr val="1C4587"/>
                  </a:solidFill>
                  <a:latin typeface="Comfortaa"/>
                  <a:ea typeface="Comfortaa"/>
                  <a:cs typeface="Comfortaa"/>
                  <a:sym typeface="Comfortaa"/>
                </a:rPr>
                <a:t>wisdom</a:t>
              </a:r>
              <a:r>
                <a:rPr i="1" lang="en" sz="3000">
                  <a:solidFill>
                    <a:srgbClr val="1C4587"/>
                  </a:solidFill>
                  <a:latin typeface="Comfortaa"/>
                  <a:ea typeface="Comfortaa"/>
                  <a:cs typeface="Comfortaa"/>
                  <a:sym typeface="Comfortaa"/>
                </a:rPr>
                <a:t>; A good understanding have all those who do His commandments; His praise endures forever.”</a:t>
              </a:r>
              <a:endParaRPr i="1" sz="3000">
                <a:solidFill>
                  <a:srgbClr val="1C4587"/>
                </a:solidFill>
                <a:latin typeface="Comfortaa"/>
                <a:ea typeface="Comfortaa"/>
                <a:cs typeface="Comfortaa"/>
                <a:sym typeface="Comfortaa"/>
              </a:endParaRPr>
            </a:p>
            <a:p>
              <a:pPr indent="457200" lvl="0" marL="411480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i="1" sz="3000">
                <a:solidFill>
                  <a:srgbClr val="1C4587"/>
                </a:solidFill>
                <a:latin typeface="Comfortaa"/>
                <a:ea typeface="Comfortaa"/>
                <a:cs typeface="Comfortaa"/>
                <a:sym typeface="Comfortaa"/>
              </a:endParaRPr>
            </a:p>
            <a:p>
              <a:pPr indent="457200" lvl="0" marL="411480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" sz="3000">
                  <a:solidFill>
                    <a:srgbClr val="1C4587"/>
                  </a:solidFill>
                  <a:latin typeface="Comfortaa"/>
                  <a:ea typeface="Comfortaa"/>
                  <a:cs typeface="Comfortaa"/>
                  <a:sym typeface="Comfortaa"/>
                </a:rPr>
                <a:t>Psalm 111:10</a:t>
              </a:r>
              <a:endParaRPr i="1" sz="3000">
                <a:solidFill>
                  <a:srgbClr val="1C4587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oogle Shape;90;p18"/>
          <p:cNvGrpSpPr/>
          <p:nvPr/>
        </p:nvGrpSpPr>
        <p:grpSpPr>
          <a:xfrm>
            <a:off x="152400" y="152400"/>
            <a:ext cx="8839204" cy="4794325"/>
            <a:chOff x="152400" y="152400"/>
            <a:chExt cx="8839204" cy="4794325"/>
          </a:xfrm>
        </p:grpSpPr>
        <p:pic>
          <p:nvPicPr>
            <p:cNvPr id="91" name="Google Shape;91;p1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2400" y="152400"/>
              <a:ext cx="8839204" cy="131206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2" name="Google Shape;92;p18"/>
            <p:cNvSpPr txBox="1"/>
            <p:nvPr/>
          </p:nvSpPr>
          <p:spPr>
            <a:xfrm>
              <a:off x="152400" y="1659625"/>
              <a:ext cx="8839200" cy="328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" sz="3000">
                  <a:solidFill>
                    <a:srgbClr val="1C4587"/>
                  </a:solidFill>
                  <a:latin typeface="Comfortaa"/>
                  <a:ea typeface="Comfortaa"/>
                  <a:cs typeface="Comfortaa"/>
                  <a:sym typeface="Comfortaa"/>
                </a:rPr>
                <a:t>“His sister stood at a distance to find out what would happen to him.”</a:t>
              </a:r>
              <a:endParaRPr sz="3000">
                <a:solidFill>
                  <a:srgbClr val="1C4587"/>
                </a:solidFill>
                <a:latin typeface="Comfortaa"/>
                <a:ea typeface="Comfortaa"/>
                <a:cs typeface="Comfortaa"/>
                <a:sym typeface="Comfortaa"/>
              </a:endParaRPr>
            </a:p>
            <a:p>
              <a:pPr indent="457200" lvl="0" marL="59436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3000">
                  <a:solidFill>
                    <a:srgbClr val="1C4587"/>
                  </a:solidFill>
                  <a:latin typeface="Comfortaa"/>
                  <a:ea typeface="Comfortaa"/>
                  <a:cs typeface="Comfortaa"/>
                  <a:sym typeface="Comfortaa"/>
                </a:rPr>
                <a:t>Exodus 2:4</a:t>
              </a:r>
              <a:endParaRPr sz="3000">
                <a:solidFill>
                  <a:srgbClr val="1C4587"/>
                </a:solidFill>
                <a:latin typeface="Comfortaa"/>
                <a:ea typeface="Comfortaa"/>
                <a:cs typeface="Comfortaa"/>
                <a:sym typeface="Comfortaa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000">
                <a:solidFill>
                  <a:srgbClr val="1C4587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oogle Shape;97;p19"/>
          <p:cNvGrpSpPr/>
          <p:nvPr/>
        </p:nvGrpSpPr>
        <p:grpSpPr>
          <a:xfrm>
            <a:off x="152400" y="152400"/>
            <a:ext cx="8839204" cy="4794325"/>
            <a:chOff x="152400" y="152400"/>
            <a:chExt cx="8839204" cy="4794325"/>
          </a:xfrm>
        </p:grpSpPr>
        <p:pic>
          <p:nvPicPr>
            <p:cNvPr id="98" name="Google Shape;98;p1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2400" y="152400"/>
              <a:ext cx="8839204" cy="131206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9" name="Google Shape;99;p19"/>
            <p:cNvSpPr txBox="1"/>
            <p:nvPr/>
          </p:nvSpPr>
          <p:spPr>
            <a:xfrm>
              <a:off x="152400" y="1659625"/>
              <a:ext cx="8839200" cy="328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" sz="3000">
                  <a:solidFill>
                    <a:srgbClr val="1C4587"/>
                  </a:solidFill>
                  <a:latin typeface="Comfortaa"/>
                  <a:ea typeface="Comfortaa"/>
                  <a:cs typeface="Comfortaa"/>
                  <a:sym typeface="Comfortaa"/>
                </a:rPr>
                <a:t>Then his sister said to Pharaoh’s daughter, “Shall I go and call a nurse for you from the Hebrew women that she may nurse the child for you?” </a:t>
              </a:r>
              <a:endParaRPr i="1" sz="3000">
                <a:solidFill>
                  <a:srgbClr val="1C4587"/>
                </a:solidFill>
                <a:latin typeface="Comfortaa"/>
                <a:ea typeface="Comfortaa"/>
                <a:cs typeface="Comfortaa"/>
                <a:sym typeface="Comfortaa"/>
              </a:endParaRPr>
            </a:p>
            <a:p>
              <a:pPr indent="457200" lvl="0" marL="59436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>
                  <a:solidFill>
                    <a:srgbClr val="1C4587"/>
                  </a:solidFill>
                  <a:latin typeface="Comfortaa"/>
                  <a:ea typeface="Comfortaa"/>
                  <a:cs typeface="Comfortaa"/>
                  <a:sym typeface="Comfortaa"/>
                </a:rPr>
                <a:t>Exodus 2:7</a:t>
              </a:r>
              <a:endParaRPr sz="3000">
                <a:solidFill>
                  <a:srgbClr val="1C4587"/>
                </a:solidFill>
                <a:latin typeface="Comfortaa"/>
                <a:ea typeface="Comfortaa"/>
                <a:cs typeface="Comfortaa"/>
                <a:sym typeface="Comfortaa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000">
                <a:solidFill>
                  <a:srgbClr val="1C4587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oogle Shape;104;p20"/>
          <p:cNvGrpSpPr/>
          <p:nvPr/>
        </p:nvGrpSpPr>
        <p:grpSpPr>
          <a:xfrm>
            <a:off x="152400" y="152400"/>
            <a:ext cx="8839204" cy="4794325"/>
            <a:chOff x="152400" y="152400"/>
            <a:chExt cx="8839204" cy="4794325"/>
          </a:xfrm>
        </p:grpSpPr>
        <p:pic>
          <p:nvPicPr>
            <p:cNvPr id="105" name="Google Shape;105;p2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2400" y="152400"/>
              <a:ext cx="8839204" cy="131206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" name="Google Shape;106;p20"/>
            <p:cNvSpPr txBox="1"/>
            <p:nvPr/>
          </p:nvSpPr>
          <p:spPr>
            <a:xfrm>
              <a:off x="152400" y="1659625"/>
              <a:ext cx="8839200" cy="328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" sz="3000">
                  <a:solidFill>
                    <a:srgbClr val="1C4587"/>
                  </a:solidFill>
                  <a:latin typeface="Comfortaa"/>
                  <a:ea typeface="Comfortaa"/>
                  <a:cs typeface="Comfortaa"/>
                  <a:sym typeface="Comfortaa"/>
                </a:rPr>
                <a:t>Pharaoh’s daughter said to her, “Go ahead.” So the girl went and called the child’s mother. </a:t>
              </a:r>
              <a:endParaRPr i="1" sz="3000">
                <a:solidFill>
                  <a:srgbClr val="1C4587"/>
                </a:solidFill>
                <a:latin typeface="Comfortaa"/>
                <a:ea typeface="Comfortaa"/>
                <a:cs typeface="Comfortaa"/>
                <a:sym typeface="Comfortaa"/>
              </a:endParaRPr>
            </a:p>
            <a:p>
              <a:pPr indent="457200" lvl="0" marL="59436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>
                  <a:solidFill>
                    <a:srgbClr val="1C4587"/>
                  </a:solidFill>
                  <a:latin typeface="Comfortaa"/>
                  <a:ea typeface="Comfortaa"/>
                  <a:cs typeface="Comfortaa"/>
                  <a:sym typeface="Comfortaa"/>
                </a:rPr>
                <a:t>Exodus 2:8</a:t>
              </a:r>
              <a:endParaRPr sz="3000">
                <a:solidFill>
                  <a:srgbClr val="1C4587"/>
                </a:solidFill>
                <a:latin typeface="Comfortaa"/>
                <a:ea typeface="Comfortaa"/>
                <a:cs typeface="Comfortaa"/>
                <a:sym typeface="Comfortaa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000">
                <a:solidFill>
                  <a:srgbClr val="1C4587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oogle Shape;111;p21"/>
          <p:cNvGrpSpPr/>
          <p:nvPr/>
        </p:nvGrpSpPr>
        <p:grpSpPr>
          <a:xfrm>
            <a:off x="0" y="0"/>
            <a:ext cx="9143999" cy="5143501"/>
            <a:chOff x="0" y="0"/>
            <a:chExt cx="9143999" cy="5143501"/>
          </a:xfrm>
        </p:grpSpPr>
        <p:pic>
          <p:nvPicPr>
            <p:cNvPr id="112" name="Google Shape;112;p2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0"/>
              <a:ext cx="9143999" cy="51435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" name="Google Shape;113;p21"/>
            <p:cNvSpPr/>
            <p:nvPr/>
          </p:nvSpPr>
          <p:spPr>
            <a:xfrm>
              <a:off x="283800" y="248250"/>
              <a:ext cx="8576400" cy="46470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21"/>
            <p:cNvSpPr txBox="1"/>
            <p:nvPr/>
          </p:nvSpPr>
          <p:spPr>
            <a:xfrm>
              <a:off x="428300" y="396175"/>
              <a:ext cx="8319600" cy="436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45720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 u="sng">
                  <a:solidFill>
                    <a:srgbClr val="1C4587"/>
                  </a:solidFill>
                  <a:latin typeface="Comfortaa"/>
                  <a:ea typeface="Comfortaa"/>
                  <a:cs typeface="Comfortaa"/>
                  <a:sym typeface="Comfortaa"/>
                </a:rPr>
                <a:t>reeds</a:t>
              </a:r>
              <a:r>
                <a:rPr lang="en" sz="3000">
                  <a:solidFill>
                    <a:srgbClr val="1C4587"/>
                  </a:solidFill>
                  <a:latin typeface="Comfortaa"/>
                  <a:ea typeface="Comfortaa"/>
                  <a:cs typeface="Comfortaa"/>
                  <a:sym typeface="Comfortaa"/>
                </a:rPr>
                <a:t> by the bank of the Nile</a:t>
              </a:r>
              <a:endParaRPr sz="3000">
                <a:solidFill>
                  <a:srgbClr val="1C4587"/>
                </a:solidFill>
                <a:latin typeface="Comfortaa"/>
                <a:ea typeface="Comfortaa"/>
                <a:cs typeface="Comfortaa"/>
                <a:sym typeface="Comfortaa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>
                  <a:solidFill>
                    <a:srgbClr val="1C4587"/>
                  </a:solidFill>
                  <a:latin typeface="Comfortaa"/>
                  <a:ea typeface="Comfortaa"/>
                  <a:cs typeface="Comfortaa"/>
                  <a:sym typeface="Comfortaa"/>
                </a:rPr>
                <a:t>(Exodus 2:3)</a:t>
              </a:r>
              <a:endParaRPr sz="3000">
                <a:solidFill>
                  <a:srgbClr val="1C4587"/>
                </a:solidFill>
                <a:latin typeface="Comfortaa"/>
                <a:ea typeface="Comfortaa"/>
                <a:cs typeface="Comfortaa"/>
                <a:sym typeface="Comfortaa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000">
                <a:solidFill>
                  <a:srgbClr val="1C4587"/>
                </a:solidFill>
                <a:latin typeface="Comfortaa"/>
                <a:ea typeface="Comfortaa"/>
                <a:cs typeface="Comfortaa"/>
                <a:sym typeface="Comfortaa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>
                  <a:solidFill>
                    <a:srgbClr val="1C4587"/>
                  </a:solidFill>
                  <a:latin typeface="Comfortaa"/>
                  <a:ea typeface="Comfortaa"/>
                  <a:cs typeface="Comfortaa"/>
                  <a:sym typeface="Comfortaa"/>
                </a:rPr>
                <a:t>Red Sea = Sea of </a:t>
              </a:r>
              <a:r>
                <a:rPr lang="en" sz="3000" u="sng">
                  <a:solidFill>
                    <a:srgbClr val="1C4587"/>
                  </a:solidFill>
                  <a:latin typeface="Comfortaa"/>
                  <a:ea typeface="Comfortaa"/>
                  <a:cs typeface="Comfortaa"/>
                  <a:sym typeface="Comfortaa"/>
                </a:rPr>
                <a:t>Reeds</a:t>
              </a:r>
              <a:r>
                <a:rPr lang="en" sz="3000">
                  <a:solidFill>
                    <a:srgbClr val="1C4587"/>
                  </a:solidFill>
                  <a:latin typeface="Comfortaa"/>
                  <a:ea typeface="Comfortaa"/>
                  <a:cs typeface="Comfortaa"/>
                  <a:sym typeface="Comfortaa"/>
                </a:rPr>
                <a:t> = yam suph</a:t>
              </a:r>
              <a:endParaRPr sz="3000">
                <a:solidFill>
                  <a:srgbClr val="1C4587"/>
                </a:solidFill>
                <a:latin typeface="Comfortaa"/>
                <a:ea typeface="Comfortaa"/>
                <a:cs typeface="Comfortaa"/>
                <a:sym typeface="Comfortaa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>
                  <a:solidFill>
                    <a:srgbClr val="1C4587"/>
                  </a:solidFill>
                  <a:latin typeface="Comfortaa"/>
                  <a:ea typeface="Comfortaa"/>
                  <a:cs typeface="Comfortaa"/>
                  <a:sym typeface="Comfortaa"/>
                </a:rPr>
                <a:t>(Exodus 14)</a:t>
              </a:r>
              <a:endParaRPr sz="3000">
                <a:solidFill>
                  <a:srgbClr val="1C4587"/>
                </a:solidFill>
                <a:latin typeface="Comfortaa"/>
                <a:ea typeface="Comfortaa"/>
                <a:cs typeface="Comfortaa"/>
                <a:sym typeface="Comfortaa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000">
                <a:solidFill>
                  <a:srgbClr val="1C4587"/>
                </a:solidFill>
                <a:latin typeface="Comfortaa"/>
                <a:ea typeface="Comfortaa"/>
                <a:cs typeface="Comfortaa"/>
                <a:sym typeface="Comfortaa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000">
                <a:solidFill>
                  <a:srgbClr val="1C4587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oogle Shape;119;p22"/>
          <p:cNvGrpSpPr/>
          <p:nvPr/>
        </p:nvGrpSpPr>
        <p:grpSpPr>
          <a:xfrm>
            <a:off x="152400" y="152400"/>
            <a:ext cx="8839204" cy="4794325"/>
            <a:chOff x="152400" y="152400"/>
            <a:chExt cx="8839204" cy="4794325"/>
          </a:xfrm>
        </p:grpSpPr>
        <p:pic>
          <p:nvPicPr>
            <p:cNvPr id="120" name="Google Shape;120;p2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2400" y="152400"/>
              <a:ext cx="8839204" cy="131206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" name="Google Shape;121;p22"/>
            <p:cNvSpPr txBox="1"/>
            <p:nvPr/>
          </p:nvSpPr>
          <p:spPr>
            <a:xfrm>
              <a:off x="152400" y="1659625"/>
              <a:ext cx="8839200" cy="328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>
                  <a:solidFill>
                    <a:srgbClr val="1C4587"/>
                  </a:solidFill>
                  <a:latin typeface="Comfortaa"/>
                  <a:ea typeface="Comfortaa"/>
                  <a:cs typeface="Comfortaa"/>
                  <a:sym typeface="Comfortaa"/>
                </a:rPr>
                <a:t>Prophet</a:t>
              </a:r>
              <a:endParaRPr sz="3000">
                <a:solidFill>
                  <a:srgbClr val="1C4587"/>
                </a:solidFill>
                <a:latin typeface="Comfortaa"/>
                <a:ea typeface="Comfortaa"/>
                <a:cs typeface="Comfortaa"/>
                <a:sym typeface="Comfortaa"/>
              </a:endParaRPr>
            </a:p>
            <a:p>
              <a:pPr indent="-4191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1C4587"/>
                </a:buClr>
                <a:buSzPts val="3000"/>
                <a:buFont typeface="Comfortaa"/>
                <a:buChar char="●"/>
              </a:pPr>
              <a:r>
                <a:rPr lang="en" sz="3000">
                  <a:solidFill>
                    <a:srgbClr val="1C4587"/>
                  </a:solidFill>
                  <a:latin typeface="Comfortaa"/>
                  <a:ea typeface="Comfortaa"/>
                  <a:cs typeface="Comfortaa"/>
                  <a:sym typeface="Comfortaa"/>
                </a:rPr>
                <a:t>Any person directed by the inspiration of God to proclaim his will.</a:t>
              </a:r>
              <a:endParaRPr sz="3000">
                <a:solidFill>
                  <a:srgbClr val="1C4587"/>
                </a:solidFill>
                <a:latin typeface="Comfortaa"/>
                <a:ea typeface="Comfortaa"/>
                <a:cs typeface="Comfortaa"/>
                <a:sym typeface="Comfortaa"/>
              </a:endParaRPr>
            </a:p>
            <a:p>
              <a:pPr indent="-4191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1C4587"/>
                </a:buClr>
                <a:buSzPts val="3000"/>
                <a:buFont typeface="Comfortaa"/>
                <a:buChar char="●"/>
              </a:pPr>
              <a:r>
                <a:rPr lang="en" sz="3000">
                  <a:solidFill>
                    <a:srgbClr val="1C4587"/>
                  </a:solidFill>
                  <a:latin typeface="Comfortaa"/>
                  <a:ea typeface="Comfortaa"/>
                  <a:cs typeface="Comfortaa"/>
                  <a:sym typeface="Comfortaa"/>
                </a:rPr>
                <a:t>Spoke God’s truth and warnings</a:t>
              </a:r>
              <a:endParaRPr sz="3000">
                <a:solidFill>
                  <a:srgbClr val="1C4587"/>
                </a:solidFill>
                <a:latin typeface="Comfortaa"/>
                <a:ea typeface="Comfortaa"/>
                <a:cs typeface="Comfortaa"/>
                <a:sym typeface="Comfortaa"/>
              </a:endParaRPr>
            </a:p>
            <a:p>
              <a:pPr indent="-419100" lvl="0" marL="457200" rtl="0" algn="l">
                <a:spcBef>
                  <a:spcPts val="0"/>
                </a:spcBef>
                <a:spcAft>
                  <a:spcPts val="0"/>
                </a:spcAft>
                <a:buClr>
                  <a:srgbClr val="1C4587"/>
                </a:buClr>
                <a:buSzPts val="3000"/>
                <a:buFont typeface="Comfortaa"/>
                <a:buChar char="●"/>
              </a:pPr>
              <a:r>
                <a:rPr lang="en" sz="3000">
                  <a:solidFill>
                    <a:srgbClr val="1C4587"/>
                  </a:solidFill>
                  <a:latin typeface="Comfortaa"/>
                  <a:ea typeface="Comfortaa"/>
                  <a:cs typeface="Comfortaa"/>
                  <a:sym typeface="Comfortaa"/>
                </a:rPr>
                <a:t>Prophetess - Miriam, Deborah, Huldah</a:t>
              </a:r>
              <a:endParaRPr sz="3000">
                <a:solidFill>
                  <a:srgbClr val="1C4587"/>
                </a:solidFill>
                <a:latin typeface="Comfortaa"/>
                <a:ea typeface="Comfortaa"/>
                <a:cs typeface="Comfortaa"/>
                <a:sym typeface="Comfortaa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000">
                <a:solidFill>
                  <a:srgbClr val="1C4587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" name="Google Shape;126;p23"/>
          <p:cNvGrpSpPr/>
          <p:nvPr/>
        </p:nvGrpSpPr>
        <p:grpSpPr>
          <a:xfrm>
            <a:off x="152400" y="152400"/>
            <a:ext cx="8839204" cy="4794325"/>
            <a:chOff x="152400" y="152400"/>
            <a:chExt cx="8839204" cy="4794325"/>
          </a:xfrm>
        </p:grpSpPr>
        <p:pic>
          <p:nvPicPr>
            <p:cNvPr id="127" name="Google Shape;127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2400" y="152400"/>
              <a:ext cx="8839204" cy="131206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8" name="Google Shape;128;p23"/>
            <p:cNvSpPr txBox="1"/>
            <p:nvPr/>
          </p:nvSpPr>
          <p:spPr>
            <a:xfrm>
              <a:off x="152400" y="1659625"/>
              <a:ext cx="8839200" cy="328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" sz="2800">
                  <a:solidFill>
                    <a:srgbClr val="1C4587"/>
                  </a:solidFill>
                  <a:latin typeface="Comfortaa"/>
                  <a:ea typeface="Comfortaa"/>
                  <a:cs typeface="Comfortaa"/>
                  <a:sym typeface="Comfortaa"/>
                </a:rPr>
                <a:t>“Be careful against an infection of leprosy, that you diligently observe and do according to all that the Levitical priests teach you; as I have commanded them, so you shall be careful to do. </a:t>
              </a:r>
              <a:r>
                <a:rPr i="1" lang="en" sz="2800" u="sng">
                  <a:solidFill>
                    <a:srgbClr val="1C4587"/>
                  </a:solidFill>
                  <a:latin typeface="Comfortaa"/>
                  <a:ea typeface="Comfortaa"/>
                  <a:cs typeface="Comfortaa"/>
                  <a:sym typeface="Comfortaa"/>
                </a:rPr>
                <a:t>Remember what the LORD your God did to Miriam on the way as you came out of Egypt.</a:t>
              </a:r>
              <a:r>
                <a:rPr i="1" lang="en" sz="2800">
                  <a:solidFill>
                    <a:srgbClr val="1C4587"/>
                  </a:solidFill>
                  <a:latin typeface="Comfortaa"/>
                  <a:ea typeface="Comfortaa"/>
                  <a:cs typeface="Comfortaa"/>
                  <a:sym typeface="Comfortaa"/>
                </a:rPr>
                <a:t>” </a:t>
              </a:r>
              <a:endParaRPr i="1" sz="2800">
                <a:solidFill>
                  <a:srgbClr val="1C4587"/>
                </a:solidFill>
                <a:latin typeface="Comfortaa"/>
                <a:ea typeface="Comfortaa"/>
                <a:cs typeface="Comfortaa"/>
                <a:sym typeface="Comfortaa"/>
              </a:endParaRPr>
            </a:p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800">
                  <a:solidFill>
                    <a:srgbClr val="1C4587"/>
                  </a:solidFill>
                  <a:latin typeface="Comfortaa"/>
                  <a:ea typeface="Comfortaa"/>
                  <a:cs typeface="Comfortaa"/>
                  <a:sym typeface="Comfortaa"/>
                </a:rPr>
                <a:t>Deuteronomy 24:8-9</a:t>
              </a:r>
              <a:endParaRPr sz="2800">
                <a:solidFill>
                  <a:srgbClr val="1C4587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Google Shape;133;p24"/>
          <p:cNvGrpSpPr/>
          <p:nvPr/>
        </p:nvGrpSpPr>
        <p:grpSpPr>
          <a:xfrm>
            <a:off x="152400" y="152400"/>
            <a:ext cx="8839204" cy="4794325"/>
            <a:chOff x="152400" y="152400"/>
            <a:chExt cx="8839204" cy="4794325"/>
          </a:xfrm>
        </p:grpSpPr>
        <p:pic>
          <p:nvPicPr>
            <p:cNvPr id="134" name="Google Shape;134;p2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2400" y="152400"/>
              <a:ext cx="8839204" cy="131206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" name="Google Shape;135;p24"/>
            <p:cNvSpPr txBox="1"/>
            <p:nvPr/>
          </p:nvSpPr>
          <p:spPr>
            <a:xfrm>
              <a:off x="152400" y="1659625"/>
              <a:ext cx="8839200" cy="328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" sz="3000">
                  <a:solidFill>
                    <a:srgbClr val="1C4587"/>
                  </a:solidFill>
                  <a:latin typeface="Comfortaa"/>
                  <a:ea typeface="Comfortaa"/>
                  <a:cs typeface="Comfortaa"/>
                  <a:sym typeface="Comfortaa"/>
                </a:rPr>
                <a:t>“Indeed, I brought you up from the land of Egypt And ransomed you from the house of slavery, And </a:t>
              </a:r>
              <a:r>
                <a:rPr i="1" lang="en" sz="3000" u="sng">
                  <a:solidFill>
                    <a:srgbClr val="1C4587"/>
                  </a:solidFill>
                  <a:latin typeface="Comfortaa"/>
                  <a:ea typeface="Comfortaa"/>
                  <a:cs typeface="Comfortaa"/>
                  <a:sym typeface="Comfortaa"/>
                </a:rPr>
                <a:t>I sent before you Moses, Aaron and Miriam.</a:t>
              </a:r>
              <a:r>
                <a:rPr i="1" lang="en" sz="3000">
                  <a:solidFill>
                    <a:srgbClr val="1C4587"/>
                  </a:solidFill>
                  <a:latin typeface="Comfortaa"/>
                  <a:ea typeface="Comfortaa"/>
                  <a:cs typeface="Comfortaa"/>
                  <a:sym typeface="Comfortaa"/>
                </a:rPr>
                <a:t>”</a:t>
              </a:r>
              <a:endParaRPr i="1" sz="3000">
                <a:solidFill>
                  <a:srgbClr val="1C4587"/>
                </a:solidFill>
                <a:latin typeface="Comfortaa"/>
                <a:ea typeface="Comfortaa"/>
                <a:cs typeface="Comfortaa"/>
                <a:sym typeface="Comfortaa"/>
              </a:endParaRPr>
            </a:p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>
                  <a:solidFill>
                    <a:srgbClr val="1C4587"/>
                  </a:solidFill>
                  <a:latin typeface="Comfortaa"/>
                  <a:ea typeface="Comfortaa"/>
                  <a:cs typeface="Comfortaa"/>
                  <a:sym typeface="Comfortaa"/>
                </a:rPr>
                <a:t>Micah 6:4</a:t>
              </a:r>
              <a:endParaRPr sz="3000">
                <a:solidFill>
                  <a:srgbClr val="1C4587"/>
                </a:solidFill>
                <a:latin typeface="Comfortaa"/>
                <a:ea typeface="Comfortaa"/>
                <a:cs typeface="Comfortaa"/>
                <a:sym typeface="Comfortaa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Google Shape;140;p25"/>
          <p:cNvGrpSpPr/>
          <p:nvPr/>
        </p:nvGrpSpPr>
        <p:grpSpPr>
          <a:xfrm>
            <a:off x="0" y="0"/>
            <a:ext cx="9143999" cy="5143501"/>
            <a:chOff x="0" y="0"/>
            <a:chExt cx="9143999" cy="5143501"/>
          </a:xfrm>
        </p:grpSpPr>
        <p:pic>
          <p:nvPicPr>
            <p:cNvPr id="141" name="Google Shape;141;p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0"/>
              <a:ext cx="9143999" cy="51435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2" name="Google Shape;142;p25"/>
            <p:cNvSpPr/>
            <p:nvPr/>
          </p:nvSpPr>
          <p:spPr>
            <a:xfrm>
              <a:off x="283800" y="248250"/>
              <a:ext cx="8576400" cy="46470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43" name="Google Shape;143;p2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18324" y="533263"/>
              <a:ext cx="2990050" cy="40769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4" name="Google Shape;144;p25"/>
            <p:cNvSpPr txBox="1"/>
            <p:nvPr/>
          </p:nvSpPr>
          <p:spPr>
            <a:xfrm>
              <a:off x="3619050" y="396175"/>
              <a:ext cx="5139600" cy="442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" sz="3000">
                  <a:solidFill>
                    <a:srgbClr val="1C4587"/>
                  </a:solidFill>
                  <a:latin typeface="Comfortaa Medium"/>
                  <a:ea typeface="Comfortaa Medium"/>
                  <a:cs typeface="Comfortaa Medium"/>
                  <a:sym typeface="Comfortaa Medium"/>
                </a:rPr>
                <a:t>Miriam was called by God for his glory.</a:t>
              </a:r>
              <a:endParaRPr i="1" sz="3000">
                <a:solidFill>
                  <a:srgbClr val="1C4587"/>
                </a:solidFill>
                <a:latin typeface="Comfortaa Medium"/>
                <a:ea typeface="Comfortaa Medium"/>
                <a:cs typeface="Comfortaa Medium"/>
                <a:sym typeface="Comfortaa Medium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i="1" sz="3000">
                <a:solidFill>
                  <a:srgbClr val="1C4587"/>
                </a:solidFill>
                <a:latin typeface="Comfortaa Medium"/>
                <a:ea typeface="Comfortaa Medium"/>
                <a:cs typeface="Comfortaa Medium"/>
                <a:sym typeface="Comfortaa Medium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" sz="3000">
                  <a:solidFill>
                    <a:srgbClr val="1C4587"/>
                  </a:solidFill>
                  <a:latin typeface="Comfortaa Medium"/>
                  <a:ea typeface="Comfortaa Medium"/>
                  <a:cs typeface="Comfortaa Medium"/>
                  <a:sym typeface="Comfortaa Medium"/>
                </a:rPr>
                <a:t>(_______) was called by God for his glory.</a:t>
              </a:r>
              <a:endParaRPr i="1" sz="3000">
                <a:solidFill>
                  <a:srgbClr val="1C4587"/>
                </a:solidFill>
                <a:latin typeface="Comfortaa Medium"/>
                <a:ea typeface="Comfortaa Medium"/>
                <a:cs typeface="Comfortaa Medium"/>
                <a:sym typeface="Comfortaa Medium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i="1" sz="3000">
                <a:solidFill>
                  <a:srgbClr val="1C4587"/>
                </a:solidFill>
                <a:latin typeface="Comfortaa Medium"/>
                <a:ea typeface="Comfortaa Medium"/>
                <a:cs typeface="Comfortaa Medium"/>
                <a:sym typeface="Comfortaa Medium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" sz="3000">
                  <a:solidFill>
                    <a:srgbClr val="1C4587"/>
                  </a:solidFill>
                  <a:latin typeface="Comfortaa Medium"/>
                  <a:ea typeface="Comfortaa Medium"/>
                  <a:cs typeface="Comfortaa Medium"/>
                  <a:sym typeface="Comfortaa Medium"/>
                </a:rPr>
                <a:t>Right now I hear God calling me to _________________.</a:t>
              </a:r>
              <a:endParaRPr i="1" sz="3000">
                <a:solidFill>
                  <a:srgbClr val="1C4587"/>
                </a:solidFill>
                <a:latin typeface="Comfortaa Medium"/>
                <a:ea typeface="Comfortaa Medium"/>
                <a:cs typeface="Comfortaa Medium"/>
                <a:sym typeface="Comfortaa Medium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