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handoutMasterIdLst>
    <p:handoutMasterId r:id="rId21"/>
  </p:handoutMasterIdLst>
  <p:sldIdLst>
    <p:sldId id="256" r:id="rId5"/>
    <p:sldId id="356" r:id="rId6"/>
    <p:sldId id="367" r:id="rId7"/>
    <p:sldId id="354" r:id="rId8"/>
    <p:sldId id="362" r:id="rId9"/>
    <p:sldId id="357" r:id="rId10"/>
    <p:sldId id="365" r:id="rId11"/>
    <p:sldId id="353" r:id="rId12"/>
    <p:sldId id="358" r:id="rId13"/>
    <p:sldId id="368" r:id="rId14"/>
    <p:sldId id="370" r:id="rId15"/>
    <p:sldId id="369" r:id="rId16"/>
    <p:sldId id="355" r:id="rId17"/>
    <p:sldId id="363" r:id="rId18"/>
    <p:sldId id="364" r:id="rId19"/>
    <p:sldId id="366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yan, Sara" initials="RS" lastIdx="1" clrIdx="0">
    <p:extLst>
      <p:ext uri="{19B8F6BF-5375-455C-9EA6-DF929625EA0E}">
        <p15:presenceInfo xmlns:p15="http://schemas.microsoft.com/office/powerpoint/2012/main" userId="S::sara.ryan@sfisd.org::7e9b1af7-b601-45f2-acf1-1e134bf4df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5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0C48CBD-9B77-44F1-AC80-5CB6FBF6048C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3FDD204-3A33-4D2A-BF77-9AA85756B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25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054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44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26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613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42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98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37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63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86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06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45F5FDA-58DB-4245-8BE0-2E3E0EC5AE24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D17E16B-B9ED-4A35-AE18-EFD82D49034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75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sheninger.blogspot.com/2016/01/feedback-vs-criticism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imageslive.co.uk/free_stock_image/clamshellphonejpg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/3.0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thank-you-thanks-gratitude-2011012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4000"/>
            <a:lum/>
          </a:blip>
          <a:srcRect/>
          <a:stretch>
            <a:fillRect l="20000" t="-4000" r="21000" b="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Santa Fe ISD Policy and Guideline Advisory Committee</a:t>
            </a:r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32" b="30432"/>
          <a:stretch>
            <a:fillRect/>
          </a:stretch>
        </p:blipFill>
        <p:spPr>
          <a:xfrm>
            <a:off x="-47384" y="20877"/>
            <a:ext cx="12192000" cy="4914900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EB524-5DFA-B63D-34F9-016FAE5A2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4192039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AD42F-570C-F153-7555-129B93F4E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232BF-881A-5274-C890-D6DACADFD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*Introduction and why we are here</a:t>
            </a:r>
          </a:p>
          <a:p>
            <a:r>
              <a:rPr lang="en-US" dirty="0"/>
              <a:t>	*Dress Code</a:t>
            </a:r>
          </a:p>
          <a:p>
            <a:r>
              <a:rPr lang="en-US" dirty="0"/>
              <a:t>	*Code of Conduct/Bullying</a:t>
            </a:r>
          </a:p>
          <a:p>
            <a:r>
              <a:rPr lang="en-US" dirty="0"/>
              <a:t>	*Grading Guidelines</a:t>
            </a:r>
          </a:p>
          <a:p>
            <a:r>
              <a:rPr lang="en-US" dirty="0"/>
              <a:t>	*Cell Phone Guidelines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219F1662-5502-170D-AF96-D4718FCC9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1225394"/>
            <a:ext cx="5268402" cy="356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6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F72C7-8641-0CB8-81F8-9BA2AE0AF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will this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6B8B9-3576-8422-0644-7B73AE587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a few minutes to review the document and think about questions or concerns you might have.</a:t>
            </a:r>
          </a:p>
          <a:p>
            <a:r>
              <a:rPr lang="en-US" dirty="0"/>
              <a:t>*Ask questions, express concerns, look for areas that need to be more clearly defined. </a:t>
            </a:r>
          </a:p>
          <a:p>
            <a:pPr lvl="1"/>
            <a:r>
              <a:rPr lang="en-US" dirty="0"/>
              <a:t>If a concern has to do with a specific student/incident, please wait until the end of the meeting to discuss privately.</a:t>
            </a:r>
          </a:p>
          <a:p>
            <a:pPr marL="201168" lvl="1" indent="0">
              <a:buNone/>
            </a:pPr>
            <a:r>
              <a:rPr lang="en-US" dirty="0"/>
              <a:t>*Principal will facilitate the conversation if no questions initially.</a:t>
            </a:r>
          </a:p>
          <a:p>
            <a:pPr marL="201168" lvl="1" indent="0">
              <a:buNone/>
            </a:pPr>
            <a:r>
              <a:rPr lang="en-US" dirty="0"/>
              <a:t>*Scribe- someone will need to record thoughts and ideas</a:t>
            </a:r>
          </a:p>
          <a:p>
            <a:pPr marL="201168" lvl="1" indent="0">
              <a:buNone/>
            </a:pPr>
            <a:endParaRPr lang="en-US" dirty="0"/>
          </a:p>
          <a:p>
            <a:pPr marL="201168" lvl="1" indent="0" algn="ctr">
              <a:buNone/>
            </a:pPr>
            <a:r>
              <a:rPr lang="en-US" b="1" i="1" dirty="0"/>
              <a:t>We will take all feedback after our meetings and edit the documents for final review for the 23-24 school year!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180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7008D65-4C48-4CAB-8600-9F4C427CE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286FC8-DD5D-4402-A2C0-8739BDAFE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C23917-FA20-4DBD-BA3C-868A3EA84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019A4C8-BE43-456A-AF42-40F13D145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245C98-8815-4422-A3C3-892F73D06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4008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/>
              <a:t>SFISD Dress Code</a:t>
            </a:r>
          </a:p>
        </p:txBody>
      </p:sp>
      <p:pic>
        <p:nvPicPr>
          <p:cNvPr id="10" name="Picture 9" descr="Complex maths formulae on a blackboard">
            <a:extLst>
              <a:ext uri="{FF2B5EF4-FFF2-40B4-BE49-F238E27FC236}">
                <a16:creationId xmlns:a16="http://schemas.microsoft.com/office/drawing/2014/main" id="{2EDDFDFE-C1E5-081C-D7F2-FDDA69F9BF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66" r="2843" b="-1"/>
          <a:stretch/>
        </p:blipFill>
        <p:spPr>
          <a:xfrm>
            <a:off x="4639733" y="10"/>
            <a:ext cx="7552266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F73CF34-5321-4224-9257-582F661F2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642D7D-8B6C-7398-4918-249873075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929" y="-10"/>
            <a:ext cx="58695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07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CE38-2E06-4BDE-A74E-F3C3A0741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Dress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2DF9C-576A-9A9C-BE15-2EF95C2D0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Big Changes in 22-23 (Why- Focus on instruction and safety)</a:t>
            </a:r>
          </a:p>
          <a:p>
            <a:pPr lvl="1"/>
            <a:r>
              <a:rPr lang="en-US" sz="2600" dirty="0"/>
              <a:t>No hats</a:t>
            </a:r>
          </a:p>
          <a:p>
            <a:pPr lvl="1"/>
            <a:r>
              <a:rPr lang="en-US" sz="2600" dirty="0"/>
              <a:t>Yoga pants allowed with dress code appropriate shirt</a:t>
            </a:r>
          </a:p>
          <a:p>
            <a:pPr lvl="1"/>
            <a:r>
              <a:rPr lang="en-US" sz="2600" dirty="0"/>
              <a:t>3 inch above knee to fingertip length</a:t>
            </a:r>
          </a:p>
          <a:p>
            <a:pPr lvl="1"/>
            <a:r>
              <a:rPr lang="en-US" sz="2600" dirty="0"/>
              <a:t>No hoods on during the day</a:t>
            </a:r>
          </a:p>
          <a:p>
            <a:pPr lvl="1"/>
            <a:r>
              <a:rPr lang="en-US" sz="2600" dirty="0"/>
              <a:t>No restriction on pajama bottoms or slippers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5D6618-26C9-7AA4-E83D-CE28F8B56E31}"/>
              </a:ext>
            </a:extLst>
          </p:cNvPr>
          <p:cNvSpPr/>
          <p:nvPr/>
        </p:nvSpPr>
        <p:spPr>
          <a:xfrm>
            <a:off x="5113362" y="4687703"/>
            <a:ext cx="3148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Concerns?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22AEEA-3B6D-E7DF-DCDE-D449F773B583}"/>
              </a:ext>
            </a:extLst>
          </p:cNvPr>
          <p:cNvSpPr/>
          <p:nvPr/>
        </p:nvSpPr>
        <p:spPr>
          <a:xfrm>
            <a:off x="1097280" y="4687703"/>
            <a:ext cx="42410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Clarifications?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5364CB-CE91-CE46-F192-830C658C3DE1}"/>
              </a:ext>
            </a:extLst>
          </p:cNvPr>
          <p:cNvSpPr/>
          <p:nvPr/>
        </p:nvSpPr>
        <p:spPr>
          <a:xfrm>
            <a:off x="7983939" y="4687703"/>
            <a:ext cx="3268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Additions?</a:t>
            </a:r>
          </a:p>
        </p:txBody>
      </p:sp>
    </p:spTree>
    <p:extLst>
      <p:ext uri="{BB962C8B-B14F-4D97-AF65-F5344CB8AC3E}">
        <p14:creationId xmlns:p14="http://schemas.microsoft.com/office/powerpoint/2010/main" val="3983950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CA7A88D-1D29-4C2E-8E04-411C18DB1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62BD95-BE80-4CCD-B3C5-778687DE1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980882-9F71-4735-B550-09F0FB4A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245C98-8815-4422-A3C3-892F73D06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605896"/>
            <a:ext cx="3084844" cy="56462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SFISD Grading Guidelines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4B3F04-9EAC-45C0-B3CE-0387EEA10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CBCC1-155D-4A4E-9D78-457D12846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2016" y="605896"/>
            <a:ext cx="6413663" cy="5646208"/>
          </a:xfrm>
        </p:spPr>
        <p:txBody>
          <a:bodyPr vert="horz" lIns="0" tIns="45720" rIns="0" bIns="45720" rtlCol="0" anchor="ctr">
            <a:normAutofit/>
          </a:bodyPr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87ED9A-7A94-58CB-2C88-521A8BD01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605" y="166261"/>
            <a:ext cx="2823041" cy="52816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E49DA1-AB30-4A6E-54F2-01E56B88C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374" y="166261"/>
            <a:ext cx="2516435" cy="3340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9AE4C2-D15F-AD6A-E0C2-28BE8B7BF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6569" y="1836323"/>
            <a:ext cx="3091935" cy="398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97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CE38-2E06-4BDE-A74E-F3C3A0741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2DF9C-576A-9A9C-BE15-2EF95C2D0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5D6618-26C9-7AA4-E83D-CE28F8B56E31}"/>
              </a:ext>
            </a:extLst>
          </p:cNvPr>
          <p:cNvSpPr/>
          <p:nvPr/>
        </p:nvSpPr>
        <p:spPr>
          <a:xfrm>
            <a:off x="4521692" y="2967335"/>
            <a:ext cx="3148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Concerns?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22AEEA-3B6D-E7DF-DCDE-D449F773B583}"/>
              </a:ext>
            </a:extLst>
          </p:cNvPr>
          <p:cNvSpPr/>
          <p:nvPr/>
        </p:nvSpPr>
        <p:spPr>
          <a:xfrm>
            <a:off x="1885447" y="2288747"/>
            <a:ext cx="42410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Clarifications?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5364CB-CE91-CE46-F192-830C658C3DE1}"/>
              </a:ext>
            </a:extLst>
          </p:cNvPr>
          <p:cNvSpPr/>
          <p:nvPr/>
        </p:nvSpPr>
        <p:spPr>
          <a:xfrm>
            <a:off x="6806051" y="3905794"/>
            <a:ext cx="30212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Revisons</a:t>
            </a:r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85713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7008D65-4C48-4CAB-8600-9F4C427CE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286FC8-DD5D-4402-A2C0-8739BDAFE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C23917-FA20-4DBD-BA3C-868A3EA84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019A4C8-BE43-456A-AF42-40F13D145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" y="0"/>
            <a:ext cx="4584734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245C98-8815-4422-A3C3-892F73D06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40080"/>
            <a:ext cx="3659246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/>
              <a:t>SFISD Code of Conduct</a:t>
            </a:r>
          </a:p>
        </p:txBody>
      </p:sp>
      <p:pic>
        <p:nvPicPr>
          <p:cNvPr id="6" name="Picture 5" descr="Complex maths formulae on a blackboard">
            <a:extLst>
              <a:ext uri="{FF2B5EF4-FFF2-40B4-BE49-F238E27FC236}">
                <a16:creationId xmlns:a16="http://schemas.microsoft.com/office/drawing/2014/main" id="{3B6595DB-4179-4150-5A39-6B9B1A7C56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66" r="2843" b="-1"/>
          <a:stretch/>
        </p:blipFill>
        <p:spPr>
          <a:xfrm>
            <a:off x="4639733" y="10"/>
            <a:ext cx="7552266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F73CF34-5321-4224-9257-582F661F2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475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3C5FB2-D109-725C-3BE0-CD85CC56B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934" y="0"/>
            <a:ext cx="63579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303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CE38-2E06-4BDE-A74E-F3C3A0741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of Conduct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2DF9C-576A-9A9C-BE15-2EF95C2D0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*Based on </a:t>
            </a:r>
            <a:r>
              <a:rPr lang="en-US" b="1" dirty="0"/>
              <a:t>Chapter 37 of the Texas Education Code and adopted by the school board</a:t>
            </a:r>
          </a:p>
          <a:p>
            <a:r>
              <a:rPr lang="en-US" dirty="0"/>
              <a:t>*Provides </a:t>
            </a:r>
            <a:r>
              <a:rPr lang="en-US" b="1" dirty="0"/>
              <a:t>methods and options </a:t>
            </a:r>
            <a:r>
              <a:rPr lang="en-US" dirty="0"/>
              <a:t>for </a:t>
            </a:r>
            <a:r>
              <a:rPr lang="en-US" b="1" dirty="0"/>
              <a:t>managing</a:t>
            </a:r>
            <a:r>
              <a:rPr lang="en-US" dirty="0"/>
              <a:t> students in the classroom or on school grounds, </a:t>
            </a:r>
            <a:r>
              <a:rPr lang="en-US" b="1" dirty="0"/>
              <a:t>disciplining</a:t>
            </a:r>
            <a:r>
              <a:rPr lang="en-US" dirty="0"/>
              <a:t> students, and preventing and </a:t>
            </a:r>
            <a:r>
              <a:rPr lang="en-US" b="1" dirty="0"/>
              <a:t>intervening</a:t>
            </a:r>
            <a:r>
              <a:rPr lang="en-US" dirty="0"/>
              <a:t> in student discipline problems. </a:t>
            </a:r>
          </a:p>
          <a:p>
            <a:r>
              <a:rPr lang="en-US" dirty="0"/>
              <a:t>*Law requires districts to define misconduct that may or must result in a range of specific disciplinary consequences including </a:t>
            </a:r>
            <a:r>
              <a:rPr lang="en-US" b="1" dirty="0"/>
              <a:t>removal from the regular classroom or campus</a:t>
            </a:r>
            <a:r>
              <a:rPr lang="en-US" dirty="0"/>
              <a:t>, OSS, DAEP, or expulsion.</a:t>
            </a:r>
          </a:p>
          <a:p>
            <a:r>
              <a:rPr lang="en-US" dirty="0"/>
              <a:t>*Provides information to parents and students regarding standards of conduct, consequences of misconduct, and procedures for administering discipline.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228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CE38-2E06-4BDE-A74E-F3C3A0741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of Conduct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2DF9C-576A-9A9C-BE15-2EF95C2D0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BULLYING FEEDBACK REQUESTED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81B26A-99AF-0982-5226-748DC6B12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903" y="0"/>
            <a:ext cx="9649790" cy="629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53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63D4D65-4220-6A53-3EA9-25FCEC3B74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5837" y="775243"/>
            <a:ext cx="8664605" cy="5054156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B29FF02-C954-3DA1-52BC-86910D812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79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D1D1210-3BD3-4C6E-AD1B-07BFB5ABD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4947F56-9DBB-4FF9-ABF2-5B7B3C7B5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6E21A4B-9996-44C9-AE8B-9B156A6CD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CAA95A4F-6851-483E-8C86-31AA85F75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1CCE38-2E06-4BDE-A74E-F3C3A0741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018" y="1273678"/>
            <a:ext cx="3401961" cy="317073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1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*Curriculum through Social Emotional Learning as a preventative measure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E67B80F-DC96-4AB3-BCAC-07B698F6F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D102C23A-5B68-4151-A35E-69055BD51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16C535E-8900-4C12-9B34-681C17AD5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B35D13-AFE5-E669-EC93-280834A604CE}"/>
              </a:ext>
            </a:extLst>
          </p:cNvPr>
          <p:cNvSpPr/>
          <p:nvPr/>
        </p:nvSpPr>
        <p:spPr>
          <a:xfrm>
            <a:off x="280659" y="5257858"/>
            <a:ext cx="42410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Clarifications?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4847AC-AAFD-F94A-0E2D-E37D16D9E379}"/>
              </a:ext>
            </a:extLst>
          </p:cNvPr>
          <p:cNvSpPr/>
          <p:nvPr/>
        </p:nvSpPr>
        <p:spPr>
          <a:xfrm>
            <a:off x="4521692" y="5271571"/>
            <a:ext cx="3148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Concerns?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18C10B-9683-22F2-D0BC-6F420380A477}"/>
              </a:ext>
            </a:extLst>
          </p:cNvPr>
          <p:cNvSpPr/>
          <p:nvPr/>
        </p:nvSpPr>
        <p:spPr>
          <a:xfrm>
            <a:off x="7670311" y="5269095"/>
            <a:ext cx="3268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Additions?</a:t>
            </a:r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6923BF2C-6F76-D7D4-94F9-0AF53218D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624" y="2758145"/>
            <a:ext cx="5267755" cy="246697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36F00F-64D4-55AF-3CEB-C5CB34EDA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779" y="1830861"/>
            <a:ext cx="2273218" cy="29540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ADD2DA-CFFE-B4AD-3C5A-0BAD3D137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56" y="395735"/>
            <a:ext cx="4375419" cy="22353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91D71D-E7DF-B0A7-649B-E12B492BD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1685" y="259070"/>
            <a:ext cx="3884109" cy="144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830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45C98-8815-4422-A3C3-892F73D0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SFISD Cell Phone Usage Guidelines</a:t>
            </a:r>
          </a:p>
        </p:txBody>
      </p:sp>
      <p:pic>
        <p:nvPicPr>
          <p:cNvPr id="6" name="Picture Placeholder 5" descr="A person holds a cell phone&#10;&#10;Description automatically generated with low confidence">
            <a:extLst>
              <a:ext uri="{FF2B5EF4-FFF2-40B4-BE49-F238E27FC236}">
                <a16:creationId xmlns:a16="http://schemas.microsoft.com/office/drawing/2014/main" id="{79CF28A0-4BF1-0623-7A66-FCFAD18B6BA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9705" b="19705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CBCC1-155D-4A4E-9D78-457D12846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2A6829-EF1B-5586-E8C7-22CD87F2C21A}"/>
              </a:ext>
            </a:extLst>
          </p:cNvPr>
          <p:cNvSpPr txBox="1"/>
          <p:nvPr/>
        </p:nvSpPr>
        <p:spPr>
          <a:xfrm>
            <a:off x="15" y="4915076"/>
            <a:ext cx="121919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freeimageslive.co.uk/free_stock_image/clamshellphonejp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044097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43969B5-FE3E-4150-B93F-B908A270C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FCBB93-2B1C-491C-903C-769C626EA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1CCE38-2E06-4BDE-A74E-F3C3A0741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210387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Cell Phones-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8403A76-6F8B-9232-8BF0-4AF87568F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71" y="2653800"/>
            <a:ext cx="3084844" cy="333551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Cell phones must remain turned off during the instructional day unless approved for instructional uses</a:t>
            </a:r>
          </a:p>
          <a:p>
            <a:endParaRPr lang="en-US" sz="1500" dirty="0">
              <a:solidFill>
                <a:srgbClr val="FFFF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0464D7-9DE6-4DE1-865A-27A05DB1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56C97AD-A9EA-2579-685E-A329F3E93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917" y="640080"/>
            <a:ext cx="5466282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94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CE38-2E06-4BDE-A74E-F3C3A0741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 Phones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1D3DF63-49A1-202B-7F0D-FA919463F0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8663" y="1786596"/>
            <a:ext cx="5705789" cy="3410559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5D6618-26C9-7AA4-E83D-CE28F8B56E31}"/>
              </a:ext>
            </a:extLst>
          </p:cNvPr>
          <p:cNvSpPr/>
          <p:nvPr/>
        </p:nvSpPr>
        <p:spPr>
          <a:xfrm>
            <a:off x="4434818" y="5230196"/>
            <a:ext cx="3148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Concerns?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22AEEA-3B6D-E7DF-DCDE-D449F773B583}"/>
              </a:ext>
            </a:extLst>
          </p:cNvPr>
          <p:cNvSpPr/>
          <p:nvPr/>
        </p:nvSpPr>
        <p:spPr>
          <a:xfrm>
            <a:off x="134666" y="5236343"/>
            <a:ext cx="4300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Observations?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5364CB-CE91-CE46-F192-830C658C3DE1}"/>
              </a:ext>
            </a:extLst>
          </p:cNvPr>
          <p:cNvSpPr/>
          <p:nvPr/>
        </p:nvSpPr>
        <p:spPr>
          <a:xfrm>
            <a:off x="7583437" y="5121822"/>
            <a:ext cx="29023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Changes?</a:t>
            </a:r>
          </a:p>
        </p:txBody>
      </p:sp>
    </p:spTree>
    <p:extLst>
      <p:ext uri="{BB962C8B-B14F-4D97-AF65-F5344CB8AC3E}">
        <p14:creationId xmlns:p14="http://schemas.microsoft.com/office/powerpoint/2010/main" val="35861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D6EE67C-8DDE-AF35-C7B7-0F306EFBF9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9632" b="12455"/>
          <a:stretch/>
        </p:blipFill>
        <p:spPr>
          <a:xfrm>
            <a:off x="20" y="10"/>
            <a:ext cx="12191980" cy="63406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0ECF31-88C1-159B-5778-3CE86DB4E9FE}"/>
              </a:ext>
            </a:extLst>
          </p:cNvPr>
          <p:cNvSpPr/>
          <p:nvPr/>
        </p:nvSpPr>
        <p:spPr>
          <a:xfrm>
            <a:off x="5494777" y="4423995"/>
            <a:ext cx="594457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Sara Ryan</a:t>
            </a:r>
          </a:p>
          <a:p>
            <a:pPr algn="ctr"/>
            <a:r>
              <a:rPr lang="en-US" sz="5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Sara.ryan@sfisd.org</a:t>
            </a:r>
            <a:endParaRPr 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4560418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th_Settings xmlns="3721ab29-ddca-449c-b884-f2571d884ac8" xsi:nil="true"/>
    <Invited_Teachers xmlns="3721ab29-ddca-449c-b884-f2571d884ac8" xsi:nil="true"/>
    <IsNotebookLocked xmlns="3721ab29-ddca-449c-b884-f2571d884ac8" xsi:nil="true"/>
    <FolderType xmlns="3721ab29-ddca-449c-b884-f2571d884ac8" xsi:nil="true"/>
    <Owner xmlns="3721ab29-ddca-449c-b884-f2571d884ac8">
      <UserInfo>
        <DisplayName/>
        <AccountId xsi:nil="true"/>
        <AccountType/>
      </UserInfo>
    </Owner>
    <Students xmlns="3721ab29-ddca-449c-b884-f2571d884ac8">
      <UserInfo>
        <DisplayName/>
        <AccountId xsi:nil="true"/>
        <AccountType/>
      </UserInfo>
    </Students>
    <NotebookType xmlns="3721ab29-ddca-449c-b884-f2571d884ac8" xsi:nil="true"/>
    <Teachers xmlns="3721ab29-ddca-449c-b884-f2571d884ac8">
      <UserInfo>
        <DisplayName/>
        <AccountId xsi:nil="true"/>
        <AccountType/>
      </UserInfo>
    </Teachers>
    <Student_Groups xmlns="3721ab29-ddca-449c-b884-f2571d884ac8">
      <UserInfo>
        <DisplayName/>
        <AccountId xsi:nil="true"/>
        <AccountType/>
      </UserInfo>
    </Student_Groups>
    <Is_Collaboration_Space_Locked xmlns="3721ab29-ddca-449c-b884-f2571d884ac8" xsi:nil="true"/>
    <AppVersion xmlns="3721ab29-ddca-449c-b884-f2571d884ac8" xsi:nil="true"/>
    <CultureName xmlns="3721ab29-ddca-449c-b884-f2571d884ac8" xsi:nil="true"/>
    <Distribution_Groups xmlns="3721ab29-ddca-449c-b884-f2571d884ac8" xsi:nil="true"/>
    <Self_Registration_Enabled xmlns="3721ab29-ddca-449c-b884-f2571d884ac8" xsi:nil="true"/>
    <Has_Teacher_Only_SectionGroup xmlns="3721ab29-ddca-449c-b884-f2571d884ac8" xsi:nil="true"/>
    <Teams_Channel_Section_Location xmlns="3721ab29-ddca-449c-b884-f2571d884ac8" xsi:nil="true"/>
    <LMS_Mappings xmlns="3721ab29-ddca-449c-b884-f2571d884ac8" xsi:nil="true"/>
    <Invited_Students xmlns="3721ab29-ddca-449c-b884-f2571d884ac8" xsi:nil="true"/>
    <Templates xmlns="3721ab29-ddca-449c-b884-f2571d884ac8" xsi:nil="true"/>
    <DefaultSectionNames xmlns="3721ab29-ddca-449c-b884-f2571d884ac8" xsi:nil="true"/>
    <TeamsChannelId xmlns="3721ab29-ddca-449c-b884-f2571d884ac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2F7BD477C9B940A498B3D719E8EB2E" ma:contentTypeVersion="30" ma:contentTypeDescription="Create a new document." ma:contentTypeScope="" ma:versionID="96a2b5753c7bb5fc43b9a8fea13bb4fc">
  <xsd:schema xmlns:xsd="http://www.w3.org/2001/XMLSchema" xmlns:xs="http://www.w3.org/2001/XMLSchema" xmlns:p="http://schemas.microsoft.com/office/2006/metadata/properties" xmlns:ns3="966c7b85-13b0-48e5-a66e-4373246ee993" xmlns:ns4="3721ab29-ddca-449c-b884-f2571d884ac8" targetNamespace="http://schemas.microsoft.com/office/2006/metadata/properties" ma:root="true" ma:fieldsID="4d8ff4a47f6457627c6e5a181e1f584a" ns3:_="" ns4:_="">
    <xsd:import namespace="966c7b85-13b0-48e5-a66e-4373246ee993"/>
    <xsd:import namespace="3721ab29-ddca-449c-b884-f2571d884ac8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AutoKeyPoints" minOccurs="0"/>
                <xsd:element ref="ns4:MediaServiceKeyPoints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Teachers" minOccurs="0"/>
                <xsd:element ref="ns4:Students" minOccurs="0"/>
                <xsd:element ref="ns4:Student_Groups" minOccurs="0"/>
                <xsd:element ref="ns4:Distribution_Groups" minOccurs="0"/>
                <xsd:element ref="ns4:LMS_Mapping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Is_Collaboration_Space_Locked" minOccurs="0"/>
                <xsd:element ref="ns4:IsNotebookLocked" minOccurs="0"/>
                <xsd:element ref="ns4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6c7b85-13b0-48e5-a66e-4373246ee99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1ab29-ddca-449c-b884-f2571d884a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17" nillable="true" ma:displayName="Notebook Type" ma:internalName="NotebookType">
      <xsd:simpleType>
        <xsd:restriction base="dms:Text"/>
      </xsd:simpleType>
    </xsd:element>
    <xsd:element name="FolderType" ma:index="18" nillable="true" ma:displayName="Folder Type" ma:internalName="FolderType">
      <xsd:simpleType>
        <xsd:restriction base="dms:Text"/>
      </xsd:simpleType>
    </xsd:element>
    <xsd:element name="CultureName" ma:index="19" nillable="true" ma:displayName="Culture Name" ma:internalName="CultureName">
      <xsd:simpleType>
        <xsd:restriction base="dms:Text"/>
      </xsd:simpleType>
    </xsd:element>
    <xsd:element name="AppVersion" ma:index="20" nillable="true" ma:displayName="App Version" ma:internalName="AppVersion">
      <xsd:simpleType>
        <xsd:restriction base="dms:Text"/>
      </xsd:simpleType>
    </xsd:element>
    <xsd:element name="TeamsChannelId" ma:index="21" nillable="true" ma:displayName="Teams Channel Id" ma:internalName="TeamsChannelId">
      <xsd:simpleType>
        <xsd:restriction base="dms:Text"/>
      </xsd:simpleType>
    </xsd:element>
    <xsd:element name="Owner" ma:index="22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3" nillable="true" ma:displayName="Math Settings" ma:internalName="Math_Settings">
      <xsd:simpleType>
        <xsd:restriction base="dms:Text"/>
      </xsd:simpleType>
    </xsd:element>
    <xsd:element name="DefaultSectionNames" ma:index="2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5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9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0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1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2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3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4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5" nillable="true" ma:displayName="Is Collaboration Space Locked" ma:internalName="Is_Collaboration_Space_Locked">
      <xsd:simpleType>
        <xsd:restriction base="dms:Boolean"/>
      </xsd:simpleType>
    </xsd:element>
    <xsd:element name="IsNotebookLocked" ma:index="36" nillable="true" ma:displayName="Is Notebook Locked" ma:internalName="IsNotebookLocked">
      <xsd:simpleType>
        <xsd:restriction base="dms:Boolean"/>
      </xsd:simpleType>
    </xsd:element>
    <xsd:element name="Teams_Channel_Section_Location" ma:index="37" nillable="true" ma:displayName="Teams Channel Section Location" ma:internalName="Teams_Channel_Section_Locat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813DE2-8FFC-450E-8BA9-4201236E327D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966c7b85-13b0-48e5-a66e-4373246ee993"/>
    <ds:schemaRef ds:uri="http://purl.org/dc/terms/"/>
    <ds:schemaRef ds:uri="http://www.w3.org/XML/1998/namespace"/>
    <ds:schemaRef ds:uri="3721ab29-ddca-449c-b884-f2571d884ac8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12EBF62-46B0-43CA-B6BE-32420156B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6c7b85-13b0-48e5-a66e-4373246ee993"/>
    <ds:schemaRef ds:uri="3721ab29-ddca-449c-b884-f2571d884a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A3A095-F6C1-4D1E-BDF1-78D15680B7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18144</TotalTime>
  <Words>389</Words>
  <Application>Microsoft Office PowerPoint</Application>
  <PresentationFormat>Widescreen</PresentationFormat>
  <Paragraphs>56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Calibri Light</vt:lpstr>
      <vt:lpstr>Retrospect</vt:lpstr>
      <vt:lpstr>Santa Fe ISD Policy and Guideline Advisory Committee</vt:lpstr>
      <vt:lpstr>Agenda</vt:lpstr>
      <vt:lpstr>What will this look like?</vt:lpstr>
      <vt:lpstr>SFISD Dress Code</vt:lpstr>
      <vt:lpstr>Dress Code</vt:lpstr>
      <vt:lpstr>SFISD Grading Guidelines</vt:lpstr>
      <vt:lpstr>Grading Guidelines</vt:lpstr>
      <vt:lpstr>SFISD Code of Conduct</vt:lpstr>
      <vt:lpstr>Code of Conduct</vt:lpstr>
      <vt:lpstr>Code of Conduct</vt:lpstr>
      <vt:lpstr>PowerPoint Presentation</vt:lpstr>
      <vt:lpstr>*Curriculum through Social Emotional Learning as a preventative measure</vt:lpstr>
      <vt:lpstr>SFISD Cell Phone Usage Guidelines</vt:lpstr>
      <vt:lpstr>Cell Phones-</vt:lpstr>
      <vt:lpstr>Cell Phones</vt:lpstr>
      <vt:lpstr>PowerPoint Presentation</vt:lpstr>
    </vt:vector>
  </TitlesOfParts>
  <Company>Santa Fe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Ross, Kimberly</dc:creator>
  <cp:lastModifiedBy>Ryan, Sara</cp:lastModifiedBy>
  <cp:revision>243</cp:revision>
  <cp:lastPrinted>2022-05-20T17:52:19Z</cp:lastPrinted>
  <dcterms:created xsi:type="dcterms:W3CDTF">2021-01-10T22:25:38Z</dcterms:created>
  <dcterms:modified xsi:type="dcterms:W3CDTF">2023-07-17T12:01:08Z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0x010100462F7BD477C9B940A498B3D719E8EB2E</vt:lpwstr>
  </property>
</Properties>
</file>