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DDABEF-E353-4FA6-AFA5-E9CD8D69E59F}" v="194" dt="2023-09-13T12:34:43.9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ath, Raquel E." userId="c1aff2e2-a789-4c30-b9b5-af9075c9af9b" providerId="ADAL" clId="{77DDABEF-E353-4FA6-AFA5-E9CD8D69E59F}"/>
    <pc:docChg chg="undo custSel delSld modSld sldOrd">
      <pc:chgData name="Heath, Raquel E." userId="c1aff2e2-a789-4c30-b9b5-af9075c9af9b" providerId="ADAL" clId="{77DDABEF-E353-4FA6-AFA5-E9CD8D69E59F}" dt="2023-09-13T12:42:16.575" v="807"/>
      <pc:docMkLst>
        <pc:docMk/>
      </pc:docMkLst>
      <pc:sldChg chg="modSp mod">
        <pc:chgData name="Heath, Raquel E." userId="c1aff2e2-a789-4c30-b9b5-af9075c9af9b" providerId="ADAL" clId="{77DDABEF-E353-4FA6-AFA5-E9CD8D69E59F}" dt="2023-07-22T12:15:13.303" v="1" actId="20577"/>
        <pc:sldMkLst>
          <pc:docMk/>
          <pc:sldMk cId="3769035456" sldId="256"/>
        </pc:sldMkLst>
        <pc:spChg chg="mod">
          <ac:chgData name="Heath, Raquel E." userId="c1aff2e2-a789-4c30-b9b5-af9075c9af9b" providerId="ADAL" clId="{77DDABEF-E353-4FA6-AFA5-E9CD8D69E59F}" dt="2023-07-22T12:15:13.303" v="1" actId="20577"/>
          <ac:spMkLst>
            <pc:docMk/>
            <pc:sldMk cId="3769035456" sldId="256"/>
            <ac:spMk id="3" creationId="{2F745483-2D6A-357A-0C19-4BC98DA37E8F}"/>
          </ac:spMkLst>
        </pc:spChg>
      </pc:sldChg>
      <pc:sldChg chg="addSp modSp mod">
        <pc:chgData name="Heath, Raquel E." userId="c1aff2e2-a789-4c30-b9b5-af9075c9af9b" providerId="ADAL" clId="{77DDABEF-E353-4FA6-AFA5-E9CD8D69E59F}" dt="2023-09-13T12:34:43.996" v="771" actId="20577"/>
        <pc:sldMkLst>
          <pc:docMk/>
          <pc:sldMk cId="1947814505" sldId="258"/>
        </pc:sldMkLst>
        <pc:graphicFrameChg chg="mod modGraphic">
          <ac:chgData name="Heath, Raquel E." userId="c1aff2e2-a789-4c30-b9b5-af9075c9af9b" providerId="ADAL" clId="{77DDABEF-E353-4FA6-AFA5-E9CD8D69E59F}" dt="2023-09-13T12:34:43.996" v="771" actId="20577"/>
          <ac:graphicFrameMkLst>
            <pc:docMk/>
            <pc:sldMk cId="1947814505" sldId="258"/>
            <ac:graphicFrameMk id="17" creationId="{329AC593-42CC-2247-9443-CE371614F7C0}"/>
          </ac:graphicFrameMkLst>
        </pc:graphicFrameChg>
        <pc:cxnChg chg="add mod">
          <ac:chgData name="Heath, Raquel E." userId="c1aff2e2-a789-4c30-b9b5-af9075c9af9b" providerId="ADAL" clId="{77DDABEF-E353-4FA6-AFA5-E9CD8D69E59F}" dt="2023-08-23T13:45:31.720" v="767" actId="208"/>
          <ac:cxnSpMkLst>
            <pc:docMk/>
            <pc:sldMk cId="1947814505" sldId="258"/>
            <ac:cxnSpMk id="4" creationId="{45DA51AC-557D-0A39-C8CF-68E837E03DF3}"/>
          </ac:cxnSpMkLst>
        </pc:cxnChg>
      </pc:sldChg>
      <pc:sldChg chg="modSp mod">
        <pc:chgData name="Heath, Raquel E." userId="c1aff2e2-a789-4c30-b9b5-af9075c9af9b" providerId="ADAL" clId="{77DDABEF-E353-4FA6-AFA5-E9CD8D69E59F}" dt="2023-08-23T12:49:49.750" v="275" actId="20577"/>
        <pc:sldMkLst>
          <pc:docMk/>
          <pc:sldMk cId="2478831957" sldId="259"/>
        </pc:sldMkLst>
        <pc:spChg chg="mod">
          <ac:chgData name="Heath, Raquel E." userId="c1aff2e2-a789-4c30-b9b5-af9075c9af9b" providerId="ADAL" clId="{77DDABEF-E353-4FA6-AFA5-E9CD8D69E59F}" dt="2023-08-23T12:49:49.750" v="275" actId="20577"/>
          <ac:spMkLst>
            <pc:docMk/>
            <pc:sldMk cId="2478831957" sldId="259"/>
            <ac:spMk id="3" creationId="{8E974CEF-8D36-93F4-413C-2AAD43F8AB76}"/>
          </ac:spMkLst>
        </pc:spChg>
      </pc:sldChg>
      <pc:sldChg chg="modSp mod">
        <pc:chgData name="Heath, Raquel E." userId="c1aff2e2-a789-4c30-b9b5-af9075c9af9b" providerId="ADAL" clId="{77DDABEF-E353-4FA6-AFA5-E9CD8D69E59F}" dt="2023-07-22T12:20:47.381" v="206" actId="20577"/>
        <pc:sldMkLst>
          <pc:docMk/>
          <pc:sldMk cId="2117216929" sldId="262"/>
        </pc:sldMkLst>
        <pc:spChg chg="mod">
          <ac:chgData name="Heath, Raquel E." userId="c1aff2e2-a789-4c30-b9b5-af9075c9af9b" providerId="ADAL" clId="{77DDABEF-E353-4FA6-AFA5-E9CD8D69E59F}" dt="2023-07-22T12:20:47.381" v="206" actId="20577"/>
          <ac:spMkLst>
            <pc:docMk/>
            <pc:sldMk cId="2117216929" sldId="262"/>
            <ac:spMk id="3" creationId="{45BBC9F4-EFE8-7257-DA52-5CB86E3CA2E4}"/>
          </ac:spMkLst>
        </pc:spChg>
      </pc:sldChg>
      <pc:sldChg chg="modSp mod">
        <pc:chgData name="Heath, Raquel E." userId="c1aff2e2-a789-4c30-b9b5-af9075c9af9b" providerId="ADAL" clId="{77DDABEF-E353-4FA6-AFA5-E9CD8D69E59F}" dt="2023-08-23T12:59:53.098" v="278" actId="27636"/>
        <pc:sldMkLst>
          <pc:docMk/>
          <pc:sldMk cId="2138664404" sldId="264"/>
        </pc:sldMkLst>
        <pc:spChg chg="mod">
          <ac:chgData name="Heath, Raquel E." userId="c1aff2e2-a789-4c30-b9b5-af9075c9af9b" providerId="ADAL" clId="{77DDABEF-E353-4FA6-AFA5-E9CD8D69E59F}" dt="2023-08-23T12:59:53.098" v="278" actId="27636"/>
          <ac:spMkLst>
            <pc:docMk/>
            <pc:sldMk cId="2138664404" sldId="264"/>
            <ac:spMk id="3" creationId="{7621D993-A179-800C-AFFB-80C21F5FB828}"/>
          </ac:spMkLst>
        </pc:spChg>
      </pc:sldChg>
      <pc:sldChg chg="modSp mod ord">
        <pc:chgData name="Heath, Raquel E." userId="c1aff2e2-a789-4c30-b9b5-af9075c9af9b" providerId="ADAL" clId="{77DDABEF-E353-4FA6-AFA5-E9CD8D69E59F}" dt="2023-09-13T12:36:35.402" v="775"/>
        <pc:sldMkLst>
          <pc:docMk/>
          <pc:sldMk cId="2212370248" sldId="265"/>
        </pc:sldMkLst>
        <pc:spChg chg="mod">
          <ac:chgData name="Heath, Raquel E." userId="c1aff2e2-a789-4c30-b9b5-af9075c9af9b" providerId="ADAL" clId="{77DDABEF-E353-4FA6-AFA5-E9CD8D69E59F}" dt="2023-08-23T13:00:56.456" v="283" actId="6549"/>
          <ac:spMkLst>
            <pc:docMk/>
            <pc:sldMk cId="2212370248" sldId="265"/>
            <ac:spMk id="3" creationId="{B16D61E6-A5FA-4F02-D55B-A1903B2B9893}"/>
          </ac:spMkLst>
        </pc:spChg>
      </pc:sldChg>
      <pc:sldChg chg="modSp mod ord">
        <pc:chgData name="Heath, Raquel E." userId="c1aff2e2-a789-4c30-b9b5-af9075c9af9b" providerId="ADAL" clId="{77DDABEF-E353-4FA6-AFA5-E9CD8D69E59F}" dt="2023-09-13T12:35:47.501" v="773"/>
        <pc:sldMkLst>
          <pc:docMk/>
          <pc:sldMk cId="3804427280" sldId="266"/>
        </pc:sldMkLst>
        <pc:spChg chg="mod">
          <ac:chgData name="Heath, Raquel E." userId="c1aff2e2-a789-4c30-b9b5-af9075c9af9b" providerId="ADAL" clId="{77DDABEF-E353-4FA6-AFA5-E9CD8D69E59F}" dt="2023-08-23T13:01:40.751" v="289" actId="20577"/>
          <ac:spMkLst>
            <pc:docMk/>
            <pc:sldMk cId="3804427280" sldId="266"/>
            <ac:spMk id="2" creationId="{45F80185-C60F-72D6-75A8-11B9C124CB70}"/>
          </ac:spMkLst>
        </pc:spChg>
      </pc:sldChg>
      <pc:sldChg chg="modSp mod ord">
        <pc:chgData name="Heath, Raquel E." userId="c1aff2e2-a789-4c30-b9b5-af9075c9af9b" providerId="ADAL" clId="{77DDABEF-E353-4FA6-AFA5-E9CD8D69E59F}" dt="2023-09-13T12:42:10.085" v="803"/>
        <pc:sldMkLst>
          <pc:docMk/>
          <pc:sldMk cId="117359478" sldId="267"/>
        </pc:sldMkLst>
        <pc:spChg chg="mod">
          <ac:chgData name="Heath, Raquel E." userId="c1aff2e2-a789-4c30-b9b5-af9075c9af9b" providerId="ADAL" clId="{77DDABEF-E353-4FA6-AFA5-E9CD8D69E59F}" dt="2023-07-22T12:23:05.862" v="251" actId="20577"/>
          <ac:spMkLst>
            <pc:docMk/>
            <pc:sldMk cId="117359478" sldId="267"/>
            <ac:spMk id="3" creationId="{2E59D5FD-0020-9423-AC74-FB7B9E0EA90C}"/>
          </ac:spMkLst>
        </pc:spChg>
      </pc:sldChg>
      <pc:sldChg chg="modSp mod ord">
        <pc:chgData name="Heath, Raquel E." userId="c1aff2e2-a789-4c30-b9b5-af9075c9af9b" providerId="ADAL" clId="{77DDABEF-E353-4FA6-AFA5-E9CD8D69E59F}" dt="2023-09-13T12:42:16.575" v="807"/>
        <pc:sldMkLst>
          <pc:docMk/>
          <pc:sldMk cId="4808073" sldId="268"/>
        </pc:sldMkLst>
        <pc:spChg chg="mod">
          <ac:chgData name="Heath, Raquel E." userId="c1aff2e2-a789-4c30-b9b5-af9075c9af9b" providerId="ADAL" clId="{77DDABEF-E353-4FA6-AFA5-E9CD8D69E59F}" dt="2023-09-13T12:38:17.462" v="801" actId="404"/>
          <ac:spMkLst>
            <pc:docMk/>
            <pc:sldMk cId="4808073" sldId="268"/>
            <ac:spMk id="2" creationId="{45F80185-C60F-72D6-75A8-11B9C124CB70}"/>
          </ac:spMkLst>
        </pc:spChg>
        <pc:spChg chg="mod">
          <ac:chgData name="Heath, Raquel E." userId="c1aff2e2-a789-4c30-b9b5-af9075c9af9b" providerId="ADAL" clId="{77DDABEF-E353-4FA6-AFA5-E9CD8D69E59F}" dt="2023-07-22T12:23:41.213" v="254" actId="20577"/>
          <ac:spMkLst>
            <pc:docMk/>
            <pc:sldMk cId="4808073" sldId="268"/>
            <ac:spMk id="3" creationId="{2E59D5FD-0020-9423-AC74-FB7B9E0EA90C}"/>
          </ac:spMkLst>
        </pc:spChg>
      </pc:sldChg>
      <pc:sldChg chg="modSp mod">
        <pc:chgData name="Heath, Raquel E." userId="c1aff2e2-a789-4c30-b9b5-af9075c9af9b" providerId="ADAL" clId="{77DDABEF-E353-4FA6-AFA5-E9CD8D69E59F}" dt="2023-07-22T12:23:54.972" v="256" actId="403"/>
        <pc:sldMkLst>
          <pc:docMk/>
          <pc:sldMk cId="2435842092" sldId="269"/>
        </pc:sldMkLst>
        <pc:spChg chg="mod">
          <ac:chgData name="Heath, Raquel E." userId="c1aff2e2-a789-4c30-b9b5-af9075c9af9b" providerId="ADAL" clId="{77DDABEF-E353-4FA6-AFA5-E9CD8D69E59F}" dt="2023-07-22T12:23:54.972" v="256" actId="403"/>
          <ac:spMkLst>
            <pc:docMk/>
            <pc:sldMk cId="2435842092" sldId="269"/>
            <ac:spMk id="3" creationId="{2E59D5FD-0020-9423-AC74-FB7B9E0EA90C}"/>
          </ac:spMkLst>
        </pc:spChg>
      </pc:sldChg>
      <pc:sldChg chg="modSp mod">
        <pc:chgData name="Heath, Raquel E." userId="c1aff2e2-a789-4c30-b9b5-af9075c9af9b" providerId="ADAL" clId="{77DDABEF-E353-4FA6-AFA5-E9CD8D69E59F}" dt="2023-08-23T13:05:58.491" v="369" actId="20577"/>
        <pc:sldMkLst>
          <pc:docMk/>
          <pc:sldMk cId="1891523850" sldId="270"/>
        </pc:sldMkLst>
        <pc:spChg chg="mod">
          <ac:chgData name="Heath, Raquel E." userId="c1aff2e2-a789-4c30-b9b5-af9075c9af9b" providerId="ADAL" clId="{77DDABEF-E353-4FA6-AFA5-E9CD8D69E59F}" dt="2023-08-23T13:05:58.491" v="369" actId="20577"/>
          <ac:spMkLst>
            <pc:docMk/>
            <pc:sldMk cId="1891523850" sldId="270"/>
            <ac:spMk id="3" creationId="{2E59D5FD-0020-9423-AC74-FB7B9E0EA90C}"/>
          </ac:spMkLst>
        </pc:spChg>
      </pc:sldChg>
      <pc:sldChg chg="modSp mod">
        <pc:chgData name="Heath, Raquel E." userId="c1aff2e2-a789-4c30-b9b5-af9075c9af9b" providerId="ADAL" clId="{77DDABEF-E353-4FA6-AFA5-E9CD8D69E59F}" dt="2023-08-23T13:06:12.944" v="374" actId="20577"/>
        <pc:sldMkLst>
          <pc:docMk/>
          <pc:sldMk cId="734132588" sldId="271"/>
        </pc:sldMkLst>
        <pc:spChg chg="mod">
          <ac:chgData name="Heath, Raquel E." userId="c1aff2e2-a789-4c30-b9b5-af9075c9af9b" providerId="ADAL" clId="{77DDABEF-E353-4FA6-AFA5-E9CD8D69E59F}" dt="2023-08-23T13:06:12.944" v="374" actId="20577"/>
          <ac:spMkLst>
            <pc:docMk/>
            <pc:sldMk cId="734132588" sldId="271"/>
            <ac:spMk id="3" creationId="{2E59D5FD-0020-9423-AC74-FB7B9E0EA90C}"/>
          </ac:spMkLst>
        </pc:spChg>
      </pc:sldChg>
      <pc:sldChg chg="modSp mod">
        <pc:chgData name="Heath, Raquel E." userId="c1aff2e2-a789-4c30-b9b5-af9075c9af9b" providerId="ADAL" clId="{77DDABEF-E353-4FA6-AFA5-E9CD8D69E59F}" dt="2023-08-23T13:12:48.598" v="690" actId="20577"/>
        <pc:sldMkLst>
          <pc:docMk/>
          <pc:sldMk cId="2306303231" sldId="272"/>
        </pc:sldMkLst>
        <pc:spChg chg="mod">
          <ac:chgData name="Heath, Raquel E." userId="c1aff2e2-a789-4c30-b9b5-af9075c9af9b" providerId="ADAL" clId="{77DDABEF-E353-4FA6-AFA5-E9CD8D69E59F}" dt="2023-08-23T13:12:29.635" v="686" actId="20577"/>
          <ac:spMkLst>
            <pc:docMk/>
            <pc:sldMk cId="2306303231" sldId="272"/>
            <ac:spMk id="3" creationId="{2E59D5FD-0020-9423-AC74-FB7B9E0EA90C}"/>
          </ac:spMkLst>
        </pc:spChg>
        <pc:spChg chg="mod">
          <ac:chgData name="Heath, Raquel E." userId="c1aff2e2-a789-4c30-b9b5-af9075c9af9b" providerId="ADAL" clId="{77DDABEF-E353-4FA6-AFA5-E9CD8D69E59F}" dt="2023-08-23T13:12:48.598" v="690" actId="20577"/>
          <ac:spMkLst>
            <pc:docMk/>
            <pc:sldMk cId="2306303231" sldId="272"/>
            <ac:spMk id="4" creationId="{47838AB6-53E4-B7FA-7EC5-334F4847640A}"/>
          </ac:spMkLst>
        </pc:spChg>
      </pc:sldChg>
      <pc:sldChg chg="modSp mod">
        <pc:chgData name="Heath, Raquel E." userId="c1aff2e2-a789-4c30-b9b5-af9075c9af9b" providerId="ADAL" clId="{77DDABEF-E353-4FA6-AFA5-E9CD8D69E59F}" dt="2023-08-23T13:25:26.919" v="749" actId="20577"/>
        <pc:sldMkLst>
          <pc:docMk/>
          <pc:sldMk cId="2182643924" sldId="273"/>
        </pc:sldMkLst>
        <pc:spChg chg="mod">
          <ac:chgData name="Heath, Raquel E." userId="c1aff2e2-a789-4c30-b9b5-af9075c9af9b" providerId="ADAL" clId="{77DDABEF-E353-4FA6-AFA5-E9CD8D69E59F}" dt="2023-08-23T13:25:26.919" v="749" actId="20577"/>
          <ac:spMkLst>
            <pc:docMk/>
            <pc:sldMk cId="2182643924" sldId="273"/>
            <ac:spMk id="3" creationId="{2E59D5FD-0020-9423-AC74-FB7B9E0EA90C}"/>
          </ac:spMkLst>
        </pc:spChg>
      </pc:sldChg>
      <pc:sldChg chg="modSp mod">
        <pc:chgData name="Heath, Raquel E." userId="c1aff2e2-a789-4c30-b9b5-af9075c9af9b" providerId="ADAL" clId="{77DDABEF-E353-4FA6-AFA5-E9CD8D69E59F}" dt="2023-08-23T13:26:41.471" v="759" actId="20577"/>
        <pc:sldMkLst>
          <pc:docMk/>
          <pc:sldMk cId="3747762812" sldId="275"/>
        </pc:sldMkLst>
        <pc:spChg chg="mod">
          <ac:chgData name="Heath, Raquel E." userId="c1aff2e2-a789-4c30-b9b5-af9075c9af9b" providerId="ADAL" clId="{77DDABEF-E353-4FA6-AFA5-E9CD8D69E59F}" dt="2023-08-23T13:20:32.638" v="720" actId="6549"/>
          <ac:spMkLst>
            <pc:docMk/>
            <pc:sldMk cId="3747762812" sldId="275"/>
            <ac:spMk id="2" creationId="{45F80185-C60F-72D6-75A8-11B9C124CB70}"/>
          </ac:spMkLst>
        </pc:spChg>
        <pc:spChg chg="mod">
          <ac:chgData name="Heath, Raquel E." userId="c1aff2e2-a789-4c30-b9b5-af9075c9af9b" providerId="ADAL" clId="{77DDABEF-E353-4FA6-AFA5-E9CD8D69E59F}" dt="2023-08-23T13:26:41.471" v="759" actId="20577"/>
          <ac:spMkLst>
            <pc:docMk/>
            <pc:sldMk cId="3747762812" sldId="275"/>
            <ac:spMk id="3" creationId="{2E59D5FD-0020-9423-AC74-FB7B9E0EA90C}"/>
          </ac:spMkLst>
        </pc:spChg>
      </pc:sldChg>
      <pc:sldChg chg="del">
        <pc:chgData name="Heath, Raquel E." userId="c1aff2e2-a789-4c30-b9b5-af9075c9af9b" providerId="ADAL" clId="{77DDABEF-E353-4FA6-AFA5-E9CD8D69E59F}" dt="2023-08-23T14:14:50.778" v="769" actId="47"/>
        <pc:sldMkLst>
          <pc:docMk/>
          <pc:sldMk cId="1506938435" sldId="279"/>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0EDE71F-EAF3-49FA-A807-13EAD30E4C9A}" type="doc">
      <dgm:prSet loTypeId="urn:microsoft.com/office/officeart/2008/layout/LinedList" loCatId="list" qsTypeId="urn:microsoft.com/office/officeart/2005/8/quickstyle/simple1" qsCatId="simple" csTypeId="urn:microsoft.com/office/officeart/2005/8/colors/accent4_2" csCatId="accent4" phldr="1"/>
      <dgm:spPr/>
      <dgm:t>
        <a:bodyPr/>
        <a:lstStyle/>
        <a:p>
          <a:endParaRPr lang="en-US"/>
        </a:p>
      </dgm:t>
    </dgm:pt>
    <dgm:pt modelId="{38143D6E-4B8E-4498-AD73-D08B1C486456}">
      <dgm:prSet custT="1"/>
      <dgm:spPr/>
      <dgm:t>
        <a:bodyPr/>
        <a:lstStyle/>
        <a:p>
          <a:r>
            <a:rPr lang="en-US" sz="2000" b="1" dirty="0">
              <a:latin typeface="Georgia" panose="02040502050405020303" pitchFamily="18" charset="0"/>
            </a:rPr>
            <a:t>Mrs. Raquel Heath, Director &amp; AICE/Cambridge School Counselor </a:t>
          </a:r>
        </a:p>
      </dgm:t>
    </dgm:pt>
    <dgm:pt modelId="{B24BBA8E-6A50-423E-AA3D-47A62963620D}" type="parTrans" cxnId="{92EA7993-A909-4240-9539-02D323E0CCF6}">
      <dgm:prSet/>
      <dgm:spPr/>
      <dgm:t>
        <a:bodyPr/>
        <a:lstStyle/>
        <a:p>
          <a:endParaRPr lang="en-US" sz="2400" b="1"/>
        </a:p>
      </dgm:t>
    </dgm:pt>
    <dgm:pt modelId="{BE59B87D-2399-4EC1-996E-65626592E088}" type="sibTrans" cxnId="{92EA7993-A909-4240-9539-02D323E0CCF6}">
      <dgm:prSet/>
      <dgm:spPr/>
      <dgm:t>
        <a:bodyPr/>
        <a:lstStyle/>
        <a:p>
          <a:endParaRPr lang="en-US" sz="2400" b="1"/>
        </a:p>
      </dgm:t>
    </dgm:pt>
    <dgm:pt modelId="{E2261FA1-15F6-47FF-BD72-29C3048C10CA}">
      <dgm:prSet custT="1"/>
      <dgm:spPr/>
      <dgm:t>
        <a:bodyPr/>
        <a:lstStyle/>
        <a:p>
          <a:r>
            <a:rPr lang="en-US" sz="2000" b="1" dirty="0">
              <a:latin typeface="Georgia" panose="02040502050405020303" pitchFamily="18" charset="0"/>
            </a:rPr>
            <a:t>Mr. Joe Mercier, School Counselor for 9</a:t>
          </a:r>
          <a:r>
            <a:rPr lang="en-US" sz="2000" b="1" baseline="30000" dirty="0">
              <a:latin typeface="Georgia" panose="02040502050405020303" pitchFamily="18" charset="0"/>
            </a:rPr>
            <a:t>th</a:t>
          </a:r>
          <a:r>
            <a:rPr lang="en-US" sz="2000" b="1" dirty="0">
              <a:latin typeface="Georgia" panose="02040502050405020303" pitchFamily="18" charset="0"/>
            </a:rPr>
            <a:t> grade students who are not in the AICE Program</a:t>
          </a:r>
        </a:p>
        <a:p>
          <a:endParaRPr lang="en-US" sz="2000" b="1" dirty="0">
            <a:latin typeface="Georgia" panose="02040502050405020303" pitchFamily="18" charset="0"/>
          </a:endParaRPr>
        </a:p>
      </dgm:t>
    </dgm:pt>
    <dgm:pt modelId="{03718494-F955-40FF-B8B9-B4AAC46F56F3}" type="parTrans" cxnId="{E05B5941-6D4F-4DE0-ADBB-A9EAE750EAA2}">
      <dgm:prSet/>
      <dgm:spPr/>
      <dgm:t>
        <a:bodyPr/>
        <a:lstStyle/>
        <a:p>
          <a:endParaRPr lang="en-US" sz="2400" b="1"/>
        </a:p>
      </dgm:t>
    </dgm:pt>
    <dgm:pt modelId="{1E9C05CF-95F6-466D-90B0-7A504FB6A444}" type="sibTrans" cxnId="{E05B5941-6D4F-4DE0-ADBB-A9EAE750EAA2}">
      <dgm:prSet/>
      <dgm:spPr/>
      <dgm:t>
        <a:bodyPr/>
        <a:lstStyle/>
        <a:p>
          <a:endParaRPr lang="en-US" sz="2400" b="1"/>
        </a:p>
      </dgm:t>
    </dgm:pt>
    <dgm:pt modelId="{D92CC58E-9FAE-4F57-9721-A404A3D5B87D}">
      <dgm:prSet custT="1"/>
      <dgm:spPr/>
      <dgm:t>
        <a:bodyPr/>
        <a:lstStyle/>
        <a:p>
          <a:r>
            <a:rPr lang="en-US" sz="2000" b="1" dirty="0">
              <a:latin typeface="Georgia" panose="02040502050405020303" pitchFamily="18" charset="0"/>
            </a:rPr>
            <a:t>Mars Lacey, School Counselor for 10</a:t>
          </a:r>
          <a:r>
            <a:rPr lang="en-US" sz="2000" b="1" baseline="30000" dirty="0">
              <a:latin typeface="Georgia" panose="02040502050405020303" pitchFamily="18" charset="0"/>
            </a:rPr>
            <a:t>th</a:t>
          </a:r>
          <a:r>
            <a:rPr lang="en-US" sz="2000" b="1" dirty="0">
              <a:latin typeface="Georgia" panose="02040502050405020303" pitchFamily="18" charset="0"/>
            </a:rPr>
            <a:t> grade students who are not in the AICE Program</a:t>
          </a:r>
        </a:p>
      </dgm:t>
    </dgm:pt>
    <dgm:pt modelId="{E99A69DA-FFCE-4966-A289-286B8ABC7333}" type="parTrans" cxnId="{4D0805A4-07B5-4D5F-9469-578CEBCC43D1}">
      <dgm:prSet/>
      <dgm:spPr/>
      <dgm:t>
        <a:bodyPr/>
        <a:lstStyle/>
        <a:p>
          <a:endParaRPr lang="en-US" sz="2400" b="1"/>
        </a:p>
      </dgm:t>
    </dgm:pt>
    <dgm:pt modelId="{4C84068D-82D9-4420-A90A-013BCA38FB14}" type="sibTrans" cxnId="{4D0805A4-07B5-4D5F-9469-578CEBCC43D1}">
      <dgm:prSet/>
      <dgm:spPr/>
      <dgm:t>
        <a:bodyPr/>
        <a:lstStyle/>
        <a:p>
          <a:endParaRPr lang="en-US" sz="2400" b="1"/>
        </a:p>
      </dgm:t>
    </dgm:pt>
    <dgm:pt modelId="{AB4861E2-1E02-444F-8303-2755C01026C4}">
      <dgm:prSet custT="1"/>
      <dgm:spPr/>
      <dgm:t>
        <a:bodyPr/>
        <a:lstStyle/>
        <a:p>
          <a:r>
            <a:rPr lang="en-US" sz="2000" b="1" dirty="0">
              <a:latin typeface="Georgia" panose="02040502050405020303" pitchFamily="18" charset="0"/>
            </a:rPr>
            <a:t>Mrs. Stacie Wiese, School Counselor for 11</a:t>
          </a:r>
          <a:r>
            <a:rPr lang="en-US" sz="2000" b="1" baseline="30000" dirty="0">
              <a:latin typeface="Georgia" panose="02040502050405020303" pitchFamily="18" charset="0"/>
            </a:rPr>
            <a:t>th</a:t>
          </a:r>
          <a:r>
            <a:rPr lang="en-US" sz="2000" b="1" dirty="0">
              <a:latin typeface="Georgia" panose="02040502050405020303" pitchFamily="18" charset="0"/>
            </a:rPr>
            <a:t> grade students who are not in the AICE Program </a:t>
          </a:r>
        </a:p>
        <a:p>
          <a:endParaRPr lang="en-US" sz="2000" b="1" dirty="0">
            <a:latin typeface="Georgia" panose="02040502050405020303" pitchFamily="18" charset="0"/>
          </a:endParaRPr>
        </a:p>
        <a:p>
          <a:r>
            <a:rPr lang="en-US" sz="2000" b="1" dirty="0">
              <a:latin typeface="Georgia" panose="02040502050405020303" pitchFamily="18" charset="0"/>
            </a:rPr>
            <a:t>Mrs. Ashley Barringer, School Counselor for 12</a:t>
          </a:r>
          <a:r>
            <a:rPr lang="en-US" sz="2000" b="1" baseline="30000" dirty="0">
              <a:latin typeface="Georgia" panose="02040502050405020303" pitchFamily="18" charset="0"/>
            </a:rPr>
            <a:t>th</a:t>
          </a:r>
          <a:r>
            <a:rPr lang="en-US" sz="2000" b="1" dirty="0">
              <a:latin typeface="Georgia" panose="02040502050405020303" pitchFamily="18" charset="0"/>
            </a:rPr>
            <a:t> grade students who are not in the AICE Program</a:t>
          </a:r>
        </a:p>
      </dgm:t>
    </dgm:pt>
    <dgm:pt modelId="{FD1DEFAB-3BEF-48E3-A5C3-6CCA7AA42990}" type="parTrans" cxnId="{33545047-594D-4160-A0A9-4EB2428B0FB2}">
      <dgm:prSet/>
      <dgm:spPr/>
      <dgm:t>
        <a:bodyPr/>
        <a:lstStyle/>
        <a:p>
          <a:endParaRPr lang="en-US" sz="2400" b="1"/>
        </a:p>
      </dgm:t>
    </dgm:pt>
    <dgm:pt modelId="{2F30E5CC-16BE-4B7F-B17C-3F31FA3EDB21}" type="sibTrans" cxnId="{33545047-594D-4160-A0A9-4EB2428B0FB2}">
      <dgm:prSet/>
      <dgm:spPr/>
      <dgm:t>
        <a:bodyPr/>
        <a:lstStyle/>
        <a:p>
          <a:endParaRPr lang="en-US" sz="2400" b="1"/>
        </a:p>
      </dgm:t>
    </dgm:pt>
    <dgm:pt modelId="{DEC3CC7D-73DF-4C7D-AB76-5B5506A3A7D8}" type="pres">
      <dgm:prSet presAssocID="{50EDE71F-EAF3-49FA-A807-13EAD30E4C9A}" presName="vert0" presStyleCnt="0">
        <dgm:presLayoutVars>
          <dgm:dir/>
          <dgm:animOne val="branch"/>
          <dgm:animLvl val="lvl"/>
        </dgm:presLayoutVars>
      </dgm:prSet>
      <dgm:spPr/>
    </dgm:pt>
    <dgm:pt modelId="{D2EB271D-C14E-481B-885D-EABCCED05169}" type="pres">
      <dgm:prSet presAssocID="{38143D6E-4B8E-4498-AD73-D08B1C486456}" presName="thickLine" presStyleLbl="alignNode1" presStyleIdx="0" presStyleCnt="4"/>
      <dgm:spPr/>
    </dgm:pt>
    <dgm:pt modelId="{A860D129-257A-4E73-9E24-E25881518C5B}" type="pres">
      <dgm:prSet presAssocID="{38143D6E-4B8E-4498-AD73-D08B1C486456}" presName="horz1" presStyleCnt="0"/>
      <dgm:spPr/>
    </dgm:pt>
    <dgm:pt modelId="{7FEBDC0F-B4C4-472C-93B0-9EA4EB90B665}" type="pres">
      <dgm:prSet presAssocID="{38143D6E-4B8E-4498-AD73-D08B1C486456}" presName="tx1" presStyleLbl="revTx" presStyleIdx="0" presStyleCnt="4"/>
      <dgm:spPr/>
    </dgm:pt>
    <dgm:pt modelId="{EE1320B4-4D05-461E-AD33-25A643B1F8F8}" type="pres">
      <dgm:prSet presAssocID="{38143D6E-4B8E-4498-AD73-D08B1C486456}" presName="vert1" presStyleCnt="0"/>
      <dgm:spPr/>
    </dgm:pt>
    <dgm:pt modelId="{19F5128B-35FF-4B57-8FA3-DE46094F1703}" type="pres">
      <dgm:prSet presAssocID="{E2261FA1-15F6-47FF-BD72-29C3048C10CA}" presName="thickLine" presStyleLbl="alignNode1" presStyleIdx="1" presStyleCnt="4"/>
      <dgm:spPr/>
    </dgm:pt>
    <dgm:pt modelId="{342201E7-F682-41D3-826F-AD493633D7E1}" type="pres">
      <dgm:prSet presAssocID="{E2261FA1-15F6-47FF-BD72-29C3048C10CA}" presName="horz1" presStyleCnt="0"/>
      <dgm:spPr/>
    </dgm:pt>
    <dgm:pt modelId="{43F629A2-78E1-45AD-BD08-A6A807708BC9}" type="pres">
      <dgm:prSet presAssocID="{E2261FA1-15F6-47FF-BD72-29C3048C10CA}" presName="tx1" presStyleLbl="revTx" presStyleIdx="1" presStyleCnt="4"/>
      <dgm:spPr/>
    </dgm:pt>
    <dgm:pt modelId="{15CF5220-3DC1-457E-88CF-166196704347}" type="pres">
      <dgm:prSet presAssocID="{E2261FA1-15F6-47FF-BD72-29C3048C10CA}" presName="vert1" presStyleCnt="0"/>
      <dgm:spPr/>
    </dgm:pt>
    <dgm:pt modelId="{585A2B61-3657-4CFB-B735-8503F2359CEA}" type="pres">
      <dgm:prSet presAssocID="{D92CC58E-9FAE-4F57-9721-A404A3D5B87D}" presName="thickLine" presStyleLbl="alignNode1" presStyleIdx="2" presStyleCnt="4"/>
      <dgm:spPr/>
    </dgm:pt>
    <dgm:pt modelId="{DFA77B3D-6F93-4E4D-9E37-EF018B70B75E}" type="pres">
      <dgm:prSet presAssocID="{D92CC58E-9FAE-4F57-9721-A404A3D5B87D}" presName="horz1" presStyleCnt="0"/>
      <dgm:spPr/>
    </dgm:pt>
    <dgm:pt modelId="{B28A5A0D-5353-4B42-BD5D-9392B23C1E1A}" type="pres">
      <dgm:prSet presAssocID="{D92CC58E-9FAE-4F57-9721-A404A3D5B87D}" presName="tx1" presStyleLbl="revTx" presStyleIdx="2" presStyleCnt="4"/>
      <dgm:spPr/>
    </dgm:pt>
    <dgm:pt modelId="{A70E7161-0346-46CF-A024-AF0603DB9403}" type="pres">
      <dgm:prSet presAssocID="{D92CC58E-9FAE-4F57-9721-A404A3D5B87D}" presName="vert1" presStyleCnt="0"/>
      <dgm:spPr/>
    </dgm:pt>
    <dgm:pt modelId="{6202F51F-802C-4440-AA15-4FE59CF61B21}" type="pres">
      <dgm:prSet presAssocID="{AB4861E2-1E02-444F-8303-2755C01026C4}" presName="thickLine" presStyleLbl="alignNode1" presStyleIdx="3" presStyleCnt="4"/>
      <dgm:spPr/>
    </dgm:pt>
    <dgm:pt modelId="{5F794303-6181-4FC9-BB6F-6BDB7E85E580}" type="pres">
      <dgm:prSet presAssocID="{AB4861E2-1E02-444F-8303-2755C01026C4}" presName="horz1" presStyleCnt="0"/>
      <dgm:spPr/>
    </dgm:pt>
    <dgm:pt modelId="{A8EDFD37-A903-4E99-99E1-ED8517FE822B}" type="pres">
      <dgm:prSet presAssocID="{AB4861E2-1E02-444F-8303-2755C01026C4}" presName="tx1" presStyleLbl="revTx" presStyleIdx="3" presStyleCnt="4"/>
      <dgm:spPr/>
    </dgm:pt>
    <dgm:pt modelId="{C4AD7E60-DAE7-4376-888E-94E382341D22}" type="pres">
      <dgm:prSet presAssocID="{AB4861E2-1E02-444F-8303-2755C01026C4}" presName="vert1" presStyleCnt="0"/>
      <dgm:spPr/>
    </dgm:pt>
  </dgm:ptLst>
  <dgm:cxnLst>
    <dgm:cxn modelId="{C59DDA2F-2B26-4010-86F8-6E724F85A4AD}" type="presOf" srcId="{50EDE71F-EAF3-49FA-A807-13EAD30E4C9A}" destId="{DEC3CC7D-73DF-4C7D-AB76-5B5506A3A7D8}" srcOrd="0" destOrd="0" presId="urn:microsoft.com/office/officeart/2008/layout/LinedList"/>
    <dgm:cxn modelId="{9A4DB834-0046-4898-8B00-632C33A4E134}" type="presOf" srcId="{D92CC58E-9FAE-4F57-9721-A404A3D5B87D}" destId="{B28A5A0D-5353-4B42-BD5D-9392B23C1E1A}" srcOrd="0" destOrd="0" presId="urn:microsoft.com/office/officeart/2008/layout/LinedList"/>
    <dgm:cxn modelId="{A5A3BB34-ECB6-425B-9A1D-867BAE84328D}" type="presOf" srcId="{AB4861E2-1E02-444F-8303-2755C01026C4}" destId="{A8EDFD37-A903-4E99-99E1-ED8517FE822B}" srcOrd="0" destOrd="0" presId="urn:microsoft.com/office/officeart/2008/layout/LinedList"/>
    <dgm:cxn modelId="{E05B5941-6D4F-4DE0-ADBB-A9EAE750EAA2}" srcId="{50EDE71F-EAF3-49FA-A807-13EAD30E4C9A}" destId="{E2261FA1-15F6-47FF-BD72-29C3048C10CA}" srcOrd="1" destOrd="0" parTransId="{03718494-F955-40FF-B8B9-B4AAC46F56F3}" sibTransId="{1E9C05CF-95F6-466D-90B0-7A504FB6A444}"/>
    <dgm:cxn modelId="{33545047-594D-4160-A0A9-4EB2428B0FB2}" srcId="{50EDE71F-EAF3-49FA-A807-13EAD30E4C9A}" destId="{AB4861E2-1E02-444F-8303-2755C01026C4}" srcOrd="3" destOrd="0" parTransId="{FD1DEFAB-3BEF-48E3-A5C3-6CCA7AA42990}" sibTransId="{2F30E5CC-16BE-4B7F-B17C-3F31FA3EDB21}"/>
    <dgm:cxn modelId="{41116059-51FC-4923-B646-8575639F63B0}" type="presOf" srcId="{38143D6E-4B8E-4498-AD73-D08B1C486456}" destId="{7FEBDC0F-B4C4-472C-93B0-9EA4EB90B665}" srcOrd="0" destOrd="0" presId="urn:microsoft.com/office/officeart/2008/layout/LinedList"/>
    <dgm:cxn modelId="{92EA7993-A909-4240-9539-02D323E0CCF6}" srcId="{50EDE71F-EAF3-49FA-A807-13EAD30E4C9A}" destId="{38143D6E-4B8E-4498-AD73-D08B1C486456}" srcOrd="0" destOrd="0" parTransId="{B24BBA8E-6A50-423E-AA3D-47A62963620D}" sibTransId="{BE59B87D-2399-4EC1-996E-65626592E088}"/>
    <dgm:cxn modelId="{4D0805A4-07B5-4D5F-9469-578CEBCC43D1}" srcId="{50EDE71F-EAF3-49FA-A807-13EAD30E4C9A}" destId="{D92CC58E-9FAE-4F57-9721-A404A3D5B87D}" srcOrd="2" destOrd="0" parTransId="{E99A69DA-FFCE-4966-A289-286B8ABC7333}" sibTransId="{4C84068D-82D9-4420-A90A-013BCA38FB14}"/>
    <dgm:cxn modelId="{6ED243EF-8EDA-4A02-AA61-10EF8E8EFEDE}" type="presOf" srcId="{E2261FA1-15F6-47FF-BD72-29C3048C10CA}" destId="{43F629A2-78E1-45AD-BD08-A6A807708BC9}" srcOrd="0" destOrd="0" presId="urn:microsoft.com/office/officeart/2008/layout/LinedList"/>
    <dgm:cxn modelId="{A9E8F519-2FA3-4922-B411-7C1936F21F14}" type="presParOf" srcId="{DEC3CC7D-73DF-4C7D-AB76-5B5506A3A7D8}" destId="{D2EB271D-C14E-481B-885D-EABCCED05169}" srcOrd="0" destOrd="0" presId="urn:microsoft.com/office/officeart/2008/layout/LinedList"/>
    <dgm:cxn modelId="{16307952-E026-4EE0-BD82-316FAA3B443E}" type="presParOf" srcId="{DEC3CC7D-73DF-4C7D-AB76-5B5506A3A7D8}" destId="{A860D129-257A-4E73-9E24-E25881518C5B}" srcOrd="1" destOrd="0" presId="urn:microsoft.com/office/officeart/2008/layout/LinedList"/>
    <dgm:cxn modelId="{60812D5B-F467-48A0-9DA6-C14D23E12499}" type="presParOf" srcId="{A860D129-257A-4E73-9E24-E25881518C5B}" destId="{7FEBDC0F-B4C4-472C-93B0-9EA4EB90B665}" srcOrd="0" destOrd="0" presId="urn:microsoft.com/office/officeart/2008/layout/LinedList"/>
    <dgm:cxn modelId="{2BAD6365-4294-4D03-A91E-5FB09337F6B0}" type="presParOf" srcId="{A860D129-257A-4E73-9E24-E25881518C5B}" destId="{EE1320B4-4D05-461E-AD33-25A643B1F8F8}" srcOrd="1" destOrd="0" presId="urn:microsoft.com/office/officeart/2008/layout/LinedList"/>
    <dgm:cxn modelId="{E33B0977-CA12-4FCA-9F9B-C92DB3829B50}" type="presParOf" srcId="{DEC3CC7D-73DF-4C7D-AB76-5B5506A3A7D8}" destId="{19F5128B-35FF-4B57-8FA3-DE46094F1703}" srcOrd="2" destOrd="0" presId="urn:microsoft.com/office/officeart/2008/layout/LinedList"/>
    <dgm:cxn modelId="{59CF3A94-8C35-4E1C-A553-B362D9C08BD0}" type="presParOf" srcId="{DEC3CC7D-73DF-4C7D-AB76-5B5506A3A7D8}" destId="{342201E7-F682-41D3-826F-AD493633D7E1}" srcOrd="3" destOrd="0" presId="urn:microsoft.com/office/officeart/2008/layout/LinedList"/>
    <dgm:cxn modelId="{3BF17BEE-7FF8-484E-AD55-D8DD2271A273}" type="presParOf" srcId="{342201E7-F682-41D3-826F-AD493633D7E1}" destId="{43F629A2-78E1-45AD-BD08-A6A807708BC9}" srcOrd="0" destOrd="0" presId="urn:microsoft.com/office/officeart/2008/layout/LinedList"/>
    <dgm:cxn modelId="{33355B16-598E-42F4-BFA0-D32405F6988B}" type="presParOf" srcId="{342201E7-F682-41D3-826F-AD493633D7E1}" destId="{15CF5220-3DC1-457E-88CF-166196704347}" srcOrd="1" destOrd="0" presId="urn:microsoft.com/office/officeart/2008/layout/LinedList"/>
    <dgm:cxn modelId="{E56A3616-E223-4E55-A17D-8E8D4C9DD129}" type="presParOf" srcId="{DEC3CC7D-73DF-4C7D-AB76-5B5506A3A7D8}" destId="{585A2B61-3657-4CFB-B735-8503F2359CEA}" srcOrd="4" destOrd="0" presId="urn:microsoft.com/office/officeart/2008/layout/LinedList"/>
    <dgm:cxn modelId="{CDE08ECC-9D21-4B60-8C9E-60F3452E6135}" type="presParOf" srcId="{DEC3CC7D-73DF-4C7D-AB76-5B5506A3A7D8}" destId="{DFA77B3D-6F93-4E4D-9E37-EF018B70B75E}" srcOrd="5" destOrd="0" presId="urn:microsoft.com/office/officeart/2008/layout/LinedList"/>
    <dgm:cxn modelId="{E52725BA-2481-4EC4-A0D0-AC0B0FC108B9}" type="presParOf" srcId="{DFA77B3D-6F93-4E4D-9E37-EF018B70B75E}" destId="{B28A5A0D-5353-4B42-BD5D-9392B23C1E1A}" srcOrd="0" destOrd="0" presId="urn:microsoft.com/office/officeart/2008/layout/LinedList"/>
    <dgm:cxn modelId="{43D60C48-832B-4206-9066-66E8AB6CF639}" type="presParOf" srcId="{DFA77B3D-6F93-4E4D-9E37-EF018B70B75E}" destId="{A70E7161-0346-46CF-A024-AF0603DB9403}" srcOrd="1" destOrd="0" presId="urn:microsoft.com/office/officeart/2008/layout/LinedList"/>
    <dgm:cxn modelId="{812578D5-68BC-41F6-B17D-C41691BFB614}" type="presParOf" srcId="{DEC3CC7D-73DF-4C7D-AB76-5B5506A3A7D8}" destId="{6202F51F-802C-4440-AA15-4FE59CF61B21}" srcOrd="6" destOrd="0" presId="urn:microsoft.com/office/officeart/2008/layout/LinedList"/>
    <dgm:cxn modelId="{8D754D9C-327F-4296-AC76-6A007C79C20C}" type="presParOf" srcId="{DEC3CC7D-73DF-4C7D-AB76-5B5506A3A7D8}" destId="{5F794303-6181-4FC9-BB6F-6BDB7E85E580}" srcOrd="7" destOrd="0" presId="urn:microsoft.com/office/officeart/2008/layout/LinedList"/>
    <dgm:cxn modelId="{C55DDDBF-3DD6-4B3C-9A16-400EBD1A4DCF}" type="presParOf" srcId="{5F794303-6181-4FC9-BB6F-6BDB7E85E580}" destId="{A8EDFD37-A903-4E99-99E1-ED8517FE822B}" srcOrd="0" destOrd="0" presId="urn:microsoft.com/office/officeart/2008/layout/LinedList"/>
    <dgm:cxn modelId="{82712144-76D4-442B-A1B9-B72E518644F7}" type="presParOf" srcId="{5F794303-6181-4FC9-BB6F-6BDB7E85E580}" destId="{C4AD7E60-DAE7-4376-888E-94E382341D22}"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EB271D-C14E-481B-885D-EABCCED05169}">
      <dsp:nvSpPr>
        <dsp:cNvPr id="0" name=""/>
        <dsp:cNvSpPr/>
      </dsp:nvSpPr>
      <dsp:spPr>
        <a:xfrm>
          <a:off x="0" y="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FEBDC0F-B4C4-472C-93B0-9EA4EB90B665}">
      <dsp:nvSpPr>
        <dsp:cNvPr id="0" name=""/>
        <dsp:cNvSpPr/>
      </dsp:nvSpPr>
      <dsp:spPr>
        <a:xfrm>
          <a:off x="0" y="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Georgia" panose="02040502050405020303" pitchFamily="18" charset="0"/>
            </a:rPr>
            <a:t>Mrs. Raquel Heath, Director &amp; AICE/Cambridge School Counselor </a:t>
          </a:r>
        </a:p>
      </dsp:txBody>
      <dsp:txXfrm>
        <a:off x="0" y="0"/>
        <a:ext cx="6900512" cy="1384035"/>
      </dsp:txXfrm>
    </dsp:sp>
    <dsp:sp modelId="{19F5128B-35FF-4B57-8FA3-DE46094F1703}">
      <dsp:nvSpPr>
        <dsp:cNvPr id="0" name=""/>
        <dsp:cNvSpPr/>
      </dsp:nvSpPr>
      <dsp:spPr>
        <a:xfrm>
          <a:off x="0" y="138403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3F629A2-78E1-45AD-BD08-A6A807708BC9}">
      <dsp:nvSpPr>
        <dsp:cNvPr id="0" name=""/>
        <dsp:cNvSpPr/>
      </dsp:nvSpPr>
      <dsp:spPr>
        <a:xfrm>
          <a:off x="0" y="138403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Georgia" panose="02040502050405020303" pitchFamily="18" charset="0"/>
            </a:rPr>
            <a:t>Mr. Joe Mercier, School Counselor for 9</a:t>
          </a:r>
          <a:r>
            <a:rPr lang="en-US" sz="2000" b="1" kern="1200" baseline="30000" dirty="0">
              <a:latin typeface="Georgia" panose="02040502050405020303" pitchFamily="18" charset="0"/>
            </a:rPr>
            <a:t>th</a:t>
          </a:r>
          <a:r>
            <a:rPr lang="en-US" sz="2000" b="1" kern="1200" dirty="0">
              <a:latin typeface="Georgia" panose="02040502050405020303" pitchFamily="18" charset="0"/>
            </a:rPr>
            <a:t> grade students who are not in the AICE Program</a:t>
          </a:r>
        </a:p>
        <a:p>
          <a:pPr marL="0" lvl="0" indent="0" algn="l" defTabSz="889000">
            <a:lnSpc>
              <a:spcPct val="90000"/>
            </a:lnSpc>
            <a:spcBef>
              <a:spcPct val="0"/>
            </a:spcBef>
            <a:spcAft>
              <a:spcPct val="35000"/>
            </a:spcAft>
            <a:buNone/>
          </a:pPr>
          <a:endParaRPr lang="en-US" sz="2000" b="1" kern="1200" dirty="0">
            <a:latin typeface="Georgia" panose="02040502050405020303" pitchFamily="18" charset="0"/>
          </a:endParaRPr>
        </a:p>
      </dsp:txBody>
      <dsp:txXfrm>
        <a:off x="0" y="1384035"/>
        <a:ext cx="6900512" cy="1384035"/>
      </dsp:txXfrm>
    </dsp:sp>
    <dsp:sp modelId="{585A2B61-3657-4CFB-B735-8503F2359CEA}">
      <dsp:nvSpPr>
        <dsp:cNvPr id="0" name=""/>
        <dsp:cNvSpPr/>
      </dsp:nvSpPr>
      <dsp:spPr>
        <a:xfrm>
          <a:off x="0" y="2768070"/>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8A5A0D-5353-4B42-BD5D-9392B23C1E1A}">
      <dsp:nvSpPr>
        <dsp:cNvPr id="0" name=""/>
        <dsp:cNvSpPr/>
      </dsp:nvSpPr>
      <dsp:spPr>
        <a:xfrm>
          <a:off x="0" y="2768070"/>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Georgia" panose="02040502050405020303" pitchFamily="18" charset="0"/>
            </a:rPr>
            <a:t>Mars Lacey, School Counselor for 10</a:t>
          </a:r>
          <a:r>
            <a:rPr lang="en-US" sz="2000" b="1" kern="1200" baseline="30000" dirty="0">
              <a:latin typeface="Georgia" panose="02040502050405020303" pitchFamily="18" charset="0"/>
            </a:rPr>
            <a:t>th</a:t>
          </a:r>
          <a:r>
            <a:rPr lang="en-US" sz="2000" b="1" kern="1200" dirty="0">
              <a:latin typeface="Georgia" panose="02040502050405020303" pitchFamily="18" charset="0"/>
            </a:rPr>
            <a:t> grade students who are not in the AICE Program</a:t>
          </a:r>
        </a:p>
      </dsp:txBody>
      <dsp:txXfrm>
        <a:off x="0" y="2768070"/>
        <a:ext cx="6900512" cy="1384035"/>
      </dsp:txXfrm>
    </dsp:sp>
    <dsp:sp modelId="{6202F51F-802C-4440-AA15-4FE59CF61B21}">
      <dsp:nvSpPr>
        <dsp:cNvPr id="0" name=""/>
        <dsp:cNvSpPr/>
      </dsp:nvSpPr>
      <dsp:spPr>
        <a:xfrm>
          <a:off x="0" y="4152105"/>
          <a:ext cx="6900512" cy="0"/>
        </a:xfrm>
        <a:prstGeom prst="line">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8EDFD37-A903-4E99-99E1-ED8517FE822B}">
      <dsp:nvSpPr>
        <dsp:cNvPr id="0" name=""/>
        <dsp:cNvSpPr/>
      </dsp:nvSpPr>
      <dsp:spPr>
        <a:xfrm>
          <a:off x="0" y="4152105"/>
          <a:ext cx="6900512" cy="13840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6200" tIns="76200" rIns="76200" bIns="76200" numCol="1" spcCol="1270" anchor="t" anchorCtr="0">
          <a:noAutofit/>
        </a:bodyPr>
        <a:lstStyle/>
        <a:p>
          <a:pPr marL="0" lvl="0" indent="0" algn="l" defTabSz="889000">
            <a:lnSpc>
              <a:spcPct val="90000"/>
            </a:lnSpc>
            <a:spcBef>
              <a:spcPct val="0"/>
            </a:spcBef>
            <a:spcAft>
              <a:spcPct val="35000"/>
            </a:spcAft>
            <a:buNone/>
          </a:pPr>
          <a:r>
            <a:rPr lang="en-US" sz="2000" b="1" kern="1200" dirty="0">
              <a:latin typeface="Georgia" panose="02040502050405020303" pitchFamily="18" charset="0"/>
            </a:rPr>
            <a:t>Mrs. Stacie Wiese, School Counselor for 11</a:t>
          </a:r>
          <a:r>
            <a:rPr lang="en-US" sz="2000" b="1" kern="1200" baseline="30000" dirty="0">
              <a:latin typeface="Georgia" panose="02040502050405020303" pitchFamily="18" charset="0"/>
            </a:rPr>
            <a:t>th</a:t>
          </a:r>
          <a:r>
            <a:rPr lang="en-US" sz="2000" b="1" kern="1200" dirty="0">
              <a:latin typeface="Georgia" panose="02040502050405020303" pitchFamily="18" charset="0"/>
            </a:rPr>
            <a:t> grade students who are not in the AICE Program </a:t>
          </a:r>
        </a:p>
        <a:p>
          <a:pPr marL="0" lvl="0" indent="0" algn="l" defTabSz="889000">
            <a:lnSpc>
              <a:spcPct val="90000"/>
            </a:lnSpc>
            <a:spcBef>
              <a:spcPct val="0"/>
            </a:spcBef>
            <a:spcAft>
              <a:spcPct val="35000"/>
            </a:spcAft>
            <a:buNone/>
          </a:pPr>
          <a:endParaRPr lang="en-US" sz="2000" b="1" kern="1200" dirty="0">
            <a:latin typeface="Georgia" panose="02040502050405020303" pitchFamily="18" charset="0"/>
          </a:endParaRPr>
        </a:p>
        <a:p>
          <a:pPr marL="0" lvl="0" indent="0" algn="l" defTabSz="889000">
            <a:lnSpc>
              <a:spcPct val="90000"/>
            </a:lnSpc>
            <a:spcBef>
              <a:spcPct val="0"/>
            </a:spcBef>
            <a:spcAft>
              <a:spcPct val="35000"/>
            </a:spcAft>
            <a:buNone/>
          </a:pPr>
          <a:r>
            <a:rPr lang="en-US" sz="2000" b="1" kern="1200" dirty="0">
              <a:latin typeface="Georgia" panose="02040502050405020303" pitchFamily="18" charset="0"/>
            </a:rPr>
            <a:t>Mrs. Ashley Barringer, School Counselor for 12</a:t>
          </a:r>
          <a:r>
            <a:rPr lang="en-US" sz="2000" b="1" kern="1200" baseline="30000" dirty="0">
              <a:latin typeface="Georgia" panose="02040502050405020303" pitchFamily="18" charset="0"/>
            </a:rPr>
            <a:t>th</a:t>
          </a:r>
          <a:r>
            <a:rPr lang="en-US" sz="2000" b="1" kern="1200" dirty="0">
              <a:latin typeface="Georgia" panose="02040502050405020303" pitchFamily="18" charset="0"/>
            </a:rPr>
            <a:t> grade students who are not in the AICE Program</a:t>
          </a:r>
        </a:p>
      </dsp:txBody>
      <dsp:txXfrm>
        <a:off x="0" y="4152105"/>
        <a:ext cx="6900512" cy="138403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9-13T19:40:57.509"/>
    </inkml:context>
    <inkml:brush xml:id="br0">
      <inkml:brushProperty name="width" value="0.1" units="cm"/>
      <inkml:brushProperty name="height" value="0.1" units="cm"/>
      <inkml:brushProperty name="color" value="#FFFFFF"/>
    </inkml:brush>
  </inkml:definitions>
  <inkml:trace contextRef="#ctx0" brushRef="#br0">1 0 128,'0'6'0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descr="Tag=AccentColor&#10;Flavor=Light&#10;Target=FillAndLine">
            <a:extLst>
              <a:ext uri="{FF2B5EF4-FFF2-40B4-BE49-F238E27FC236}">
                <a16:creationId xmlns:a16="http://schemas.microsoft.com/office/drawing/2014/main" id="{DA381740-063A-41A4-836D-85D14980EEF0}"/>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 name="Title 1">
            <a:extLst>
              <a:ext uri="{FF2B5EF4-FFF2-40B4-BE49-F238E27FC236}">
                <a16:creationId xmlns:a16="http://schemas.microsoft.com/office/drawing/2014/main" id="{24EF9DF8-704A-44AE-8850-307DDACC9387}"/>
              </a:ext>
            </a:extLst>
          </p:cNvPr>
          <p:cNvSpPr>
            <a:spLocks noGrp="1"/>
          </p:cNvSpPr>
          <p:nvPr>
            <p:ph type="ctrTitle"/>
          </p:nvPr>
        </p:nvSpPr>
        <p:spPr>
          <a:xfrm>
            <a:off x="841248" y="448056"/>
            <a:ext cx="10515600" cy="4069080"/>
          </a:xfrm>
        </p:spPr>
        <p:txBody>
          <a:bodyPr anchor="b">
            <a:noAutofit/>
          </a:bodyPr>
          <a:lstStyle>
            <a:lvl1pPr algn="l">
              <a:defRPr sz="9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3CC72E09-06F3-48B9-9B95-DE15EC98017B}"/>
              </a:ext>
            </a:extLst>
          </p:cNvPr>
          <p:cNvSpPr>
            <a:spLocks noGrp="1"/>
          </p:cNvSpPr>
          <p:nvPr>
            <p:ph type="subTitle" idx="1"/>
          </p:nvPr>
        </p:nvSpPr>
        <p:spPr>
          <a:xfrm>
            <a:off x="841248" y="4983480"/>
            <a:ext cx="10515600" cy="1124712"/>
          </a:xfrm>
        </p:spPr>
        <p:txBody>
          <a:bodyPr>
            <a:normAutofit/>
          </a:bodyPr>
          <a:lstStyle>
            <a:lvl1pPr marL="0" indent="0" algn="l">
              <a:buNone/>
              <a:defRPr sz="2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E11CD474-E5E1-4D01-97F6-0C9FC09332C0}"/>
              </a:ext>
            </a:extLst>
          </p:cNvPr>
          <p:cNvSpPr>
            <a:spLocks noGrp="1"/>
          </p:cNvSpPr>
          <p:nvPr>
            <p:ph type="dt" sz="half" idx="10"/>
          </p:nvPr>
        </p:nvSpPr>
        <p:spPr/>
        <p:txBody>
          <a:bodyPr/>
          <a:lstStyle/>
          <a:p>
            <a:fld id="{72345051-2045-45DA-935E-2E3CA1A69ADC}" type="datetimeFigureOut">
              <a:rPr lang="en-US" smtClean="0"/>
              <a:t>9/13/2023</a:t>
            </a:fld>
            <a:endParaRPr lang="en-US" dirty="0"/>
          </a:p>
        </p:txBody>
      </p:sp>
      <p:sp>
        <p:nvSpPr>
          <p:cNvPr id="5" name="Footer Placeholder 4">
            <a:extLst>
              <a:ext uri="{FF2B5EF4-FFF2-40B4-BE49-F238E27FC236}">
                <a16:creationId xmlns:a16="http://schemas.microsoft.com/office/drawing/2014/main" id="{C636BBC7-EB9B-4B36-88E9-DBF65D270E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48786C7-DD8D-492F-9A9A-A7B3EBE27FE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3649863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D02BC-5A24-47F7-A4DF-B93FBC0C51B0}"/>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8E9219E-EE74-4093-94D6-F663E059C504}"/>
              </a:ext>
            </a:extLst>
          </p:cNvPr>
          <p:cNvSpPr>
            <a:spLocks noGrp="1"/>
          </p:cNvSpPr>
          <p:nvPr>
            <p:ph idx="1"/>
          </p:nvPr>
        </p:nvSpPr>
        <p:spPr>
          <a:xfrm>
            <a:off x="838200" y="1929384"/>
            <a:ext cx="10515600" cy="4251960"/>
          </a:xfrm>
        </p:spPr>
        <p:txBody>
          <a:bodyPr>
            <a:normAutofit/>
          </a:bodyPr>
          <a:lstStyle>
            <a:lvl1pPr>
              <a:defRPr sz="2800"/>
            </a:lvl1pPr>
            <a:lvl2pPr>
              <a:defRPr sz="24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2A61642-BFBA-48AE-A29C-C2AA7386AE95}"/>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5" name="Footer Placeholder 4">
            <a:extLst>
              <a:ext uri="{FF2B5EF4-FFF2-40B4-BE49-F238E27FC236}">
                <a16:creationId xmlns:a16="http://schemas.microsoft.com/office/drawing/2014/main" id="{2AD2029B-6646-4DBF-A302-76A513FC64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6D4DFD-766F-4E45-A00C-2B5E8CE9A90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7" descr="Tag=AccentColor&#10;Flavor=Light&#10;Target=FillAndLine">
            <a:extLst>
              <a:ext uri="{FF2B5EF4-FFF2-40B4-BE49-F238E27FC236}">
                <a16:creationId xmlns:a16="http://schemas.microsoft.com/office/drawing/2014/main" id="{EBDD1931-9E86-4402-9A68-33A2D9EFB198}"/>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9820734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218C0-6540-400C-BB51-353D5FD5CB00}"/>
              </a:ext>
            </a:extLst>
          </p:cNvPr>
          <p:cNvSpPr>
            <a:spLocks noGrp="1"/>
          </p:cNvSpPr>
          <p:nvPr>
            <p:ph type="title"/>
          </p:nvPr>
        </p:nvSpPr>
        <p:spPr>
          <a:xfrm>
            <a:off x="841248" y="448056"/>
            <a:ext cx="10515600" cy="4069080"/>
          </a:xfrm>
        </p:spPr>
        <p:txBody>
          <a:bodyPr anchor="b">
            <a:normAutofit/>
          </a:bodyPr>
          <a:lstStyle>
            <a:lvl1pPr>
              <a:defRPr sz="8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A81CD69-43B3-4FF7-AA41-30C36C957E65}"/>
              </a:ext>
            </a:extLst>
          </p:cNvPr>
          <p:cNvSpPr>
            <a:spLocks noGrp="1"/>
          </p:cNvSpPr>
          <p:nvPr>
            <p:ph type="body" idx="1"/>
          </p:nvPr>
        </p:nvSpPr>
        <p:spPr>
          <a:xfrm>
            <a:off x="841248" y="4983480"/>
            <a:ext cx="10515600" cy="1124712"/>
          </a:xfrm>
        </p:spPr>
        <p:txBody>
          <a:bodyPr>
            <a:normAutofit/>
          </a:bodyPr>
          <a:lstStyle>
            <a:lvl1pPr marL="0" indent="0">
              <a:buNone/>
              <a:defRPr sz="28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2BF300D-5CBE-47E9-A193-E23C8314D0EA}"/>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5" name="Footer Placeholder 4">
            <a:extLst>
              <a:ext uri="{FF2B5EF4-FFF2-40B4-BE49-F238E27FC236}">
                <a16:creationId xmlns:a16="http://schemas.microsoft.com/office/drawing/2014/main" id="{56E7DF3F-C51A-4DB1-9FCE-E3E0D8E925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269CF4-FAAB-44EF-A2A5-8352B4AA384F}"/>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7" name="Rectangle 6" descr="Tag=AccentColor&#10;Flavor=Light&#10;Target=FillAndLine">
            <a:extLst>
              <a:ext uri="{FF2B5EF4-FFF2-40B4-BE49-F238E27FC236}">
                <a16:creationId xmlns:a16="http://schemas.microsoft.com/office/drawing/2014/main" id="{417A8947-4521-4FE1-8E44-27363435CE1B}"/>
              </a:ext>
            </a:extLst>
          </p:cNvPr>
          <p:cNvSpPr/>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8515669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DE264-531D-49C1-A8AF-2B4C1D218FAB}"/>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4B9A1B8-2F1B-46AA-858A-CFFF5AF7CEB0}"/>
              </a:ext>
            </a:extLst>
          </p:cNvPr>
          <p:cNvSpPr>
            <a:spLocks noGrp="1"/>
          </p:cNvSpPr>
          <p:nvPr>
            <p:ph sz="half" idx="1"/>
          </p:nvPr>
        </p:nvSpPr>
        <p:spPr>
          <a:xfrm>
            <a:off x="838200" y="1929384"/>
            <a:ext cx="5181600" cy="42519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6E6B9631-18C0-43BD-8AF3-9137D6D4C234}"/>
              </a:ext>
            </a:extLst>
          </p:cNvPr>
          <p:cNvSpPr>
            <a:spLocks noGrp="1"/>
          </p:cNvSpPr>
          <p:nvPr>
            <p:ph sz="half" idx="2"/>
          </p:nvPr>
        </p:nvSpPr>
        <p:spPr>
          <a:xfrm>
            <a:off x="6172200" y="1929384"/>
            <a:ext cx="5181600" cy="42519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E9032FCA-14C6-4497-9C27-3F58062442CE}"/>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6" name="Footer Placeholder 5">
            <a:extLst>
              <a:ext uri="{FF2B5EF4-FFF2-40B4-BE49-F238E27FC236}">
                <a16:creationId xmlns:a16="http://schemas.microsoft.com/office/drawing/2014/main" id="{961E5057-693B-4E10-958E-0ABE79FEC70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70CECB1-0A35-4C10-9D3D-FE4404283011}"/>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9" name="Rectangle 8" descr="Tag=AccentColor&#10;Flavor=Light&#10;Target=FillAndLine">
            <a:extLst>
              <a:ext uri="{FF2B5EF4-FFF2-40B4-BE49-F238E27FC236}">
                <a16:creationId xmlns:a16="http://schemas.microsoft.com/office/drawing/2014/main" id="{2FAAC677-2D37-4F63-9C4B-711A2988EE0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1023550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AE282-8875-4F49-AB21-E1C2BCAEA1F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712EA2-EF8C-4F18-BECF-AD121F72816A}"/>
              </a:ext>
            </a:extLst>
          </p:cNvPr>
          <p:cNvSpPr>
            <a:spLocks noGrp="1"/>
          </p:cNvSpPr>
          <p:nvPr>
            <p:ph type="body" idx="1"/>
          </p:nvPr>
        </p:nvSpPr>
        <p:spPr>
          <a:xfrm>
            <a:off x="839788" y="1938528"/>
            <a:ext cx="5157787"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D7B59D4-E93F-40C1-A1A2-F1867830C678}"/>
              </a:ext>
            </a:extLst>
          </p:cNvPr>
          <p:cNvSpPr>
            <a:spLocks noGrp="1"/>
          </p:cNvSpPr>
          <p:nvPr>
            <p:ph sz="half" idx="2"/>
          </p:nvPr>
        </p:nvSpPr>
        <p:spPr>
          <a:xfrm>
            <a:off x="839788" y="2926080"/>
            <a:ext cx="5157787" cy="326440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6E810616-1C77-42AE-8449-D0B64E2B8475}"/>
              </a:ext>
            </a:extLst>
          </p:cNvPr>
          <p:cNvSpPr>
            <a:spLocks noGrp="1"/>
          </p:cNvSpPr>
          <p:nvPr>
            <p:ph type="body" sz="quarter" idx="3"/>
          </p:nvPr>
        </p:nvSpPr>
        <p:spPr>
          <a:xfrm>
            <a:off x="6172200" y="1938528"/>
            <a:ext cx="5183188" cy="823912"/>
          </a:xfrm>
        </p:spPr>
        <p:txBody>
          <a:bodyPr anchor="b">
            <a:normAutofit/>
          </a:bodyPr>
          <a:lstStyle>
            <a:lvl1pPr marL="0" indent="0">
              <a:buNone/>
              <a:defRPr sz="3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A74E172-AFE8-48E4-BBB0-CA6D4EC1127C}"/>
              </a:ext>
            </a:extLst>
          </p:cNvPr>
          <p:cNvSpPr>
            <a:spLocks noGrp="1"/>
          </p:cNvSpPr>
          <p:nvPr>
            <p:ph sz="quarter" idx="4"/>
          </p:nvPr>
        </p:nvSpPr>
        <p:spPr>
          <a:xfrm>
            <a:off x="6172200" y="2926080"/>
            <a:ext cx="5183188" cy="3264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4C9407CC-270D-4C98-B95C-7AE67D2E1913}"/>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8" name="Footer Placeholder 7">
            <a:extLst>
              <a:ext uri="{FF2B5EF4-FFF2-40B4-BE49-F238E27FC236}">
                <a16:creationId xmlns:a16="http://schemas.microsoft.com/office/drawing/2014/main" id="{454070D5-9B7B-47FC-9F75-F6AD9607452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28EAC17-33BE-4265-8C06-644C2D34FD3C}"/>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11" name="Rectangle 10" descr="Tag=AccentColor&#10;Flavor=Light&#10;Target=FillAndLine">
            <a:extLst>
              <a:ext uri="{FF2B5EF4-FFF2-40B4-BE49-F238E27FC236}">
                <a16:creationId xmlns:a16="http://schemas.microsoft.com/office/drawing/2014/main" id="{F634C457-AEBF-47D7-9200-BAD05D138B12}"/>
              </a:ext>
            </a:extLst>
          </p:cNvPr>
          <p:cNvSpPr/>
          <p:nvPr/>
        </p:nvSpPr>
        <p:spPr>
          <a:xfrm>
            <a:off x="838199" y="1709928"/>
            <a:ext cx="10515600" cy="27432"/>
          </a:xfrm>
          <a:custGeom>
            <a:avLst/>
            <a:gdLst>
              <a:gd name="connsiteX0" fmla="*/ 0 w 10515600"/>
              <a:gd name="connsiteY0" fmla="*/ 0 h 27432"/>
              <a:gd name="connsiteX1" fmla="*/ 446913 w 10515600"/>
              <a:gd name="connsiteY1" fmla="*/ 0 h 27432"/>
              <a:gd name="connsiteX2" fmla="*/ 1104138 w 10515600"/>
              <a:gd name="connsiteY2" fmla="*/ 0 h 27432"/>
              <a:gd name="connsiteX3" fmla="*/ 1866519 w 10515600"/>
              <a:gd name="connsiteY3" fmla="*/ 0 h 27432"/>
              <a:gd name="connsiteX4" fmla="*/ 2208276 w 10515600"/>
              <a:gd name="connsiteY4" fmla="*/ 0 h 27432"/>
              <a:gd name="connsiteX5" fmla="*/ 2550033 w 10515600"/>
              <a:gd name="connsiteY5" fmla="*/ 0 h 27432"/>
              <a:gd name="connsiteX6" fmla="*/ 3417570 w 10515600"/>
              <a:gd name="connsiteY6" fmla="*/ 0 h 27432"/>
              <a:gd name="connsiteX7" fmla="*/ 4074795 w 10515600"/>
              <a:gd name="connsiteY7" fmla="*/ 0 h 27432"/>
              <a:gd name="connsiteX8" fmla="*/ 4416552 w 10515600"/>
              <a:gd name="connsiteY8" fmla="*/ 0 h 27432"/>
              <a:gd name="connsiteX9" fmla="*/ 5073777 w 10515600"/>
              <a:gd name="connsiteY9" fmla="*/ 0 h 27432"/>
              <a:gd name="connsiteX10" fmla="*/ 5941314 w 10515600"/>
              <a:gd name="connsiteY10" fmla="*/ 0 h 27432"/>
              <a:gd name="connsiteX11" fmla="*/ 6493383 w 10515600"/>
              <a:gd name="connsiteY11" fmla="*/ 0 h 27432"/>
              <a:gd name="connsiteX12" fmla="*/ 7045452 w 10515600"/>
              <a:gd name="connsiteY12" fmla="*/ 0 h 27432"/>
              <a:gd name="connsiteX13" fmla="*/ 7702677 w 10515600"/>
              <a:gd name="connsiteY13" fmla="*/ 0 h 27432"/>
              <a:gd name="connsiteX14" fmla="*/ 8465058 w 10515600"/>
              <a:gd name="connsiteY14" fmla="*/ 0 h 27432"/>
              <a:gd name="connsiteX15" fmla="*/ 9227439 w 10515600"/>
              <a:gd name="connsiteY15" fmla="*/ 0 h 27432"/>
              <a:gd name="connsiteX16" fmla="*/ 10515600 w 10515600"/>
              <a:gd name="connsiteY16" fmla="*/ 0 h 27432"/>
              <a:gd name="connsiteX17" fmla="*/ 10515600 w 10515600"/>
              <a:gd name="connsiteY17" fmla="*/ 27432 h 27432"/>
              <a:gd name="connsiteX18" fmla="*/ 10068687 w 10515600"/>
              <a:gd name="connsiteY18" fmla="*/ 27432 h 27432"/>
              <a:gd name="connsiteX19" fmla="*/ 9201150 w 10515600"/>
              <a:gd name="connsiteY19" fmla="*/ 27432 h 27432"/>
              <a:gd name="connsiteX20" fmla="*/ 8543925 w 10515600"/>
              <a:gd name="connsiteY20" fmla="*/ 27432 h 27432"/>
              <a:gd name="connsiteX21" fmla="*/ 8202168 w 10515600"/>
              <a:gd name="connsiteY21" fmla="*/ 27432 h 27432"/>
              <a:gd name="connsiteX22" fmla="*/ 7544943 w 10515600"/>
              <a:gd name="connsiteY22" fmla="*/ 27432 h 27432"/>
              <a:gd name="connsiteX23" fmla="*/ 6992874 w 10515600"/>
              <a:gd name="connsiteY23" fmla="*/ 27432 h 27432"/>
              <a:gd name="connsiteX24" fmla="*/ 6440805 w 10515600"/>
              <a:gd name="connsiteY24" fmla="*/ 27432 h 27432"/>
              <a:gd name="connsiteX25" fmla="*/ 5888736 w 10515600"/>
              <a:gd name="connsiteY25" fmla="*/ 27432 h 27432"/>
              <a:gd name="connsiteX26" fmla="*/ 5336667 w 10515600"/>
              <a:gd name="connsiteY26" fmla="*/ 27432 h 27432"/>
              <a:gd name="connsiteX27" fmla="*/ 4574286 w 10515600"/>
              <a:gd name="connsiteY27" fmla="*/ 27432 h 27432"/>
              <a:gd name="connsiteX28" fmla="*/ 3917061 w 10515600"/>
              <a:gd name="connsiteY28" fmla="*/ 27432 h 27432"/>
              <a:gd name="connsiteX29" fmla="*/ 3575304 w 10515600"/>
              <a:gd name="connsiteY29" fmla="*/ 27432 h 27432"/>
              <a:gd name="connsiteX30" fmla="*/ 3023235 w 10515600"/>
              <a:gd name="connsiteY30" fmla="*/ 27432 h 27432"/>
              <a:gd name="connsiteX31" fmla="*/ 2260854 w 10515600"/>
              <a:gd name="connsiteY31" fmla="*/ 27432 h 27432"/>
              <a:gd name="connsiteX32" fmla="*/ 1813941 w 10515600"/>
              <a:gd name="connsiteY32" fmla="*/ 27432 h 27432"/>
              <a:gd name="connsiteX33" fmla="*/ 946404 w 10515600"/>
              <a:gd name="connsiteY33" fmla="*/ 27432 h 27432"/>
              <a:gd name="connsiteX34" fmla="*/ 0 w 10515600"/>
              <a:gd name="connsiteY34" fmla="*/ 27432 h 27432"/>
              <a:gd name="connsiteX35" fmla="*/ 0 w 10515600"/>
              <a:gd name="connsiteY35"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515600" h="27432" fill="none" extrusionOk="0">
                <a:moveTo>
                  <a:pt x="0" y="0"/>
                </a:moveTo>
                <a:cubicBezTo>
                  <a:pt x="119693" y="-14343"/>
                  <a:pt x="253007" y="-7583"/>
                  <a:pt x="446913" y="0"/>
                </a:cubicBezTo>
                <a:cubicBezTo>
                  <a:pt x="640819" y="7583"/>
                  <a:pt x="841419" y="-7067"/>
                  <a:pt x="1104138" y="0"/>
                </a:cubicBezTo>
                <a:cubicBezTo>
                  <a:pt x="1366858" y="7067"/>
                  <a:pt x="1495525" y="1255"/>
                  <a:pt x="1866519" y="0"/>
                </a:cubicBezTo>
                <a:cubicBezTo>
                  <a:pt x="2237513" y="-1255"/>
                  <a:pt x="2043820" y="12003"/>
                  <a:pt x="2208276" y="0"/>
                </a:cubicBezTo>
                <a:cubicBezTo>
                  <a:pt x="2372732" y="-12003"/>
                  <a:pt x="2419452" y="9887"/>
                  <a:pt x="2550033" y="0"/>
                </a:cubicBezTo>
                <a:cubicBezTo>
                  <a:pt x="2680614" y="-9887"/>
                  <a:pt x="3098156" y="3827"/>
                  <a:pt x="3417570" y="0"/>
                </a:cubicBezTo>
                <a:cubicBezTo>
                  <a:pt x="3736984" y="-3827"/>
                  <a:pt x="3916040" y="-6233"/>
                  <a:pt x="4074795" y="0"/>
                </a:cubicBezTo>
                <a:cubicBezTo>
                  <a:pt x="4233551" y="6233"/>
                  <a:pt x="4279253" y="5661"/>
                  <a:pt x="4416552" y="0"/>
                </a:cubicBezTo>
                <a:cubicBezTo>
                  <a:pt x="4553851" y="-5661"/>
                  <a:pt x="4915758" y="26022"/>
                  <a:pt x="5073777" y="0"/>
                </a:cubicBezTo>
                <a:cubicBezTo>
                  <a:pt x="5231797" y="-26022"/>
                  <a:pt x="5612089" y="32230"/>
                  <a:pt x="5941314" y="0"/>
                </a:cubicBezTo>
                <a:cubicBezTo>
                  <a:pt x="6270539" y="-32230"/>
                  <a:pt x="6313600" y="3064"/>
                  <a:pt x="6493383" y="0"/>
                </a:cubicBezTo>
                <a:cubicBezTo>
                  <a:pt x="6673166" y="-3064"/>
                  <a:pt x="6902474" y="-21096"/>
                  <a:pt x="7045452" y="0"/>
                </a:cubicBezTo>
                <a:cubicBezTo>
                  <a:pt x="7188430" y="21096"/>
                  <a:pt x="7478162" y="17386"/>
                  <a:pt x="7702677" y="0"/>
                </a:cubicBezTo>
                <a:cubicBezTo>
                  <a:pt x="7927192" y="-17386"/>
                  <a:pt x="8295683" y="-35143"/>
                  <a:pt x="8465058" y="0"/>
                </a:cubicBezTo>
                <a:cubicBezTo>
                  <a:pt x="8634433" y="35143"/>
                  <a:pt x="8927835" y="4103"/>
                  <a:pt x="9227439" y="0"/>
                </a:cubicBezTo>
                <a:cubicBezTo>
                  <a:pt x="9527043" y="-4103"/>
                  <a:pt x="10105355" y="-17535"/>
                  <a:pt x="10515600" y="0"/>
                </a:cubicBezTo>
                <a:cubicBezTo>
                  <a:pt x="10515789" y="12323"/>
                  <a:pt x="10515633" y="14639"/>
                  <a:pt x="10515600" y="27432"/>
                </a:cubicBezTo>
                <a:cubicBezTo>
                  <a:pt x="10343646" y="15282"/>
                  <a:pt x="10223667" y="31057"/>
                  <a:pt x="10068687" y="27432"/>
                </a:cubicBezTo>
                <a:cubicBezTo>
                  <a:pt x="9913707" y="23807"/>
                  <a:pt x="9512455" y="4101"/>
                  <a:pt x="9201150" y="27432"/>
                </a:cubicBezTo>
                <a:cubicBezTo>
                  <a:pt x="8889845" y="50763"/>
                  <a:pt x="8866277" y="3158"/>
                  <a:pt x="8543925" y="27432"/>
                </a:cubicBezTo>
                <a:cubicBezTo>
                  <a:pt x="8221573" y="51706"/>
                  <a:pt x="8288348" y="37286"/>
                  <a:pt x="8202168" y="27432"/>
                </a:cubicBezTo>
                <a:cubicBezTo>
                  <a:pt x="8115988" y="17578"/>
                  <a:pt x="7797033" y="6631"/>
                  <a:pt x="7544943" y="27432"/>
                </a:cubicBezTo>
                <a:cubicBezTo>
                  <a:pt x="7292854" y="48233"/>
                  <a:pt x="7108060" y="41767"/>
                  <a:pt x="6992874" y="27432"/>
                </a:cubicBezTo>
                <a:cubicBezTo>
                  <a:pt x="6877688" y="13097"/>
                  <a:pt x="6668930" y="7947"/>
                  <a:pt x="6440805" y="27432"/>
                </a:cubicBezTo>
                <a:cubicBezTo>
                  <a:pt x="6212680" y="46917"/>
                  <a:pt x="6027476" y="35225"/>
                  <a:pt x="5888736" y="27432"/>
                </a:cubicBezTo>
                <a:cubicBezTo>
                  <a:pt x="5749996" y="19639"/>
                  <a:pt x="5574559" y="43627"/>
                  <a:pt x="5336667" y="27432"/>
                </a:cubicBezTo>
                <a:cubicBezTo>
                  <a:pt x="5098775" y="11237"/>
                  <a:pt x="4837534" y="41882"/>
                  <a:pt x="4574286" y="27432"/>
                </a:cubicBezTo>
                <a:cubicBezTo>
                  <a:pt x="4311038" y="12982"/>
                  <a:pt x="4126419" y="26678"/>
                  <a:pt x="3917061" y="27432"/>
                </a:cubicBezTo>
                <a:cubicBezTo>
                  <a:pt x="3707704" y="28186"/>
                  <a:pt x="3657291" y="40087"/>
                  <a:pt x="3575304" y="27432"/>
                </a:cubicBezTo>
                <a:cubicBezTo>
                  <a:pt x="3493317" y="14777"/>
                  <a:pt x="3185226" y="45867"/>
                  <a:pt x="3023235" y="27432"/>
                </a:cubicBezTo>
                <a:cubicBezTo>
                  <a:pt x="2861244" y="8997"/>
                  <a:pt x="2597085" y="35801"/>
                  <a:pt x="2260854" y="27432"/>
                </a:cubicBezTo>
                <a:cubicBezTo>
                  <a:pt x="1924623" y="19063"/>
                  <a:pt x="1996678" y="15705"/>
                  <a:pt x="1813941" y="27432"/>
                </a:cubicBezTo>
                <a:cubicBezTo>
                  <a:pt x="1631204" y="39159"/>
                  <a:pt x="1187542" y="49167"/>
                  <a:pt x="946404" y="27432"/>
                </a:cubicBezTo>
                <a:cubicBezTo>
                  <a:pt x="705266" y="5697"/>
                  <a:pt x="404743" y="28229"/>
                  <a:pt x="0" y="27432"/>
                </a:cubicBezTo>
                <a:cubicBezTo>
                  <a:pt x="244" y="15297"/>
                  <a:pt x="645" y="7129"/>
                  <a:pt x="0" y="0"/>
                </a:cubicBezTo>
                <a:close/>
              </a:path>
              <a:path w="10515600" h="27432" stroke="0"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15650" y="5798"/>
                  <a:pt x="10515903" y="19375"/>
                  <a:pt x="10515600" y="27432"/>
                </a:cubicBezTo>
                <a:cubicBezTo>
                  <a:pt x="10304538" y="42307"/>
                  <a:pt x="10069280" y="3335"/>
                  <a:pt x="9753219" y="27432"/>
                </a:cubicBezTo>
                <a:cubicBezTo>
                  <a:pt x="9437158" y="51529"/>
                  <a:pt x="9488415" y="23852"/>
                  <a:pt x="9411462" y="27432"/>
                </a:cubicBezTo>
                <a:cubicBezTo>
                  <a:pt x="9334509" y="31012"/>
                  <a:pt x="9183755" y="44107"/>
                  <a:pt x="8964549" y="27432"/>
                </a:cubicBezTo>
                <a:cubicBezTo>
                  <a:pt x="8745343" y="10757"/>
                  <a:pt x="8279150" y="61693"/>
                  <a:pt x="8097012" y="27432"/>
                </a:cubicBezTo>
                <a:cubicBezTo>
                  <a:pt x="7914874" y="-6829"/>
                  <a:pt x="7608717" y="59556"/>
                  <a:pt x="7439787" y="27432"/>
                </a:cubicBezTo>
                <a:cubicBezTo>
                  <a:pt x="7270858" y="-4692"/>
                  <a:pt x="7154492" y="27026"/>
                  <a:pt x="6992874" y="27432"/>
                </a:cubicBezTo>
                <a:cubicBezTo>
                  <a:pt x="6831256" y="27838"/>
                  <a:pt x="6536817" y="51174"/>
                  <a:pt x="6335649" y="27432"/>
                </a:cubicBezTo>
                <a:cubicBezTo>
                  <a:pt x="6134481" y="3690"/>
                  <a:pt x="6097824" y="11070"/>
                  <a:pt x="5993892" y="27432"/>
                </a:cubicBezTo>
                <a:cubicBezTo>
                  <a:pt x="5889960" y="43794"/>
                  <a:pt x="5793821" y="34098"/>
                  <a:pt x="5652135" y="27432"/>
                </a:cubicBezTo>
                <a:cubicBezTo>
                  <a:pt x="5510449" y="20766"/>
                  <a:pt x="5168382" y="-3650"/>
                  <a:pt x="4994910" y="27432"/>
                </a:cubicBezTo>
                <a:cubicBezTo>
                  <a:pt x="4821439" y="58514"/>
                  <a:pt x="4653937" y="21362"/>
                  <a:pt x="4547997" y="27432"/>
                </a:cubicBezTo>
                <a:cubicBezTo>
                  <a:pt x="4442057" y="33502"/>
                  <a:pt x="4153363" y="33024"/>
                  <a:pt x="3785616" y="27432"/>
                </a:cubicBezTo>
                <a:cubicBezTo>
                  <a:pt x="3417869" y="21840"/>
                  <a:pt x="3544908" y="29840"/>
                  <a:pt x="3338703" y="27432"/>
                </a:cubicBezTo>
                <a:cubicBezTo>
                  <a:pt x="3132498" y="25024"/>
                  <a:pt x="2782152" y="45947"/>
                  <a:pt x="2576322" y="27432"/>
                </a:cubicBezTo>
                <a:cubicBezTo>
                  <a:pt x="2370492" y="8917"/>
                  <a:pt x="2347214" y="14129"/>
                  <a:pt x="2234565" y="27432"/>
                </a:cubicBezTo>
                <a:cubicBezTo>
                  <a:pt x="2121916" y="40735"/>
                  <a:pt x="1785921" y="49081"/>
                  <a:pt x="1472184" y="27432"/>
                </a:cubicBezTo>
                <a:cubicBezTo>
                  <a:pt x="1158447" y="5783"/>
                  <a:pt x="1203910" y="37937"/>
                  <a:pt x="1025271" y="27432"/>
                </a:cubicBezTo>
                <a:cubicBezTo>
                  <a:pt x="846632" y="16927"/>
                  <a:pt x="846577" y="17996"/>
                  <a:pt x="683514" y="27432"/>
                </a:cubicBezTo>
                <a:cubicBezTo>
                  <a:pt x="520451" y="36868"/>
                  <a:pt x="320799" y="46677"/>
                  <a:pt x="0" y="27432"/>
                </a:cubicBezTo>
                <a:cubicBezTo>
                  <a:pt x="-510" y="19859"/>
                  <a:pt x="-1106" y="11474"/>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9929169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E9AC0-40CD-4451-BF00-5E2FC7B7451B}"/>
              </a:ext>
            </a:extLst>
          </p:cNvPr>
          <p:cNvSpPr>
            <a:spLocks noGrp="1"/>
          </p:cNvSpPr>
          <p:nvPr>
            <p:ph type="title"/>
          </p:nvPr>
        </p:nvSpPr>
        <p:spPr>
          <a:xfrm>
            <a:off x="2203704" y="1728216"/>
            <a:ext cx="7781544" cy="3392424"/>
          </a:xfrm>
        </p:spPr>
        <p:txBody>
          <a:bodyPr>
            <a:normAutofit/>
          </a:bodyPr>
          <a:lstStyle>
            <a:lvl1pPr algn="ctr">
              <a:defRPr sz="78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C6FD9A32-9C83-452B-BC69-CC6E95D3C93C}"/>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4" name="Footer Placeholder 3">
            <a:extLst>
              <a:ext uri="{FF2B5EF4-FFF2-40B4-BE49-F238E27FC236}">
                <a16:creationId xmlns:a16="http://schemas.microsoft.com/office/drawing/2014/main" id="{6B87B83E-E23E-42DE-876D-F55908A97DC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61C03A8-D428-4010-B413-13B1E9922628}"/>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6" name="Rectangle 6" descr="Tag=AccentColor&#10;Flavor=Light&#10;Target=FillAndLine">
            <a:extLst>
              <a:ext uri="{FF2B5EF4-FFF2-40B4-BE49-F238E27FC236}">
                <a16:creationId xmlns:a16="http://schemas.microsoft.com/office/drawing/2014/main" id="{17F03060-85EC-4182-8C18-C6EE0D373E4B}"/>
              </a:ext>
            </a:extLst>
          </p:cNvPr>
          <p:cNvSpPr/>
          <p:nvPr/>
        </p:nvSpPr>
        <p:spPr>
          <a:xfrm>
            <a:off x="3974206" y="51268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9087882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72816A0-77C4-4A3F-87BD-A7321E3C84D2}"/>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3" name="Footer Placeholder 2">
            <a:extLst>
              <a:ext uri="{FF2B5EF4-FFF2-40B4-BE49-F238E27FC236}">
                <a16:creationId xmlns:a16="http://schemas.microsoft.com/office/drawing/2014/main" id="{A5FC3464-F026-4C77-9441-55ECA5054D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7D9257-BADE-4D0B-AF0B-D09FE95FA078}"/>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20805735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1C48E-F751-45A2-9010-208B81EDBE69}"/>
              </a:ext>
            </a:extLst>
          </p:cNvPr>
          <p:cNvSpPr>
            <a:spLocks noGrp="1"/>
          </p:cNvSpPr>
          <p:nvPr>
            <p:ph type="title"/>
          </p:nvPr>
        </p:nvSpPr>
        <p:spPr>
          <a:xfrm>
            <a:off x="839788" y="457200"/>
            <a:ext cx="3932237" cy="3429000"/>
          </a:xfrm>
        </p:spPr>
        <p:txBody>
          <a:bodyPr anchor="b">
            <a:normAutofit/>
          </a:bodyPr>
          <a:lstStyle>
            <a:lvl1pPr>
              <a:defRPr sz="6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9D501F6-8430-4758-8636-74D68E990EC3}"/>
              </a:ext>
            </a:extLst>
          </p:cNvPr>
          <p:cNvSpPr>
            <a:spLocks noGrp="1"/>
          </p:cNvSpPr>
          <p:nvPr>
            <p:ph idx="1"/>
          </p:nvPr>
        </p:nvSpPr>
        <p:spPr>
          <a:xfrm>
            <a:off x="5303520" y="548640"/>
            <a:ext cx="6053328" cy="5431536"/>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E79DC39-A29C-494C-98B6-999746C5F38A}"/>
              </a:ext>
            </a:extLst>
          </p:cNvPr>
          <p:cNvSpPr>
            <a:spLocks noGrp="1"/>
          </p:cNvSpPr>
          <p:nvPr>
            <p:ph type="body" sz="half" idx="2"/>
          </p:nvPr>
        </p:nvSpPr>
        <p:spPr>
          <a:xfrm>
            <a:off x="839788" y="3977640"/>
            <a:ext cx="3932237"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2584C988-A6DB-469A-B8AA-31866F36E83D}"/>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6" name="Footer Placeholder 5">
            <a:extLst>
              <a:ext uri="{FF2B5EF4-FFF2-40B4-BE49-F238E27FC236}">
                <a16:creationId xmlns:a16="http://schemas.microsoft.com/office/drawing/2014/main" id="{02BC39C3-81EB-4828-9AD3-2F1FAC521E6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59376C-9810-49A5-BC9A-4E6A02175273}"/>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B9F96F3A-E64D-4401-B02C-BCD5CAA97CFF}"/>
              </a:ext>
            </a:extLst>
          </p:cNvPr>
          <p:cNvSpPr/>
          <p:nvPr/>
        </p:nvSpPr>
        <p:spPr>
          <a:xfrm rot="5400000">
            <a:off x="2797492"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868675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37704-80BD-41B0-8395-41618EC3AFBC}"/>
              </a:ext>
            </a:extLst>
          </p:cNvPr>
          <p:cNvSpPr>
            <a:spLocks noGrp="1"/>
          </p:cNvSpPr>
          <p:nvPr>
            <p:ph type="title"/>
          </p:nvPr>
        </p:nvSpPr>
        <p:spPr>
          <a:xfrm>
            <a:off x="839788" y="457200"/>
            <a:ext cx="3931920" cy="3429000"/>
          </a:xfrm>
        </p:spPr>
        <p:txBody>
          <a:bodyPr anchor="b">
            <a:normAutofit/>
          </a:bodyPr>
          <a:lstStyle>
            <a:lvl1pPr>
              <a:defRPr sz="60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14DA4032-EC66-4974-BD30-898B60E4B562}"/>
              </a:ext>
            </a:extLst>
          </p:cNvPr>
          <p:cNvSpPr>
            <a:spLocks noGrp="1"/>
          </p:cNvSpPr>
          <p:nvPr>
            <p:ph type="pic" idx="1"/>
          </p:nvPr>
        </p:nvSpPr>
        <p:spPr>
          <a:xfrm>
            <a:off x="5303520" y="548640"/>
            <a:ext cx="6053328" cy="543153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21802D0-5574-4631-BA49-92362F8E40DC}"/>
              </a:ext>
            </a:extLst>
          </p:cNvPr>
          <p:cNvSpPr>
            <a:spLocks noGrp="1"/>
          </p:cNvSpPr>
          <p:nvPr>
            <p:ph type="body" sz="half" idx="2"/>
          </p:nvPr>
        </p:nvSpPr>
        <p:spPr>
          <a:xfrm>
            <a:off x="839788" y="3977640"/>
            <a:ext cx="3931920" cy="2002536"/>
          </a:xfrm>
        </p:spPr>
        <p:txBody>
          <a:bodyPr>
            <a:normAutofit/>
          </a:bodyPr>
          <a:lstStyle>
            <a:lvl1pPr marL="0" indent="0">
              <a:buNone/>
              <a:defRPr sz="32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a:extLst>
              <a:ext uri="{FF2B5EF4-FFF2-40B4-BE49-F238E27FC236}">
                <a16:creationId xmlns:a16="http://schemas.microsoft.com/office/drawing/2014/main" id="{F62C2F5B-DDDD-4E64-94A9-99E46F4B06A0}"/>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6" name="Footer Placeholder 5">
            <a:extLst>
              <a:ext uri="{FF2B5EF4-FFF2-40B4-BE49-F238E27FC236}">
                <a16:creationId xmlns:a16="http://schemas.microsoft.com/office/drawing/2014/main" id="{D4FA8D36-8865-48E7-8249-ED729A5F709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0F98C3-0B62-4361-8408-A01F70807CDB}"/>
              </a:ext>
            </a:extLst>
          </p:cNvPr>
          <p:cNvSpPr>
            <a:spLocks noGrp="1"/>
          </p:cNvSpPr>
          <p:nvPr>
            <p:ph type="sldNum" sz="quarter" idx="12"/>
          </p:nvPr>
        </p:nvSpPr>
        <p:spPr/>
        <p:txBody>
          <a:bodyPr/>
          <a:lstStyle/>
          <a:p>
            <a:fld id="{A7CD31F4-64FA-4BA0-9498-67783267A8C8}" type="slidenum">
              <a:rPr lang="en-US" smtClean="0"/>
              <a:t>‹#›</a:t>
            </a:fld>
            <a:endParaRPr lang="en-US"/>
          </a:p>
        </p:txBody>
      </p:sp>
      <p:sp>
        <p:nvSpPr>
          <p:cNvPr id="8" name="Rectangle 6" descr="Tag=AccentColor&#10;Flavor=Light&#10;Target=FillAndLine">
            <a:extLst>
              <a:ext uri="{FF2B5EF4-FFF2-40B4-BE49-F238E27FC236}">
                <a16:creationId xmlns:a16="http://schemas.microsoft.com/office/drawing/2014/main" id="{FE511AB6-FEAF-4549-BA88-0764BD10B63D}"/>
              </a:ext>
            </a:extLst>
          </p:cNvPr>
          <p:cNvSpPr/>
          <p:nvPr/>
        </p:nvSpPr>
        <p:spPr>
          <a:xfrm rot="5400000">
            <a:off x="2798064" y="3254143"/>
            <a:ext cx="4480560" cy="27432"/>
          </a:xfrm>
          <a:custGeom>
            <a:avLst/>
            <a:gdLst>
              <a:gd name="connsiteX0" fmla="*/ 0 w 4480560"/>
              <a:gd name="connsiteY0" fmla="*/ 0 h 27432"/>
              <a:gd name="connsiteX1" fmla="*/ 595274 w 4480560"/>
              <a:gd name="connsiteY1" fmla="*/ 0 h 27432"/>
              <a:gd name="connsiteX2" fmla="*/ 1100938 w 4480560"/>
              <a:gd name="connsiteY2" fmla="*/ 0 h 27432"/>
              <a:gd name="connsiteX3" fmla="*/ 1651406 w 4480560"/>
              <a:gd name="connsiteY3" fmla="*/ 0 h 27432"/>
              <a:gd name="connsiteX4" fmla="*/ 2336292 w 4480560"/>
              <a:gd name="connsiteY4" fmla="*/ 0 h 27432"/>
              <a:gd name="connsiteX5" fmla="*/ 2931566 w 4480560"/>
              <a:gd name="connsiteY5" fmla="*/ 0 h 27432"/>
              <a:gd name="connsiteX6" fmla="*/ 3482035 w 4480560"/>
              <a:gd name="connsiteY6" fmla="*/ 0 h 27432"/>
              <a:gd name="connsiteX7" fmla="*/ 4480560 w 4480560"/>
              <a:gd name="connsiteY7" fmla="*/ 0 h 27432"/>
              <a:gd name="connsiteX8" fmla="*/ 4480560 w 4480560"/>
              <a:gd name="connsiteY8" fmla="*/ 27432 h 27432"/>
              <a:gd name="connsiteX9" fmla="*/ 3840480 w 4480560"/>
              <a:gd name="connsiteY9" fmla="*/ 27432 h 27432"/>
              <a:gd name="connsiteX10" fmla="*/ 3290011 w 4480560"/>
              <a:gd name="connsiteY10" fmla="*/ 27432 h 27432"/>
              <a:gd name="connsiteX11" fmla="*/ 2560320 w 4480560"/>
              <a:gd name="connsiteY11" fmla="*/ 27432 h 27432"/>
              <a:gd name="connsiteX12" fmla="*/ 1965046 w 4480560"/>
              <a:gd name="connsiteY12" fmla="*/ 27432 h 27432"/>
              <a:gd name="connsiteX13" fmla="*/ 1459382 w 4480560"/>
              <a:gd name="connsiteY13" fmla="*/ 27432 h 27432"/>
              <a:gd name="connsiteX14" fmla="*/ 774497 w 4480560"/>
              <a:gd name="connsiteY14" fmla="*/ 27432 h 27432"/>
              <a:gd name="connsiteX15" fmla="*/ 0 w 4480560"/>
              <a:gd name="connsiteY15" fmla="*/ 27432 h 27432"/>
              <a:gd name="connsiteX16" fmla="*/ 0 w 4480560"/>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480560" h="27432" fill="none" extrusionOk="0">
                <a:moveTo>
                  <a:pt x="0" y="0"/>
                </a:moveTo>
                <a:cubicBezTo>
                  <a:pt x="267821" y="8731"/>
                  <a:pt x="334105" y="2629"/>
                  <a:pt x="595274" y="0"/>
                </a:cubicBezTo>
                <a:cubicBezTo>
                  <a:pt x="856443" y="-2629"/>
                  <a:pt x="863808" y="-13353"/>
                  <a:pt x="1100938" y="0"/>
                </a:cubicBezTo>
                <a:cubicBezTo>
                  <a:pt x="1338068" y="13353"/>
                  <a:pt x="1431663" y="-25862"/>
                  <a:pt x="1651406" y="0"/>
                </a:cubicBezTo>
                <a:cubicBezTo>
                  <a:pt x="1871149" y="25862"/>
                  <a:pt x="2173163" y="23827"/>
                  <a:pt x="2336292" y="0"/>
                </a:cubicBezTo>
                <a:cubicBezTo>
                  <a:pt x="2499421" y="-23827"/>
                  <a:pt x="2720589" y="28148"/>
                  <a:pt x="2931566" y="0"/>
                </a:cubicBezTo>
                <a:cubicBezTo>
                  <a:pt x="3142543" y="-28148"/>
                  <a:pt x="3323630" y="27022"/>
                  <a:pt x="3482035" y="0"/>
                </a:cubicBezTo>
                <a:cubicBezTo>
                  <a:pt x="3640440" y="-27022"/>
                  <a:pt x="4012110" y="-20118"/>
                  <a:pt x="4480560" y="0"/>
                </a:cubicBezTo>
                <a:cubicBezTo>
                  <a:pt x="4479587" y="8304"/>
                  <a:pt x="4480082" y="21512"/>
                  <a:pt x="4480560" y="27432"/>
                </a:cubicBezTo>
                <a:cubicBezTo>
                  <a:pt x="4314132" y="24068"/>
                  <a:pt x="4028383" y="45776"/>
                  <a:pt x="3840480" y="27432"/>
                </a:cubicBezTo>
                <a:cubicBezTo>
                  <a:pt x="3652577" y="9088"/>
                  <a:pt x="3547615" y="11992"/>
                  <a:pt x="3290011" y="27432"/>
                </a:cubicBezTo>
                <a:cubicBezTo>
                  <a:pt x="3032407" y="42872"/>
                  <a:pt x="2830268" y="17863"/>
                  <a:pt x="2560320" y="27432"/>
                </a:cubicBezTo>
                <a:cubicBezTo>
                  <a:pt x="2290372" y="37001"/>
                  <a:pt x="2147422" y="15872"/>
                  <a:pt x="1965046" y="27432"/>
                </a:cubicBezTo>
                <a:cubicBezTo>
                  <a:pt x="1782670" y="38992"/>
                  <a:pt x="1689791" y="49824"/>
                  <a:pt x="1459382" y="27432"/>
                </a:cubicBezTo>
                <a:cubicBezTo>
                  <a:pt x="1228973" y="5040"/>
                  <a:pt x="915486" y="45645"/>
                  <a:pt x="774497" y="27432"/>
                </a:cubicBezTo>
                <a:cubicBezTo>
                  <a:pt x="633508" y="9219"/>
                  <a:pt x="361442" y="-1963"/>
                  <a:pt x="0" y="27432"/>
                </a:cubicBezTo>
                <a:cubicBezTo>
                  <a:pt x="-1048" y="14992"/>
                  <a:pt x="-1120" y="7447"/>
                  <a:pt x="0" y="0"/>
                </a:cubicBezTo>
                <a:close/>
              </a:path>
              <a:path w="4480560" h="27432" stroke="0" extrusionOk="0">
                <a:moveTo>
                  <a:pt x="0" y="0"/>
                </a:moveTo>
                <a:cubicBezTo>
                  <a:pt x="285465" y="225"/>
                  <a:pt x="322691" y="16223"/>
                  <a:pt x="595274" y="0"/>
                </a:cubicBezTo>
                <a:cubicBezTo>
                  <a:pt x="867857" y="-16223"/>
                  <a:pt x="989129" y="-11242"/>
                  <a:pt x="1100938" y="0"/>
                </a:cubicBezTo>
                <a:cubicBezTo>
                  <a:pt x="1212747" y="11242"/>
                  <a:pt x="1574350" y="-36410"/>
                  <a:pt x="1830629" y="0"/>
                </a:cubicBezTo>
                <a:cubicBezTo>
                  <a:pt x="2086908" y="36410"/>
                  <a:pt x="2180922" y="4645"/>
                  <a:pt x="2425903" y="0"/>
                </a:cubicBezTo>
                <a:cubicBezTo>
                  <a:pt x="2670884" y="-4645"/>
                  <a:pt x="2782024" y="22929"/>
                  <a:pt x="3021178" y="0"/>
                </a:cubicBezTo>
                <a:cubicBezTo>
                  <a:pt x="3260332" y="-22929"/>
                  <a:pt x="3456982" y="-1586"/>
                  <a:pt x="3750869" y="0"/>
                </a:cubicBezTo>
                <a:cubicBezTo>
                  <a:pt x="4044756" y="1586"/>
                  <a:pt x="4302726" y="17043"/>
                  <a:pt x="4480560" y="0"/>
                </a:cubicBezTo>
                <a:cubicBezTo>
                  <a:pt x="4481045" y="9333"/>
                  <a:pt x="4481838" y="19699"/>
                  <a:pt x="4480560" y="27432"/>
                </a:cubicBezTo>
                <a:cubicBezTo>
                  <a:pt x="4279652" y="2294"/>
                  <a:pt x="4200762" y="50710"/>
                  <a:pt x="3930091" y="27432"/>
                </a:cubicBezTo>
                <a:cubicBezTo>
                  <a:pt x="3659420" y="4154"/>
                  <a:pt x="3456052" y="31438"/>
                  <a:pt x="3290011" y="27432"/>
                </a:cubicBezTo>
                <a:cubicBezTo>
                  <a:pt x="3123970" y="23426"/>
                  <a:pt x="2882392" y="41962"/>
                  <a:pt x="2649931" y="27432"/>
                </a:cubicBezTo>
                <a:cubicBezTo>
                  <a:pt x="2417470" y="12902"/>
                  <a:pt x="2238426" y="16481"/>
                  <a:pt x="2054657" y="27432"/>
                </a:cubicBezTo>
                <a:cubicBezTo>
                  <a:pt x="1870888" y="38383"/>
                  <a:pt x="1566368" y="54184"/>
                  <a:pt x="1324966" y="27432"/>
                </a:cubicBezTo>
                <a:cubicBezTo>
                  <a:pt x="1083564" y="680"/>
                  <a:pt x="787410" y="20090"/>
                  <a:pt x="595274" y="27432"/>
                </a:cubicBezTo>
                <a:cubicBezTo>
                  <a:pt x="403138" y="34774"/>
                  <a:pt x="169622" y="19643"/>
                  <a:pt x="0" y="27432"/>
                </a:cubicBezTo>
                <a:cubicBezTo>
                  <a:pt x="211" y="18145"/>
                  <a:pt x="120" y="6480"/>
                  <a:pt x="0" y="0"/>
                </a:cubicBezTo>
                <a:close/>
              </a:path>
            </a:pathLst>
          </a:custGeom>
          <a:solidFill>
            <a:schemeClr val="tx1"/>
          </a:solidFill>
          <a:ln w="4445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265176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07CF8D-FF51-4FD8-B968-A2C8507347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661A953-02EA-491B-A215-AF8420D74D3A}"/>
              </a:ext>
            </a:extLst>
          </p:cNvPr>
          <p:cNvSpPr>
            <a:spLocks noGrp="1"/>
          </p:cNvSpPr>
          <p:nvPr>
            <p:ph type="body" orient="vert" idx="1"/>
          </p:nvPr>
        </p:nvSpPr>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4084D1E-BC98-44E4-8D2C-89CCDC293331}"/>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5" name="Footer Placeholder 4">
            <a:extLst>
              <a:ext uri="{FF2B5EF4-FFF2-40B4-BE49-F238E27FC236}">
                <a16:creationId xmlns:a16="http://schemas.microsoft.com/office/drawing/2014/main" id="{513019EB-9C2B-4833-B72A-1476941597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F6E764-5688-45F5-94ED-A7357D2F5689}"/>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317769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0E3CB6-3025-40BF-A04B-A7B0CB4C01F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EDD5CB3-8B24-48C7-89D3-8DCAD36A453D}"/>
              </a:ext>
            </a:extLst>
          </p:cNvPr>
          <p:cNvSpPr>
            <a:spLocks noGrp="1"/>
          </p:cNvSpPr>
          <p:nvPr>
            <p:ph type="body" orient="vert" idx="1"/>
          </p:nvPr>
        </p:nvSpPr>
        <p:spPr>
          <a:xfrm>
            <a:off x="838200" y="365125"/>
            <a:ext cx="7734300" cy="5811838"/>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150BC931-E2BF-4C1D-91AA-89F82F8268B2}"/>
              </a:ext>
            </a:extLst>
          </p:cNvPr>
          <p:cNvSpPr>
            <a:spLocks noGrp="1"/>
          </p:cNvSpPr>
          <p:nvPr>
            <p:ph type="dt" sz="half" idx="10"/>
          </p:nvPr>
        </p:nvSpPr>
        <p:spPr/>
        <p:txBody>
          <a:bodyPr/>
          <a:lstStyle/>
          <a:p>
            <a:fld id="{72345051-2045-45DA-935E-2E3CA1A69ADC}" type="datetimeFigureOut">
              <a:rPr lang="en-US" smtClean="0"/>
              <a:t>9/13/2023</a:t>
            </a:fld>
            <a:endParaRPr lang="en-US"/>
          </a:p>
        </p:txBody>
      </p:sp>
      <p:sp>
        <p:nvSpPr>
          <p:cNvPr id="5" name="Footer Placeholder 4">
            <a:extLst>
              <a:ext uri="{FF2B5EF4-FFF2-40B4-BE49-F238E27FC236}">
                <a16:creationId xmlns:a16="http://schemas.microsoft.com/office/drawing/2014/main" id="{7548A135-AEE9-4483-957E-3D143318DD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8DEFD4-A052-46B3-B2AE-F3091D8A2F7B}"/>
              </a:ext>
            </a:extLst>
          </p:cNvPr>
          <p:cNvSpPr>
            <a:spLocks noGrp="1"/>
          </p:cNvSpPr>
          <p:nvPr>
            <p:ph type="sldNum" sz="quarter" idx="12"/>
          </p:nvPr>
        </p:nvSpPr>
        <p:spPr/>
        <p:txBody>
          <a:bodyPr/>
          <a:lstStyle/>
          <a:p>
            <a:fld id="{A7CD31F4-64FA-4BA0-9498-67783267A8C8}" type="slidenum">
              <a:rPr lang="en-US" smtClean="0"/>
              <a:t>‹#›</a:t>
            </a:fld>
            <a:endParaRPr lang="en-US"/>
          </a:p>
        </p:txBody>
      </p:sp>
    </p:spTree>
    <p:extLst>
      <p:ext uri="{BB962C8B-B14F-4D97-AF65-F5344CB8AC3E}">
        <p14:creationId xmlns:p14="http://schemas.microsoft.com/office/powerpoint/2010/main" val="12671260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72D13B-FFCB-4650-AD3C-CB503735257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D0CA9470-DF15-46A1-BF0E-8A5367A4B0F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263047CB-E94D-482F-BACA-681E96C0EC2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72345051-2045-45DA-935E-2E3CA1A69ADC}" type="datetimeFigureOut">
              <a:rPr lang="en-US" smtClean="0"/>
              <a:t>9/13/2023</a:t>
            </a:fld>
            <a:endParaRPr lang="en-US" dirty="0"/>
          </a:p>
        </p:txBody>
      </p:sp>
      <p:sp>
        <p:nvSpPr>
          <p:cNvPr id="5" name="Footer Placeholder 4">
            <a:extLst>
              <a:ext uri="{FF2B5EF4-FFF2-40B4-BE49-F238E27FC236}">
                <a16:creationId xmlns:a16="http://schemas.microsoft.com/office/drawing/2014/main" id="{2CFDA4B5-E797-42FC-8B7A-2294DF24A3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678ED201-6D0E-422C-B4EC-566A3DC2980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A7CD31F4-64FA-4BA0-9498-67783267A8C8}" type="slidenum">
              <a:rPr lang="en-US" smtClean="0"/>
              <a:t>‹#›</a:t>
            </a:fld>
            <a:endParaRPr lang="en-US" dirty="0"/>
          </a:p>
        </p:txBody>
      </p:sp>
    </p:spTree>
    <p:extLst>
      <p:ext uri="{BB962C8B-B14F-4D97-AF65-F5344CB8AC3E}">
        <p14:creationId xmlns:p14="http://schemas.microsoft.com/office/powerpoint/2010/main" val="1736219157"/>
      </p:ext>
    </p:extLst>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05" r:id="rId6"/>
    <p:sldLayoutId id="2147483701" r:id="rId7"/>
    <p:sldLayoutId id="2147483702" r:id="rId8"/>
    <p:sldLayoutId id="2147483703" r:id="rId9"/>
    <p:sldLayoutId id="2147483704" r:id="rId10"/>
    <p:sldLayoutId id="2147483706" r:id="rId11"/>
  </p:sldLayoutIdLst>
  <p:txStyles>
    <p:titleStyle>
      <a:lvl1pPr algn="l" defTabSz="914400" rtl="0" eaLnBrk="1" latinLnBrk="0" hangingPunct="1">
        <a:lnSpc>
          <a:spcPct val="10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www.nsbhigh.com/"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customXml" Target="../ink/ink1.xml"/><Relationship Id="rId1" Type="http://schemas.openxmlformats.org/officeDocument/2006/relationships/slideLayout" Target="../slideLayouts/slideLayout2.xml"/><Relationship Id="rId4" Type="http://schemas.openxmlformats.org/officeDocument/2006/relationships/image" Target="../media/image5.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15">
            <a:extLst>
              <a:ext uri="{FF2B5EF4-FFF2-40B4-BE49-F238E27FC236}">
                <a16:creationId xmlns:a16="http://schemas.microsoft.com/office/drawing/2014/main" id="{3E22C10D-5186-414D-BCBD-D0D009FC7E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DE98D56-6044-B1B2-C8B2-0A6FD0FE43BE}"/>
              </a:ext>
            </a:extLst>
          </p:cNvPr>
          <p:cNvSpPr>
            <a:spLocks noGrp="1"/>
          </p:cNvSpPr>
          <p:nvPr>
            <p:ph type="ctrTitle"/>
          </p:nvPr>
        </p:nvSpPr>
        <p:spPr>
          <a:xfrm>
            <a:off x="4615026" y="483005"/>
            <a:ext cx="6894576" cy="3566160"/>
          </a:xfrm>
        </p:spPr>
        <p:txBody>
          <a:bodyPr>
            <a:normAutofit fontScale="90000"/>
          </a:bodyPr>
          <a:lstStyle/>
          <a:p>
            <a:pPr algn="ctr"/>
            <a:r>
              <a:rPr lang="en-US" dirty="0"/>
              <a:t>The Journey Continues </a:t>
            </a:r>
          </a:p>
        </p:txBody>
      </p:sp>
      <p:sp>
        <p:nvSpPr>
          <p:cNvPr id="3" name="Subtitle 2">
            <a:extLst>
              <a:ext uri="{FF2B5EF4-FFF2-40B4-BE49-F238E27FC236}">
                <a16:creationId xmlns:a16="http://schemas.microsoft.com/office/drawing/2014/main" id="{2F745483-2D6A-357A-0C19-4BC98DA37E8F}"/>
              </a:ext>
            </a:extLst>
          </p:cNvPr>
          <p:cNvSpPr>
            <a:spLocks noGrp="1"/>
          </p:cNvSpPr>
          <p:nvPr>
            <p:ph type="subTitle" idx="1"/>
          </p:nvPr>
        </p:nvSpPr>
        <p:spPr>
          <a:xfrm>
            <a:off x="4615026" y="4478933"/>
            <a:ext cx="6894576" cy="1572768"/>
          </a:xfrm>
        </p:spPr>
        <p:txBody>
          <a:bodyPr>
            <a:normAutofit/>
          </a:bodyPr>
          <a:lstStyle/>
          <a:p>
            <a:pPr algn="ctr"/>
            <a:r>
              <a:rPr lang="en-US" sz="2200" dirty="0">
                <a:latin typeface="Georgia" panose="02040502050405020303" pitchFamily="18" charset="0"/>
              </a:rPr>
              <a:t>Your Freshman and Sophomore Year</a:t>
            </a:r>
          </a:p>
          <a:p>
            <a:pPr algn="ctr"/>
            <a:r>
              <a:rPr lang="en-US" sz="2200" dirty="0">
                <a:latin typeface="Georgia" panose="02040502050405020303" pitchFamily="18" charset="0"/>
              </a:rPr>
              <a:t>Commitment to Graduation- NSBHS </a:t>
            </a:r>
          </a:p>
          <a:p>
            <a:pPr algn="ctr"/>
            <a:r>
              <a:rPr lang="en-US" sz="2200" dirty="0">
                <a:latin typeface="Georgia" panose="02040502050405020303" pitchFamily="18" charset="0"/>
              </a:rPr>
              <a:t>Class of 2026 and Class of 2027! </a:t>
            </a:r>
          </a:p>
        </p:txBody>
      </p:sp>
      <p:pic>
        <p:nvPicPr>
          <p:cNvPr id="8" name="Picture 7" descr="A picture containing text&#10;&#10;Description automatically generated">
            <a:extLst>
              <a:ext uri="{FF2B5EF4-FFF2-40B4-BE49-F238E27FC236}">
                <a16:creationId xmlns:a16="http://schemas.microsoft.com/office/drawing/2014/main" id="{85767418-2AF8-3780-88F6-0FC845018A19}"/>
              </a:ext>
            </a:extLst>
          </p:cNvPr>
          <p:cNvPicPr>
            <a:picLocks noChangeAspect="1"/>
          </p:cNvPicPr>
          <p:nvPr/>
        </p:nvPicPr>
        <p:blipFill rotWithShape="1">
          <a:blip r:embed="rId2">
            <a:extLst>
              <a:ext uri="{28A0092B-C50C-407E-A947-70E740481C1C}">
                <a14:useLocalDpi xmlns:a14="http://schemas.microsoft.com/office/drawing/2010/main" val="0"/>
              </a:ext>
            </a:extLst>
          </a:blip>
          <a:srcRect l="16434" r="16238" b="2"/>
          <a:stretch/>
        </p:blipFill>
        <p:spPr>
          <a:xfrm>
            <a:off x="-1" y="0"/>
            <a:ext cx="4376057" cy="6858000"/>
          </a:xfrm>
          <a:custGeom>
            <a:avLst/>
            <a:gdLst/>
            <a:ahLst/>
            <a:cxnLst/>
            <a:rect l="l" t="t" r="r" b="b"/>
            <a:pathLst>
              <a:path w="4033958" h="4192254">
                <a:moveTo>
                  <a:pt x="0" y="0"/>
                </a:moveTo>
                <a:lnTo>
                  <a:pt x="4021829" y="0"/>
                </a:lnTo>
                <a:lnTo>
                  <a:pt x="4021051" y="3317"/>
                </a:lnTo>
                <a:cubicBezTo>
                  <a:pt x="4023338" y="150734"/>
                  <a:pt x="4035666" y="297897"/>
                  <a:pt x="4033759" y="445315"/>
                </a:cubicBezTo>
                <a:cubicBezTo>
                  <a:pt x="4032361" y="542025"/>
                  <a:pt x="4015713" y="637592"/>
                  <a:pt x="4011393" y="734049"/>
                </a:cubicBezTo>
                <a:cubicBezTo>
                  <a:pt x="4005293" y="872443"/>
                  <a:pt x="4018763" y="1010328"/>
                  <a:pt x="4022068" y="1148469"/>
                </a:cubicBezTo>
                <a:cubicBezTo>
                  <a:pt x="4031726" y="1552087"/>
                  <a:pt x="4007071" y="1955578"/>
                  <a:pt x="4024354" y="2359068"/>
                </a:cubicBezTo>
                <a:cubicBezTo>
                  <a:pt x="4029820" y="2477383"/>
                  <a:pt x="4008216" y="2594173"/>
                  <a:pt x="4011646" y="2712107"/>
                </a:cubicBezTo>
                <a:cubicBezTo>
                  <a:pt x="4015841" y="2851391"/>
                  <a:pt x="4020543" y="2990040"/>
                  <a:pt x="4023466" y="3129832"/>
                </a:cubicBezTo>
                <a:cubicBezTo>
                  <a:pt x="4029438" y="3409416"/>
                  <a:pt x="4016858" y="3689000"/>
                  <a:pt x="4021433" y="3968585"/>
                </a:cubicBezTo>
                <a:lnTo>
                  <a:pt x="4022936" y="4166132"/>
                </a:lnTo>
                <a:lnTo>
                  <a:pt x="3955504" y="4158897"/>
                </a:lnTo>
                <a:cubicBezTo>
                  <a:pt x="3911261" y="4157030"/>
                  <a:pt x="3866909" y="4158025"/>
                  <a:pt x="3822699" y="4161892"/>
                </a:cubicBezTo>
                <a:cubicBezTo>
                  <a:pt x="3594839" y="4176937"/>
                  <a:pt x="3366726" y="4170146"/>
                  <a:pt x="3138865" y="4173475"/>
                </a:cubicBezTo>
                <a:cubicBezTo>
                  <a:pt x="2834041" y="4178001"/>
                  <a:pt x="2529470" y="4166419"/>
                  <a:pt x="2224773" y="4165354"/>
                </a:cubicBezTo>
                <a:cubicBezTo>
                  <a:pt x="2162319" y="4165088"/>
                  <a:pt x="2099613" y="4168549"/>
                  <a:pt x="2037413" y="4173874"/>
                </a:cubicBezTo>
                <a:cubicBezTo>
                  <a:pt x="1951239" y="4181064"/>
                  <a:pt x="1866201" y="4172010"/>
                  <a:pt x="1780785" y="4163490"/>
                </a:cubicBezTo>
                <a:cubicBezTo>
                  <a:pt x="1677831" y="4153239"/>
                  <a:pt x="1575129" y="4162292"/>
                  <a:pt x="1472807" y="4174140"/>
                </a:cubicBezTo>
                <a:cubicBezTo>
                  <a:pt x="1297142" y="4194097"/>
                  <a:pt x="1120153" y="4197572"/>
                  <a:pt x="943908" y="4184525"/>
                </a:cubicBezTo>
                <a:cubicBezTo>
                  <a:pt x="749229" y="4170546"/>
                  <a:pt x="554677" y="4173076"/>
                  <a:pt x="359999" y="4174140"/>
                </a:cubicBezTo>
                <a:lnTo>
                  <a:pt x="0" y="4173167"/>
                </a:lnTo>
                <a:close/>
              </a:path>
            </a:pathLst>
          </a:custGeom>
        </p:spPr>
      </p:pic>
      <p:sp>
        <p:nvSpPr>
          <p:cNvPr id="18" name="Rectangle 6">
            <a:extLst>
              <a:ext uri="{FF2B5EF4-FFF2-40B4-BE49-F238E27FC236}">
                <a16:creationId xmlns:a16="http://schemas.microsoft.com/office/drawing/2014/main" id="{AE9B853A-DB70-494A-9C13-ABD7D2B79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18371" y="4252192"/>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690354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F63AC63E-3708-5FA3-4945-2D9A1E303077}"/>
              </a:ext>
            </a:extLst>
          </p:cNvPr>
          <p:cNvSpPr>
            <a:spLocks noGrp="1"/>
          </p:cNvSpPr>
          <p:nvPr>
            <p:ph type="title"/>
          </p:nvPr>
        </p:nvSpPr>
        <p:spPr>
          <a:xfrm>
            <a:off x="640080" y="325369"/>
            <a:ext cx="4368602" cy="1956841"/>
          </a:xfrm>
        </p:spPr>
        <p:txBody>
          <a:bodyPr anchor="b">
            <a:normAutofit/>
          </a:bodyPr>
          <a:lstStyle/>
          <a:p>
            <a:pPr>
              <a:lnSpc>
                <a:spcPct val="90000"/>
              </a:lnSpc>
            </a:pPr>
            <a:r>
              <a:rPr lang="en-US" sz="4100">
                <a:latin typeface="Georgia" panose="02040502050405020303" pitchFamily="18" charset="0"/>
              </a:rPr>
              <a:t>School Counseling Office Procedures</a:t>
            </a:r>
            <a:r>
              <a:rPr lang="en-US" sz="4100"/>
              <a:t> </a:t>
            </a:r>
          </a:p>
        </p:txBody>
      </p:sp>
      <p:sp>
        <p:nvSpPr>
          <p:cNvPr id="17"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C10D646-77E9-0768-E134-270279ECB8E6}"/>
              </a:ext>
            </a:extLst>
          </p:cNvPr>
          <p:cNvSpPr>
            <a:spLocks noGrp="1"/>
          </p:cNvSpPr>
          <p:nvPr>
            <p:ph idx="1"/>
          </p:nvPr>
        </p:nvSpPr>
        <p:spPr>
          <a:xfrm>
            <a:off x="640080" y="2872899"/>
            <a:ext cx="4243589" cy="3320668"/>
          </a:xfrm>
        </p:spPr>
        <p:txBody>
          <a:bodyPr>
            <a:normAutofit fontScale="85000" lnSpcReduction="10000"/>
          </a:bodyPr>
          <a:lstStyle/>
          <a:p>
            <a:pPr lvl="2"/>
            <a:r>
              <a:rPr lang="en-US" altLang="en-US" dirty="0">
                <a:latin typeface="Georgia" panose="02040502050405020303" pitchFamily="18" charset="0"/>
              </a:rPr>
              <a:t>Students may see their counselor without an appointment before school or during lunch.</a:t>
            </a:r>
          </a:p>
          <a:p>
            <a:pPr lvl="2"/>
            <a:r>
              <a:rPr lang="en-US" altLang="en-US" dirty="0">
                <a:latin typeface="Georgia" panose="02040502050405020303" pitchFamily="18" charset="0"/>
              </a:rPr>
              <a:t>Students must have a pass to enter the school counseling office during class time.</a:t>
            </a:r>
          </a:p>
          <a:p>
            <a:pPr lvl="2"/>
            <a:r>
              <a:rPr lang="en-US" altLang="en-US" dirty="0">
                <a:latin typeface="Georgia" panose="02040502050405020303" pitchFamily="18" charset="0"/>
              </a:rPr>
              <a:t>Students should wait in the lobby and not outside of the counselor’s door when waiting to see their counselor. </a:t>
            </a:r>
          </a:p>
        </p:txBody>
      </p:sp>
      <p:pic>
        <p:nvPicPr>
          <p:cNvPr id="5" name="Picture 4" descr="Background pattern&#10;&#10;Description automatically generated">
            <a:extLst>
              <a:ext uri="{FF2B5EF4-FFF2-40B4-BE49-F238E27FC236}">
                <a16:creationId xmlns:a16="http://schemas.microsoft.com/office/drawing/2014/main" id="{0E2FDE97-BF41-BEBE-2AC8-F82A33EA8817}"/>
              </a:ext>
            </a:extLst>
          </p:cNvPr>
          <p:cNvPicPr>
            <a:picLocks noChangeAspect="1"/>
          </p:cNvPicPr>
          <p:nvPr/>
        </p:nvPicPr>
        <p:blipFill rotWithShape="1">
          <a:blip r:embed="rId2">
            <a:extLst>
              <a:ext uri="{28A0092B-C50C-407E-A947-70E740481C1C}">
                <a14:useLocalDpi xmlns:a14="http://schemas.microsoft.com/office/drawing/2010/main" val="0"/>
              </a:ext>
            </a:extLst>
          </a:blip>
          <a:srcRect l="23294" r="2655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176423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D30F2B-A27E-5020-3EEB-E6900C69AD15}"/>
              </a:ext>
            </a:extLst>
          </p:cNvPr>
          <p:cNvSpPr>
            <a:spLocks noGrp="1"/>
          </p:cNvSpPr>
          <p:nvPr>
            <p:ph type="title"/>
          </p:nvPr>
        </p:nvSpPr>
        <p:spPr>
          <a:xfrm>
            <a:off x="635000" y="640823"/>
            <a:ext cx="3418659" cy="5583148"/>
          </a:xfrm>
        </p:spPr>
        <p:txBody>
          <a:bodyPr anchor="ctr">
            <a:normAutofit/>
          </a:bodyPr>
          <a:lstStyle/>
          <a:p>
            <a:r>
              <a:rPr lang="en-US" sz="5100">
                <a:latin typeface="Georgia" panose="02040502050405020303" pitchFamily="18" charset="0"/>
              </a:rPr>
              <a:t>Counseling Team</a:t>
            </a:r>
          </a:p>
        </p:txBody>
      </p:sp>
      <p:sp>
        <p:nvSpPr>
          <p:cNvPr id="16" name="Rectangle 22">
            <a:extLst>
              <a:ext uri="{FF2B5EF4-FFF2-40B4-BE49-F238E27FC236}">
                <a16:creationId xmlns:a16="http://schemas.microsoft.com/office/drawing/2014/main" id="{535742DD-1B16-4E9D-B715-0D74B4574A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314992" y="1557877"/>
            <a:ext cx="18288" cy="3749040"/>
          </a:xfrm>
          <a:custGeom>
            <a:avLst/>
            <a:gdLst>
              <a:gd name="connsiteX0" fmla="*/ 0 w 18288"/>
              <a:gd name="connsiteY0" fmla="*/ 0 h 3749040"/>
              <a:gd name="connsiteX1" fmla="*/ 18288 w 18288"/>
              <a:gd name="connsiteY1" fmla="*/ 0 h 3749040"/>
              <a:gd name="connsiteX2" fmla="*/ 18288 w 18288"/>
              <a:gd name="connsiteY2" fmla="*/ 662330 h 3749040"/>
              <a:gd name="connsiteX3" fmla="*/ 18288 w 18288"/>
              <a:gd name="connsiteY3" fmla="*/ 1174699 h 3749040"/>
              <a:gd name="connsiteX4" fmla="*/ 18288 w 18288"/>
              <a:gd name="connsiteY4" fmla="*/ 1724558 h 3749040"/>
              <a:gd name="connsiteX5" fmla="*/ 18288 w 18288"/>
              <a:gd name="connsiteY5" fmla="*/ 2424379 h 3749040"/>
              <a:gd name="connsiteX6" fmla="*/ 18288 w 18288"/>
              <a:gd name="connsiteY6" fmla="*/ 3049219 h 3749040"/>
              <a:gd name="connsiteX7" fmla="*/ 18288 w 18288"/>
              <a:gd name="connsiteY7" fmla="*/ 3749040 h 3749040"/>
              <a:gd name="connsiteX8" fmla="*/ 0 w 18288"/>
              <a:gd name="connsiteY8" fmla="*/ 3749040 h 3749040"/>
              <a:gd name="connsiteX9" fmla="*/ 0 w 18288"/>
              <a:gd name="connsiteY9" fmla="*/ 3236671 h 3749040"/>
              <a:gd name="connsiteX10" fmla="*/ 0 w 18288"/>
              <a:gd name="connsiteY10" fmla="*/ 2536850 h 3749040"/>
              <a:gd name="connsiteX11" fmla="*/ 0 w 18288"/>
              <a:gd name="connsiteY11" fmla="*/ 1874520 h 3749040"/>
              <a:gd name="connsiteX12" fmla="*/ 0 w 18288"/>
              <a:gd name="connsiteY12" fmla="*/ 1362151 h 3749040"/>
              <a:gd name="connsiteX13" fmla="*/ 0 w 18288"/>
              <a:gd name="connsiteY13" fmla="*/ 774802 h 3749040"/>
              <a:gd name="connsiteX14" fmla="*/ 0 w 18288"/>
              <a:gd name="connsiteY14" fmla="*/ 0 h 3749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288" h="3749040" fill="none" extrusionOk="0">
                <a:moveTo>
                  <a:pt x="0" y="0"/>
                </a:moveTo>
                <a:cubicBezTo>
                  <a:pt x="8690" y="407"/>
                  <a:pt x="14141" y="154"/>
                  <a:pt x="18288" y="0"/>
                </a:cubicBezTo>
                <a:cubicBezTo>
                  <a:pt x="34838" y="143586"/>
                  <a:pt x="-11860" y="333097"/>
                  <a:pt x="18288" y="662330"/>
                </a:cubicBezTo>
                <a:cubicBezTo>
                  <a:pt x="48436" y="991563"/>
                  <a:pt x="32813" y="1046681"/>
                  <a:pt x="18288" y="1174699"/>
                </a:cubicBezTo>
                <a:cubicBezTo>
                  <a:pt x="3763" y="1302717"/>
                  <a:pt x="40974" y="1467838"/>
                  <a:pt x="18288" y="1724558"/>
                </a:cubicBezTo>
                <a:cubicBezTo>
                  <a:pt x="-4398" y="1981278"/>
                  <a:pt x="36650" y="2215729"/>
                  <a:pt x="18288" y="2424379"/>
                </a:cubicBezTo>
                <a:cubicBezTo>
                  <a:pt x="-74" y="2633029"/>
                  <a:pt x="-9881" y="2874703"/>
                  <a:pt x="18288" y="3049219"/>
                </a:cubicBezTo>
                <a:cubicBezTo>
                  <a:pt x="46457" y="3223735"/>
                  <a:pt x="4078" y="3453850"/>
                  <a:pt x="18288" y="3749040"/>
                </a:cubicBezTo>
                <a:cubicBezTo>
                  <a:pt x="14465" y="3749751"/>
                  <a:pt x="7675" y="3748271"/>
                  <a:pt x="0" y="3749040"/>
                </a:cubicBezTo>
                <a:cubicBezTo>
                  <a:pt x="19669" y="3507959"/>
                  <a:pt x="-9883" y="3339386"/>
                  <a:pt x="0" y="3236671"/>
                </a:cubicBezTo>
                <a:cubicBezTo>
                  <a:pt x="9883" y="3133956"/>
                  <a:pt x="26871" y="2857214"/>
                  <a:pt x="0" y="2536850"/>
                </a:cubicBezTo>
                <a:cubicBezTo>
                  <a:pt x="-26871" y="2216486"/>
                  <a:pt x="4790" y="2156616"/>
                  <a:pt x="0" y="1874520"/>
                </a:cubicBezTo>
                <a:cubicBezTo>
                  <a:pt x="-4790" y="1592424"/>
                  <a:pt x="-3117" y="1558688"/>
                  <a:pt x="0" y="1362151"/>
                </a:cubicBezTo>
                <a:cubicBezTo>
                  <a:pt x="3117" y="1165614"/>
                  <a:pt x="16802" y="1045125"/>
                  <a:pt x="0" y="774802"/>
                </a:cubicBezTo>
                <a:cubicBezTo>
                  <a:pt x="-16802" y="504479"/>
                  <a:pt x="-29640" y="377701"/>
                  <a:pt x="0" y="0"/>
                </a:cubicBezTo>
                <a:close/>
              </a:path>
              <a:path w="18288" h="3749040" stroke="0" extrusionOk="0">
                <a:moveTo>
                  <a:pt x="0" y="0"/>
                </a:moveTo>
                <a:cubicBezTo>
                  <a:pt x="5341" y="9"/>
                  <a:pt x="11148" y="-611"/>
                  <a:pt x="18288" y="0"/>
                </a:cubicBezTo>
                <a:cubicBezTo>
                  <a:pt x="33352" y="227288"/>
                  <a:pt x="30894" y="278824"/>
                  <a:pt x="18288" y="512369"/>
                </a:cubicBezTo>
                <a:cubicBezTo>
                  <a:pt x="5682" y="745914"/>
                  <a:pt x="53060" y="998220"/>
                  <a:pt x="18288" y="1212190"/>
                </a:cubicBezTo>
                <a:cubicBezTo>
                  <a:pt x="-16484" y="1426160"/>
                  <a:pt x="35474" y="1585099"/>
                  <a:pt x="18288" y="1837030"/>
                </a:cubicBezTo>
                <a:cubicBezTo>
                  <a:pt x="1102" y="2088961"/>
                  <a:pt x="16704" y="2251948"/>
                  <a:pt x="18288" y="2386889"/>
                </a:cubicBezTo>
                <a:cubicBezTo>
                  <a:pt x="19872" y="2521830"/>
                  <a:pt x="5902" y="2679005"/>
                  <a:pt x="18288" y="2936748"/>
                </a:cubicBezTo>
                <a:cubicBezTo>
                  <a:pt x="30674" y="3194491"/>
                  <a:pt x="13809" y="3416052"/>
                  <a:pt x="18288" y="3749040"/>
                </a:cubicBezTo>
                <a:cubicBezTo>
                  <a:pt x="9729" y="3749861"/>
                  <a:pt x="3965" y="3749683"/>
                  <a:pt x="0" y="3749040"/>
                </a:cubicBezTo>
                <a:cubicBezTo>
                  <a:pt x="-10152" y="3632102"/>
                  <a:pt x="-5013" y="3340136"/>
                  <a:pt x="0" y="3236671"/>
                </a:cubicBezTo>
                <a:cubicBezTo>
                  <a:pt x="5013" y="3133206"/>
                  <a:pt x="-27249" y="2814766"/>
                  <a:pt x="0" y="2649322"/>
                </a:cubicBezTo>
                <a:cubicBezTo>
                  <a:pt x="27249" y="2483878"/>
                  <a:pt x="8506" y="2308131"/>
                  <a:pt x="0" y="2061972"/>
                </a:cubicBezTo>
                <a:cubicBezTo>
                  <a:pt x="-8506" y="1815813"/>
                  <a:pt x="-14267" y="1574470"/>
                  <a:pt x="0" y="1399642"/>
                </a:cubicBezTo>
                <a:cubicBezTo>
                  <a:pt x="14267" y="1224814"/>
                  <a:pt x="-24839" y="1011862"/>
                  <a:pt x="0" y="812292"/>
                </a:cubicBezTo>
                <a:cubicBezTo>
                  <a:pt x="24839" y="612722"/>
                  <a:pt x="20220" y="372179"/>
                  <a:pt x="0" y="0"/>
                </a:cubicBezTo>
                <a:close/>
              </a:path>
            </a:pathLst>
          </a:custGeom>
          <a:solidFill>
            <a:srgbClr val="81A7BB"/>
          </a:solidFill>
          <a:ln w="34925">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17" name="Content Placeholder 2">
            <a:extLst>
              <a:ext uri="{FF2B5EF4-FFF2-40B4-BE49-F238E27FC236}">
                <a16:creationId xmlns:a16="http://schemas.microsoft.com/office/drawing/2014/main" id="{329AC593-42CC-2247-9443-CE371614F7C0}"/>
              </a:ext>
            </a:extLst>
          </p:cNvPr>
          <p:cNvGraphicFramePr>
            <a:graphicFrameLocks noGrp="1"/>
          </p:cNvGraphicFramePr>
          <p:nvPr>
            <p:ph idx="1"/>
            <p:extLst>
              <p:ext uri="{D42A27DB-BD31-4B8C-83A1-F6EECF244321}">
                <p14:modId xmlns:p14="http://schemas.microsoft.com/office/powerpoint/2010/main" val="1082833522"/>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4" name="Straight Connector 3">
            <a:extLst>
              <a:ext uri="{FF2B5EF4-FFF2-40B4-BE49-F238E27FC236}">
                <a16:creationId xmlns:a16="http://schemas.microsoft.com/office/drawing/2014/main" id="{45DA51AC-557D-0A39-C8CF-68E837E03DF3}"/>
              </a:ext>
            </a:extLst>
          </p:cNvPr>
          <p:cNvCxnSpPr/>
          <p:nvPr/>
        </p:nvCxnSpPr>
        <p:spPr>
          <a:xfrm>
            <a:off x="4666306" y="5780015"/>
            <a:ext cx="6863936" cy="0"/>
          </a:xfrm>
          <a:prstGeom prst="line">
            <a:avLst/>
          </a:prstGeom>
          <a:ln>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947814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42A2FDD-234D-29CF-BE3E-48CBED908100}"/>
              </a:ext>
            </a:extLst>
          </p:cNvPr>
          <p:cNvSpPr>
            <a:spLocks noGrp="1"/>
          </p:cNvSpPr>
          <p:nvPr>
            <p:ph type="title"/>
          </p:nvPr>
        </p:nvSpPr>
        <p:spPr>
          <a:xfrm>
            <a:off x="5297762" y="329184"/>
            <a:ext cx="6251110" cy="1783080"/>
          </a:xfrm>
        </p:spPr>
        <p:txBody>
          <a:bodyPr anchor="b">
            <a:normAutofit/>
          </a:bodyPr>
          <a:lstStyle/>
          <a:p>
            <a:pPr>
              <a:lnSpc>
                <a:spcPct val="90000"/>
              </a:lnSpc>
            </a:pPr>
            <a:r>
              <a:rPr lang="en-US" sz="6100" dirty="0">
                <a:latin typeface="Georgia" panose="02040502050405020303" pitchFamily="18" charset="0"/>
              </a:rPr>
              <a:t>Important Events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8E974CEF-8D36-93F4-413C-2AAD43F8AB76}"/>
              </a:ext>
            </a:extLst>
          </p:cNvPr>
          <p:cNvSpPr>
            <a:spLocks noGrp="1"/>
          </p:cNvSpPr>
          <p:nvPr>
            <p:ph idx="1"/>
          </p:nvPr>
        </p:nvSpPr>
        <p:spPr>
          <a:xfrm>
            <a:off x="5297762" y="2706624"/>
            <a:ext cx="6251110" cy="3483864"/>
          </a:xfrm>
        </p:spPr>
        <p:txBody>
          <a:bodyPr>
            <a:normAutofit/>
          </a:bodyPr>
          <a:lstStyle/>
          <a:p>
            <a:r>
              <a:rPr lang="en-US" dirty="0">
                <a:latin typeface="Georgia" panose="02040502050405020303" pitchFamily="18" charset="0"/>
              </a:rPr>
              <a:t> </a:t>
            </a:r>
            <a:r>
              <a:rPr lang="en-US" dirty="0" err="1">
                <a:latin typeface="Georgia" panose="02040502050405020303" pitchFamily="18" charset="0"/>
              </a:rPr>
              <a:t>Cuda</a:t>
            </a:r>
            <a:r>
              <a:rPr lang="en-US" dirty="0">
                <a:latin typeface="Georgia" panose="02040502050405020303" pitchFamily="18" charset="0"/>
              </a:rPr>
              <a:t> Bites</a:t>
            </a:r>
          </a:p>
          <a:p>
            <a:pPr lvl="1"/>
            <a:r>
              <a:rPr lang="en-US" dirty="0">
                <a:latin typeface="Georgia" panose="02040502050405020303" pitchFamily="18" charset="0"/>
              </a:rPr>
              <a:t> </a:t>
            </a:r>
            <a:r>
              <a:rPr lang="en-US" dirty="0">
                <a:latin typeface="Georgia" panose="02040502050405020303" pitchFamily="18" charset="0"/>
                <a:hlinkClick r:id="rId2"/>
              </a:rPr>
              <a:t>www.NSBHigh.com</a:t>
            </a:r>
            <a:endParaRPr lang="en-US" dirty="0">
              <a:latin typeface="Georgia" panose="02040502050405020303" pitchFamily="18" charset="0"/>
            </a:endParaRPr>
          </a:p>
          <a:p>
            <a:pPr lvl="1"/>
            <a:r>
              <a:rPr lang="en-US" dirty="0">
                <a:latin typeface="Georgia" panose="02040502050405020303" pitchFamily="18" charset="0"/>
              </a:rPr>
              <a:t> Click on Student Life</a:t>
            </a:r>
          </a:p>
          <a:p>
            <a:pPr lvl="1"/>
            <a:r>
              <a:rPr lang="en-US" dirty="0">
                <a:latin typeface="Georgia" panose="02040502050405020303" pitchFamily="18" charset="0"/>
              </a:rPr>
              <a:t> Cuda Bites</a:t>
            </a:r>
          </a:p>
        </p:txBody>
      </p:sp>
      <p:pic>
        <p:nvPicPr>
          <p:cNvPr id="5" name="Picture 4" descr="Background pattern&#10;&#10;Description automatically generated">
            <a:extLst>
              <a:ext uri="{FF2B5EF4-FFF2-40B4-BE49-F238E27FC236}">
                <a16:creationId xmlns:a16="http://schemas.microsoft.com/office/drawing/2014/main" id="{6393EF8F-181E-6929-99CA-DC1C94BD1714}"/>
              </a:ext>
            </a:extLst>
          </p:cNvPr>
          <p:cNvPicPr>
            <a:picLocks noChangeAspect="1"/>
          </p:cNvPicPr>
          <p:nvPr/>
        </p:nvPicPr>
        <p:blipFill rotWithShape="1">
          <a:blip r:embed="rId3">
            <a:extLst>
              <a:ext uri="{28A0092B-C50C-407E-A947-70E740481C1C}">
                <a14:useLocalDpi xmlns:a14="http://schemas.microsoft.com/office/drawing/2010/main" val="0"/>
              </a:ext>
            </a:extLst>
          </a:blip>
          <a:srcRect l="34204" r="1622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4788319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46A3D34-C9F8-FFD7-AEF1-84AA8D93A22B}"/>
              </a:ext>
            </a:extLst>
          </p:cNvPr>
          <p:cNvSpPr>
            <a:spLocks noGrp="1"/>
          </p:cNvSpPr>
          <p:nvPr>
            <p:ph type="title"/>
          </p:nvPr>
        </p:nvSpPr>
        <p:spPr>
          <a:xfrm>
            <a:off x="640080" y="325369"/>
            <a:ext cx="4368602" cy="1956841"/>
          </a:xfrm>
        </p:spPr>
        <p:txBody>
          <a:bodyPr anchor="b">
            <a:normAutofit/>
          </a:bodyPr>
          <a:lstStyle/>
          <a:p>
            <a:pPr>
              <a:lnSpc>
                <a:spcPct val="90000"/>
              </a:lnSpc>
            </a:pPr>
            <a:r>
              <a:rPr lang="en-US" sz="4100" dirty="0">
                <a:latin typeface="Georgia" panose="02040502050405020303" pitchFamily="18" charset="0"/>
              </a:rPr>
              <a:t>24 Credit Graduation Requirements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F70BEBBD-07E0-ECA9-20CF-876170B75E26}"/>
              </a:ext>
            </a:extLst>
          </p:cNvPr>
          <p:cNvSpPr>
            <a:spLocks noGrp="1"/>
          </p:cNvSpPr>
          <p:nvPr>
            <p:ph idx="1"/>
          </p:nvPr>
        </p:nvSpPr>
        <p:spPr>
          <a:xfrm>
            <a:off x="534057" y="2768957"/>
            <a:ext cx="4243589" cy="3911357"/>
          </a:xfrm>
        </p:spPr>
        <p:txBody>
          <a:bodyPr>
            <a:normAutofit/>
          </a:bodyPr>
          <a:lstStyle/>
          <a:p>
            <a:pPr>
              <a:lnSpc>
                <a:spcPct val="100000"/>
              </a:lnSpc>
            </a:pPr>
            <a:r>
              <a:rPr lang="en-US" sz="1200" dirty="0">
                <a:latin typeface="Georgia" panose="02040502050405020303" pitchFamily="18" charset="0"/>
              </a:rPr>
              <a:t> </a:t>
            </a:r>
            <a:r>
              <a:rPr lang="en-US" sz="1200" u="sng" dirty="0">
                <a:latin typeface="Georgia" panose="02040502050405020303" pitchFamily="18" charset="0"/>
              </a:rPr>
              <a:t>4 English Credits </a:t>
            </a:r>
          </a:p>
          <a:p>
            <a:pPr>
              <a:lnSpc>
                <a:spcPct val="100000"/>
              </a:lnSpc>
            </a:pPr>
            <a:r>
              <a:rPr lang="en-US" sz="1200" u="sng" dirty="0">
                <a:latin typeface="Georgia" panose="02040502050405020303" pitchFamily="18" charset="0"/>
              </a:rPr>
              <a:t> 4 Math Credits</a:t>
            </a:r>
          </a:p>
          <a:p>
            <a:pPr lvl="1">
              <a:lnSpc>
                <a:spcPct val="100000"/>
              </a:lnSpc>
            </a:pPr>
            <a:r>
              <a:rPr lang="en-US" sz="1200" dirty="0">
                <a:latin typeface="Georgia" panose="02040502050405020303" pitchFamily="18" charset="0"/>
              </a:rPr>
              <a:t>Algebra 1 (Coursework and passing score on EOC), Geometry (Coursework and take EOC) and two other Math courses</a:t>
            </a:r>
          </a:p>
          <a:p>
            <a:pPr>
              <a:lnSpc>
                <a:spcPct val="100000"/>
              </a:lnSpc>
            </a:pPr>
            <a:r>
              <a:rPr lang="en-US" sz="1200" u="sng" dirty="0">
                <a:latin typeface="Georgia" panose="02040502050405020303" pitchFamily="18" charset="0"/>
              </a:rPr>
              <a:t> 3 Science Credits </a:t>
            </a:r>
          </a:p>
          <a:p>
            <a:pPr lvl="1">
              <a:lnSpc>
                <a:spcPct val="100000"/>
              </a:lnSpc>
            </a:pPr>
            <a:r>
              <a:rPr lang="en-US" sz="1200" dirty="0">
                <a:latin typeface="Georgia" panose="02040502050405020303" pitchFamily="18" charset="0"/>
              </a:rPr>
              <a:t>Biology, Physical Science and any other Science course </a:t>
            </a:r>
            <a:endParaRPr lang="en-US" sz="1200" u="sng" dirty="0">
              <a:latin typeface="Georgia" panose="02040502050405020303" pitchFamily="18" charset="0"/>
            </a:endParaRPr>
          </a:p>
          <a:p>
            <a:pPr>
              <a:lnSpc>
                <a:spcPct val="100000"/>
              </a:lnSpc>
            </a:pPr>
            <a:r>
              <a:rPr lang="en-US" sz="1200" u="sng" dirty="0">
                <a:latin typeface="Georgia" panose="02040502050405020303" pitchFamily="18" charset="0"/>
              </a:rPr>
              <a:t> 3 Social Studies Credits</a:t>
            </a:r>
          </a:p>
          <a:p>
            <a:pPr lvl="1">
              <a:lnSpc>
                <a:spcPct val="100000"/>
              </a:lnSpc>
            </a:pPr>
            <a:r>
              <a:rPr lang="en-US" sz="1200" dirty="0">
                <a:latin typeface="Georgia" panose="02040502050405020303" pitchFamily="18" charset="0"/>
              </a:rPr>
              <a:t>World History, US History, Government and Economics </a:t>
            </a:r>
          </a:p>
          <a:p>
            <a:pPr>
              <a:lnSpc>
                <a:spcPct val="100000"/>
              </a:lnSpc>
            </a:pPr>
            <a:r>
              <a:rPr lang="en-US" sz="1200" u="sng" dirty="0">
                <a:latin typeface="Georgia" panose="02040502050405020303" pitchFamily="18" charset="0"/>
              </a:rPr>
              <a:t>1 PE Credit </a:t>
            </a:r>
            <a:r>
              <a:rPr lang="en-US" sz="1200" dirty="0">
                <a:latin typeface="Georgia" panose="02040502050405020303" pitchFamily="18" charset="0"/>
              </a:rPr>
              <a:t>(Personal Fitness and any other PE Credit)</a:t>
            </a:r>
          </a:p>
          <a:p>
            <a:pPr>
              <a:lnSpc>
                <a:spcPct val="100000"/>
              </a:lnSpc>
            </a:pPr>
            <a:r>
              <a:rPr lang="en-US" sz="1200" u="sng" dirty="0">
                <a:latin typeface="Georgia" panose="02040502050405020303" pitchFamily="18" charset="0"/>
              </a:rPr>
              <a:t>1 Performing/ Fine Arts Credit </a:t>
            </a:r>
          </a:p>
          <a:p>
            <a:pPr>
              <a:lnSpc>
                <a:spcPct val="100000"/>
              </a:lnSpc>
            </a:pPr>
            <a:r>
              <a:rPr lang="en-US" sz="1200" u="sng" dirty="0">
                <a:latin typeface="Georgia" panose="02040502050405020303" pitchFamily="18" charset="0"/>
              </a:rPr>
              <a:t> 8 Other Electives </a:t>
            </a:r>
          </a:p>
          <a:p>
            <a:pPr marL="457200" lvl="1" indent="0">
              <a:lnSpc>
                <a:spcPct val="100000"/>
              </a:lnSpc>
              <a:buNone/>
            </a:pPr>
            <a:endParaRPr lang="en-US" sz="1000" dirty="0">
              <a:latin typeface="Georgia" panose="02040502050405020303" pitchFamily="18" charset="0"/>
            </a:endParaRPr>
          </a:p>
        </p:txBody>
      </p:sp>
      <p:pic>
        <p:nvPicPr>
          <p:cNvPr id="5" name="Picture 4" descr="Background pattern&#10;&#10;Description automatically generated">
            <a:extLst>
              <a:ext uri="{FF2B5EF4-FFF2-40B4-BE49-F238E27FC236}">
                <a16:creationId xmlns:a16="http://schemas.microsoft.com/office/drawing/2014/main" id="{239FF8A2-9D6D-E9DE-C7A4-2EF42420ABFC}"/>
              </a:ext>
            </a:extLst>
          </p:cNvPr>
          <p:cNvPicPr>
            <a:picLocks noChangeAspect="1"/>
          </p:cNvPicPr>
          <p:nvPr/>
        </p:nvPicPr>
        <p:blipFill rotWithShape="1">
          <a:blip r:embed="rId2">
            <a:extLst>
              <a:ext uri="{28A0092B-C50C-407E-A947-70E740481C1C}">
                <a14:useLocalDpi xmlns:a14="http://schemas.microsoft.com/office/drawing/2010/main" val="0"/>
              </a:ext>
            </a:extLst>
          </a:blip>
          <a:srcRect l="23294" r="2655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934403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A836BF-0111-436A-67F2-2448A41AEEA5}"/>
              </a:ext>
            </a:extLst>
          </p:cNvPr>
          <p:cNvSpPr>
            <a:spLocks noGrp="1"/>
          </p:cNvSpPr>
          <p:nvPr>
            <p:ph type="title"/>
          </p:nvPr>
        </p:nvSpPr>
        <p:spPr>
          <a:xfrm>
            <a:off x="5297762" y="329184"/>
            <a:ext cx="6251110" cy="1783080"/>
          </a:xfrm>
        </p:spPr>
        <p:txBody>
          <a:bodyPr anchor="b">
            <a:normAutofit/>
          </a:bodyPr>
          <a:lstStyle/>
          <a:p>
            <a:r>
              <a:rPr lang="en-US" sz="7200">
                <a:latin typeface="Georgia" panose="02040502050405020303" pitchFamily="18" charset="0"/>
              </a:rPr>
              <a:t>Assessments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9E48B0D-80AB-41C4-1F6F-699F600F6F53}"/>
              </a:ext>
            </a:extLst>
          </p:cNvPr>
          <p:cNvSpPr>
            <a:spLocks noGrp="1"/>
          </p:cNvSpPr>
          <p:nvPr>
            <p:ph idx="1"/>
          </p:nvPr>
        </p:nvSpPr>
        <p:spPr>
          <a:xfrm>
            <a:off x="5297762" y="2706624"/>
            <a:ext cx="6251110" cy="3483864"/>
          </a:xfrm>
        </p:spPr>
        <p:txBody>
          <a:bodyPr>
            <a:normAutofit/>
          </a:bodyPr>
          <a:lstStyle/>
          <a:p>
            <a:pPr>
              <a:lnSpc>
                <a:spcPct val="100000"/>
              </a:lnSpc>
            </a:pPr>
            <a:endParaRPr lang="en-US"/>
          </a:p>
          <a:p>
            <a:pPr>
              <a:lnSpc>
                <a:spcPct val="100000"/>
              </a:lnSpc>
            </a:pPr>
            <a:r>
              <a:rPr lang="en-US" dirty="0"/>
              <a:t> </a:t>
            </a:r>
            <a:r>
              <a:rPr lang="en-US">
                <a:latin typeface="Georgia" panose="02040502050405020303" pitchFamily="18" charset="0"/>
              </a:rPr>
              <a:t>9</a:t>
            </a:r>
            <a:r>
              <a:rPr lang="en-US" baseline="30000">
                <a:latin typeface="Georgia" panose="02040502050405020303" pitchFamily="18" charset="0"/>
              </a:rPr>
              <a:t>th</a:t>
            </a:r>
            <a:r>
              <a:rPr lang="en-US">
                <a:latin typeface="Georgia" panose="02040502050405020303" pitchFamily="18" charset="0"/>
              </a:rPr>
              <a:t> Grade students must take the Reading Progress Monitoring Exam (PM 3 FAST)</a:t>
            </a:r>
            <a:endParaRPr lang="en-US"/>
          </a:p>
          <a:p>
            <a:pPr>
              <a:lnSpc>
                <a:spcPct val="100000"/>
              </a:lnSpc>
            </a:pPr>
            <a:r>
              <a:rPr lang="en-US">
                <a:latin typeface="Georgia" panose="02040502050405020303" pitchFamily="18" charset="0"/>
              </a:rPr>
              <a:t>10</a:t>
            </a:r>
            <a:r>
              <a:rPr lang="en-US" baseline="30000">
                <a:latin typeface="Georgia" panose="02040502050405020303" pitchFamily="18" charset="0"/>
              </a:rPr>
              <a:t>th</a:t>
            </a:r>
            <a:r>
              <a:rPr lang="en-US">
                <a:latin typeface="Georgia" panose="02040502050405020303" pitchFamily="18" charset="0"/>
              </a:rPr>
              <a:t> Grade students must pass the Reading Progress Monitoring Exam (PM 3 FAST) </a:t>
            </a:r>
            <a:endParaRPr lang="en-US"/>
          </a:p>
        </p:txBody>
      </p:sp>
      <p:pic>
        <p:nvPicPr>
          <p:cNvPr id="5" name="Picture 4" descr="A picture containing text&#10;&#10;Description automatically generated">
            <a:extLst>
              <a:ext uri="{FF2B5EF4-FFF2-40B4-BE49-F238E27FC236}">
                <a16:creationId xmlns:a16="http://schemas.microsoft.com/office/drawing/2014/main" id="{94C5F6DE-21BF-367F-6AC6-3E5DE135068D}"/>
              </a:ext>
            </a:extLst>
          </p:cNvPr>
          <p:cNvPicPr>
            <a:picLocks noChangeAspect="1"/>
          </p:cNvPicPr>
          <p:nvPr/>
        </p:nvPicPr>
        <p:blipFill rotWithShape="1">
          <a:blip r:embed="rId2">
            <a:extLst>
              <a:ext uri="{28A0092B-C50C-407E-A947-70E740481C1C}">
                <a14:useLocalDpi xmlns:a14="http://schemas.microsoft.com/office/drawing/2010/main" val="0"/>
              </a:ext>
            </a:extLst>
          </a:blip>
          <a:srcRect l="26340" r="2614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490173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537C35-3BF5-41D7-B736-A7D4C89C17AF}"/>
              </a:ext>
            </a:extLst>
          </p:cNvPr>
          <p:cNvSpPr>
            <a:spLocks noGrp="1"/>
          </p:cNvSpPr>
          <p:nvPr>
            <p:ph type="title"/>
          </p:nvPr>
        </p:nvSpPr>
        <p:spPr>
          <a:xfrm>
            <a:off x="640080" y="325369"/>
            <a:ext cx="4368602" cy="1956841"/>
          </a:xfrm>
        </p:spPr>
        <p:txBody>
          <a:bodyPr anchor="b">
            <a:normAutofit/>
          </a:bodyPr>
          <a:lstStyle/>
          <a:p>
            <a:pPr>
              <a:lnSpc>
                <a:spcPct val="90000"/>
              </a:lnSpc>
            </a:pPr>
            <a:r>
              <a:rPr lang="en-US" sz="5100" dirty="0">
                <a:latin typeface="Georgia" panose="02040502050405020303" pitchFamily="18" charset="0"/>
              </a:rPr>
              <a:t>End of Course Exams </a:t>
            </a:r>
          </a:p>
        </p:txBody>
      </p:sp>
      <p:sp>
        <p:nvSpPr>
          <p:cNvPr id="15"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45BBC9F4-EFE8-7257-DA52-5CB86E3CA2E4}"/>
              </a:ext>
            </a:extLst>
          </p:cNvPr>
          <p:cNvSpPr>
            <a:spLocks noGrp="1"/>
          </p:cNvSpPr>
          <p:nvPr>
            <p:ph idx="1"/>
          </p:nvPr>
        </p:nvSpPr>
        <p:spPr>
          <a:xfrm>
            <a:off x="640080" y="2872899"/>
            <a:ext cx="4484370" cy="3320668"/>
          </a:xfrm>
        </p:spPr>
        <p:txBody>
          <a:bodyPr>
            <a:normAutofit/>
          </a:bodyPr>
          <a:lstStyle/>
          <a:p>
            <a:pPr lvl="1" eaLnBrk="1" hangingPunct="1">
              <a:lnSpc>
                <a:spcPct val="100000"/>
              </a:lnSpc>
            </a:pPr>
            <a:r>
              <a:rPr lang="en-US" altLang="en-US" sz="1600" u="sng" dirty="0">
                <a:latin typeface="Georgia" panose="02040502050405020303" pitchFamily="18" charset="0"/>
              </a:rPr>
              <a:t>Algebra 1</a:t>
            </a:r>
            <a:r>
              <a:rPr lang="en-US" altLang="en-US" sz="1600" dirty="0">
                <a:latin typeface="Georgia" panose="02040502050405020303" pitchFamily="18" charset="0"/>
              </a:rPr>
              <a:t> (Pass the TEST + 30% of final course grade)</a:t>
            </a:r>
          </a:p>
          <a:p>
            <a:pPr marL="457200" lvl="1" indent="0" eaLnBrk="1" hangingPunct="1">
              <a:lnSpc>
                <a:spcPct val="100000"/>
              </a:lnSpc>
              <a:buNone/>
            </a:pPr>
            <a:endParaRPr lang="en-US" altLang="en-US" sz="1600" dirty="0">
              <a:latin typeface="Georgia" panose="02040502050405020303" pitchFamily="18" charset="0"/>
            </a:endParaRPr>
          </a:p>
          <a:p>
            <a:pPr marL="457200" lvl="1" indent="0" eaLnBrk="1" hangingPunct="1">
              <a:lnSpc>
                <a:spcPct val="100000"/>
              </a:lnSpc>
              <a:buNone/>
            </a:pPr>
            <a:r>
              <a:rPr lang="en-US" altLang="en-US" sz="1500" dirty="0">
                <a:latin typeface="Georgia" panose="02040502050405020303" pitchFamily="18" charset="0"/>
              </a:rPr>
              <a:t>Students will take either the Alg. 1 EOC or the BEST Alg. 1 Test (the test the student takes depends on when they completed the class.) </a:t>
            </a:r>
          </a:p>
          <a:p>
            <a:pPr marL="457200" lvl="1" indent="0" eaLnBrk="1" hangingPunct="1">
              <a:lnSpc>
                <a:spcPct val="100000"/>
              </a:lnSpc>
              <a:buNone/>
            </a:pPr>
            <a:endParaRPr lang="en-US" altLang="en-US" sz="1600" dirty="0">
              <a:latin typeface="Georgia" panose="02040502050405020303" pitchFamily="18" charset="0"/>
            </a:endParaRPr>
          </a:p>
          <a:p>
            <a:pPr lvl="1" eaLnBrk="1" hangingPunct="1">
              <a:lnSpc>
                <a:spcPct val="100000"/>
              </a:lnSpc>
            </a:pPr>
            <a:r>
              <a:rPr lang="en-US" altLang="en-US" sz="1600" u="sng" dirty="0">
                <a:latin typeface="Georgia" panose="02040502050405020303" pitchFamily="18" charset="0"/>
              </a:rPr>
              <a:t>Geometry</a:t>
            </a:r>
            <a:r>
              <a:rPr lang="en-US" altLang="en-US" sz="1600" dirty="0">
                <a:latin typeface="Georgia" panose="02040502050405020303" pitchFamily="18" charset="0"/>
              </a:rPr>
              <a:t> (30% of final course grade)</a:t>
            </a:r>
          </a:p>
          <a:p>
            <a:pPr lvl="1" eaLnBrk="1" hangingPunct="1">
              <a:lnSpc>
                <a:spcPct val="100000"/>
              </a:lnSpc>
            </a:pPr>
            <a:r>
              <a:rPr lang="en-US" altLang="en-US" sz="1600" u="sng" dirty="0">
                <a:latin typeface="Georgia" panose="02040502050405020303" pitchFamily="18" charset="0"/>
              </a:rPr>
              <a:t>Biology</a:t>
            </a:r>
            <a:r>
              <a:rPr lang="en-US" altLang="en-US" sz="1600" dirty="0">
                <a:latin typeface="Georgia" panose="02040502050405020303" pitchFamily="18" charset="0"/>
              </a:rPr>
              <a:t> (30% of final course grade)</a:t>
            </a:r>
          </a:p>
          <a:p>
            <a:pPr lvl="1" eaLnBrk="1" hangingPunct="1">
              <a:lnSpc>
                <a:spcPct val="100000"/>
              </a:lnSpc>
            </a:pPr>
            <a:r>
              <a:rPr lang="en-US" altLang="en-US" sz="1600" u="sng" dirty="0">
                <a:latin typeface="Georgia" panose="02040502050405020303" pitchFamily="18" charset="0"/>
              </a:rPr>
              <a:t>U.S. History </a:t>
            </a:r>
            <a:r>
              <a:rPr lang="en-US" altLang="en-US" sz="1600" dirty="0">
                <a:latin typeface="Georgia" panose="02040502050405020303" pitchFamily="18" charset="0"/>
              </a:rPr>
              <a:t>(30% of final course grade)</a:t>
            </a:r>
            <a:r>
              <a:rPr lang="en-US" altLang="en-US" sz="1600" b="1" dirty="0">
                <a:latin typeface="Georgia" panose="02040502050405020303" pitchFamily="18" charset="0"/>
              </a:rPr>
              <a:t> </a:t>
            </a:r>
          </a:p>
          <a:p>
            <a:pPr marL="0" indent="0">
              <a:lnSpc>
                <a:spcPct val="100000"/>
              </a:lnSpc>
              <a:buNone/>
            </a:pPr>
            <a:endParaRPr lang="en-US" sz="1300" dirty="0"/>
          </a:p>
        </p:txBody>
      </p:sp>
      <p:pic>
        <p:nvPicPr>
          <p:cNvPr id="5" name="Picture 4" descr="Background pattern&#10;&#10;Description automatically generated">
            <a:extLst>
              <a:ext uri="{FF2B5EF4-FFF2-40B4-BE49-F238E27FC236}">
                <a16:creationId xmlns:a16="http://schemas.microsoft.com/office/drawing/2014/main" id="{898CC1F7-EC47-8FD9-1CFE-2F2D70BCB4C6}"/>
              </a:ext>
            </a:extLst>
          </p:cNvPr>
          <p:cNvPicPr>
            <a:picLocks noChangeAspect="1"/>
          </p:cNvPicPr>
          <p:nvPr/>
        </p:nvPicPr>
        <p:blipFill rotWithShape="1">
          <a:blip r:embed="rId2">
            <a:extLst>
              <a:ext uri="{28A0092B-C50C-407E-A947-70E740481C1C}">
                <a14:useLocalDpi xmlns:a14="http://schemas.microsoft.com/office/drawing/2010/main" val="0"/>
              </a:ext>
            </a:extLst>
          </a:blip>
          <a:srcRect l="23294" r="2655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117216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6">
            <a:extLst>
              <a:ext uri="{FF2B5EF4-FFF2-40B4-BE49-F238E27FC236}">
                <a16:creationId xmlns:a16="http://schemas.microsoft.com/office/drawing/2014/main" id="{DA381740-063A-41A4-836D-85D14980EE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4736883"/>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chemeClr val="tx1"/>
          </a:solidFill>
          <a:ln w="38100" cap="rnd">
            <a:solidFill>
              <a:schemeClr val="tx1"/>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useBgFill="1">
        <p:nvSpPr>
          <p:cNvPr id="14" name="Rectangle 13">
            <a:extLst>
              <a:ext uri="{FF2B5EF4-FFF2-40B4-BE49-F238E27FC236}">
                <a16:creationId xmlns:a16="http://schemas.microsoft.com/office/drawing/2014/main" id="{BCED4D40-4B67-4331-AC48-79B82B4A47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F383AC2-C615-4790-681E-43BBA9BEB819}"/>
              </a:ext>
            </a:extLst>
          </p:cNvPr>
          <p:cNvSpPr>
            <a:spLocks noGrp="1"/>
          </p:cNvSpPr>
          <p:nvPr>
            <p:ph type="title"/>
          </p:nvPr>
        </p:nvSpPr>
        <p:spPr>
          <a:xfrm>
            <a:off x="638881" y="839865"/>
            <a:ext cx="10909640" cy="904970"/>
          </a:xfrm>
        </p:spPr>
        <p:txBody>
          <a:bodyPr vert="horz" lIns="91440" tIns="45720" rIns="91440" bIns="45720" rtlCol="0" anchor="ctr">
            <a:normAutofit/>
          </a:bodyPr>
          <a:lstStyle/>
          <a:p>
            <a:pPr algn="ctr">
              <a:lnSpc>
                <a:spcPct val="90000"/>
              </a:lnSpc>
            </a:pPr>
            <a:r>
              <a:rPr lang="en-US" sz="5600"/>
              <a:t>Promotion </a:t>
            </a:r>
          </a:p>
        </p:txBody>
      </p:sp>
      <p:pic>
        <p:nvPicPr>
          <p:cNvPr id="7" name="Content Placeholder 6">
            <a:extLst>
              <a:ext uri="{FF2B5EF4-FFF2-40B4-BE49-F238E27FC236}">
                <a16:creationId xmlns:a16="http://schemas.microsoft.com/office/drawing/2014/main" id="{6C43B8C6-8385-CF09-4466-AE66B2F59CB2}"/>
              </a:ext>
            </a:extLst>
          </p:cNvPr>
          <p:cNvPicPr>
            <a:picLocks noGrp="1" noChangeAspect="1"/>
          </p:cNvPicPr>
          <p:nvPr>
            <p:ph idx="1"/>
          </p:nvPr>
        </p:nvPicPr>
        <p:blipFill>
          <a:blip r:embed="rId2"/>
          <a:stretch>
            <a:fillRect/>
          </a:stretch>
        </p:blipFill>
        <p:spPr>
          <a:xfrm>
            <a:off x="320040" y="2795641"/>
            <a:ext cx="11548872" cy="3580150"/>
          </a:xfrm>
          <a:prstGeom prst="rect">
            <a:avLst/>
          </a:prstGeom>
        </p:spPr>
      </p:pic>
    </p:spTree>
    <p:extLst>
      <p:ext uri="{BB962C8B-B14F-4D97-AF65-F5344CB8AC3E}">
        <p14:creationId xmlns:p14="http://schemas.microsoft.com/office/powerpoint/2010/main" val="24105115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1738C-CEA2-4292-73FD-D110A850307A}"/>
              </a:ext>
            </a:extLst>
          </p:cNvPr>
          <p:cNvSpPr>
            <a:spLocks noGrp="1"/>
          </p:cNvSpPr>
          <p:nvPr>
            <p:ph type="title"/>
          </p:nvPr>
        </p:nvSpPr>
        <p:spPr/>
        <p:txBody>
          <a:bodyPr/>
          <a:lstStyle/>
          <a:p>
            <a:pPr algn="ctr"/>
            <a:r>
              <a:rPr lang="en-US" dirty="0">
                <a:latin typeface="Georgia" panose="02040502050405020303" pitchFamily="18" charset="0"/>
              </a:rPr>
              <a:t>Freshmen Year Pointers </a:t>
            </a:r>
          </a:p>
        </p:txBody>
      </p:sp>
      <p:sp>
        <p:nvSpPr>
          <p:cNvPr id="3" name="Content Placeholder 2">
            <a:extLst>
              <a:ext uri="{FF2B5EF4-FFF2-40B4-BE49-F238E27FC236}">
                <a16:creationId xmlns:a16="http://schemas.microsoft.com/office/drawing/2014/main" id="{7621D993-A179-800C-AFFB-80C21F5FB828}"/>
              </a:ext>
            </a:extLst>
          </p:cNvPr>
          <p:cNvSpPr>
            <a:spLocks noGrp="1"/>
          </p:cNvSpPr>
          <p:nvPr>
            <p:ph idx="1"/>
          </p:nvPr>
        </p:nvSpPr>
        <p:spPr/>
        <p:txBody>
          <a:bodyPr>
            <a:normAutofit fontScale="92500" lnSpcReduction="10000"/>
          </a:bodyPr>
          <a:lstStyle/>
          <a:p>
            <a:pPr algn="ctr"/>
            <a:r>
              <a:rPr lang="en-US" altLang="en-US" sz="2600" dirty="0">
                <a:latin typeface="Georgia" panose="02040502050405020303" pitchFamily="18" charset="0"/>
              </a:rPr>
              <a:t>Get to know your school counselor (Mr. Joe Mercier); he is familiar with how challenging the 9</a:t>
            </a:r>
            <a:r>
              <a:rPr lang="en-US" altLang="en-US" sz="2600" baseline="30000" dirty="0">
                <a:latin typeface="Georgia" panose="02040502050405020303" pitchFamily="18" charset="0"/>
              </a:rPr>
              <a:t>th</a:t>
            </a:r>
            <a:r>
              <a:rPr lang="en-US" altLang="en-US" sz="2600" dirty="0">
                <a:latin typeface="Georgia" panose="02040502050405020303" pitchFamily="18" charset="0"/>
              </a:rPr>
              <a:t> grade transition can be.</a:t>
            </a:r>
          </a:p>
          <a:p>
            <a:pPr algn="ctr"/>
            <a:r>
              <a:rPr lang="en-US" altLang="en-US" sz="2600" dirty="0">
                <a:latin typeface="Georgia" panose="02040502050405020303" pitchFamily="18" charset="0"/>
              </a:rPr>
              <a:t>Join a club, or an organization outside of school, and participate in a sport/activity. </a:t>
            </a:r>
          </a:p>
          <a:p>
            <a:pPr algn="ctr"/>
            <a:r>
              <a:rPr lang="en-US" altLang="en-US" sz="2600" dirty="0">
                <a:latin typeface="Georgia" panose="02040502050405020303" pitchFamily="18" charset="0"/>
              </a:rPr>
              <a:t>Every grade counts-protect your GPA.</a:t>
            </a:r>
          </a:p>
          <a:p>
            <a:pPr algn="ctr"/>
            <a:r>
              <a:rPr lang="en-US" altLang="en-US" sz="2600" dirty="0">
                <a:latin typeface="Georgia" panose="02040502050405020303" pitchFamily="18" charset="0"/>
              </a:rPr>
              <a:t>Volunteer in the community- complete the online community service training and the post test to register your hours. </a:t>
            </a:r>
          </a:p>
          <a:p>
            <a:pPr algn="ctr"/>
            <a:r>
              <a:rPr lang="en-US" altLang="en-US" sz="2600" dirty="0">
                <a:latin typeface="Georgia" panose="02040502050405020303" pitchFamily="18" charset="0"/>
              </a:rPr>
              <a:t>Start researching career, military, and college options. </a:t>
            </a:r>
          </a:p>
          <a:p>
            <a:pPr algn="ctr"/>
            <a:r>
              <a:rPr lang="en-US" altLang="en-US" sz="2600" dirty="0">
                <a:latin typeface="Georgia" panose="02040502050405020303" pitchFamily="18" charset="0"/>
              </a:rPr>
              <a:t>Sign up for at least one Honors, AP, or AICE course in the spring.                                                    </a:t>
            </a:r>
          </a:p>
          <a:p>
            <a:endParaRPr lang="en-US" dirty="0"/>
          </a:p>
        </p:txBody>
      </p:sp>
    </p:spTree>
    <p:extLst>
      <p:ext uri="{BB962C8B-B14F-4D97-AF65-F5344CB8AC3E}">
        <p14:creationId xmlns:p14="http://schemas.microsoft.com/office/powerpoint/2010/main" val="21386644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40080" y="325369"/>
            <a:ext cx="4368602" cy="1956841"/>
          </a:xfrm>
        </p:spPr>
        <p:txBody>
          <a:bodyPr anchor="b">
            <a:normAutofit fontScale="90000"/>
          </a:bodyPr>
          <a:lstStyle/>
          <a:p>
            <a:pPr>
              <a:lnSpc>
                <a:spcPct val="90000"/>
              </a:lnSpc>
            </a:pPr>
            <a:r>
              <a:rPr lang="en-US" sz="5100" dirty="0">
                <a:latin typeface="Georgia" panose="02040502050405020303" pitchFamily="18" charset="0"/>
              </a:rPr>
              <a:t>Community Service/Work Hours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640080" y="2872899"/>
            <a:ext cx="4243589" cy="3320668"/>
          </a:xfrm>
        </p:spPr>
        <p:txBody>
          <a:bodyPr>
            <a:normAutofit/>
          </a:bodyPr>
          <a:lstStyle/>
          <a:p>
            <a:pPr>
              <a:lnSpc>
                <a:spcPct val="100000"/>
              </a:lnSpc>
            </a:pPr>
            <a:r>
              <a:rPr lang="en-US" altLang="en-US" sz="1400" dirty="0">
                <a:latin typeface="Georgia" panose="02040502050405020303" pitchFamily="18" charset="0"/>
              </a:rPr>
              <a:t>Students must visit the school website to view the community service power point and take the post test. Please turn in the post test to Mrs. Ursini in the counseling office.</a:t>
            </a:r>
          </a:p>
          <a:p>
            <a:pPr>
              <a:lnSpc>
                <a:spcPct val="100000"/>
              </a:lnSpc>
            </a:pPr>
            <a:r>
              <a:rPr lang="en-US" altLang="en-US" sz="1400" dirty="0">
                <a:latin typeface="Georgia" panose="02040502050405020303" pitchFamily="18" charset="0"/>
              </a:rPr>
              <a:t>Walking In White – 75 hrs.</a:t>
            </a:r>
          </a:p>
          <a:p>
            <a:pPr>
              <a:lnSpc>
                <a:spcPct val="100000"/>
              </a:lnSpc>
            </a:pPr>
            <a:r>
              <a:rPr lang="en-US" altLang="en-US" sz="1400" dirty="0">
                <a:latin typeface="Georgia" panose="02040502050405020303" pitchFamily="18" charset="0"/>
              </a:rPr>
              <a:t>Bright Futures</a:t>
            </a:r>
          </a:p>
          <a:p>
            <a:pPr lvl="1">
              <a:lnSpc>
                <a:spcPct val="100000"/>
              </a:lnSpc>
            </a:pPr>
            <a:r>
              <a:rPr lang="en-US" altLang="en-US" sz="1400" dirty="0">
                <a:latin typeface="Georgia" panose="02040502050405020303" pitchFamily="18" charset="0"/>
              </a:rPr>
              <a:t>Academic Scholar – 100 hours </a:t>
            </a:r>
          </a:p>
          <a:p>
            <a:pPr lvl="1">
              <a:lnSpc>
                <a:spcPct val="100000"/>
              </a:lnSpc>
            </a:pPr>
            <a:r>
              <a:rPr lang="en-US" altLang="en-US" sz="1400" dirty="0">
                <a:latin typeface="Georgia" panose="02040502050405020303" pitchFamily="18" charset="0"/>
              </a:rPr>
              <a:t>Medallion Scholar – 75 hours </a:t>
            </a:r>
          </a:p>
          <a:p>
            <a:pPr lvl="1">
              <a:lnSpc>
                <a:spcPct val="100000"/>
              </a:lnSpc>
            </a:pPr>
            <a:r>
              <a:rPr lang="en-US" altLang="en-US" sz="1400" dirty="0">
                <a:latin typeface="Georgia" panose="02040502050405020303" pitchFamily="18" charset="0"/>
              </a:rPr>
              <a:t>Vocational Gold Seal – 30 hours </a:t>
            </a:r>
          </a:p>
          <a:p>
            <a:pPr>
              <a:lnSpc>
                <a:spcPct val="100000"/>
              </a:lnSpc>
            </a:pPr>
            <a:r>
              <a:rPr lang="en-US" altLang="en-US" sz="1400" b="1" dirty="0">
                <a:latin typeface="Georgia" panose="02040502050405020303" pitchFamily="18" charset="0"/>
              </a:rPr>
              <a:t>Community Service is NOT REQUIRED for graduation, but it is required for college applications and scholarships. </a:t>
            </a:r>
          </a:p>
          <a:p>
            <a:pPr>
              <a:lnSpc>
                <a:spcPct val="100000"/>
              </a:lnSpc>
            </a:pPr>
            <a:endParaRPr lang="en-US" sz="1000" dirty="0"/>
          </a:p>
        </p:txBody>
      </p:sp>
      <p:pic>
        <p:nvPicPr>
          <p:cNvPr id="5" name="Picture 4" descr="Background pattern&#10;&#10;Description automatically generated">
            <a:extLst>
              <a:ext uri="{FF2B5EF4-FFF2-40B4-BE49-F238E27FC236}">
                <a16:creationId xmlns:a16="http://schemas.microsoft.com/office/drawing/2014/main" id="{54654AAD-F4A4-3BDB-6ED5-0BDF09BBF516}"/>
              </a:ext>
            </a:extLst>
          </p:cNvPr>
          <p:cNvPicPr>
            <a:picLocks noChangeAspect="1"/>
          </p:cNvPicPr>
          <p:nvPr/>
        </p:nvPicPr>
        <p:blipFill rotWithShape="1">
          <a:blip r:embed="rId2">
            <a:extLst>
              <a:ext uri="{28A0092B-C50C-407E-A947-70E740481C1C}">
                <a14:useLocalDpi xmlns:a14="http://schemas.microsoft.com/office/drawing/2010/main" val="0"/>
              </a:ext>
            </a:extLst>
          </a:blip>
          <a:srcRect l="22380" r="4398"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8044272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5297762" y="329184"/>
            <a:ext cx="6251110" cy="1783080"/>
          </a:xfrm>
        </p:spPr>
        <p:txBody>
          <a:bodyPr anchor="b">
            <a:normAutofit/>
          </a:bodyPr>
          <a:lstStyle/>
          <a:p>
            <a:pPr>
              <a:lnSpc>
                <a:spcPct val="90000"/>
              </a:lnSpc>
            </a:pPr>
            <a:r>
              <a:rPr lang="en-US" sz="6100" dirty="0">
                <a:latin typeface="Georgia" panose="02040502050405020303" pitchFamily="18" charset="0"/>
              </a:rPr>
              <a:t>Scholar Designation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5297762" y="2706624"/>
            <a:ext cx="6251110" cy="3483864"/>
          </a:xfrm>
        </p:spPr>
        <p:txBody>
          <a:bodyPr>
            <a:normAutofit lnSpcReduction="10000"/>
          </a:bodyPr>
          <a:lstStyle/>
          <a:p>
            <a:pPr>
              <a:lnSpc>
                <a:spcPct val="100000"/>
              </a:lnSpc>
            </a:pPr>
            <a:r>
              <a:rPr lang="en-US" altLang="en-US" sz="1400" u="sng" dirty="0">
                <a:latin typeface="Georgia" panose="02040502050405020303" pitchFamily="18" charset="0"/>
              </a:rPr>
              <a:t>In addition to meeting the 24-credit standard high school diploma requirements, a student must:</a:t>
            </a:r>
          </a:p>
          <a:p>
            <a:pPr lvl="1">
              <a:lnSpc>
                <a:spcPct val="100000"/>
              </a:lnSpc>
            </a:pPr>
            <a:r>
              <a:rPr lang="en-US" altLang="en-US" sz="1400" dirty="0">
                <a:latin typeface="Georgia" panose="02040502050405020303" pitchFamily="18" charset="0"/>
              </a:rPr>
              <a:t>Pass the ELA Grade 10 statewide assessment</a:t>
            </a:r>
          </a:p>
          <a:p>
            <a:pPr lvl="1">
              <a:lnSpc>
                <a:spcPct val="100000"/>
              </a:lnSpc>
            </a:pPr>
            <a:r>
              <a:rPr lang="en-US" altLang="en-US" sz="1400" dirty="0">
                <a:latin typeface="Georgia" panose="02040502050405020303" pitchFamily="18" charset="0"/>
              </a:rPr>
              <a:t>Earn 1 credit in Algebra 2</a:t>
            </a:r>
          </a:p>
          <a:p>
            <a:pPr lvl="1">
              <a:lnSpc>
                <a:spcPct val="100000"/>
              </a:lnSpc>
            </a:pPr>
            <a:r>
              <a:rPr lang="en-US" altLang="en-US" sz="1400" dirty="0">
                <a:latin typeface="Georgia" panose="02040502050405020303" pitchFamily="18" charset="0"/>
              </a:rPr>
              <a:t>Pass the Geometry EOC</a:t>
            </a:r>
          </a:p>
          <a:p>
            <a:pPr lvl="1">
              <a:lnSpc>
                <a:spcPct val="100000"/>
              </a:lnSpc>
            </a:pPr>
            <a:r>
              <a:rPr lang="en-US" altLang="en-US" sz="1400" dirty="0">
                <a:latin typeface="Georgia" panose="02040502050405020303" pitchFamily="18" charset="0"/>
              </a:rPr>
              <a:t>Earn 1 credit in Statistics or an equally rigorous mathematics course; </a:t>
            </a:r>
          </a:p>
          <a:p>
            <a:pPr lvl="1">
              <a:lnSpc>
                <a:spcPct val="100000"/>
              </a:lnSpc>
            </a:pPr>
            <a:r>
              <a:rPr lang="en-US" altLang="en-US" sz="1400" dirty="0">
                <a:latin typeface="Georgia" panose="02040502050405020303" pitchFamily="18" charset="0"/>
              </a:rPr>
              <a:t>Pass the Biology I EOC or the AICE Biology exam. </a:t>
            </a:r>
          </a:p>
          <a:p>
            <a:pPr lvl="1">
              <a:lnSpc>
                <a:spcPct val="100000"/>
              </a:lnSpc>
            </a:pPr>
            <a:r>
              <a:rPr lang="en-US" altLang="en-US" sz="1400" dirty="0">
                <a:latin typeface="Georgia" panose="02040502050405020303" pitchFamily="18" charset="0"/>
              </a:rPr>
              <a:t>Earn 1 credit in Chemistry or Physics</a:t>
            </a:r>
          </a:p>
          <a:p>
            <a:pPr lvl="1">
              <a:lnSpc>
                <a:spcPct val="100000"/>
              </a:lnSpc>
            </a:pPr>
            <a:r>
              <a:rPr lang="en-US" altLang="en-US" sz="1400" dirty="0">
                <a:latin typeface="Georgia" panose="02040502050405020303" pitchFamily="18" charset="0"/>
              </a:rPr>
              <a:t>Earn 1 credit in a course equally rigorous to Chemistry or Physics</a:t>
            </a:r>
          </a:p>
          <a:p>
            <a:pPr lvl="1">
              <a:lnSpc>
                <a:spcPct val="100000"/>
              </a:lnSpc>
            </a:pPr>
            <a:r>
              <a:rPr lang="en-US" altLang="en-US" sz="1400" dirty="0">
                <a:latin typeface="Georgia" panose="02040502050405020303" pitchFamily="18" charset="0"/>
              </a:rPr>
              <a:t>Pass the U.S. History EOC or the AICE US History exam</a:t>
            </a:r>
          </a:p>
          <a:p>
            <a:pPr lvl="1">
              <a:lnSpc>
                <a:spcPct val="100000"/>
              </a:lnSpc>
            </a:pPr>
            <a:r>
              <a:rPr lang="en-US" altLang="en-US" sz="1400" dirty="0">
                <a:latin typeface="Georgia" panose="02040502050405020303" pitchFamily="18" charset="0"/>
              </a:rPr>
              <a:t>Earn 2 credits in the same World Language</a:t>
            </a:r>
          </a:p>
          <a:p>
            <a:pPr lvl="1">
              <a:lnSpc>
                <a:spcPct val="100000"/>
              </a:lnSpc>
            </a:pPr>
            <a:r>
              <a:rPr lang="en-US" altLang="en-US" sz="1400" dirty="0">
                <a:latin typeface="Georgia" panose="02040502050405020303" pitchFamily="18" charset="0"/>
              </a:rPr>
              <a:t>Earn at least 1 credit in AP, IB, AICE or a dual enrollment course.</a:t>
            </a:r>
          </a:p>
          <a:p>
            <a:pPr lvl="2">
              <a:lnSpc>
                <a:spcPct val="100000"/>
              </a:lnSpc>
            </a:pPr>
            <a:r>
              <a:rPr lang="en-US" altLang="en-US" sz="1400" dirty="0">
                <a:latin typeface="Georgia" panose="02040502050405020303" pitchFamily="18" charset="0"/>
              </a:rPr>
              <a:t>Must pass the corresponding AP, AICE, or IB exam.</a:t>
            </a:r>
          </a:p>
          <a:p>
            <a:pPr>
              <a:lnSpc>
                <a:spcPct val="100000"/>
              </a:lnSpc>
            </a:pPr>
            <a:endParaRPr lang="en-US" sz="1000" dirty="0"/>
          </a:p>
        </p:txBody>
      </p:sp>
      <p:pic>
        <p:nvPicPr>
          <p:cNvPr id="5" name="Picture 4" descr="A picture containing text&#10;&#10;Description automatically generated">
            <a:extLst>
              <a:ext uri="{FF2B5EF4-FFF2-40B4-BE49-F238E27FC236}">
                <a16:creationId xmlns:a16="http://schemas.microsoft.com/office/drawing/2014/main" id="{539283AD-B692-0C53-2FDF-B39FC7F077C7}"/>
              </a:ext>
            </a:extLst>
          </p:cNvPr>
          <p:cNvPicPr>
            <a:picLocks noChangeAspect="1"/>
          </p:cNvPicPr>
          <p:nvPr/>
        </p:nvPicPr>
        <p:blipFill rotWithShape="1">
          <a:blip r:embed="rId2">
            <a:extLst>
              <a:ext uri="{28A0092B-C50C-407E-A947-70E740481C1C}">
                <a14:useLocalDpi xmlns:a14="http://schemas.microsoft.com/office/drawing/2010/main" val="0"/>
              </a:ext>
            </a:extLst>
          </a:blip>
          <a:srcRect l="26340" r="2614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117359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40080" y="325369"/>
            <a:ext cx="4368602" cy="1956841"/>
          </a:xfrm>
        </p:spPr>
        <p:txBody>
          <a:bodyPr anchor="b">
            <a:noAutofit/>
          </a:bodyPr>
          <a:lstStyle/>
          <a:p>
            <a:r>
              <a:rPr lang="en-US" sz="4400" dirty="0">
                <a:latin typeface="Georgia" panose="02040502050405020303" pitchFamily="18" charset="0"/>
              </a:rPr>
              <a:t>Industry Scholar Designation </a:t>
            </a:r>
          </a:p>
        </p:txBody>
      </p:sp>
      <p:sp>
        <p:nvSpPr>
          <p:cNvPr id="19"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640080" y="2872899"/>
            <a:ext cx="4243589" cy="3320668"/>
          </a:xfrm>
        </p:spPr>
        <p:txBody>
          <a:bodyPr>
            <a:noAutofit/>
          </a:bodyPr>
          <a:lstStyle/>
          <a:p>
            <a:pPr marL="0" indent="0">
              <a:lnSpc>
                <a:spcPct val="100000"/>
              </a:lnSpc>
              <a:buNone/>
            </a:pPr>
            <a:r>
              <a:rPr lang="en-US" altLang="en-US" sz="1600" u="sng" dirty="0">
                <a:latin typeface="Georgia" panose="02040502050405020303" pitchFamily="18" charset="0"/>
              </a:rPr>
              <a:t>In addition to meeting the 24-credit standard high school diploma requirements, a student must:</a:t>
            </a:r>
          </a:p>
          <a:p>
            <a:pPr marL="0" indent="0">
              <a:lnSpc>
                <a:spcPct val="100000"/>
              </a:lnSpc>
              <a:buNone/>
            </a:pPr>
            <a:endParaRPr lang="en-US" altLang="en-US" sz="1600" u="sng" dirty="0">
              <a:latin typeface="Georgia" panose="02040502050405020303" pitchFamily="18" charset="0"/>
            </a:endParaRPr>
          </a:p>
          <a:p>
            <a:pPr lvl="1">
              <a:lnSpc>
                <a:spcPct val="100000"/>
              </a:lnSpc>
            </a:pPr>
            <a:r>
              <a:rPr lang="en-US" altLang="en-US" sz="1600" dirty="0">
                <a:latin typeface="Georgia" panose="02040502050405020303" pitchFamily="18" charset="0"/>
              </a:rPr>
              <a:t>Earn one or more industry certifications from the established list. </a:t>
            </a:r>
          </a:p>
          <a:p>
            <a:pPr lvl="1">
              <a:lnSpc>
                <a:spcPct val="100000"/>
              </a:lnSpc>
            </a:pPr>
            <a:endParaRPr lang="en-US" altLang="en-US" sz="1600" dirty="0">
              <a:latin typeface="Georgia" panose="02040502050405020303" pitchFamily="18" charset="0"/>
            </a:endParaRPr>
          </a:p>
          <a:p>
            <a:pPr marL="457200" lvl="1" indent="0">
              <a:lnSpc>
                <a:spcPct val="100000"/>
              </a:lnSpc>
              <a:buNone/>
            </a:pPr>
            <a:r>
              <a:rPr lang="en-US" altLang="en-US" sz="1600" dirty="0">
                <a:latin typeface="Georgia" panose="02040502050405020303" pitchFamily="18" charset="0"/>
              </a:rPr>
              <a:t>Please see your school counselor for a list of courses that lead to industry certification.</a:t>
            </a:r>
          </a:p>
        </p:txBody>
      </p:sp>
      <p:pic>
        <p:nvPicPr>
          <p:cNvPr id="7" name="Picture 6" descr="Background pattern&#10;&#10;Description automatically generated">
            <a:extLst>
              <a:ext uri="{FF2B5EF4-FFF2-40B4-BE49-F238E27FC236}">
                <a16:creationId xmlns:a16="http://schemas.microsoft.com/office/drawing/2014/main" id="{C8E29F86-E424-7633-4FFA-98F2BCEF1278}"/>
              </a:ext>
            </a:extLst>
          </p:cNvPr>
          <p:cNvPicPr>
            <a:picLocks noChangeAspect="1"/>
          </p:cNvPicPr>
          <p:nvPr/>
        </p:nvPicPr>
        <p:blipFill rotWithShape="1">
          <a:blip r:embed="rId2">
            <a:extLst>
              <a:ext uri="{28A0092B-C50C-407E-A947-70E740481C1C}">
                <a14:useLocalDpi xmlns:a14="http://schemas.microsoft.com/office/drawing/2010/main" val="0"/>
              </a:ext>
            </a:extLst>
          </a:blip>
          <a:srcRect l="23294" r="2655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4808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933FA-5EB1-8205-E510-EE587CB9407D}"/>
              </a:ext>
            </a:extLst>
          </p:cNvPr>
          <p:cNvSpPr>
            <a:spLocks noGrp="1"/>
          </p:cNvSpPr>
          <p:nvPr>
            <p:ph type="title"/>
          </p:nvPr>
        </p:nvSpPr>
        <p:spPr/>
        <p:txBody>
          <a:bodyPr/>
          <a:lstStyle/>
          <a:p>
            <a:pPr algn="ctr"/>
            <a:r>
              <a:rPr lang="en-US" dirty="0">
                <a:latin typeface="Georgia" panose="02040502050405020303" pitchFamily="18" charset="0"/>
              </a:rPr>
              <a:t>Sophomore Year Pointers</a:t>
            </a:r>
          </a:p>
        </p:txBody>
      </p:sp>
      <p:sp>
        <p:nvSpPr>
          <p:cNvPr id="3" name="Content Placeholder 2">
            <a:extLst>
              <a:ext uri="{FF2B5EF4-FFF2-40B4-BE49-F238E27FC236}">
                <a16:creationId xmlns:a16="http://schemas.microsoft.com/office/drawing/2014/main" id="{B16D61E6-A5FA-4F02-D55B-A1903B2B9893}"/>
              </a:ext>
            </a:extLst>
          </p:cNvPr>
          <p:cNvSpPr>
            <a:spLocks noGrp="1"/>
          </p:cNvSpPr>
          <p:nvPr>
            <p:ph idx="1"/>
          </p:nvPr>
        </p:nvSpPr>
        <p:spPr/>
        <p:txBody>
          <a:bodyPr>
            <a:normAutofit fontScale="25000" lnSpcReduction="20000"/>
          </a:bodyPr>
          <a:lstStyle/>
          <a:p>
            <a:pPr algn="ctr"/>
            <a:r>
              <a:rPr lang="en-US" altLang="en-US" sz="7200" dirty="0">
                <a:latin typeface="Georgia" panose="02040502050405020303" pitchFamily="18" charset="0"/>
                <a:cs typeface="Times New Roman" panose="02020603050405020304" pitchFamily="18" charset="0"/>
              </a:rPr>
              <a:t>Compare credits and grades toward graduation requirements and recognitions.   </a:t>
            </a:r>
          </a:p>
          <a:p>
            <a:pPr algn="ctr"/>
            <a:r>
              <a:rPr lang="en-US" altLang="en-US" sz="7200" dirty="0">
                <a:latin typeface="Georgia" panose="02040502050405020303" pitchFamily="18" charset="0"/>
                <a:cs typeface="Times New Roman" panose="02020603050405020304" pitchFamily="18" charset="0"/>
              </a:rPr>
              <a:t>Meet with your school counselor (Mars Lacey) about  advanced placement  and honors courses. Discuss Dual Enrollment with your parents and consider taking the PERT.</a:t>
            </a:r>
          </a:p>
          <a:p>
            <a:pPr algn="ctr"/>
            <a:r>
              <a:rPr lang="en-US" altLang="en-US" sz="7200" dirty="0">
                <a:latin typeface="Georgia" panose="02040502050405020303" pitchFamily="18" charset="0"/>
                <a:cs typeface="Times New Roman" panose="02020603050405020304" pitchFamily="18" charset="0"/>
              </a:rPr>
              <a:t>Complete the community service online training if you haven’t already done so, and/or continue to accumulate community service hours. Consider opportunities within the community. Seek leadership opportunities. </a:t>
            </a:r>
          </a:p>
          <a:p>
            <a:pPr algn="ctr"/>
            <a:r>
              <a:rPr lang="en-US" altLang="en-US" sz="7200" dirty="0">
                <a:latin typeface="Georgia" panose="02040502050405020303" pitchFamily="18" charset="0"/>
                <a:cs typeface="Times New Roman" panose="02020603050405020304" pitchFamily="18" charset="0"/>
              </a:rPr>
              <a:t>Take the PSAT test in October (SAT Practice Test) </a:t>
            </a:r>
          </a:p>
          <a:p>
            <a:pPr algn="ctr"/>
            <a:r>
              <a:rPr lang="en-US" altLang="en-US" sz="7200" dirty="0">
                <a:latin typeface="Georgia" panose="02040502050405020303" pitchFamily="18" charset="0"/>
                <a:cs typeface="Times New Roman" panose="02020603050405020304" pitchFamily="18" charset="0"/>
              </a:rPr>
              <a:t>Strengthen relationships with peers, teachers, counselors, activity sponsors, and employers-they will be writing your recommendations for your college and scholarship applications. </a:t>
            </a:r>
          </a:p>
          <a:p>
            <a:pPr algn="ctr"/>
            <a:r>
              <a:rPr lang="en-US" altLang="en-US" sz="7200" dirty="0">
                <a:latin typeface="Georgia" panose="02040502050405020303" pitchFamily="18" charset="0"/>
                <a:cs typeface="Times New Roman" panose="02020603050405020304" pitchFamily="18" charset="0"/>
              </a:rPr>
              <a:t>Get involved…explore clubs and organizations available at school. Future employers and schools like to see active students.  Continue to seek out leadership roles.</a:t>
            </a:r>
            <a:r>
              <a:rPr lang="en-US" altLang="en-US" sz="7200" dirty="0">
                <a:latin typeface="Georgia" panose="02040502050405020303" pitchFamily="18" charset="0"/>
              </a:rPr>
              <a:t> </a:t>
            </a:r>
          </a:p>
          <a:p>
            <a:pPr algn="ctr"/>
            <a:r>
              <a:rPr lang="en-US" altLang="en-US" sz="7200" dirty="0">
                <a:latin typeface="Georgia" panose="02040502050405020303" pitchFamily="18" charset="0"/>
              </a:rPr>
              <a:t>Get serious about researching career, military, and college options. </a:t>
            </a:r>
            <a:endParaRPr lang="en-US" dirty="0"/>
          </a:p>
        </p:txBody>
      </p:sp>
    </p:spTree>
    <p:extLst>
      <p:ext uri="{BB962C8B-B14F-4D97-AF65-F5344CB8AC3E}">
        <p14:creationId xmlns:p14="http://schemas.microsoft.com/office/powerpoint/2010/main" val="22123702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4BCB9E0F-80B4-4BE1-A13D-A796E81860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572493" y="238539"/>
            <a:ext cx="11047013" cy="1434415"/>
          </a:xfrm>
        </p:spPr>
        <p:txBody>
          <a:bodyPr anchor="b">
            <a:normAutofit/>
          </a:bodyPr>
          <a:lstStyle/>
          <a:p>
            <a:r>
              <a:rPr lang="en-US" sz="7200" dirty="0">
                <a:latin typeface="Georgia" panose="02040502050405020303" pitchFamily="18" charset="0"/>
              </a:rPr>
              <a:t>Walking in White </a:t>
            </a:r>
          </a:p>
        </p:txBody>
      </p:sp>
      <p:sp>
        <p:nvSpPr>
          <p:cNvPr id="1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4" y="1817073"/>
            <a:ext cx="11018520" cy="18288"/>
          </a:xfrm>
          <a:custGeom>
            <a:avLst/>
            <a:gdLst>
              <a:gd name="connsiteX0" fmla="*/ 0 w 11018520"/>
              <a:gd name="connsiteY0" fmla="*/ 0 h 18288"/>
              <a:gd name="connsiteX1" fmla="*/ 468287 w 11018520"/>
              <a:gd name="connsiteY1" fmla="*/ 0 h 18288"/>
              <a:gd name="connsiteX2" fmla="*/ 1156945 w 11018520"/>
              <a:gd name="connsiteY2" fmla="*/ 0 h 18288"/>
              <a:gd name="connsiteX3" fmla="*/ 1955787 w 11018520"/>
              <a:gd name="connsiteY3" fmla="*/ 0 h 18288"/>
              <a:gd name="connsiteX4" fmla="*/ 2313889 w 11018520"/>
              <a:gd name="connsiteY4" fmla="*/ 0 h 18288"/>
              <a:gd name="connsiteX5" fmla="*/ 2671991 w 11018520"/>
              <a:gd name="connsiteY5" fmla="*/ 0 h 18288"/>
              <a:gd name="connsiteX6" fmla="*/ 3581019 w 11018520"/>
              <a:gd name="connsiteY6" fmla="*/ 0 h 18288"/>
              <a:gd name="connsiteX7" fmla="*/ 4269677 w 11018520"/>
              <a:gd name="connsiteY7" fmla="*/ 0 h 18288"/>
              <a:gd name="connsiteX8" fmla="*/ 4627778 w 11018520"/>
              <a:gd name="connsiteY8" fmla="*/ 0 h 18288"/>
              <a:gd name="connsiteX9" fmla="*/ 5316436 w 11018520"/>
              <a:gd name="connsiteY9" fmla="*/ 0 h 18288"/>
              <a:gd name="connsiteX10" fmla="*/ 6225464 w 11018520"/>
              <a:gd name="connsiteY10" fmla="*/ 0 h 18288"/>
              <a:gd name="connsiteX11" fmla="*/ 6803936 w 11018520"/>
              <a:gd name="connsiteY11" fmla="*/ 0 h 18288"/>
              <a:gd name="connsiteX12" fmla="*/ 7382408 w 11018520"/>
              <a:gd name="connsiteY12" fmla="*/ 0 h 18288"/>
              <a:gd name="connsiteX13" fmla="*/ 8071066 w 11018520"/>
              <a:gd name="connsiteY13" fmla="*/ 0 h 18288"/>
              <a:gd name="connsiteX14" fmla="*/ 8869909 w 11018520"/>
              <a:gd name="connsiteY14" fmla="*/ 0 h 18288"/>
              <a:gd name="connsiteX15" fmla="*/ 9668751 w 11018520"/>
              <a:gd name="connsiteY15" fmla="*/ 0 h 18288"/>
              <a:gd name="connsiteX16" fmla="*/ 11018520 w 11018520"/>
              <a:gd name="connsiteY16" fmla="*/ 0 h 18288"/>
              <a:gd name="connsiteX17" fmla="*/ 11018520 w 11018520"/>
              <a:gd name="connsiteY17" fmla="*/ 18288 h 18288"/>
              <a:gd name="connsiteX18" fmla="*/ 10550233 w 11018520"/>
              <a:gd name="connsiteY18" fmla="*/ 18288 h 18288"/>
              <a:gd name="connsiteX19" fmla="*/ 9641205 w 11018520"/>
              <a:gd name="connsiteY19" fmla="*/ 18288 h 18288"/>
              <a:gd name="connsiteX20" fmla="*/ 8952548 w 11018520"/>
              <a:gd name="connsiteY20" fmla="*/ 18288 h 18288"/>
              <a:gd name="connsiteX21" fmla="*/ 8594446 w 11018520"/>
              <a:gd name="connsiteY21" fmla="*/ 18288 h 18288"/>
              <a:gd name="connsiteX22" fmla="*/ 7905788 w 11018520"/>
              <a:gd name="connsiteY22" fmla="*/ 18288 h 18288"/>
              <a:gd name="connsiteX23" fmla="*/ 7327316 w 11018520"/>
              <a:gd name="connsiteY23" fmla="*/ 18288 h 18288"/>
              <a:gd name="connsiteX24" fmla="*/ 6748844 w 11018520"/>
              <a:gd name="connsiteY24" fmla="*/ 18288 h 18288"/>
              <a:gd name="connsiteX25" fmla="*/ 6170371 w 11018520"/>
              <a:gd name="connsiteY25" fmla="*/ 18288 h 18288"/>
              <a:gd name="connsiteX26" fmla="*/ 5591899 w 11018520"/>
              <a:gd name="connsiteY26" fmla="*/ 18288 h 18288"/>
              <a:gd name="connsiteX27" fmla="*/ 4793056 w 11018520"/>
              <a:gd name="connsiteY27" fmla="*/ 18288 h 18288"/>
              <a:gd name="connsiteX28" fmla="*/ 4104399 w 11018520"/>
              <a:gd name="connsiteY28" fmla="*/ 18288 h 18288"/>
              <a:gd name="connsiteX29" fmla="*/ 3746297 w 11018520"/>
              <a:gd name="connsiteY29" fmla="*/ 18288 h 18288"/>
              <a:gd name="connsiteX30" fmla="*/ 3167825 w 11018520"/>
              <a:gd name="connsiteY30" fmla="*/ 18288 h 18288"/>
              <a:gd name="connsiteX31" fmla="*/ 2368982 w 11018520"/>
              <a:gd name="connsiteY31" fmla="*/ 18288 h 18288"/>
              <a:gd name="connsiteX32" fmla="*/ 1900695 w 11018520"/>
              <a:gd name="connsiteY32" fmla="*/ 18288 h 18288"/>
              <a:gd name="connsiteX33" fmla="*/ 991667 w 11018520"/>
              <a:gd name="connsiteY33" fmla="*/ 18288 h 18288"/>
              <a:gd name="connsiteX34" fmla="*/ 0 w 11018520"/>
              <a:gd name="connsiteY34" fmla="*/ 18288 h 18288"/>
              <a:gd name="connsiteX35" fmla="*/ 0 w 11018520"/>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1018520" h="18288" fill="none" extrusionOk="0">
                <a:moveTo>
                  <a:pt x="0" y="0"/>
                </a:moveTo>
                <a:cubicBezTo>
                  <a:pt x="176840" y="19448"/>
                  <a:pt x="369510" y="1686"/>
                  <a:pt x="468287" y="0"/>
                </a:cubicBezTo>
                <a:cubicBezTo>
                  <a:pt x="567064" y="-1686"/>
                  <a:pt x="844925" y="28710"/>
                  <a:pt x="1156945" y="0"/>
                </a:cubicBezTo>
                <a:cubicBezTo>
                  <a:pt x="1468965" y="-28710"/>
                  <a:pt x="1755775" y="35306"/>
                  <a:pt x="1955787" y="0"/>
                </a:cubicBezTo>
                <a:cubicBezTo>
                  <a:pt x="2155799" y="-35306"/>
                  <a:pt x="2224532" y="-16632"/>
                  <a:pt x="2313889" y="0"/>
                </a:cubicBezTo>
                <a:cubicBezTo>
                  <a:pt x="2403246" y="16632"/>
                  <a:pt x="2494050" y="6083"/>
                  <a:pt x="2671991" y="0"/>
                </a:cubicBezTo>
                <a:cubicBezTo>
                  <a:pt x="2849932" y="-6083"/>
                  <a:pt x="3354152" y="34614"/>
                  <a:pt x="3581019" y="0"/>
                </a:cubicBezTo>
                <a:cubicBezTo>
                  <a:pt x="3807886" y="-34614"/>
                  <a:pt x="4022451" y="14254"/>
                  <a:pt x="4269677" y="0"/>
                </a:cubicBezTo>
                <a:cubicBezTo>
                  <a:pt x="4516903" y="-14254"/>
                  <a:pt x="4514495" y="-13291"/>
                  <a:pt x="4627778" y="0"/>
                </a:cubicBezTo>
                <a:cubicBezTo>
                  <a:pt x="4741061" y="13291"/>
                  <a:pt x="5120758" y="-22660"/>
                  <a:pt x="5316436" y="0"/>
                </a:cubicBezTo>
                <a:cubicBezTo>
                  <a:pt x="5512114" y="22660"/>
                  <a:pt x="5812155" y="-9513"/>
                  <a:pt x="6225464" y="0"/>
                </a:cubicBezTo>
                <a:cubicBezTo>
                  <a:pt x="6638773" y="9513"/>
                  <a:pt x="6545417" y="2479"/>
                  <a:pt x="6803936" y="0"/>
                </a:cubicBezTo>
                <a:cubicBezTo>
                  <a:pt x="7062455" y="-2479"/>
                  <a:pt x="7245098" y="-20209"/>
                  <a:pt x="7382408" y="0"/>
                </a:cubicBezTo>
                <a:cubicBezTo>
                  <a:pt x="7519718" y="20209"/>
                  <a:pt x="7801947" y="19736"/>
                  <a:pt x="8071066" y="0"/>
                </a:cubicBezTo>
                <a:cubicBezTo>
                  <a:pt x="8340185" y="-19736"/>
                  <a:pt x="8495312" y="-6666"/>
                  <a:pt x="8869909" y="0"/>
                </a:cubicBezTo>
                <a:cubicBezTo>
                  <a:pt x="9244506" y="6666"/>
                  <a:pt x="9501461" y="-13745"/>
                  <a:pt x="9668751" y="0"/>
                </a:cubicBezTo>
                <a:cubicBezTo>
                  <a:pt x="9836041" y="13745"/>
                  <a:pt x="10607605" y="14143"/>
                  <a:pt x="11018520" y="0"/>
                </a:cubicBezTo>
                <a:cubicBezTo>
                  <a:pt x="11019166" y="4451"/>
                  <a:pt x="11019010" y="9226"/>
                  <a:pt x="11018520" y="18288"/>
                </a:cubicBezTo>
                <a:cubicBezTo>
                  <a:pt x="10834966" y="15274"/>
                  <a:pt x="10754561" y="35250"/>
                  <a:pt x="10550233" y="18288"/>
                </a:cubicBezTo>
                <a:cubicBezTo>
                  <a:pt x="10345905" y="1326"/>
                  <a:pt x="9906342" y="45884"/>
                  <a:pt x="9641205" y="18288"/>
                </a:cubicBezTo>
                <a:cubicBezTo>
                  <a:pt x="9376068" y="-9308"/>
                  <a:pt x="9177188" y="43988"/>
                  <a:pt x="8952548" y="18288"/>
                </a:cubicBezTo>
                <a:cubicBezTo>
                  <a:pt x="8727908" y="-7412"/>
                  <a:pt x="8707007" y="3271"/>
                  <a:pt x="8594446" y="18288"/>
                </a:cubicBezTo>
                <a:cubicBezTo>
                  <a:pt x="8481885" y="33305"/>
                  <a:pt x="8175004" y="35109"/>
                  <a:pt x="7905788" y="18288"/>
                </a:cubicBezTo>
                <a:cubicBezTo>
                  <a:pt x="7636572" y="1467"/>
                  <a:pt x="7535638" y="7399"/>
                  <a:pt x="7327316" y="18288"/>
                </a:cubicBezTo>
                <a:cubicBezTo>
                  <a:pt x="7118994" y="29177"/>
                  <a:pt x="6978247" y="47205"/>
                  <a:pt x="6748844" y="18288"/>
                </a:cubicBezTo>
                <a:cubicBezTo>
                  <a:pt x="6519441" y="-10629"/>
                  <a:pt x="6459241" y="43308"/>
                  <a:pt x="6170371" y="18288"/>
                </a:cubicBezTo>
                <a:cubicBezTo>
                  <a:pt x="5881501" y="-6732"/>
                  <a:pt x="5736201" y="35971"/>
                  <a:pt x="5591899" y="18288"/>
                </a:cubicBezTo>
                <a:cubicBezTo>
                  <a:pt x="5447597" y="605"/>
                  <a:pt x="4990303" y="20409"/>
                  <a:pt x="4793056" y="18288"/>
                </a:cubicBezTo>
                <a:cubicBezTo>
                  <a:pt x="4595809" y="16167"/>
                  <a:pt x="4271723" y="2909"/>
                  <a:pt x="4104399" y="18288"/>
                </a:cubicBezTo>
                <a:cubicBezTo>
                  <a:pt x="3937075" y="33667"/>
                  <a:pt x="3923235" y="10730"/>
                  <a:pt x="3746297" y="18288"/>
                </a:cubicBezTo>
                <a:cubicBezTo>
                  <a:pt x="3569359" y="25846"/>
                  <a:pt x="3351081" y="24702"/>
                  <a:pt x="3167825" y="18288"/>
                </a:cubicBezTo>
                <a:cubicBezTo>
                  <a:pt x="2984569" y="11874"/>
                  <a:pt x="2708033" y="13293"/>
                  <a:pt x="2368982" y="18288"/>
                </a:cubicBezTo>
                <a:cubicBezTo>
                  <a:pt x="2029931" y="23283"/>
                  <a:pt x="2009060" y="37671"/>
                  <a:pt x="1900695" y="18288"/>
                </a:cubicBezTo>
                <a:cubicBezTo>
                  <a:pt x="1792330" y="-1095"/>
                  <a:pt x="1183178" y="9337"/>
                  <a:pt x="991667" y="18288"/>
                </a:cubicBezTo>
                <a:cubicBezTo>
                  <a:pt x="800156" y="27239"/>
                  <a:pt x="375690" y="34110"/>
                  <a:pt x="0" y="18288"/>
                </a:cubicBezTo>
                <a:cubicBezTo>
                  <a:pt x="-213" y="9468"/>
                  <a:pt x="187" y="4459"/>
                  <a:pt x="0" y="0"/>
                </a:cubicBezTo>
                <a:close/>
              </a:path>
              <a:path w="11018520" h="18288" stroke="0" extrusionOk="0">
                <a:moveTo>
                  <a:pt x="0" y="0"/>
                </a:moveTo>
                <a:cubicBezTo>
                  <a:pt x="266588" y="-23405"/>
                  <a:pt x="350503" y="-27031"/>
                  <a:pt x="578472" y="0"/>
                </a:cubicBezTo>
                <a:cubicBezTo>
                  <a:pt x="806441" y="27031"/>
                  <a:pt x="803976" y="13604"/>
                  <a:pt x="936574" y="0"/>
                </a:cubicBezTo>
                <a:cubicBezTo>
                  <a:pt x="1069172" y="-13604"/>
                  <a:pt x="1661335" y="-31902"/>
                  <a:pt x="1845602" y="0"/>
                </a:cubicBezTo>
                <a:cubicBezTo>
                  <a:pt x="2029869" y="31902"/>
                  <a:pt x="2273452" y="17005"/>
                  <a:pt x="2424074" y="0"/>
                </a:cubicBezTo>
                <a:cubicBezTo>
                  <a:pt x="2574696" y="-17005"/>
                  <a:pt x="2790864" y="-28133"/>
                  <a:pt x="3002547" y="0"/>
                </a:cubicBezTo>
                <a:cubicBezTo>
                  <a:pt x="3214230" y="28133"/>
                  <a:pt x="3605033" y="-14934"/>
                  <a:pt x="3911575" y="0"/>
                </a:cubicBezTo>
                <a:cubicBezTo>
                  <a:pt x="4218117" y="14934"/>
                  <a:pt x="4198004" y="3604"/>
                  <a:pt x="4379862" y="0"/>
                </a:cubicBezTo>
                <a:cubicBezTo>
                  <a:pt x="4561720" y="-3604"/>
                  <a:pt x="4941151" y="-37368"/>
                  <a:pt x="5288890" y="0"/>
                </a:cubicBezTo>
                <a:cubicBezTo>
                  <a:pt x="5636629" y="37368"/>
                  <a:pt x="6011513" y="-33898"/>
                  <a:pt x="6197918" y="0"/>
                </a:cubicBezTo>
                <a:cubicBezTo>
                  <a:pt x="6384323" y="33898"/>
                  <a:pt x="6555799" y="11241"/>
                  <a:pt x="6886575" y="0"/>
                </a:cubicBezTo>
                <a:cubicBezTo>
                  <a:pt x="7217351" y="-11241"/>
                  <a:pt x="7604472" y="-44614"/>
                  <a:pt x="7795603" y="0"/>
                </a:cubicBezTo>
                <a:cubicBezTo>
                  <a:pt x="7986734" y="44614"/>
                  <a:pt x="8098870" y="-11086"/>
                  <a:pt x="8374075" y="0"/>
                </a:cubicBezTo>
                <a:cubicBezTo>
                  <a:pt x="8649280" y="11086"/>
                  <a:pt x="8701749" y="-25020"/>
                  <a:pt x="8952548" y="0"/>
                </a:cubicBezTo>
                <a:cubicBezTo>
                  <a:pt x="9203347" y="25020"/>
                  <a:pt x="9519297" y="4274"/>
                  <a:pt x="9751390" y="0"/>
                </a:cubicBezTo>
                <a:cubicBezTo>
                  <a:pt x="9983483" y="-4274"/>
                  <a:pt x="10169881" y="16480"/>
                  <a:pt x="10329863" y="0"/>
                </a:cubicBezTo>
                <a:cubicBezTo>
                  <a:pt x="10489845" y="-16480"/>
                  <a:pt x="10750941" y="-9727"/>
                  <a:pt x="11018520" y="0"/>
                </a:cubicBezTo>
                <a:cubicBezTo>
                  <a:pt x="11018113" y="8690"/>
                  <a:pt x="11018366" y="14141"/>
                  <a:pt x="11018520" y="18288"/>
                </a:cubicBezTo>
                <a:cubicBezTo>
                  <a:pt x="10841176" y="-3597"/>
                  <a:pt x="10399304" y="41504"/>
                  <a:pt x="10219677" y="18288"/>
                </a:cubicBezTo>
                <a:cubicBezTo>
                  <a:pt x="10040050" y="-4928"/>
                  <a:pt x="10030762" y="16144"/>
                  <a:pt x="9861575" y="18288"/>
                </a:cubicBezTo>
                <a:cubicBezTo>
                  <a:pt x="9692388" y="20432"/>
                  <a:pt x="9529439" y="40380"/>
                  <a:pt x="9393288" y="18288"/>
                </a:cubicBezTo>
                <a:cubicBezTo>
                  <a:pt x="9257137" y="-3804"/>
                  <a:pt x="8825003" y="25592"/>
                  <a:pt x="8484260" y="18288"/>
                </a:cubicBezTo>
                <a:cubicBezTo>
                  <a:pt x="8143517" y="10984"/>
                  <a:pt x="8082894" y="45968"/>
                  <a:pt x="7795603" y="18288"/>
                </a:cubicBezTo>
                <a:cubicBezTo>
                  <a:pt x="7508312" y="-9392"/>
                  <a:pt x="7466074" y="19486"/>
                  <a:pt x="7327316" y="18288"/>
                </a:cubicBezTo>
                <a:cubicBezTo>
                  <a:pt x="7188558" y="17090"/>
                  <a:pt x="6869645" y="4657"/>
                  <a:pt x="6638658" y="18288"/>
                </a:cubicBezTo>
                <a:cubicBezTo>
                  <a:pt x="6407671" y="31919"/>
                  <a:pt x="6359238" y="35967"/>
                  <a:pt x="6280556" y="18288"/>
                </a:cubicBezTo>
                <a:cubicBezTo>
                  <a:pt x="6201874" y="609"/>
                  <a:pt x="6041216" y="22404"/>
                  <a:pt x="5922455" y="18288"/>
                </a:cubicBezTo>
                <a:cubicBezTo>
                  <a:pt x="5803694" y="14172"/>
                  <a:pt x="5555521" y="48848"/>
                  <a:pt x="5233797" y="18288"/>
                </a:cubicBezTo>
                <a:cubicBezTo>
                  <a:pt x="4912073" y="-12272"/>
                  <a:pt x="4986440" y="-2740"/>
                  <a:pt x="4765510" y="18288"/>
                </a:cubicBezTo>
                <a:cubicBezTo>
                  <a:pt x="4544580" y="39316"/>
                  <a:pt x="4177715" y="18248"/>
                  <a:pt x="3966667" y="18288"/>
                </a:cubicBezTo>
                <a:cubicBezTo>
                  <a:pt x="3755619" y="18328"/>
                  <a:pt x="3664519" y="22387"/>
                  <a:pt x="3498380" y="18288"/>
                </a:cubicBezTo>
                <a:cubicBezTo>
                  <a:pt x="3332241" y="14189"/>
                  <a:pt x="3065858" y="-7524"/>
                  <a:pt x="2699537" y="18288"/>
                </a:cubicBezTo>
                <a:cubicBezTo>
                  <a:pt x="2333216" y="44100"/>
                  <a:pt x="2505666" y="4650"/>
                  <a:pt x="2341436" y="18288"/>
                </a:cubicBezTo>
                <a:cubicBezTo>
                  <a:pt x="2177206" y="31926"/>
                  <a:pt x="1790164" y="19880"/>
                  <a:pt x="1542593" y="18288"/>
                </a:cubicBezTo>
                <a:cubicBezTo>
                  <a:pt x="1295022" y="16696"/>
                  <a:pt x="1218012" y="39325"/>
                  <a:pt x="1074306" y="18288"/>
                </a:cubicBezTo>
                <a:cubicBezTo>
                  <a:pt x="930600" y="-2749"/>
                  <a:pt x="797266" y="24589"/>
                  <a:pt x="716204" y="18288"/>
                </a:cubicBezTo>
                <a:cubicBezTo>
                  <a:pt x="635142" y="11987"/>
                  <a:pt x="344503" y="41396"/>
                  <a:pt x="0" y="18288"/>
                </a:cubicBezTo>
                <a:cubicBezTo>
                  <a:pt x="-53" y="11301"/>
                  <a:pt x="-649" y="7756"/>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text&#10;&#10;Description automatically generated">
            <a:extLst>
              <a:ext uri="{FF2B5EF4-FFF2-40B4-BE49-F238E27FC236}">
                <a16:creationId xmlns:a16="http://schemas.microsoft.com/office/drawing/2014/main" id="{58697C8B-A968-86D8-3762-D1618894F642}"/>
              </a:ext>
            </a:extLst>
          </p:cNvPr>
          <p:cNvPicPr>
            <a:picLocks noChangeAspect="1"/>
          </p:cNvPicPr>
          <p:nvPr/>
        </p:nvPicPr>
        <p:blipFill rotWithShape="1">
          <a:blip r:embed="rId2">
            <a:extLst>
              <a:ext uri="{28A0092B-C50C-407E-A947-70E740481C1C}">
                <a14:useLocalDpi xmlns:a14="http://schemas.microsoft.com/office/drawing/2010/main" val="0"/>
              </a:ext>
            </a:extLst>
          </a:blip>
          <a:srcRect l="16441" r="16244" b="1"/>
          <a:stretch/>
        </p:blipFill>
        <p:spPr>
          <a:xfrm>
            <a:off x="572492" y="2089604"/>
            <a:ext cx="3941064" cy="4096511"/>
          </a:xfrm>
          <a:prstGeom prst="rect">
            <a:avLst/>
          </a:prstGeom>
        </p:spPr>
      </p:pic>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4905955" y="2071316"/>
            <a:ext cx="6713552" cy="4096511"/>
          </a:xfrm>
        </p:spPr>
        <p:txBody>
          <a:bodyPr anchor="t">
            <a:normAutofit/>
          </a:bodyPr>
          <a:lstStyle/>
          <a:p>
            <a:pPr marL="36576" indent="0" algn="ctr">
              <a:lnSpc>
                <a:spcPct val="100000"/>
              </a:lnSpc>
              <a:buNone/>
              <a:defRPr/>
            </a:pPr>
            <a:r>
              <a:rPr lang="en-US" sz="1800" b="1" u="sng" dirty="0">
                <a:latin typeface="Georgia" panose="02040502050405020303" pitchFamily="18" charset="0"/>
              </a:rPr>
              <a:t>Each year, a group of graduating seniors earn the honor of graduating with a white cap and gown — “Walking In White” is unique to NSBHS.  </a:t>
            </a:r>
          </a:p>
          <a:p>
            <a:pPr marL="36576" indent="0" algn="ctr">
              <a:lnSpc>
                <a:spcPct val="100000"/>
              </a:lnSpc>
              <a:buNone/>
              <a:defRPr/>
            </a:pPr>
            <a:r>
              <a:rPr lang="en-US" sz="1800" b="1" u="sng" dirty="0">
                <a:latin typeface="Georgia" panose="02040502050405020303" pitchFamily="18" charset="0"/>
              </a:rPr>
              <a:t>Below are the requirements for this honor:</a:t>
            </a:r>
          </a:p>
          <a:p>
            <a:pPr marL="493776" indent="-457200" algn="ctr">
              <a:lnSpc>
                <a:spcPct val="100000"/>
              </a:lnSpc>
              <a:defRPr/>
            </a:pPr>
            <a:r>
              <a:rPr lang="en-US" sz="1800" b="1" dirty="0">
                <a:latin typeface="Georgia" panose="02040502050405020303" pitchFamily="18" charset="0"/>
              </a:rPr>
              <a:t> 3.5 weighted GPA</a:t>
            </a:r>
          </a:p>
          <a:p>
            <a:pPr marL="493776" indent="-457200" algn="ctr">
              <a:lnSpc>
                <a:spcPct val="100000"/>
              </a:lnSpc>
              <a:defRPr/>
            </a:pPr>
            <a:r>
              <a:rPr lang="en-US" sz="1800" b="1" dirty="0">
                <a:latin typeface="Georgia" panose="02040502050405020303" pitchFamily="18" charset="0"/>
              </a:rPr>
              <a:t>10 honors, AP, AICE, and/or Dual Enrollment courses.</a:t>
            </a:r>
          </a:p>
          <a:p>
            <a:pPr marL="493776" indent="-457200" algn="ctr">
              <a:lnSpc>
                <a:spcPct val="100000"/>
              </a:lnSpc>
              <a:defRPr/>
            </a:pPr>
            <a:r>
              <a:rPr lang="en-US" sz="1800" b="1" dirty="0">
                <a:latin typeface="Georgia" panose="02040502050405020303" pitchFamily="18" charset="0"/>
              </a:rPr>
              <a:t>A minimum of 1100 on the math and verbal sections of the SAT or a minimum of  a ‘composite’ score of 23 on the ACT</a:t>
            </a:r>
          </a:p>
          <a:p>
            <a:pPr marL="493776" indent="-457200" algn="ctr">
              <a:lnSpc>
                <a:spcPct val="100000"/>
              </a:lnSpc>
              <a:defRPr/>
            </a:pPr>
            <a:r>
              <a:rPr lang="en-US" sz="1800" b="1" dirty="0">
                <a:latin typeface="Georgia" panose="02040502050405020303" pitchFamily="18" charset="0"/>
              </a:rPr>
              <a:t>75 hours of pre-approved </a:t>
            </a:r>
          </a:p>
          <a:p>
            <a:pPr marL="448056" lvl="1" indent="0" algn="ctr" eaLnBrk="1" fontAlgn="auto" hangingPunct="1">
              <a:lnSpc>
                <a:spcPct val="100000"/>
              </a:lnSpc>
              <a:spcAft>
                <a:spcPts val="0"/>
              </a:spcAft>
              <a:buFont typeface="Verdana" panose="020B0604030504040204" pitchFamily="34" charset="0"/>
              <a:buNone/>
              <a:defRPr/>
            </a:pPr>
            <a:r>
              <a:rPr lang="en-US" sz="1800" b="1" dirty="0">
                <a:latin typeface="Georgia" panose="02040502050405020303" pitchFamily="18" charset="0"/>
              </a:rPr>
              <a:t>     community service</a:t>
            </a:r>
          </a:p>
          <a:p>
            <a:pPr marL="0" indent="0">
              <a:lnSpc>
                <a:spcPct val="100000"/>
              </a:lnSpc>
              <a:buNone/>
            </a:pPr>
            <a:endParaRPr lang="en-US" altLang="en-US" sz="1100" dirty="0">
              <a:latin typeface="Georgia" panose="02040502050405020303" pitchFamily="18" charset="0"/>
            </a:endParaRPr>
          </a:p>
        </p:txBody>
      </p:sp>
    </p:spTree>
    <p:extLst>
      <p:ext uri="{BB962C8B-B14F-4D97-AF65-F5344CB8AC3E}">
        <p14:creationId xmlns:p14="http://schemas.microsoft.com/office/powerpoint/2010/main" val="24358420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40080" y="325370"/>
            <a:ext cx="6894576" cy="1784538"/>
          </a:xfrm>
        </p:spPr>
        <p:txBody>
          <a:bodyPr anchor="b">
            <a:normAutofit/>
          </a:bodyPr>
          <a:lstStyle/>
          <a:p>
            <a:pPr>
              <a:lnSpc>
                <a:spcPct val="90000"/>
              </a:lnSpc>
            </a:pPr>
            <a:r>
              <a:rPr lang="en-US" sz="4500" dirty="0">
                <a:latin typeface="Georgia" panose="02040502050405020303" pitchFamily="18" charset="0"/>
              </a:rPr>
              <a:t>Bright Futures </a:t>
            </a:r>
            <a:br>
              <a:rPr lang="en-US" sz="4500" dirty="0">
                <a:latin typeface="Georgia" panose="02040502050405020303" pitchFamily="18" charset="0"/>
              </a:rPr>
            </a:br>
            <a:r>
              <a:rPr lang="en-US" sz="4500" dirty="0">
                <a:latin typeface="Georgia" panose="02040502050405020303" pitchFamily="18" charset="0"/>
              </a:rPr>
              <a:t>Academic Scholar Award </a:t>
            </a:r>
          </a:p>
        </p:txBody>
      </p:sp>
      <p:sp>
        <p:nvSpPr>
          <p:cNvPr id="24"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395391"/>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640080" y="2708307"/>
            <a:ext cx="6894576" cy="3485260"/>
          </a:xfrm>
        </p:spPr>
        <p:txBody>
          <a:bodyPr>
            <a:normAutofit/>
          </a:bodyPr>
          <a:lstStyle/>
          <a:p>
            <a:pPr>
              <a:lnSpc>
                <a:spcPct val="100000"/>
              </a:lnSpc>
            </a:pPr>
            <a:r>
              <a:rPr lang="en-US" altLang="en-US" sz="1400" dirty="0">
                <a:latin typeface="Georgia" panose="02040502050405020303" pitchFamily="18" charset="0"/>
              </a:rPr>
              <a:t>3.5 weighted GPA </a:t>
            </a:r>
          </a:p>
          <a:p>
            <a:pPr>
              <a:lnSpc>
                <a:spcPct val="100000"/>
              </a:lnSpc>
            </a:pPr>
            <a:r>
              <a:rPr lang="en-US" altLang="en-US" sz="1400" dirty="0">
                <a:latin typeface="Georgia" panose="02040502050405020303" pitchFamily="18" charset="0"/>
              </a:rPr>
              <a:t> Courses must include 16 credits of college preparatory academic courses. </a:t>
            </a:r>
            <a:r>
              <a:rPr lang="en-US" altLang="en-US" sz="1400" i="1" dirty="0">
                <a:latin typeface="Georgia" panose="02040502050405020303" pitchFamily="18" charset="0"/>
              </a:rPr>
              <a:t>May use up to 3 additional credits to raise GPA (see BF’s website)</a:t>
            </a:r>
            <a:endParaRPr lang="en-US" altLang="en-US" sz="1400" dirty="0">
              <a:latin typeface="Georgia" panose="02040502050405020303" pitchFamily="18" charset="0"/>
            </a:endParaRPr>
          </a:p>
          <a:p>
            <a:pPr lvl="1">
              <a:lnSpc>
                <a:spcPct val="100000"/>
              </a:lnSpc>
            </a:pPr>
            <a:r>
              <a:rPr lang="en-US" altLang="en-US" sz="1400" dirty="0">
                <a:latin typeface="Georgia" panose="02040502050405020303" pitchFamily="18" charset="0"/>
              </a:rPr>
              <a:t>4	 English (3 with substantial writing)</a:t>
            </a:r>
          </a:p>
          <a:p>
            <a:pPr lvl="1">
              <a:lnSpc>
                <a:spcPct val="100000"/>
              </a:lnSpc>
            </a:pPr>
            <a:r>
              <a:rPr lang="en-US" altLang="en-US" sz="1400" dirty="0">
                <a:latin typeface="Georgia" panose="02040502050405020303" pitchFamily="18" charset="0"/>
              </a:rPr>
              <a:t>4	Mathematics (Algebra I level and above)</a:t>
            </a:r>
          </a:p>
          <a:p>
            <a:pPr lvl="1">
              <a:lnSpc>
                <a:spcPct val="100000"/>
              </a:lnSpc>
            </a:pPr>
            <a:r>
              <a:rPr lang="en-US" altLang="en-US" sz="1400" dirty="0">
                <a:latin typeface="Georgia" panose="02040502050405020303" pitchFamily="18" charset="0"/>
              </a:rPr>
              <a:t>3	Natural Science (2 with substantial lab)</a:t>
            </a:r>
          </a:p>
          <a:p>
            <a:pPr lvl="1">
              <a:lnSpc>
                <a:spcPct val="100000"/>
              </a:lnSpc>
            </a:pPr>
            <a:r>
              <a:rPr lang="en-US" altLang="en-US" sz="1400" dirty="0">
                <a:latin typeface="Georgia" panose="02040502050405020303" pitchFamily="18" charset="0"/>
              </a:rPr>
              <a:t>3	Social Science</a:t>
            </a:r>
          </a:p>
          <a:p>
            <a:pPr lvl="1">
              <a:lnSpc>
                <a:spcPct val="100000"/>
              </a:lnSpc>
            </a:pPr>
            <a:r>
              <a:rPr lang="en-US" altLang="en-US" sz="1400" dirty="0">
                <a:latin typeface="Georgia" panose="02040502050405020303" pitchFamily="18" charset="0"/>
              </a:rPr>
              <a:t>2 	World Language (in the same language)</a:t>
            </a:r>
          </a:p>
          <a:p>
            <a:pPr>
              <a:lnSpc>
                <a:spcPct val="100000"/>
              </a:lnSpc>
            </a:pPr>
            <a:r>
              <a:rPr lang="en-US" altLang="en-US" sz="1400" dirty="0">
                <a:latin typeface="Georgia" panose="02040502050405020303" pitchFamily="18" charset="0"/>
              </a:rPr>
              <a:t>100 Community Service/Paid Hours</a:t>
            </a:r>
          </a:p>
          <a:p>
            <a:pPr>
              <a:lnSpc>
                <a:spcPct val="100000"/>
              </a:lnSpc>
            </a:pPr>
            <a:r>
              <a:rPr lang="en-US" altLang="en-US" sz="1400" dirty="0">
                <a:latin typeface="Georgia" panose="02040502050405020303" pitchFamily="18" charset="0"/>
              </a:rPr>
              <a:t>Test Scores-Best composite score of 1340 SAT or 29 ACT (ACT scores are rounded up for scores with .5 and higher; SAT scores do not require rounding.)</a:t>
            </a:r>
          </a:p>
          <a:p>
            <a:pPr marL="0" indent="0">
              <a:lnSpc>
                <a:spcPct val="100000"/>
              </a:lnSpc>
              <a:buNone/>
            </a:pPr>
            <a:endParaRPr lang="en-US" altLang="en-US" sz="1000" dirty="0">
              <a:latin typeface="Georgia" panose="02040502050405020303" pitchFamily="18" charset="0"/>
            </a:endParaRPr>
          </a:p>
        </p:txBody>
      </p:sp>
      <p:pic>
        <p:nvPicPr>
          <p:cNvPr id="5" name="Picture 4" descr="Background pattern&#10;&#10;Description automatically generated">
            <a:extLst>
              <a:ext uri="{FF2B5EF4-FFF2-40B4-BE49-F238E27FC236}">
                <a16:creationId xmlns:a16="http://schemas.microsoft.com/office/drawing/2014/main" id="{6DAB12E8-0491-6AE8-1193-B25FAA33E905}"/>
              </a:ext>
            </a:extLst>
          </p:cNvPr>
          <p:cNvPicPr>
            <a:picLocks noChangeAspect="1"/>
          </p:cNvPicPr>
          <p:nvPr/>
        </p:nvPicPr>
        <p:blipFill rotWithShape="1">
          <a:blip r:embed="rId2">
            <a:extLst>
              <a:ext uri="{28A0092B-C50C-407E-A947-70E740481C1C}">
                <a14:useLocalDpi xmlns:a14="http://schemas.microsoft.com/office/drawing/2010/main" val="0"/>
              </a:ext>
            </a:extLst>
          </a:blip>
          <a:srcRect l="33604" r="36864"/>
          <a:stretch/>
        </p:blipFill>
        <p:spPr>
          <a:xfrm>
            <a:off x="8141399" y="10"/>
            <a:ext cx="4050601" cy="6857990"/>
          </a:xfrm>
          <a:custGeom>
            <a:avLst/>
            <a:gdLst/>
            <a:ahLst/>
            <a:cxnLst/>
            <a:rect l="l" t="t" r="r" b="b"/>
            <a:pathLst>
              <a:path w="4050601" h="6858000">
                <a:moveTo>
                  <a:pt x="26697" y="0"/>
                </a:moveTo>
                <a:lnTo>
                  <a:pt x="4050601" y="0"/>
                </a:lnTo>
                <a:lnTo>
                  <a:pt x="4050601" y="6858000"/>
                </a:lnTo>
                <a:lnTo>
                  <a:pt x="28376" y="6858000"/>
                </a:lnTo>
                <a:lnTo>
                  <a:pt x="28782" y="6851321"/>
                </a:lnTo>
                <a:cubicBezTo>
                  <a:pt x="31911" y="6730915"/>
                  <a:pt x="35027" y="6610471"/>
                  <a:pt x="38157" y="6489990"/>
                </a:cubicBezTo>
                <a:cubicBezTo>
                  <a:pt x="38284" y="6484913"/>
                  <a:pt x="39171" y="6479963"/>
                  <a:pt x="39171" y="6474886"/>
                </a:cubicBezTo>
                <a:cubicBezTo>
                  <a:pt x="48166" y="6361042"/>
                  <a:pt x="53107" y="6247198"/>
                  <a:pt x="18899" y="6136019"/>
                </a:cubicBezTo>
                <a:cubicBezTo>
                  <a:pt x="15871" y="6125573"/>
                  <a:pt x="14262" y="6114773"/>
                  <a:pt x="14084" y="6103909"/>
                </a:cubicBezTo>
                <a:cubicBezTo>
                  <a:pt x="12413" y="6006983"/>
                  <a:pt x="16644" y="5910056"/>
                  <a:pt x="26754" y="5813650"/>
                </a:cubicBezTo>
                <a:cubicBezTo>
                  <a:pt x="31949" y="5754507"/>
                  <a:pt x="26754" y="5694475"/>
                  <a:pt x="43478" y="5635967"/>
                </a:cubicBezTo>
                <a:cubicBezTo>
                  <a:pt x="50864" y="5606890"/>
                  <a:pt x="55109" y="5577103"/>
                  <a:pt x="56147" y="5547125"/>
                </a:cubicBezTo>
                <a:cubicBezTo>
                  <a:pt x="59948" y="5474529"/>
                  <a:pt x="38537" y="5406248"/>
                  <a:pt x="18139" y="5337713"/>
                </a:cubicBezTo>
                <a:cubicBezTo>
                  <a:pt x="7370" y="5301414"/>
                  <a:pt x="-5426" y="5264355"/>
                  <a:pt x="2429" y="5226280"/>
                </a:cubicBezTo>
                <a:cubicBezTo>
                  <a:pt x="16707" y="5167720"/>
                  <a:pt x="24854" y="5107828"/>
                  <a:pt x="26754" y="5047581"/>
                </a:cubicBezTo>
                <a:cubicBezTo>
                  <a:pt x="26754" y="5004937"/>
                  <a:pt x="16365" y="4963181"/>
                  <a:pt x="20039" y="4920664"/>
                </a:cubicBezTo>
                <a:cubicBezTo>
                  <a:pt x="28211" y="4838181"/>
                  <a:pt x="30238" y="4755203"/>
                  <a:pt x="26121" y="4672415"/>
                </a:cubicBezTo>
                <a:cubicBezTo>
                  <a:pt x="26095" y="4639315"/>
                  <a:pt x="29846" y="4606317"/>
                  <a:pt x="37270" y="4574054"/>
                </a:cubicBezTo>
                <a:cubicBezTo>
                  <a:pt x="46506" y="4517120"/>
                  <a:pt x="48419" y="4459246"/>
                  <a:pt x="42971" y="4401829"/>
                </a:cubicBezTo>
                <a:cubicBezTo>
                  <a:pt x="37016" y="4335324"/>
                  <a:pt x="19279" y="4269835"/>
                  <a:pt x="14845" y="4203331"/>
                </a:cubicBezTo>
                <a:cubicBezTo>
                  <a:pt x="7876" y="4093167"/>
                  <a:pt x="17759" y="3983003"/>
                  <a:pt x="27514" y="3873347"/>
                </a:cubicBezTo>
                <a:cubicBezTo>
                  <a:pt x="35116" y="3803010"/>
                  <a:pt x="37143" y="3732178"/>
                  <a:pt x="33596" y="3661523"/>
                </a:cubicBezTo>
                <a:cubicBezTo>
                  <a:pt x="29161" y="3605426"/>
                  <a:pt x="22193" y="3549329"/>
                  <a:pt x="20926" y="3493232"/>
                </a:cubicBezTo>
                <a:cubicBezTo>
                  <a:pt x="18646" y="3392967"/>
                  <a:pt x="19532" y="3292703"/>
                  <a:pt x="25360" y="3192439"/>
                </a:cubicBezTo>
                <a:cubicBezTo>
                  <a:pt x="28274" y="3142180"/>
                  <a:pt x="32962" y="3092429"/>
                  <a:pt x="34989" y="3041789"/>
                </a:cubicBezTo>
                <a:cubicBezTo>
                  <a:pt x="37016" y="2991149"/>
                  <a:pt x="41071" y="2940002"/>
                  <a:pt x="29542" y="2890377"/>
                </a:cubicBezTo>
                <a:cubicBezTo>
                  <a:pt x="10030" y="2805978"/>
                  <a:pt x="24347" y="2721959"/>
                  <a:pt x="28528" y="2637813"/>
                </a:cubicBezTo>
                <a:cubicBezTo>
                  <a:pt x="31062" y="2585523"/>
                  <a:pt x="46266" y="2531964"/>
                  <a:pt x="32836" y="2481198"/>
                </a:cubicBezTo>
                <a:cubicBezTo>
                  <a:pt x="11677" y="2401621"/>
                  <a:pt x="25487" y="2323694"/>
                  <a:pt x="32836" y="2245386"/>
                </a:cubicBezTo>
                <a:cubicBezTo>
                  <a:pt x="41311" y="2171280"/>
                  <a:pt x="39816" y="2096361"/>
                  <a:pt x="28401" y="2022648"/>
                </a:cubicBezTo>
                <a:cubicBezTo>
                  <a:pt x="14084" y="1949518"/>
                  <a:pt x="14084" y="1874307"/>
                  <a:pt x="28401" y="1801178"/>
                </a:cubicBezTo>
                <a:cubicBezTo>
                  <a:pt x="40260" y="1740816"/>
                  <a:pt x="41628" y="1678868"/>
                  <a:pt x="32455" y="1618037"/>
                </a:cubicBezTo>
                <a:cubicBezTo>
                  <a:pt x="26247" y="1574505"/>
                  <a:pt x="15098" y="1531226"/>
                  <a:pt x="13578" y="1487694"/>
                </a:cubicBezTo>
                <a:cubicBezTo>
                  <a:pt x="10436" y="1396656"/>
                  <a:pt x="12298" y="1305517"/>
                  <a:pt x="19153" y="1214696"/>
                </a:cubicBezTo>
                <a:cubicBezTo>
                  <a:pt x="27134" y="1111259"/>
                  <a:pt x="42464" y="1008202"/>
                  <a:pt x="31822" y="904004"/>
                </a:cubicBezTo>
                <a:cubicBezTo>
                  <a:pt x="28148" y="868213"/>
                  <a:pt x="20673" y="832549"/>
                  <a:pt x="19913" y="796632"/>
                </a:cubicBezTo>
                <a:cubicBezTo>
                  <a:pt x="18266" y="729366"/>
                  <a:pt x="17505" y="662989"/>
                  <a:pt x="21306" y="593565"/>
                </a:cubicBezTo>
                <a:cubicBezTo>
                  <a:pt x="25107" y="524142"/>
                  <a:pt x="39550" y="453703"/>
                  <a:pt x="29795" y="385549"/>
                </a:cubicBezTo>
                <a:cubicBezTo>
                  <a:pt x="20039" y="317394"/>
                  <a:pt x="26374" y="250382"/>
                  <a:pt x="32709" y="183497"/>
                </a:cubicBezTo>
                <a:cubicBezTo>
                  <a:pt x="35750" y="151705"/>
                  <a:pt x="37809" y="120261"/>
                  <a:pt x="37254" y="88945"/>
                </a:cubicBezTo>
                <a:close/>
              </a:path>
            </a:pathLst>
          </a:custGeom>
        </p:spPr>
      </p:pic>
    </p:spTree>
    <p:extLst>
      <p:ext uri="{BB962C8B-B14F-4D97-AF65-F5344CB8AC3E}">
        <p14:creationId xmlns:p14="http://schemas.microsoft.com/office/powerpoint/2010/main" val="1891523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A6D37EE4-EA1B-46EE-A54B-5233C63C96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7034585" y="703293"/>
            <a:ext cx="4584921" cy="1949815"/>
          </a:xfrm>
        </p:spPr>
        <p:txBody>
          <a:bodyPr anchor="b">
            <a:normAutofit/>
          </a:bodyPr>
          <a:lstStyle/>
          <a:p>
            <a:pPr>
              <a:lnSpc>
                <a:spcPct val="90000"/>
              </a:lnSpc>
            </a:pPr>
            <a:r>
              <a:rPr lang="en-US" sz="4200">
                <a:latin typeface="Georgia" panose="02040502050405020303" pitchFamily="18" charset="0"/>
              </a:rPr>
              <a:t>Bright Futures </a:t>
            </a:r>
            <a:br>
              <a:rPr lang="en-US" sz="4200">
                <a:latin typeface="Georgia" panose="02040502050405020303" pitchFamily="18" charset="0"/>
              </a:rPr>
            </a:br>
            <a:r>
              <a:rPr lang="en-US" sz="4200">
                <a:latin typeface="Georgia" panose="02040502050405020303" pitchFamily="18" charset="0"/>
              </a:rPr>
              <a:t>Medallion Scholar Award </a:t>
            </a:r>
          </a:p>
        </p:txBody>
      </p:sp>
      <p:pic>
        <p:nvPicPr>
          <p:cNvPr id="5" name="Picture 4" descr="Background pattern&#10;&#10;Description automatically generated">
            <a:extLst>
              <a:ext uri="{FF2B5EF4-FFF2-40B4-BE49-F238E27FC236}">
                <a16:creationId xmlns:a16="http://schemas.microsoft.com/office/drawing/2014/main" id="{C7A704A7-0DB9-CD0D-51B8-1B6E693A9948}"/>
              </a:ext>
            </a:extLst>
          </p:cNvPr>
          <p:cNvPicPr>
            <a:picLocks noChangeAspect="1"/>
          </p:cNvPicPr>
          <p:nvPr/>
        </p:nvPicPr>
        <p:blipFill rotWithShape="1">
          <a:blip r:embed="rId2">
            <a:extLst>
              <a:ext uri="{28A0092B-C50C-407E-A947-70E740481C1C}">
                <a14:useLocalDpi xmlns:a14="http://schemas.microsoft.com/office/drawing/2010/main" val="0"/>
              </a:ext>
            </a:extLst>
          </a:blip>
          <a:srcRect l="10628" r="1" b="1"/>
          <a:stretch/>
        </p:blipFill>
        <p:spPr>
          <a:xfrm>
            <a:off x="866691" y="1216968"/>
            <a:ext cx="5416261" cy="4424065"/>
          </a:xfrm>
          <a:custGeom>
            <a:avLst/>
            <a:gdLst/>
            <a:ahLst/>
            <a:cxnLst/>
            <a:rect l="l" t="t" r="r" b="b"/>
            <a:pathLst>
              <a:path w="5531320" h="4424065">
                <a:moveTo>
                  <a:pt x="4292328" y="3931444"/>
                </a:moveTo>
                <a:cubicBezTo>
                  <a:pt x="3830135" y="4131325"/>
                  <a:pt x="3346708" y="4259111"/>
                  <a:pt x="2855653" y="4364392"/>
                </a:cubicBezTo>
                <a:lnTo>
                  <a:pt x="2855525" y="4364392"/>
                </a:lnTo>
                <a:cubicBezTo>
                  <a:pt x="3386634" y="4394018"/>
                  <a:pt x="3853531" y="4210158"/>
                  <a:pt x="4292328" y="3931444"/>
                </a:cubicBezTo>
                <a:close/>
                <a:moveTo>
                  <a:pt x="4302118" y="3923561"/>
                </a:moveTo>
                <a:lnTo>
                  <a:pt x="4301102" y="3924959"/>
                </a:lnTo>
                <a:lnTo>
                  <a:pt x="4302881" y="3924959"/>
                </a:lnTo>
                <a:close/>
                <a:moveTo>
                  <a:pt x="3885572" y="334733"/>
                </a:moveTo>
                <a:cubicBezTo>
                  <a:pt x="4046889" y="406840"/>
                  <a:pt x="4203653" y="488713"/>
                  <a:pt x="4355013" y="579880"/>
                </a:cubicBezTo>
                <a:cubicBezTo>
                  <a:pt x="4662082" y="768063"/>
                  <a:pt x="4933803" y="995790"/>
                  <a:pt x="5144619" y="1290779"/>
                </a:cubicBezTo>
                <a:cubicBezTo>
                  <a:pt x="5314365" y="1528042"/>
                  <a:pt x="5426258" y="1789591"/>
                  <a:pt x="5468598" y="2088522"/>
                </a:cubicBezTo>
                <a:cubicBezTo>
                  <a:pt x="5479330" y="2001424"/>
                  <a:pt x="5480182" y="1913385"/>
                  <a:pt x="5471141" y="1826083"/>
                </a:cubicBezTo>
                <a:cubicBezTo>
                  <a:pt x="5455337" y="1662962"/>
                  <a:pt x="5406307" y="1504799"/>
                  <a:pt x="5327080" y="1361348"/>
                </a:cubicBezTo>
                <a:cubicBezTo>
                  <a:pt x="5206160" y="1140233"/>
                  <a:pt x="5033362" y="965782"/>
                  <a:pt x="4833354" y="816507"/>
                </a:cubicBezTo>
                <a:cubicBezTo>
                  <a:pt x="4597235" y="640276"/>
                  <a:pt x="4336322" y="509438"/>
                  <a:pt x="4063457" y="400724"/>
                </a:cubicBezTo>
                <a:cubicBezTo>
                  <a:pt x="4033360" y="388607"/>
                  <a:pt x="4003060" y="376909"/>
                  <a:pt x="3972544" y="365631"/>
                </a:cubicBezTo>
                <a:cubicBezTo>
                  <a:pt x="3943680" y="354950"/>
                  <a:pt x="3914563" y="345033"/>
                  <a:pt x="3885572" y="334733"/>
                </a:cubicBezTo>
                <a:close/>
                <a:moveTo>
                  <a:pt x="3865737" y="329520"/>
                </a:moveTo>
                <a:cubicBezTo>
                  <a:pt x="3865737" y="329520"/>
                  <a:pt x="3865737" y="330410"/>
                  <a:pt x="3866500" y="330537"/>
                </a:cubicBezTo>
                <a:lnTo>
                  <a:pt x="3869806" y="330156"/>
                </a:lnTo>
                <a:close/>
                <a:moveTo>
                  <a:pt x="2219772" y="85645"/>
                </a:moveTo>
                <a:cubicBezTo>
                  <a:pt x="2206943" y="84005"/>
                  <a:pt x="2193910" y="85264"/>
                  <a:pt x="2181627" y="89333"/>
                </a:cubicBezTo>
                <a:cubicBezTo>
                  <a:pt x="1932920" y="125113"/>
                  <a:pt x="1690800" y="197118"/>
                  <a:pt x="1462972" y="303073"/>
                </a:cubicBezTo>
                <a:cubicBezTo>
                  <a:pt x="971789" y="529528"/>
                  <a:pt x="578130" y="865460"/>
                  <a:pt x="308698" y="1338461"/>
                </a:cubicBezTo>
                <a:cubicBezTo>
                  <a:pt x="180225" y="1561852"/>
                  <a:pt x="97653" y="1808638"/>
                  <a:pt x="65840" y="2064364"/>
                </a:cubicBezTo>
                <a:cubicBezTo>
                  <a:pt x="71943" y="2050505"/>
                  <a:pt x="77284" y="2036391"/>
                  <a:pt x="82115" y="2022150"/>
                </a:cubicBezTo>
                <a:cubicBezTo>
                  <a:pt x="170104" y="1763653"/>
                  <a:pt x="279580" y="1515073"/>
                  <a:pt x="423261" y="1282260"/>
                </a:cubicBezTo>
                <a:cubicBezTo>
                  <a:pt x="630770" y="945565"/>
                  <a:pt x="895371" y="664944"/>
                  <a:pt x="1231812" y="454001"/>
                </a:cubicBezTo>
                <a:cubicBezTo>
                  <a:pt x="1535193" y="263783"/>
                  <a:pt x="1866802" y="149729"/>
                  <a:pt x="2219772" y="85645"/>
                </a:cubicBezTo>
                <a:close/>
                <a:moveTo>
                  <a:pt x="2612541" y="836"/>
                </a:moveTo>
                <a:cubicBezTo>
                  <a:pt x="2715914" y="-4250"/>
                  <a:pt x="2831240" y="14695"/>
                  <a:pt x="2946311" y="35548"/>
                </a:cubicBezTo>
                <a:cubicBezTo>
                  <a:pt x="3291652" y="98106"/>
                  <a:pt x="3631144" y="182915"/>
                  <a:pt x="3961100" y="303581"/>
                </a:cubicBezTo>
                <a:cubicBezTo>
                  <a:pt x="4278341" y="419543"/>
                  <a:pt x="4581341" y="563350"/>
                  <a:pt x="4854588" y="764502"/>
                </a:cubicBezTo>
                <a:cubicBezTo>
                  <a:pt x="5067438" y="921152"/>
                  <a:pt x="5250408" y="1105521"/>
                  <a:pt x="5377813" y="1339732"/>
                </a:cubicBezTo>
                <a:cubicBezTo>
                  <a:pt x="5459812" y="1489986"/>
                  <a:pt x="5510304" y="1655396"/>
                  <a:pt x="5526198" y="1825829"/>
                </a:cubicBezTo>
                <a:cubicBezTo>
                  <a:pt x="5538277" y="1951327"/>
                  <a:pt x="5527342" y="2074917"/>
                  <a:pt x="5510558" y="2199398"/>
                </a:cubicBezTo>
                <a:cubicBezTo>
                  <a:pt x="5502967" y="2266991"/>
                  <a:pt x="5502713" y="2335195"/>
                  <a:pt x="5509796" y="2402839"/>
                </a:cubicBezTo>
                <a:cubicBezTo>
                  <a:pt x="5534208" y="2664197"/>
                  <a:pt x="5468472" y="2926051"/>
                  <a:pt x="5323520" y="3144890"/>
                </a:cubicBezTo>
                <a:cubicBezTo>
                  <a:pt x="5201340" y="3332234"/>
                  <a:pt x="5041042" y="3491719"/>
                  <a:pt x="4853062" y="3612932"/>
                </a:cubicBezTo>
                <a:cubicBezTo>
                  <a:pt x="4671110" y="3732072"/>
                  <a:pt x="4498566" y="3864563"/>
                  <a:pt x="4316359" y="3982940"/>
                </a:cubicBezTo>
                <a:cubicBezTo>
                  <a:pt x="4019717" y="4175573"/>
                  <a:pt x="3701077" y="4317347"/>
                  <a:pt x="3352557" y="4386771"/>
                </a:cubicBezTo>
                <a:cubicBezTo>
                  <a:pt x="3160954" y="4425590"/>
                  <a:pt x="2964456" y="4434173"/>
                  <a:pt x="2770207" y="4412201"/>
                </a:cubicBezTo>
                <a:cubicBezTo>
                  <a:pt x="2685525" y="4402537"/>
                  <a:pt x="2599953" y="4402410"/>
                  <a:pt x="2514889" y="4393637"/>
                </a:cubicBezTo>
                <a:cubicBezTo>
                  <a:pt x="2307137" y="4370851"/>
                  <a:pt x="2102209" y="4327277"/>
                  <a:pt x="1903167" y="4263562"/>
                </a:cubicBezTo>
                <a:cubicBezTo>
                  <a:pt x="1560623" y="4156119"/>
                  <a:pt x="1238932" y="4006972"/>
                  <a:pt x="948393" y="3794249"/>
                </a:cubicBezTo>
                <a:cubicBezTo>
                  <a:pt x="647554" y="3573897"/>
                  <a:pt x="396813" y="3308660"/>
                  <a:pt x="223634" y="2975526"/>
                </a:cubicBezTo>
                <a:cubicBezTo>
                  <a:pt x="129454" y="2796370"/>
                  <a:pt x="67150" y="2602198"/>
                  <a:pt x="39520" y="2401695"/>
                </a:cubicBezTo>
                <a:cubicBezTo>
                  <a:pt x="34510" y="2367555"/>
                  <a:pt x="26729" y="2333872"/>
                  <a:pt x="16252" y="2300991"/>
                </a:cubicBezTo>
                <a:cubicBezTo>
                  <a:pt x="-9179" y="2218598"/>
                  <a:pt x="-24" y="2135695"/>
                  <a:pt x="11801" y="2053556"/>
                </a:cubicBezTo>
                <a:cubicBezTo>
                  <a:pt x="93686" y="1480615"/>
                  <a:pt x="377868" y="1021983"/>
                  <a:pt x="812850" y="651084"/>
                </a:cubicBezTo>
                <a:cubicBezTo>
                  <a:pt x="1176755" y="340201"/>
                  <a:pt x="1598260" y="146042"/>
                  <a:pt x="2066810" y="52586"/>
                </a:cubicBezTo>
                <a:cubicBezTo>
                  <a:pt x="2154544" y="35039"/>
                  <a:pt x="2243041" y="23087"/>
                  <a:pt x="2332046" y="14441"/>
                </a:cubicBezTo>
                <a:cubicBezTo>
                  <a:pt x="2421052" y="5794"/>
                  <a:pt x="2508913" y="2107"/>
                  <a:pt x="2612541" y="836"/>
                </a:cubicBezTo>
                <a:close/>
              </a:path>
            </a:pathLst>
          </a:custGeom>
        </p:spPr>
      </p:pic>
      <p:sp>
        <p:nvSpPr>
          <p:cNvPr id="12" name="Rectangle 6">
            <a:extLst>
              <a:ext uri="{FF2B5EF4-FFF2-40B4-BE49-F238E27FC236}">
                <a16:creationId xmlns:a16="http://schemas.microsoft.com/office/drawing/2014/main" id="{3EB27620-B0B1-4232-A055-99D347606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3815" y="2895147"/>
            <a:ext cx="3474720" cy="27432"/>
          </a:xfrm>
          <a:custGeom>
            <a:avLst/>
            <a:gdLst>
              <a:gd name="connsiteX0" fmla="*/ 0 w 3474720"/>
              <a:gd name="connsiteY0" fmla="*/ 0 h 27432"/>
              <a:gd name="connsiteX1" fmla="*/ 660197 w 3474720"/>
              <a:gd name="connsiteY1" fmla="*/ 0 h 27432"/>
              <a:gd name="connsiteX2" fmla="*/ 1355141 w 3474720"/>
              <a:gd name="connsiteY2" fmla="*/ 0 h 27432"/>
              <a:gd name="connsiteX3" fmla="*/ 2084832 w 3474720"/>
              <a:gd name="connsiteY3" fmla="*/ 0 h 27432"/>
              <a:gd name="connsiteX4" fmla="*/ 2814523 w 3474720"/>
              <a:gd name="connsiteY4" fmla="*/ 0 h 27432"/>
              <a:gd name="connsiteX5" fmla="*/ 3474720 w 3474720"/>
              <a:gd name="connsiteY5" fmla="*/ 0 h 27432"/>
              <a:gd name="connsiteX6" fmla="*/ 3474720 w 3474720"/>
              <a:gd name="connsiteY6" fmla="*/ 27432 h 27432"/>
              <a:gd name="connsiteX7" fmla="*/ 2710282 w 3474720"/>
              <a:gd name="connsiteY7" fmla="*/ 27432 h 27432"/>
              <a:gd name="connsiteX8" fmla="*/ 1945843 w 3474720"/>
              <a:gd name="connsiteY8" fmla="*/ 27432 h 27432"/>
              <a:gd name="connsiteX9" fmla="*/ 1250899 w 3474720"/>
              <a:gd name="connsiteY9" fmla="*/ 27432 h 27432"/>
              <a:gd name="connsiteX10" fmla="*/ 0 w 3474720"/>
              <a:gd name="connsiteY10" fmla="*/ 27432 h 27432"/>
              <a:gd name="connsiteX11" fmla="*/ 0 w 3474720"/>
              <a:gd name="connsiteY11"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474720" h="27432" fill="none" extrusionOk="0">
                <a:moveTo>
                  <a:pt x="0" y="0"/>
                </a:moveTo>
                <a:cubicBezTo>
                  <a:pt x="307185" y="-8713"/>
                  <a:pt x="392307" y="-13121"/>
                  <a:pt x="660197" y="0"/>
                </a:cubicBezTo>
                <a:cubicBezTo>
                  <a:pt x="928087" y="13121"/>
                  <a:pt x="1167029" y="-2668"/>
                  <a:pt x="1355141" y="0"/>
                </a:cubicBezTo>
                <a:cubicBezTo>
                  <a:pt x="1543253" y="2668"/>
                  <a:pt x="1739408" y="-6709"/>
                  <a:pt x="2084832" y="0"/>
                </a:cubicBezTo>
                <a:cubicBezTo>
                  <a:pt x="2430256" y="6709"/>
                  <a:pt x="2538889" y="29706"/>
                  <a:pt x="2814523" y="0"/>
                </a:cubicBezTo>
                <a:cubicBezTo>
                  <a:pt x="3090157" y="-29706"/>
                  <a:pt x="3152920" y="-15446"/>
                  <a:pt x="3474720" y="0"/>
                </a:cubicBezTo>
                <a:cubicBezTo>
                  <a:pt x="3473554" y="7395"/>
                  <a:pt x="3474765" y="21864"/>
                  <a:pt x="3474720" y="27432"/>
                </a:cubicBezTo>
                <a:cubicBezTo>
                  <a:pt x="3275380" y="12730"/>
                  <a:pt x="2958934" y="10130"/>
                  <a:pt x="2710282" y="27432"/>
                </a:cubicBezTo>
                <a:cubicBezTo>
                  <a:pt x="2461630" y="44734"/>
                  <a:pt x="2131168" y="43757"/>
                  <a:pt x="1945843" y="27432"/>
                </a:cubicBezTo>
                <a:cubicBezTo>
                  <a:pt x="1760518" y="11107"/>
                  <a:pt x="1444829" y="-3738"/>
                  <a:pt x="1250899" y="27432"/>
                </a:cubicBezTo>
                <a:cubicBezTo>
                  <a:pt x="1056969" y="58602"/>
                  <a:pt x="444992" y="52761"/>
                  <a:pt x="0" y="27432"/>
                </a:cubicBezTo>
                <a:cubicBezTo>
                  <a:pt x="-503" y="20663"/>
                  <a:pt x="1168" y="5855"/>
                  <a:pt x="0" y="0"/>
                </a:cubicBezTo>
                <a:close/>
              </a:path>
              <a:path w="3474720" h="27432" stroke="0" extrusionOk="0">
                <a:moveTo>
                  <a:pt x="0" y="0"/>
                </a:moveTo>
                <a:cubicBezTo>
                  <a:pt x="300114" y="-5103"/>
                  <a:pt x="525093" y="-25284"/>
                  <a:pt x="660197" y="0"/>
                </a:cubicBezTo>
                <a:cubicBezTo>
                  <a:pt x="795301" y="25284"/>
                  <a:pt x="1023172" y="17955"/>
                  <a:pt x="1250899" y="0"/>
                </a:cubicBezTo>
                <a:cubicBezTo>
                  <a:pt x="1478626" y="-17955"/>
                  <a:pt x="1782079" y="-27844"/>
                  <a:pt x="2015338" y="0"/>
                </a:cubicBezTo>
                <a:cubicBezTo>
                  <a:pt x="2248597" y="27844"/>
                  <a:pt x="2491007" y="27648"/>
                  <a:pt x="2675534" y="0"/>
                </a:cubicBezTo>
                <a:cubicBezTo>
                  <a:pt x="2860061" y="-27648"/>
                  <a:pt x="3088679" y="-3661"/>
                  <a:pt x="3474720" y="0"/>
                </a:cubicBezTo>
                <a:cubicBezTo>
                  <a:pt x="3474913" y="12649"/>
                  <a:pt x="3473732" y="17989"/>
                  <a:pt x="3474720" y="27432"/>
                </a:cubicBezTo>
                <a:cubicBezTo>
                  <a:pt x="3317198" y="15714"/>
                  <a:pt x="2959205" y="52182"/>
                  <a:pt x="2779776" y="27432"/>
                </a:cubicBezTo>
                <a:cubicBezTo>
                  <a:pt x="2600347" y="2682"/>
                  <a:pt x="2382660" y="-684"/>
                  <a:pt x="2015338" y="27432"/>
                </a:cubicBezTo>
                <a:cubicBezTo>
                  <a:pt x="1648016" y="55548"/>
                  <a:pt x="1641073" y="39646"/>
                  <a:pt x="1424635" y="27432"/>
                </a:cubicBezTo>
                <a:cubicBezTo>
                  <a:pt x="1208197" y="15218"/>
                  <a:pt x="1021559" y="15893"/>
                  <a:pt x="729691" y="27432"/>
                </a:cubicBezTo>
                <a:cubicBezTo>
                  <a:pt x="437823" y="38971"/>
                  <a:pt x="153856" y="-2647"/>
                  <a:pt x="0" y="27432"/>
                </a:cubicBezTo>
                <a:cubicBezTo>
                  <a:pt x="1300" y="19678"/>
                  <a:pt x="-86" y="12044"/>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7034585" y="3164618"/>
            <a:ext cx="4584921" cy="3021497"/>
          </a:xfrm>
        </p:spPr>
        <p:txBody>
          <a:bodyPr anchor="t">
            <a:normAutofit fontScale="25000" lnSpcReduction="20000"/>
          </a:bodyPr>
          <a:lstStyle/>
          <a:p>
            <a:pPr>
              <a:lnSpc>
                <a:spcPct val="100000"/>
              </a:lnSpc>
            </a:pPr>
            <a:r>
              <a:rPr lang="en-US" altLang="en-US" sz="5600" dirty="0">
                <a:latin typeface="Georgia" panose="02040502050405020303" pitchFamily="18" charset="0"/>
              </a:rPr>
              <a:t>3.0 weighted GPA </a:t>
            </a:r>
          </a:p>
          <a:p>
            <a:pPr>
              <a:lnSpc>
                <a:spcPct val="100000"/>
              </a:lnSpc>
            </a:pPr>
            <a:r>
              <a:rPr lang="en-US" altLang="en-US" sz="5600" dirty="0">
                <a:latin typeface="Georgia" panose="02040502050405020303" pitchFamily="18" charset="0"/>
              </a:rPr>
              <a:t>  Courses must include 16 credits of college preparatory academic courses. </a:t>
            </a:r>
            <a:r>
              <a:rPr lang="en-US" altLang="en-US" sz="5600" i="1" dirty="0">
                <a:latin typeface="Georgia" panose="02040502050405020303" pitchFamily="18" charset="0"/>
              </a:rPr>
              <a:t>May use up to 3 additional credits to raise GPA (see BF’s website)</a:t>
            </a:r>
            <a:endParaRPr lang="en-US" altLang="en-US" sz="5600" dirty="0">
              <a:latin typeface="Georgia" panose="02040502050405020303" pitchFamily="18" charset="0"/>
            </a:endParaRPr>
          </a:p>
          <a:p>
            <a:pPr lvl="1">
              <a:lnSpc>
                <a:spcPct val="100000"/>
              </a:lnSpc>
            </a:pPr>
            <a:r>
              <a:rPr lang="en-US" altLang="en-US" sz="5600" dirty="0">
                <a:latin typeface="Georgia" panose="02040502050405020303" pitchFamily="18" charset="0"/>
              </a:rPr>
              <a:t>4	English (3 with substantial writing)</a:t>
            </a:r>
          </a:p>
          <a:p>
            <a:pPr lvl="1">
              <a:lnSpc>
                <a:spcPct val="100000"/>
              </a:lnSpc>
            </a:pPr>
            <a:r>
              <a:rPr lang="en-US" altLang="en-US" sz="5600" dirty="0">
                <a:latin typeface="Georgia" panose="02040502050405020303" pitchFamily="18" charset="0"/>
              </a:rPr>
              <a:t>4	Mathematics (Algebra I level and above)</a:t>
            </a:r>
          </a:p>
          <a:p>
            <a:pPr lvl="1">
              <a:lnSpc>
                <a:spcPct val="100000"/>
              </a:lnSpc>
            </a:pPr>
            <a:r>
              <a:rPr lang="en-US" altLang="en-US" sz="5600" dirty="0">
                <a:latin typeface="Georgia" panose="02040502050405020303" pitchFamily="18" charset="0"/>
              </a:rPr>
              <a:t>3	Natural Science (2 with substantial lab)</a:t>
            </a:r>
          </a:p>
          <a:p>
            <a:pPr lvl="1">
              <a:lnSpc>
                <a:spcPct val="100000"/>
              </a:lnSpc>
            </a:pPr>
            <a:r>
              <a:rPr lang="en-US" altLang="en-US" sz="5600" dirty="0">
                <a:latin typeface="Georgia" panose="02040502050405020303" pitchFamily="18" charset="0"/>
              </a:rPr>
              <a:t>3	Social Science</a:t>
            </a:r>
          </a:p>
          <a:p>
            <a:pPr lvl="1">
              <a:lnSpc>
                <a:spcPct val="100000"/>
              </a:lnSpc>
            </a:pPr>
            <a:r>
              <a:rPr lang="en-US" altLang="en-US" sz="5600" dirty="0">
                <a:latin typeface="Georgia" panose="02040502050405020303" pitchFamily="18" charset="0"/>
              </a:rPr>
              <a:t>2 	Foreign Language (in the same language)</a:t>
            </a:r>
          </a:p>
          <a:p>
            <a:pPr marL="457200" lvl="1" indent="0">
              <a:lnSpc>
                <a:spcPct val="100000"/>
              </a:lnSpc>
              <a:buNone/>
            </a:pPr>
            <a:endParaRPr lang="en-US" altLang="en-US" sz="5600" dirty="0">
              <a:latin typeface="Georgia" panose="02040502050405020303" pitchFamily="18" charset="0"/>
            </a:endParaRPr>
          </a:p>
          <a:p>
            <a:pPr>
              <a:lnSpc>
                <a:spcPct val="100000"/>
              </a:lnSpc>
            </a:pPr>
            <a:r>
              <a:rPr lang="en-US" altLang="en-US" sz="5600" dirty="0">
                <a:latin typeface="Georgia" panose="02040502050405020303" pitchFamily="18" charset="0"/>
              </a:rPr>
              <a:t>75 Community Service/Paid Hours</a:t>
            </a:r>
          </a:p>
          <a:p>
            <a:pPr>
              <a:lnSpc>
                <a:spcPct val="100000"/>
              </a:lnSpc>
            </a:pPr>
            <a:r>
              <a:rPr lang="en-US" altLang="en-US" sz="5600" dirty="0">
                <a:latin typeface="Georgia" panose="02040502050405020303" pitchFamily="18" charset="0"/>
              </a:rPr>
              <a:t>Test Scores- Best composite score of 1210 SAT or 25 ACT (ACT scores are rounded up for scores with .5 and higher; SAT scores do not require rounding.)                                      </a:t>
            </a:r>
          </a:p>
          <a:p>
            <a:pPr marL="0" indent="0">
              <a:lnSpc>
                <a:spcPct val="100000"/>
              </a:lnSpc>
              <a:buNone/>
            </a:pPr>
            <a:endParaRPr lang="en-US" altLang="en-US" sz="600" dirty="0">
              <a:latin typeface="Georgia" panose="02040502050405020303" pitchFamily="18" charset="0"/>
            </a:endParaRPr>
          </a:p>
        </p:txBody>
      </p:sp>
    </p:spTree>
    <p:extLst>
      <p:ext uri="{BB962C8B-B14F-4D97-AF65-F5344CB8AC3E}">
        <p14:creationId xmlns:p14="http://schemas.microsoft.com/office/powerpoint/2010/main" val="7341325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p:txBody>
          <a:bodyPr>
            <a:normAutofit/>
          </a:bodyPr>
          <a:lstStyle/>
          <a:p>
            <a:pPr algn="ctr"/>
            <a:r>
              <a:rPr lang="en-US" sz="3600" dirty="0">
                <a:latin typeface="Georgia" panose="02040502050405020303" pitchFamily="18" charset="0"/>
              </a:rPr>
              <a:t>Bright Futures </a:t>
            </a:r>
            <a:br>
              <a:rPr lang="en-US" sz="3600" dirty="0">
                <a:latin typeface="Georgia" panose="02040502050405020303" pitchFamily="18" charset="0"/>
              </a:rPr>
            </a:br>
            <a:r>
              <a:rPr lang="en-US" sz="3600" dirty="0">
                <a:latin typeface="Georgia" panose="02040502050405020303" pitchFamily="18" charset="0"/>
              </a:rPr>
              <a:t>Gold Seal Award </a:t>
            </a:r>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703976" y="1987903"/>
            <a:ext cx="5042483" cy="4504972"/>
          </a:xfrm>
        </p:spPr>
        <p:txBody>
          <a:bodyPr>
            <a:normAutofit/>
          </a:bodyPr>
          <a:lstStyle/>
          <a:p>
            <a:pPr>
              <a:defRPr/>
            </a:pPr>
            <a:r>
              <a:rPr lang="en-US" altLang="en-US" sz="1500" dirty="0">
                <a:latin typeface="Georgia" panose="02040502050405020303" pitchFamily="18" charset="0"/>
              </a:rPr>
              <a:t>3.0 weighted in core classes AND 3.5 unweighted in career education courses</a:t>
            </a:r>
          </a:p>
          <a:p>
            <a:pPr marL="0" indent="0">
              <a:buNone/>
              <a:defRPr/>
            </a:pPr>
            <a:endParaRPr lang="en-US" altLang="en-US" sz="1500" dirty="0">
              <a:latin typeface="Georgia" panose="02040502050405020303" pitchFamily="18" charset="0"/>
            </a:endParaRPr>
          </a:p>
          <a:p>
            <a:pPr lvl="1">
              <a:defRPr/>
            </a:pPr>
            <a:r>
              <a:rPr lang="en-US" altLang="en-US" sz="1500" dirty="0">
                <a:latin typeface="Georgia" panose="02040502050405020303" pitchFamily="18" charset="0"/>
              </a:rPr>
              <a:t>4	English</a:t>
            </a:r>
          </a:p>
          <a:p>
            <a:pPr lvl="1">
              <a:defRPr/>
            </a:pPr>
            <a:r>
              <a:rPr lang="en-US" altLang="en-US" sz="1500" dirty="0">
                <a:latin typeface="Georgia" panose="02040502050405020303" pitchFamily="18" charset="0"/>
              </a:rPr>
              <a:t>4 	Mathematics (including Algebra I)</a:t>
            </a:r>
          </a:p>
          <a:p>
            <a:pPr lvl="1">
              <a:defRPr/>
            </a:pPr>
            <a:r>
              <a:rPr lang="en-US" altLang="en-US" sz="1500" dirty="0">
                <a:latin typeface="Georgia" panose="02040502050405020303" pitchFamily="18" charset="0"/>
              </a:rPr>
              <a:t>3 	Natural Science</a:t>
            </a:r>
          </a:p>
          <a:p>
            <a:pPr lvl="1">
              <a:defRPr/>
            </a:pPr>
            <a:r>
              <a:rPr lang="en-US" altLang="en-US" sz="1500" dirty="0">
                <a:latin typeface="Georgia" panose="02040502050405020303" pitchFamily="18" charset="0"/>
              </a:rPr>
              <a:t>3 	Social Science (US. Hist., World Hist., US. Govt., and Economics)</a:t>
            </a:r>
          </a:p>
          <a:p>
            <a:pPr lvl="1">
              <a:defRPr/>
            </a:pPr>
            <a:r>
              <a:rPr lang="en-US" altLang="en-US" sz="1500" dirty="0">
                <a:latin typeface="Georgia" panose="02040502050405020303" pitchFamily="18" charset="0"/>
              </a:rPr>
              <a:t>1 	Fine/Performing/Practical Art </a:t>
            </a:r>
          </a:p>
          <a:p>
            <a:pPr lvl="1">
              <a:defRPr/>
            </a:pPr>
            <a:r>
              <a:rPr lang="en-US" altLang="en-US" sz="1500" dirty="0">
                <a:latin typeface="Georgia" panose="02040502050405020303" pitchFamily="18" charset="0"/>
              </a:rPr>
              <a:t>3 in a single Career Technical Ed Program</a:t>
            </a:r>
            <a:endParaRPr lang="en-US" altLang="en-US" sz="1600" dirty="0">
              <a:latin typeface="Georgia" panose="02040502050405020303" pitchFamily="18" charset="0"/>
            </a:endParaRPr>
          </a:p>
        </p:txBody>
      </p:sp>
      <p:sp>
        <p:nvSpPr>
          <p:cNvPr id="4" name="TextBox 3">
            <a:extLst>
              <a:ext uri="{FF2B5EF4-FFF2-40B4-BE49-F238E27FC236}">
                <a16:creationId xmlns:a16="http://schemas.microsoft.com/office/drawing/2014/main" id="{47838AB6-53E4-B7FA-7EC5-334F4847640A}"/>
              </a:ext>
            </a:extLst>
          </p:cNvPr>
          <p:cNvSpPr txBox="1"/>
          <p:nvPr/>
        </p:nvSpPr>
        <p:spPr>
          <a:xfrm>
            <a:off x="6096000" y="2021747"/>
            <a:ext cx="5447251" cy="2908489"/>
          </a:xfrm>
          <a:prstGeom prst="rect">
            <a:avLst/>
          </a:prstGeom>
          <a:noFill/>
        </p:spPr>
        <p:txBody>
          <a:bodyPr wrap="square" rtlCol="0">
            <a:spAutoFit/>
          </a:bodyPr>
          <a:lstStyle/>
          <a:p>
            <a:pPr marL="285750" indent="-285750">
              <a:buFont typeface="Arial" panose="020B0604020202020204" pitchFamily="34" charset="0"/>
              <a:buChar char="•"/>
              <a:defRPr/>
            </a:pPr>
            <a:r>
              <a:rPr lang="en-US" sz="1500" dirty="0">
                <a:latin typeface="Georgia" panose="02040502050405020303" pitchFamily="18" charset="0"/>
              </a:rPr>
              <a:t>30 Community Service Hours or 100 paid hours</a:t>
            </a:r>
          </a:p>
          <a:p>
            <a:pPr marL="285750" indent="-285750">
              <a:buFont typeface="Arial" panose="020B0604020202020204" pitchFamily="34" charset="0"/>
              <a:buChar char="•"/>
              <a:defRPr/>
            </a:pPr>
            <a:endParaRPr lang="en-US" sz="1500" dirty="0">
              <a:latin typeface="Georgia" panose="02040502050405020303" pitchFamily="18" charset="0"/>
            </a:endParaRPr>
          </a:p>
          <a:p>
            <a:pPr>
              <a:defRPr/>
            </a:pPr>
            <a:r>
              <a:rPr lang="en-US" sz="1500" dirty="0">
                <a:latin typeface="Georgia" panose="02040502050405020303" pitchFamily="18" charset="0"/>
              </a:rPr>
              <a:t>The Florida Gold Seal CAPE Scholars award (GSC) can only be used to fund a career education or certificate program. </a:t>
            </a:r>
          </a:p>
          <a:p>
            <a:pPr>
              <a:defRPr/>
            </a:pPr>
            <a:r>
              <a:rPr lang="en-US" sz="1500" dirty="0">
                <a:latin typeface="Georgia" panose="02040502050405020303" pitchFamily="18" charset="0"/>
              </a:rPr>
              <a:t>Students must earn the minimum score on each section of the PERT or SAT or ACT. Sections of different test types may not be combined. </a:t>
            </a:r>
          </a:p>
          <a:p>
            <a:pPr marL="468313" indent="-4763">
              <a:buFont typeface="Wingdings 3" panose="05040102010807070707" pitchFamily="18" charset="2"/>
              <a:buNone/>
              <a:defRPr/>
            </a:pPr>
            <a:endParaRPr lang="en-US" sz="1500" dirty="0">
              <a:latin typeface="Georgia" panose="02040502050405020303" pitchFamily="18" charset="0"/>
            </a:endParaRPr>
          </a:p>
          <a:p>
            <a:pPr marL="468313" indent="-4763">
              <a:buFont typeface="Wingdings 3" panose="05040102010807070707" pitchFamily="18" charset="2"/>
              <a:buNone/>
              <a:defRPr/>
            </a:pPr>
            <a:r>
              <a:rPr lang="en-US" sz="1500" dirty="0">
                <a:latin typeface="Georgia" panose="02040502050405020303" pitchFamily="18" charset="0"/>
              </a:rPr>
              <a:t> </a:t>
            </a:r>
            <a:r>
              <a:rPr lang="en-US" sz="1500" b="1" dirty="0">
                <a:latin typeface="Georgia" panose="02040502050405020303" pitchFamily="18" charset="0"/>
              </a:rPr>
              <a:t>PERT:</a:t>
            </a:r>
            <a:r>
              <a:rPr lang="en-US" sz="1500" dirty="0">
                <a:latin typeface="Georgia" panose="02040502050405020303" pitchFamily="18" charset="0"/>
              </a:rPr>
              <a:t> Reading - 106    Writing - 103	  Math - 114</a:t>
            </a:r>
          </a:p>
          <a:p>
            <a:pPr marL="468313" indent="-4763">
              <a:buFont typeface="Wingdings 3" panose="05040102010807070707" pitchFamily="18" charset="2"/>
              <a:buNone/>
              <a:defRPr/>
            </a:pPr>
            <a:r>
              <a:rPr lang="en-US" sz="1500" b="1" dirty="0">
                <a:latin typeface="Georgia" panose="02040502050405020303" pitchFamily="18" charset="0"/>
              </a:rPr>
              <a:t> ACT:</a:t>
            </a:r>
            <a:r>
              <a:rPr lang="en-US" sz="1500" dirty="0">
                <a:latin typeface="Georgia" panose="02040502050405020303" pitchFamily="18" charset="0"/>
              </a:rPr>
              <a:t>    English - 17       Reading - 19 	  Math - 19</a:t>
            </a:r>
          </a:p>
          <a:p>
            <a:pPr marL="468313" indent="-4763">
              <a:buFont typeface="Wingdings 3" panose="05040102010807070707" pitchFamily="18" charset="2"/>
              <a:buNone/>
              <a:defRPr/>
            </a:pPr>
            <a:r>
              <a:rPr lang="en-US" sz="1500" b="1" dirty="0">
                <a:latin typeface="Georgia" panose="02040502050405020303" pitchFamily="18" charset="0"/>
              </a:rPr>
              <a:t> SAT :</a:t>
            </a:r>
            <a:r>
              <a:rPr lang="en-US" sz="1500" dirty="0">
                <a:latin typeface="Georgia" panose="02040502050405020303" pitchFamily="18" charset="0"/>
              </a:rPr>
              <a:t>   Reading-  24     Writing - 25	  Math - 24</a:t>
            </a:r>
          </a:p>
          <a:p>
            <a:endParaRPr lang="en-US" dirty="0"/>
          </a:p>
        </p:txBody>
      </p:sp>
    </p:spTree>
    <p:extLst>
      <p:ext uri="{BB962C8B-B14F-4D97-AF65-F5344CB8AC3E}">
        <p14:creationId xmlns:p14="http://schemas.microsoft.com/office/powerpoint/2010/main" val="23063032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40080" y="325370"/>
            <a:ext cx="6894576" cy="1784538"/>
          </a:xfrm>
        </p:spPr>
        <p:txBody>
          <a:bodyPr anchor="b">
            <a:normAutofit fontScale="90000"/>
          </a:bodyPr>
          <a:lstStyle/>
          <a:p>
            <a:pPr algn="ctr"/>
            <a:r>
              <a:rPr lang="en-US" sz="6700" dirty="0">
                <a:latin typeface="Georgia" panose="02040502050405020303" pitchFamily="18" charset="0"/>
              </a:rPr>
              <a:t>Dual Enrollment Eligibility  </a:t>
            </a:r>
          </a:p>
        </p:txBody>
      </p:sp>
      <p:sp>
        <p:nvSpPr>
          <p:cNvPr id="13"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395391"/>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640080" y="2708307"/>
            <a:ext cx="6894576" cy="3485260"/>
          </a:xfrm>
        </p:spPr>
        <p:txBody>
          <a:bodyPr>
            <a:normAutofit/>
          </a:bodyPr>
          <a:lstStyle/>
          <a:p>
            <a:pPr marL="0" indent="0">
              <a:lnSpc>
                <a:spcPct val="100000"/>
              </a:lnSpc>
              <a:buNone/>
            </a:pPr>
            <a:r>
              <a:rPr lang="en-US" sz="1500" dirty="0">
                <a:latin typeface="Georgia" panose="02040502050405020303" pitchFamily="18" charset="0"/>
              </a:rPr>
              <a:t>Dual enrollment is an acceleration program that allows eligible high school students to simultaneously earn High school and College credit. </a:t>
            </a:r>
          </a:p>
          <a:p>
            <a:pPr marL="0" indent="0">
              <a:lnSpc>
                <a:spcPct val="100000"/>
              </a:lnSpc>
              <a:buNone/>
            </a:pPr>
            <a:endParaRPr lang="en-US" sz="1500" dirty="0">
              <a:latin typeface="Georgia" panose="02040502050405020303" pitchFamily="18" charset="0"/>
            </a:endParaRPr>
          </a:p>
          <a:p>
            <a:pPr marL="0" indent="0">
              <a:lnSpc>
                <a:spcPct val="100000"/>
              </a:lnSpc>
              <a:buNone/>
            </a:pPr>
            <a:r>
              <a:rPr lang="en-US" sz="1500" u="sng" dirty="0">
                <a:latin typeface="Georgia" panose="02040502050405020303" pitchFamily="18" charset="0"/>
              </a:rPr>
              <a:t>Students must have:</a:t>
            </a:r>
          </a:p>
          <a:p>
            <a:pPr>
              <a:lnSpc>
                <a:spcPct val="100000"/>
              </a:lnSpc>
            </a:pPr>
            <a:r>
              <a:rPr lang="en-US" sz="1500" dirty="0">
                <a:latin typeface="Georgia" panose="02040502050405020303" pitchFamily="18" charset="0"/>
              </a:rPr>
              <a:t>Earned high school credit </a:t>
            </a:r>
          </a:p>
          <a:p>
            <a:pPr>
              <a:lnSpc>
                <a:spcPct val="100000"/>
              </a:lnSpc>
            </a:pPr>
            <a:r>
              <a:rPr lang="en-US" sz="1500" dirty="0">
                <a:latin typeface="Georgia" panose="02040502050405020303" pitchFamily="18" charset="0"/>
              </a:rPr>
              <a:t> 3.0 minimum unweighted GPA</a:t>
            </a:r>
          </a:p>
          <a:p>
            <a:pPr>
              <a:lnSpc>
                <a:spcPct val="100000"/>
              </a:lnSpc>
            </a:pPr>
            <a:r>
              <a:rPr lang="en-US" sz="1500" dirty="0">
                <a:latin typeface="Georgia" panose="02040502050405020303" pitchFamily="18" charset="0"/>
              </a:rPr>
              <a:t> Required PERT Scores</a:t>
            </a:r>
          </a:p>
          <a:p>
            <a:pPr marL="0" indent="0">
              <a:lnSpc>
                <a:spcPct val="100000"/>
              </a:lnSpc>
              <a:buNone/>
            </a:pPr>
            <a:r>
              <a:rPr lang="en-US" sz="1500" dirty="0">
                <a:latin typeface="Georgia" panose="02040502050405020303" pitchFamily="18" charset="0"/>
              </a:rPr>
              <a:t> Reading (106) Writing (103) Math (114 or 123)</a:t>
            </a:r>
          </a:p>
          <a:p>
            <a:pPr>
              <a:lnSpc>
                <a:spcPct val="100000"/>
              </a:lnSpc>
            </a:pPr>
            <a:r>
              <a:rPr lang="en-US" sz="1500" dirty="0">
                <a:latin typeface="Georgia" panose="02040502050405020303" pitchFamily="18" charset="0"/>
              </a:rPr>
              <a:t> or SAT, ACT, or PSAT Scores </a:t>
            </a:r>
          </a:p>
          <a:p>
            <a:pPr marL="0" indent="0">
              <a:lnSpc>
                <a:spcPct val="100000"/>
              </a:lnSpc>
              <a:buNone/>
            </a:pPr>
            <a:endParaRPr lang="en-US" sz="1500" dirty="0">
              <a:latin typeface="Georgia" panose="02040502050405020303" pitchFamily="18" charset="0"/>
            </a:endParaRPr>
          </a:p>
          <a:p>
            <a:pPr marL="0" indent="0">
              <a:lnSpc>
                <a:spcPct val="100000"/>
              </a:lnSpc>
              <a:buNone/>
            </a:pPr>
            <a:endParaRPr lang="en-US" sz="1500" dirty="0">
              <a:latin typeface="Georgia" panose="02040502050405020303" pitchFamily="18" charset="0"/>
            </a:endParaRPr>
          </a:p>
          <a:p>
            <a:pPr marL="0" indent="0">
              <a:lnSpc>
                <a:spcPct val="100000"/>
              </a:lnSpc>
              <a:buNone/>
            </a:pPr>
            <a:endParaRPr lang="en-US" altLang="en-US" sz="1500" dirty="0">
              <a:latin typeface="Georgia" panose="02040502050405020303" pitchFamily="18" charset="0"/>
            </a:endParaRPr>
          </a:p>
        </p:txBody>
      </p:sp>
      <p:pic>
        <p:nvPicPr>
          <p:cNvPr id="6" name="Picture 5" descr="A picture containing text&#10;&#10;Description automatically generated">
            <a:extLst>
              <a:ext uri="{FF2B5EF4-FFF2-40B4-BE49-F238E27FC236}">
                <a16:creationId xmlns:a16="http://schemas.microsoft.com/office/drawing/2014/main" id="{0B74CF25-75FE-8B34-C7BE-2B55C7408621}"/>
              </a:ext>
            </a:extLst>
          </p:cNvPr>
          <p:cNvPicPr>
            <a:picLocks noChangeAspect="1"/>
          </p:cNvPicPr>
          <p:nvPr/>
        </p:nvPicPr>
        <p:blipFill rotWithShape="1">
          <a:blip r:embed="rId2">
            <a:extLst>
              <a:ext uri="{28A0092B-C50C-407E-A947-70E740481C1C}">
                <a14:useLocalDpi xmlns:a14="http://schemas.microsoft.com/office/drawing/2010/main" val="0"/>
              </a:ext>
            </a:extLst>
          </a:blip>
          <a:srcRect l="29435" r="29237"/>
          <a:stretch/>
        </p:blipFill>
        <p:spPr>
          <a:xfrm>
            <a:off x="8141399" y="10"/>
            <a:ext cx="4050601" cy="6857990"/>
          </a:xfrm>
          <a:custGeom>
            <a:avLst/>
            <a:gdLst/>
            <a:ahLst/>
            <a:cxnLst/>
            <a:rect l="l" t="t" r="r" b="b"/>
            <a:pathLst>
              <a:path w="4050601" h="6858000">
                <a:moveTo>
                  <a:pt x="26697" y="0"/>
                </a:moveTo>
                <a:lnTo>
                  <a:pt x="4050601" y="0"/>
                </a:lnTo>
                <a:lnTo>
                  <a:pt x="4050601" y="6858000"/>
                </a:lnTo>
                <a:lnTo>
                  <a:pt x="28376" y="6858000"/>
                </a:lnTo>
                <a:lnTo>
                  <a:pt x="28782" y="6851321"/>
                </a:lnTo>
                <a:cubicBezTo>
                  <a:pt x="31911" y="6730915"/>
                  <a:pt x="35027" y="6610471"/>
                  <a:pt x="38157" y="6489990"/>
                </a:cubicBezTo>
                <a:cubicBezTo>
                  <a:pt x="38284" y="6484913"/>
                  <a:pt x="39171" y="6479963"/>
                  <a:pt x="39171" y="6474886"/>
                </a:cubicBezTo>
                <a:cubicBezTo>
                  <a:pt x="48166" y="6361042"/>
                  <a:pt x="53107" y="6247198"/>
                  <a:pt x="18899" y="6136019"/>
                </a:cubicBezTo>
                <a:cubicBezTo>
                  <a:pt x="15871" y="6125573"/>
                  <a:pt x="14262" y="6114773"/>
                  <a:pt x="14084" y="6103909"/>
                </a:cubicBezTo>
                <a:cubicBezTo>
                  <a:pt x="12413" y="6006983"/>
                  <a:pt x="16644" y="5910056"/>
                  <a:pt x="26754" y="5813650"/>
                </a:cubicBezTo>
                <a:cubicBezTo>
                  <a:pt x="31949" y="5754507"/>
                  <a:pt x="26754" y="5694475"/>
                  <a:pt x="43478" y="5635967"/>
                </a:cubicBezTo>
                <a:cubicBezTo>
                  <a:pt x="50864" y="5606890"/>
                  <a:pt x="55109" y="5577103"/>
                  <a:pt x="56147" y="5547125"/>
                </a:cubicBezTo>
                <a:cubicBezTo>
                  <a:pt x="59948" y="5474529"/>
                  <a:pt x="38537" y="5406248"/>
                  <a:pt x="18139" y="5337713"/>
                </a:cubicBezTo>
                <a:cubicBezTo>
                  <a:pt x="7370" y="5301414"/>
                  <a:pt x="-5426" y="5264355"/>
                  <a:pt x="2429" y="5226280"/>
                </a:cubicBezTo>
                <a:cubicBezTo>
                  <a:pt x="16707" y="5167720"/>
                  <a:pt x="24854" y="5107828"/>
                  <a:pt x="26754" y="5047581"/>
                </a:cubicBezTo>
                <a:cubicBezTo>
                  <a:pt x="26754" y="5004937"/>
                  <a:pt x="16365" y="4963181"/>
                  <a:pt x="20039" y="4920664"/>
                </a:cubicBezTo>
                <a:cubicBezTo>
                  <a:pt x="28211" y="4838181"/>
                  <a:pt x="30238" y="4755203"/>
                  <a:pt x="26121" y="4672415"/>
                </a:cubicBezTo>
                <a:cubicBezTo>
                  <a:pt x="26095" y="4639315"/>
                  <a:pt x="29846" y="4606317"/>
                  <a:pt x="37270" y="4574054"/>
                </a:cubicBezTo>
                <a:cubicBezTo>
                  <a:pt x="46506" y="4517120"/>
                  <a:pt x="48419" y="4459246"/>
                  <a:pt x="42971" y="4401829"/>
                </a:cubicBezTo>
                <a:cubicBezTo>
                  <a:pt x="37016" y="4335324"/>
                  <a:pt x="19279" y="4269835"/>
                  <a:pt x="14845" y="4203331"/>
                </a:cubicBezTo>
                <a:cubicBezTo>
                  <a:pt x="7876" y="4093167"/>
                  <a:pt x="17759" y="3983003"/>
                  <a:pt x="27514" y="3873347"/>
                </a:cubicBezTo>
                <a:cubicBezTo>
                  <a:pt x="35116" y="3803010"/>
                  <a:pt x="37143" y="3732178"/>
                  <a:pt x="33596" y="3661523"/>
                </a:cubicBezTo>
                <a:cubicBezTo>
                  <a:pt x="29161" y="3605426"/>
                  <a:pt x="22193" y="3549329"/>
                  <a:pt x="20926" y="3493232"/>
                </a:cubicBezTo>
                <a:cubicBezTo>
                  <a:pt x="18646" y="3392967"/>
                  <a:pt x="19532" y="3292703"/>
                  <a:pt x="25360" y="3192439"/>
                </a:cubicBezTo>
                <a:cubicBezTo>
                  <a:pt x="28274" y="3142180"/>
                  <a:pt x="32962" y="3092429"/>
                  <a:pt x="34989" y="3041789"/>
                </a:cubicBezTo>
                <a:cubicBezTo>
                  <a:pt x="37016" y="2991149"/>
                  <a:pt x="41071" y="2940002"/>
                  <a:pt x="29542" y="2890377"/>
                </a:cubicBezTo>
                <a:cubicBezTo>
                  <a:pt x="10030" y="2805978"/>
                  <a:pt x="24347" y="2721959"/>
                  <a:pt x="28528" y="2637813"/>
                </a:cubicBezTo>
                <a:cubicBezTo>
                  <a:pt x="31062" y="2585523"/>
                  <a:pt x="46266" y="2531964"/>
                  <a:pt x="32836" y="2481198"/>
                </a:cubicBezTo>
                <a:cubicBezTo>
                  <a:pt x="11677" y="2401621"/>
                  <a:pt x="25487" y="2323694"/>
                  <a:pt x="32836" y="2245386"/>
                </a:cubicBezTo>
                <a:cubicBezTo>
                  <a:pt x="41311" y="2171280"/>
                  <a:pt x="39816" y="2096361"/>
                  <a:pt x="28401" y="2022648"/>
                </a:cubicBezTo>
                <a:cubicBezTo>
                  <a:pt x="14084" y="1949518"/>
                  <a:pt x="14084" y="1874307"/>
                  <a:pt x="28401" y="1801178"/>
                </a:cubicBezTo>
                <a:cubicBezTo>
                  <a:pt x="40260" y="1740816"/>
                  <a:pt x="41628" y="1678868"/>
                  <a:pt x="32455" y="1618037"/>
                </a:cubicBezTo>
                <a:cubicBezTo>
                  <a:pt x="26247" y="1574505"/>
                  <a:pt x="15098" y="1531226"/>
                  <a:pt x="13578" y="1487694"/>
                </a:cubicBezTo>
                <a:cubicBezTo>
                  <a:pt x="10436" y="1396656"/>
                  <a:pt x="12298" y="1305517"/>
                  <a:pt x="19153" y="1214696"/>
                </a:cubicBezTo>
                <a:cubicBezTo>
                  <a:pt x="27134" y="1111259"/>
                  <a:pt x="42464" y="1008202"/>
                  <a:pt x="31822" y="904004"/>
                </a:cubicBezTo>
                <a:cubicBezTo>
                  <a:pt x="28148" y="868213"/>
                  <a:pt x="20673" y="832549"/>
                  <a:pt x="19913" y="796632"/>
                </a:cubicBezTo>
                <a:cubicBezTo>
                  <a:pt x="18266" y="729366"/>
                  <a:pt x="17505" y="662989"/>
                  <a:pt x="21306" y="593565"/>
                </a:cubicBezTo>
                <a:cubicBezTo>
                  <a:pt x="25107" y="524142"/>
                  <a:pt x="39550" y="453703"/>
                  <a:pt x="29795" y="385549"/>
                </a:cubicBezTo>
                <a:cubicBezTo>
                  <a:pt x="20039" y="317394"/>
                  <a:pt x="26374" y="250382"/>
                  <a:pt x="32709" y="183497"/>
                </a:cubicBezTo>
                <a:cubicBezTo>
                  <a:pt x="35750" y="151705"/>
                  <a:pt x="37809" y="120261"/>
                  <a:pt x="37254" y="88945"/>
                </a:cubicBezTo>
                <a:close/>
              </a:path>
            </a:pathLst>
          </a:custGeom>
        </p:spPr>
      </p:pic>
    </p:spTree>
    <p:extLst>
      <p:ext uri="{BB962C8B-B14F-4D97-AF65-F5344CB8AC3E}">
        <p14:creationId xmlns:p14="http://schemas.microsoft.com/office/powerpoint/2010/main" val="21826439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5297762" y="329184"/>
            <a:ext cx="6251110" cy="1783080"/>
          </a:xfrm>
        </p:spPr>
        <p:txBody>
          <a:bodyPr anchor="b">
            <a:normAutofit/>
          </a:bodyPr>
          <a:lstStyle/>
          <a:p>
            <a:pPr>
              <a:lnSpc>
                <a:spcPct val="90000"/>
              </a:lnSpc>
            </a:pPr>
            <a:r>
              <a:rPr lang="en-US" sz="6100">
                <a:latin typeface="Georgia" panose="02040502050405020303" pitchFamily="18" charset="0"/>
              </a:rPr>
              <a:t>Requirements for Dual Enrollment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5297762" y="2706624"/>
            <a:ext cx="6251110" cy="3483864"/>
          </a:xfrm>
        </p:spPr>
        <p:txBody>
          <a:bodyPr>
            <a:normAutofit/>
          </a:bodyPr>
          <a:lstStyle/>
          <a:p>
            <a:pPr marL="0" indent="0">
              <a:lnSpc>
                <a:spcPct val="100000"/>
              </a:lnSpc>
              <a:buNone/>
            </a:pPr>
            <a:r>
              <a:rPr lang="en-US" altLang="en-US" sz="2000" dirty="0">
                <a:latin typeface="Georgia" panose="02040502050405020303" pitchFamily="18" charset="0"/>
              </a:rPr>
              <a:t>Students must:</a:t>
            </a:r>
          </a:p>
          <a:p>
            <a:pPr>
              <a:lnSpc>
                <a:spcPct val="100000"/>
              </a:lnSpc>
            </a:pPr>
            <a:r>
              <a:rPr lang="en-US" altLang="en-US" sz="2000" dirty="0">
                <a:latin typeface="Georgia" panose="02040502050405020303" pitchFamily="18" charset="0"/>
              </a:rPr>
              <a:t> Maintain a 3.0 or higher unweighted GPA</a:t>
            </a:r>
          </a:p>
          <a:p>
            <a:pPr>
              <a:lnSpc>
                <a:spcPct val="100000"/>
              </a:lnSpc>
            </a:pPr>
            <a:r>
              <a:rPr lang="en-US" altLang="en-US" sz="2000" dirty="0">
                <a:latin typeface="Georgia" panose="02040502050405020303" pitchFamily="18" charset="0"/>
              </a:rPr>
              <a:t> Maintain a 2.0 or higher cumulative college GPA</a:t>
            </a:r>
          </a:p>
          <a:p>
            <a:pPr>
              <a:lnSpc>
                <a:spcPct val="100000"/>
              </a:lnSpc>
            </a:pPr>
            <a:r>
              <a:rPr lang="en-US" altLang="en-US" sz="2000" dirty="0">
                <a:latin typeface="Georgia" panose="02040502050405020303" pitchFamily="18" charset="0"/>
              </a:rPr>
              <a:t> Earn a C or better in all courses</a:t>
            </a:r>
          </a:p>
          <a:p>
            <a:pPr>
              <a:lnSpc>
                <a:spcPct val="100000"/>
              </a:lnSpc>
            </a:pPr>
            <a:endParaRPr lang="en-US" altLang="en-US" sz="2000" dirty="0">
              <a:latin typeface="Georgia" panose="02040502050405020303" pitchFamily="18" charset="0"/>
            </a:endParaRPr>
          </a:p>
          <a:p>
            <a:pPr>
              <a:lnSpc>
                <a:spcPct val="100000"/>
              </a:lnSpc>
            </a:pPr>
            <a:r>
              <a:rPr lang="en-US" altLang="en-US" sz="2000" dirty="0">
                <a:latin typeface="Georgia" panose="02040502050405020303" pitchFamily="18" charset="0"/>
              </a:rPr>
              <a:t> Dual enrolled students are eligible to take 2 online classes total during each semester at DSC</a:t>
            </a:r>
          </a:p>
        </p:txBody>
      </p:sp>
      <p:pic>
        <p:nvPicPr>
          <p:cNvPr id="5" name="Picture 4" descr="Background pattern&#10;&#10;Description automatically generated">
            <a:extLst>
              <a:ext uri="{FF2B5EF4-FFF2-40B4-BE49-F238E27FC236}">
                <a16:creationId xmlns:a16="http://schemas.microsoft.com/office/drawing/2014/main" id="{EA671E22-B6E7-03E7-F75A-670FA3B5DA30}"/>
              </a:ext>
            </a:extLst>
          </p:cNvPr>
          <p:cNvPicPr>
            <a:picLocks noChangeAspect="1"/>
          </p:cNvPicPr>
          <p:nvPr/>
        </p:nvPicPr>
        <p:blipFill rotWithShape="1">
          <a:blip r:embed="rId2">
            <a:extLst>
              <a:ext uri="{28A0092B-C50C-407E-A947-70E740481C1C}">
                <a14:useLocalDpi xmlns:a14="http://schemas.microsoft.com/office/drawing/2010/main" val="0"/>
              </a:ext>
            </a:extLst>
          </a:blip>
          <a:srcRect l="31392" r="3465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22857642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40080" y="325369"/>
            <a:ext cx="4368602" cy="1956841"/>
          </a:xfrm>
        </p:spPr>
        <p:txBody>
          <a:bodyPr anchor="b">
            <a:normAutofit/>
          </a:bodyPr>
          <a:lstStyle/>
          <a:p>
            <a:pPr>
              <a:lnSpc>
                <a:spcPct val="90000"/>
              </a:lnSpc>
            </a:pPr>
            <a:r>
              <a:rPr lang="en-US" sz="4100" dirty="0">
                <a:latin typeface="Georgia" panose="02040502050405020303" pitchFamily="18" charset="0"/>
              </a:rPr>
              <a:t>Important Dual Enrollment Dates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5093" y="2563839"/>
            <a:ext cx="3931920" cy="27432"/>
          </a:xfrm>
          <a:custGeom>
            <a:avLst/>
            <a:gdLst>
              <a:gd name="connsiteX0" fmla="*/ 0 w 3931920"/>
              <a:gd name="connsiteY0" fmla="*/ 0 h 27432"/>
              <a:gd name="connsiteX1" fmla="*/ 733958 w 3931920"/>
              <a:gd name="connsiteY1" fmla="*/ 0 h 27432"/>
              <a:gd name="connsiteX2" fmla="*/ 1428598 w 3931920"/>
              <a:gd name="connsiteY2" fmla="*/ 0 h 27432"/>
              <a:gd name="connsiteX3" fmla="*/ 2123237 w 3931920"/>
              <a:gd name="connsiteY3" fmla="*/ 0 h 27432"/>
              <a:gd name="connsiteX4" fmla="*/ 2660599 w 3931920"/>
              <a:gd name="connsiteY4" fmla="*/ 0 h 27432"/>
              <a:gd name="connsiteX5" fmla="*/ 3237281 w 3931920"/>
              <a:gd name="connsiteY5" fmla="*/ 0 h 27432"/>
              <a:gd name="connsiteX6" fmla="*/ 3931920 w 3931920"/>
              <a:gd name="connsiteY6" fmla="*/ 0 h 27432"/>
              <a:gd name="connsiteX7" fmla="*/ 3931920 w 3931920"/>
              <a:gd name="connsiteY7" fmla="*/ 27432 h 27432"/>
              <a:gd name="connsiteX8" fmla="*/ 3276600 w 3931920"/>
              <a:gd name="connsiteY8" fmla="*/ 27432 h 27432"/>
              <a:gd name="connsiteX9" fmla="*/ 2739238 w 3931920"/>
              <a:gd name="connsiteY9" fmla="*/ 27432 h 27432"/>
              <a:gd name="connsiteX10" fmla="*/ 2201875 w 3931920"/>
              <a:gd name="connsiteY10" fmla="*/ 27432 h 27432"/>
              <a:gd name="connsiteX11" fmla="*/ 1507236 w 3931920"/>
              <a:gd name="connsiteY11" fmla="*/ 27432 h 27432"/>
              <a:gd name="connsiteX12" fmla="*/ 930554 w 3931920"/>
              <a:gd name="connsiteY12" fmla="*/ 27432 h 27432"/>
              <a:gd name="connsiteX13" fmla="*/ 0 w 3931920"/>
              <a:gd name="connsiteY13" fmla="*/ 27432 h 27432"/>
              <a:gd name="connsiteX14" fmla="*/ 0 w 3931920"/>
              <a:gd name="connsiteY14"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931920" h="27432" fill="none" extrusionOk="0">
                <a:moveTo>
                  <a:pt x="0" y="0"/>
                </a:moveTo>
                <a:cubicBezTo>
                  <a:pt x="245351" y="16874"/>
                  <a:pt x="509174" y="13736"/>
                  <a:pt x="733958" y="0"/>
                </a:cubicBezTo>
                <a:cubicBezTo>
                  <a:pt x="958742" y="-13736"/>
                  <a:pt x="1245406" y="-17215"/>
                  <a:pt x="1428598" y="0"/>
                </a:cubicBezTo>
                <a:cubicBezTo>
                  <a:pt x="1611790" y="17215"/>
                  <a:pt x="1930525" y="20562"/>
                  <a:pt x="2123237" y="0"/>
                </a:cubicBezTo>
                <a:cubicBezTo>
                  <a:pt x="2315949" y="-20562"/>
                  <a:pt x="2485508" y="11332"/>
                  <a:pt x="2660599" y="0"/>
                </a:cubicBezTo>
                <a:cubicBezTo>
                  <a:pt x="2835690" y="-11332"/>
                  <a:pt x="3075198" y="-14809"/>
                  <a:pt x="3237281" y="0"/>
                </a:cubicBezTo>
                <a:cubicBezTo>
                  <a:pt x="3399364" y="14809"/>
                  <a:pt x="3745084" y="-4992"/>
                  <a:pt x="3931920" y="0"/>
                </a:cubicBezTo>
                <a:cubicBezTo>
                  <a:pt x="3930963" y="8431"/>
                  <a:pt x="3931571" y="14612"/>
                  <a:pt x="3931920" y="27432"/>
                </a:cubicBezTo>
                <a:cubicBezTo>
                  <a:pt x="3765435" y="40792"/>
                  <a:pt x="3452398" y="38703"/>
                  <a:pt x="3276600" y="27432"/>
                </a:cubicBezTo>
                <a:cubicBezTo>
                  <a:pt x="3100802" y="16161"/>
                  <a:pt x="2914889" y="26998"/>
                  <a:pt x="2739238" y="27432"/>
                </a:cubicBezTo>
                <a:cubicBezTo>
                  <a:pt x="2563587" y="27866"/>
                  <a:pt x="2395484" y="39154"/>
                  <a:pt x="2201875" y="27432"/>
                </a:cubicBezTo>
                <a:cubicBezTo>
                  <a:pt x="2008266" y="15710"/>
                  <a:pt x="1781367" y="4899"/>
                  <a:pt x="1507236" y="27432"/>
                </a:cubicBezTo>
                <a:cubicBezTo>
                  <a:pt x="1233105" y="49965"/>
                  <a:pt x="1075495" y="47542"/>
                  <a:pt x="930554" y="27432"/>
                </a:cubicBezTo>
                <a:cubicBezTo>
                  <a:pt x="785613" y="7322"/>
                  <a:pt x="268930" y="30433"/>
                  <a:pt x="0" y="27432"/>
                </a:cubicBezTo>
                <a:cubicBezTo>
                  <a:pt x="226" y="18208"/>
                  <a:pt x="-648" y="12891"/>
                  <a:pt x="0" y="0"/>
                </a:cubicBezTo>
                <a:close/>
              </a:path>
              <a:path w="3931920" h="27432" stroke="0" extrusionOk="0">
                <a:moveTo>
                  <a:pt x="0" y="0"/>
                </a:moveTo>
                <a:cubicBezTo>
                  <a:pt x="278269" y="4786"/>
                  <a:pt x="349028" y="-10422"/>
                  <a:pt x="616001" y="0"/>
                </a:cubicBezTo>
                <a:cubicBezTo>
                  <a:pt x="882974" y="10422"/>
                  <a:pt x="931617" y="-15515"/>
                  <a:pt x="1153363" y="0"/>
                </a:cubicBezTo>
                <a:cubicBezTo>
                  <a:pt x="1375109" y="15515"/>
                  <a:pt x="1704089" y="-3631"/>
                  <a:pt x="1887322" y="0"/>
                </a:cubicBezTo>
                <a:cubicBezTo>
                  <a:pt x="2070555" y="3631"/>
                  <a:pt x="2344155" y="2213"/>
                  <a:pt x="2503322" y="0"/>
                </a:cubicBezTo>
                <a:cubicBezTo>
                  <a:pt x="2662489" y="-2213"/>
                  <a:pt x="2976859" y="26691"/>
                  <a:pt x="3119323" y="0"/>
                </a:cubicBezTo>
                <a:cubicBezTo>
                  <a:pt x="3261787" y="-26691"/>
                  <a:pt x="3588171" y="-28651"/>
                  <a:pt x="3931920" y="0"/>
                </a:cubicBezTo>
                <a:cubicBezTo>
                  <a:pt x="3930565" y="9524"/>
                  <a:pt x="3930718" y="13975"/>
                  <a:pt x="3931920" y="27432"/>
                </a:cubicBezTo>
                <a:cubicBezTo>
                  <a:pt x="3664329" y="4021"/>
                  <a:pt x="3437686" y="14511"/>
                  <a:pt x="3276600" y="27432"/>
                </a:cubicBezTo>
                <a:cubicBezTo>
                  <a:pt x="3115514" y="40353"/>
                  <a:pt x="2913592" y="48967"/>
                  <a:pt x="2739238" y="27432"/>
                </a:cubicBezTo>
                <a:cubicBezTo>
                  <a:pt x="2564884" y="5897"/>
                  <a:pt x="2294049" y="39820"/>
                  <a:pt x="2083918" y="27432"/>
                </a:cubicBezTo>
                <a:cubicBezTo>
                  <a:pt x="1873787" y="15044"/>
                  <a:pt x="1718903" y="21388"/>
                  <a:pt x="1428598" y="27432"/>
                </a:cubicBezTo>
                <a:cubicBezTo>
                  <a:pt x="1138293" y="33476"/>
                  <a:pt x="952209" y="50441"/>
                  <a:pt x="812597" y="27432"/>
                </a:cubicBezTo>
                <a:cubicBezTo>
                  <a:pt x="672985" y="4423"/>
                  <a:pt x="305800" y="28240"/>
                  <a:pt x="0" y="27432"/>
                </a:cubicBezTo>
                <a:cubicBezTo>
                  <a:pt x="-800" y="16780"/>
                  <a:pt x="-583" y="1291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640080" y="2872899"/>
            <a:ext cx="4243589" cy="3320668"/>
          </a:xfrm>
        </p:spPr>
        <p:txBody>
          <a:bodyPr>
            <a:normAutofit lnSpcReduction="10000"/>
          </a:bodyPr>
          <a:lstStyle/>
          <a:p>
            <a:pPr>
              <a:lnSpc>
                <a:spcPct val="100000"/>
              </a:lnSpc>
            </a:pPr>
            <a:endParaRPr lang="en-US" altLang="en-US" sz="2400" u="sng" dirty="0">
              <a:latin typeface="Georgia" panose="02040502050405020303" pitchFamily="18" charset="0"/>
            </a:endParaRPr>
          </a:p>
          <a:p>
            <a:pPr>
              <a:lnSpc>
                <a:spcPct val="100000"/>
              </a:lnSpc>
            </a:pPr>
            <a:r>
              <a:rPr lang="en-US" altLang="en-US" sz="2400" u="sng" dirty="0">
                <a:latin typeface="Georgia" panose="02040502050405020303" pitchFamily="18" charset="0"/>
              </a:rPr>
              <a:t>November 2nd, 2023 - </a:t>
            </a:r>
            <a:r>
              <a:rPr lang="en-US" altLang="en-US" sz="2400" dirty="0">
                <a:latin typeface="Georgia" panose="02040502050405020303" pitchFamily="18" charset="0"/>
              </a:rPr>
              <a:t>Open registration (all students) </a:t>
            </a:r>
          </a:p>
          <a:p>
            <a:pPr>
              <a:lnSpc>
                <a:spcPct val="100000"/>
              </a:lnSpc>
            </a:pPr>
            <a:endParaRPr lang="en-US" altLang="en-US" sz="2400" dirty="0">
              <a:latin typeface="Georgia" panose="02040502050405020303" pitchFamily="18" charset="0"/>
            </a:endParaRPr>
          </a:p>
          <a:p>
            <a:pPr>
              <a:lnSpc>
                <a:spcPct val="100000"/>
              </a:lnSpc>
            </a:pPr>
            <a:r>
              <a:rPr lang="en-US" altLang="en-US" sz="2400" u="sng" dirty="0">
                <a:latin typeface="Georgia" panose="02040502050405020303" pitchFamily="18" charset="0"/>
              </a:rPr>
              <a:t>December 1</a:t>
            </a:r>
            <a:r>
              <a:rPr lang="en-US" altLang="en-US" sz="2400" u="sng" baseline="30000" dirty="0">
                <a:latin typeface="Georgia" panose="02040502050405020303" pitchFamily="18" charset="0"/>
              </a:rPr>
              <a:t>st</a:t>
            </a:r>
            <a:r>
              <a:rPr lang="en-US" altLang="en-US" sz="2400" u="sng" dirty="0">
                <a:latin typeface="Georgia" panose="02040502050405020303" pitchFamily="18" charset="0"/>
              </a:rPr>
              <a:t>, 2023 - </a:t>
            </a:r>
            <a:r>
              <a:rPr lang="en-US" altLang="en-US" sz="2400" dirty="0">
                <a:latin typeface="Georgia" panose="02040502050405020303" pitchFamily="18" charset="0"/>
              </a:rPr>
              <a:t>Deadline for Spring registration </a:t>
            </a:r>
          </a:p>
          <a:p>
            <a:pPr marL="0" indent="0">
              <a:lnSpc>
                <a:spcPct val="100000"/>
              </a:lnSpc>
              <a:buNone/>
            </a:pPr>
            <a:endParaRPr lang="en-US" altLang="en-US" sz="2400" dirty="0">
              <a:latin typeface="Georgia" panose="02040502050405020303" pitchFamily="18" charset="0"/>
            </a:endParaRPr>
          </a:p>
        </p:txBody>
      </p:sp>
      <p:pic>
        <p:nvPicPr>
          <p:cNvPr id="5" name="Picture 4" descr="A picture containing text&#10;&#10;Description automatically generated">
            <a:extLst>
              <a:ext uri="{FF2B5EF4-FFF2-40B4-BE49-F238E27FC236}">
                <a16:creationId xmlns:a16="http://schemas.microsoft.com/office/drawing/2014/main" id="{A57C8BE1-9A04-F40D-A565-3B21AFD30893}"/>
              </a:ext>
            </a:extLst>
          </p:cNvPr>
          <p:cNvPicPr>
            <a:picLocks noChangeAspect="1"/>
          </p:cNvPicPr>
          <p:nvPr/>
        </p:nvPicPr>
        <p:blipFill rotWithShape="1">
          <a:blip r:embed="rId2">
            <a:extLst>
              <a:ext uri="{28A0092B-C50C-407E-A947-70E740481C1C}">
                <a14:useLocalDpi xmlns:a14="http://schemas.microsoft.com/office/drawing/2010/main" val="0"/>
              </a:ext>
            </a:extLst>
          </a:blip>
          <a:srcRect l="15007" r="14810"/>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7477628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5297762" y="329184"/>
            <a:ext cx="6251110" cy="1783080"/>
          </a:xfrm>
        </p:spPr>
        <p:txBody>
          <a:bodyPr anchor="b">
            <a:normAutofit/>
          </a:bodyPr>
          <a:lstStyle/>
          <a:p>
            <a:pPr>
              <a:lnSpc>
                <a:spcPct val="90000"/>
              </a:lnSpc>
            </a:pPr>
            <a:r>
              <a:rPr lang="en-US" sz="4500">
                <a:latin typeface="Georgia" panose="02040502050405020303" pitchFamily="18" charset="0"/>
              </a:rPr>
              <a:t>Daytona State College Grading Procedures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5297762" y="2706624"/>
            <a:ext cx="6251110" cy="3483864"/>
          </a:xfrm>
        </p:spPr>
        <p:txBody>
          <a:bodyPr>
            <a:normAutofit/>
          </a:bodyPr>
          <a:lstStyle/>
          <a:p>
            <a:pPr>
              <a:lnSpc>
                <a:spcPct val="100000"/>
              </a:lnSpc>
              <a:buClr>
                <a:schemeClr val="tx1">
                  <a:shade val="95000"/>
                </a:schemeClr>
              </a:buClr>
              <a:defRPr/>
            </a:pPr>
            <a:r>
              <a:rPr lang="en-US" sz="1500" dirty="0">
                <a:latin typeface="Georgia" panose="02040502050405020303" pitchFamily="18" charset="0"/>
              </a:rPr>
              <a:t>Grades are reported to High Schools at the end of each DSC semester. </a:t>
            </a:r>
          </a:p>
          <a:p>
            <a:pPr>
              <a:lnSpc>
                <a:spcPct val="100000"/>
              </a:lnSpc>
              <a:buClr>
                <a:schemeClr val="tx1">
                  <a:shade val="95000"/>
                </a:schemeClr>
              </a:buClr>
              <a:defRPr/>
            </a:pPr>
            <a:r>
              <a:rPr lang="en-US" sz="1500" dirty="0">
                <a:latin typeface="Georgia" panose="02040502050405020303" pitchFamily="18" charset="0"/>
              </a:rPr>
              <a:t>If a student earns a “D”, “F”, “FN”, or “W1” grade, they will be required to repeat </a:t>
            </a:r>
            <a:r>
              <a:rPr lang="en-US" sz="1500" b="1" dirty="0">
                <a:latin typeface="Georgia" panose="02040502050405020303" pitchFamily="18" charset="0"/>
              </a:rPr>
              <a:t>only that course </a:t>
            </a:r>
            <a:r>
              <a:rPr lang="en-US" sz="1500" dirty="0">
                <a:latin typeface="Georgia" panose="02040502050405020303" pitchFamily="18" charset="0"/>
              </a:rPr>
              <a:t>during the next semester(as long as the student meets both the high school and college GPA requirements), and must earn a “C” or better in order to continue dual enrolling. </a:t>
            </a:r>
          </a:p>
          <a:p>
            <a:pPr>
              <a:lnSpc>
                <a:spcPct val="100000"/>
              </a:lnSpc>
              <a:buClr>
                <a:schemeClr val="tx1">
                  <a:shade val="95000"/>
                </a:schemeClr>
              </a:buClr>
              <a:defRPr/>
            </a:pPr>
            <a:r>
              <a:rPr lang="en-US" sz="1500" dirty="0">
                <a:latin typeface="Georgia" panose="02040502050405020303" pitchFamily="18" charset="0"/>
              </a:rPr>
              <a:t>If a student earns a grade of “F”, “FN, “W” or “W1” in more than one semester, they will no longer be eligible to participate in dual enrollment courses. </a:t>
            </a:r>
          </a:p>
          <a:p>
            <a:pPr>
              <a:lnSpc>
                <a:spcPct val="100000"/>
              </a:lnSpc>
              <a:buClr>
                <a:schemeClr val="tx1">
                  <a:shade val="95000"/>
                </a:schemeClr>
              </a:buClr>
              <a:defRPr/>
            </a:pPr>
            <a:r>
              <a:rPr lang="en-US" sz="1500" dirty="0">
                <a:latin typeface="Georgia" panose="02040502050405020303" pitchFamily="18" charset="0"/>
              </a:rPr>
              <a:t>Dual enrolled students may not attempt any course more than twice.  </a:t>
            </a:r>
          </a:p>
          <a:p>
            <a:pPr>
              <a:lnSpc>
                <a:spcPct val="100000"/>
              </a:lnSpc>
              <a:buClr>
                <a:schemeClr val="tx1">
                  <a:shade val="95000"/>
                </a:schemeClr>
              </a:buClr>
              <a:defRPr/>
            </a:pPr>
            <a:r>
              <a:rPr lang="en-US" sz="1500" dirty="0">
                <a:latin typeface="Georgia" panose="02040502050405020303" pitchFamily="18" charset="0"/>
              </a:rPr>
              <a:t>A  “W” grade (withdrawal) counts as an attempt.</a:t>
            </a:r>
          </a:p>
          <a:p>
            <a:pPr marL="0" indent="0">
              <a:lnSpc>
                <a:spcPct val="100000"/>
              </a:lnSpc>
              <a:buNone/>
            </a:pPr>
            <a:endParaRPr lang="en-US" altLang="en-US" sz="1500" dirty="0">
              <a:latin typeface="Georgia" panose="02040502050405020303" pitchFamily="18" charset="0"/>
            </a:endParaRPr>
          </a:p>
        </p:txBody>
      </p:sp>
      <p:pic>
        <p:nvPicPr>
          <p:cNvPr id="5" name="Picture 4" descr="A picture containing text&#10;&#10;Description automatically generated">
            <a:extLst>
              <a:ext uri="{FF2B5EF4-FFF2-40B4-BE49-F238E27FC236}">
                <a16:creationId xmlns:a16="http://schemas.microsoft.com/office/drawing/2014/main" id="{E0E2736F-620F-C733-4CA7-BE84BAFDC4DE}"/>
              </a:ext>
            </a:extLst>
          </p:cNvPr>
          <p:cNvPicPr>
            <a:picLocks noChangeAspect="1"/>
          </p:cNvPicPr>
          <p:nvPr/>
        </p:nvPicPr>
        <p:blipFill rotWithShape="1">
          <a:blip r:embed="rId2">
            <a:extLst>
              <a:ext uri="{28A0092B-C50C-407E-A947-70E740481C1C}">
                <a14:useLocalDpi xmlns:a14="http://schemas.microsoft.com/office/drawing/2010/main" val="0"/>
              </a:ext>
            </a:extLst>
          </a:blip>
          <a:srcRect l="26340" r="26142"/>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2955311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C61293E-6EBE-43EF-A52C-9BEBFD767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5297762" y="329184"/>
            <a:ext cx="6251110" cy="1783080"/>
          </a:xfrm>
        </p:spPr>
        <p:txBody>
          <a:bodyPr anchor="b">
            <a:normAutofit/>
          </a:bodyPr>
          <a:lstStyle/>
          <a:p>
            <a:pPr>
              <a:lnSpc>
                <a:spcPct val="90000"/>
              </a:lnSpc>
            </a:pPr>
            <a:r>
              <a:rPr lang="en-US" sz="5600">
                <a:latin typeface="Georgia" panose="02040502050405020303" pitchFamily="18" charset="0"/>
              </a:rPr>
              <a:t>Dual Enrollment- Items to Consider </a:t>
            </a:r>
          </a:p>
        </p:txBody>
      </p:sp>
      <p:sp>
        <p:nvSpPr>
          <p:cNvPr id="12" name="Rectangle 6">
            <a:extLst>
              <a:ext uri="{FF2B5EF4-FFF2-40B4-BE49-F238E27FC236}">
                <a16:creationId xmlns:a16="http://schemas.microsoft.com/office/drawing/2014/main" id="{3FCFB1DE-0B7E-48CC-BA90-B2AB0889F9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2395728"/>
            <a:ext cx="4243589" cy="27432"/>
          </a:xfrm>
          <a:custGeom>
            <a:avLst/>
            <a:gdLst>
              <a:gd name="connsiteX0" fmla="*/ 0 w 4243589"/>
              <a:gd name="connsiteY0" fmla="*/ 0 h 27432"/>
              <a:gd name="connsiteX1" fmla="*/ 563791 w 4243589"/>
              <a:gd name="connsiteY1" fmla="*/ 0 h 27432"/>
              <a:gd name="connsiteX2" fmla="*/ 1042710 w 4243589"/>
              <a:gd name="connsiteY2" fmla="*/ 0 h 27432"/>
              <a:gd name="connsiteX3" fmla="*/ 1564066 w 4243589"/>
              <a:gd name="connsiteY3" fmla="*/ 0 h 27432"/>
              <a:gd name="connsiteX4" fmla="*/ 2212729 w 4243589"/>
              <a:gd name="connsiteY4" fmla="*/ 0 h 27432"/>
              <a:gd name="connsiteX5" fmla="*/ 2776520 w 4243589"/>
              <a:gd name="connsiteY5" fmla="*/ 0 h 27432"/>
              <a:gd name="connsiteX6" fmla="*/ 3297875 w 4243589"/>
              <a:gd name="connsiteY6" fmla="*/ 0 h 27432"/>
              <a:gd name="connsiteX7" fmla="*/ 4243589 w 4243589"/>
              <a:gd name="connsiteY7" fmla="*/ 0 h 27432"/>
              <a:gd name="connsiteX8" fmla="*/ 4243589 w 4243589"/>
              <a:gd name="connsiteY8" fmla="*/ 27432 h 27432"/>
              <a:gd name="connsiteX9" fmla="*/ 3637362 w 4243589"/>
              <a:gd name="connsiteY9" fmla="*/ 27432 h 27432"/>
              <a:gd name="connsiteX10" fmla="*/ 3116007 w 4243589"/>
              <a:gd name="connsiteY10" fmla="*/ 27432 h 27432"/>
              <a:gd name="connsiteX11" fmla="*/ 2424908 w 4243589"/>
              <a:gd name="connsiteY11" fmla="*/ 27432 h 27432"/>
              <a:gd name="connsiteX12" fmla="*/ 1861117 w 4243589"/>
              <a:gd name="connsiteY12" fmla="*/ 27432 h 27432"/>
              <a:gd name="connsiteX13" fmla="*/ 1382198 w 4243589"/>
              <a:gd name="connsiteY13" fmla="*/ 27432 h 27432"/>
              <a:gd name="connsiteX14" fmla="*/ 733535 w 4243589"/>
              <a:gd name="connsiteY14" fmla="*/ 27432 h 27432"/>
              <a:gd name="connsiteX15" fmla="*/ 0 w 4243589"/>
              <a:gd name="connsiteY15" fmla="*/ 27432 h 27432"/>
              <a:gd name="connsiteX16" fmla="*/ 0 w 4243589"/>
              <a:gd name="connsiteY16" fmla="*/ 0 h 27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27432"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2616" y="8304"/>
                  <a:pt x="4243111" y="21512"/>
                  <a:pt x="4243589" y="27432"/>
                </a:cubicBezTo>
                <a:cubicBezTo>
                  <a:pt x="4112949" y="6289"/>
                  <a:pt x="3928037" y="10975"/>
                  <a:pt x="3637362" y="27432"/>
                </a:cubicBezTo>
                <a:cubicBezTo>
                  <a:pt x="3346687" y="43889"/>
                  <a:pt x="3254446" y="35813"/>
                  <a:pt x="3116007" y="27432"/>
                </a:cubicBezTo>
                <a:cubicBezTo>
                  <a:pt x="2977569" y="19051"/>
                  <a:pt x="2620228" y="38017"/>
                  <a:pt x="2424908" y="27432"/>
                </a:cubicBezTo>
                <a:cubicBezTo>
                  <a:pt x="2229588" y="16847"/>
                  <a:pt x="2088287" y="5290"/>
                  <a:pt x="1861117" y="27432"/>
                </a:cubicBezTo>
                <a:cubicBezTo>
                  <a:pt x="1633947" y="49574"/>
                  <a:pt x="1502447" y="8273"/>
                  <a:pt x="1382198" y="27432"/>
                </a:cubicBezTo>
                <a:cubicBezTo>
                  <a:pt x="1261949" y="46591"/>
                  <a:pt x="1045440" y="37497"/>
                  <a:pt x="733535" y="27432"/>
                </a:cubicBezTo>
                <a:cubicBezTo>
                  <a:pt x="421630" y="17367"/>
                  <a:pt x="341257" y="-9215"/>
                  <a:pt x="0" y="27432"/>
                </a:cubicBezTo>
                <a:cubicBezTo>
                  <a:pt x="-1048" y="14992"/>
                  <a:pt x="-1120" y="7447"/>
                  <a:pt x="0" y="0"/>
                </a:cubicBezTo>
                <a:close/>
              </a:path>
              <a:path w="4243589" h="27432"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4074" y="9333"/>
                  <a:pt x="4244867" y="19699"/>
                  <a:pt x="4243589" y="27432"/>
                </a:cubicBezTo>
                <a:cubicBezTo>
                  <a:pt x="4130424" y="7904"/>
                  <a:pt x="3932803" y="51393"/>
                  <a:pt x="3722234" y="27432"/>
                </a:cubicBezTo>
                <a:cubicBezTo>
                  <a:pt x="3511665" y="3471"/>
                  <a:pt x="3269903" y="55138"/>
                  <a:pt x="3116007" y="27432"/>
                </a:cubicBezTo>
                <a:cubicBezTo>
                  <a:pt x="2962111" y="-274"/>
                  <a:pt x="2744280" y="32368"/>
                  <a:pt x="2509780" y="27432"/>
                </a:cubicBezTo>
                <a:cubicBezTo>
                  <a:pt x="2275280" y="22496"/>
                  <a:pt x="2066059" y="52808"/>
                  <a:pt x="1945989" y="27432"/>
                </a:cubicBezTo>
                <a:cubicBezTo>
                  <a:pt x="1825919" y="2056"/>
                  <a:pt x="1407329" y="21760"/>
                  <a:pt x="1254890" y="27432"/>
                </a:cubicBezTo>
                <a:cubicBezTo>
                  <a:pt x="1102451" y="33104"/>
                  <a:pt x="837950" y="40817"/>
                  <a:pt x="563791" y="27432"/>
                </a:cubicBezTo>
                <a:cubicBezTo>
                  <a:pt x="289632" y="14047"/>
                  <a:pt x="132768" y="16249"/>
                  <a:pt x="0" y="27432"/>
                </a:cubicBezTo>
                <a:cubicBezTo>
                  <a:pt x="211" y="18145"/>
                  <a:pt x="120" y="6480"/>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E59D5FD-0020-9423-AC74-FB7B9E0EA90C}"/>
              </a:ext>
            </a:extLst>
          </p:cNvPr>
          <p:cNvSpPr>
            <a:spLocks noGrp="1"/>
          </p:cNvSpPr>
          <p:nvPr>
            <p:ph idx="1"/>
          </p:nvPr>
        </p:nvSpPr>
        <p:spPr>
          <a:xfrm>
            <a:off x="5297762" y="2706624"/>
            <a:ext cx="6251110" cy="3483864"/>
          </a:xfrm>
        </p:spPr>
        <p:txBody>
          <a:bodyPr>
            <a:normAutofit/>
          </a:bodyPr>
          <a:lstStyle/>
          <a:p>
            <a:pPr>
              <a:lnSpc>
                <a:spcPct val="100000"/>
              </a:lnSpc>
            </a:pPr>
            <a:r>
              <a:rPr lang="en-US" altLang="en-US" sz="2000" dirty="0">
                <a:latin typeface="Georgia" panose="02040502050405020303" pitchFamily="18" charset="0"/>
              </a:rPr>
              <a:t> Successful dual enrolled students need to be self-starters</a:t>
            </a:r>
            <a:endParaRPr lang="en-US" altLang="en-US" sz="2000">
              <a:latin typeface="Georgia" panose="02040502050405020303" pitchFamily="18" charset="0"/>
            </a:endParaRPr>
          </a:p>
          <a:p>
            <a:pPr>
              <a:lnSpc>
                <a:spcPct val="100000"/>
              </a:lnSpc>
            </a:pPr>
            <a:r>
              <a:rPr lang="en-US" altLang="en-US" sz="2000" dirty="0">
                <a:latin typeface="Georgia" panose="02040502050405020303" pitchFamily="18" charset="0"/>
              </a:rPr>
              <a:t> All grades earned during dual enrollment count toward both the college and high school GPA</a:t>
            </a:r>
            <a:endParaRPr lang="en-US" altLang="en-US" sz="2000">
              <a:latin typeface="Georgia" panose="02040502050405020303" pitchFamily="18" charset="0"/>
            </a:endParaRPr>
          </a:p>
          <a:p>
            <a:pPr>
              <a:lnSpc>
                <a:spcPct val="100000"/>
              </a:lnSpc>
            </a:pPr>
            <a:r>
              <a:rPr lang="en-US" altLang="en-US" sz="2000" dirty="0">
                <a:latin typeface="Georgia" panose="02040502050405020303" pitchFamily="18" charset="0"/>
              </a:rPr>
              <a:t> Dual Enrollment grades are weighted the same as AICE, IB and AP courses in the high school GPA</a:t>
            </a:r>
            <a:endParaRPr lang="en-US" altLang="en-US" sz="2000">
              <a:latin typeface="Georgia" panose="02040502050405020303" pitchFamily="18" charset="0"/>
            </a:endParaRPr>
          </a:p>
          <a:p>
            <a:pPr>
              <a:lnSpc>
                <a:spcPct val="100000"/>
              </a:lnSpc>
            </a:pPr>
            <a:r>
              <a:rPr lang="en-US" altLang="en-US" sz="2000" dirty="0">
                <a:latin typeface="Georgia" panose="02040502050405020303" pitchFamily="18" charset="0"/>
              </a:rPr>
              <a:t> All grades earned become a permanent part of the student’s college transcript. </a:t>
            </a:r>
            <a:endParaRPr lang="en-US" altLang="en-US" sz="2000">
              <a:latin typeface="Georgia" panose="02040502050405020303" pitchFamily="18" charset="0"/>
            </a:endParaRPr>
          </a:p>
        </p:txBody>
      </p:sp>
      <p:pic>
        <p:nvPicPr>
          <p:cNvPr id="5" name="Picture 4" descr="Background pattern&#10;&#10;Description automatically generated">
            <a:extLst>
              <a:ext uri="{FF2B5EF4-FFF2-40B4-BE49-F238E27FC236}">
                <a16:creationId xmlns:a16="http://schemas.microsoft.com/office/drawing/2014/main" id="{1ACF75E9-37B6-AC0B-7063-A06E3AD982D0}"/>
              </a:ext>
            </a:extLst>
          </p:cNvPr>
          <p:cNvPicPr>
            <a:picLocks noChangeAspect="1"/>
          </p:cNvPicPr>
          <p:nvPr/>
        </p:nvPicPr>
        <p:blipFill rotWithShape="1">
          <a:blip r:embed="rId2">
            <a:extLst>
              <a:ext uri="{28A0092B-C50C-407E-A947-70E740481C1C}">
                <a14:useLocalDpi xmlns:a14="http://schemas.microsoft.com/office/drawing/2010/main" val="0"/>
              </a:ext>
            </a:extLst>
          </a:blip>
          <a:srcRect l="34204" r="16221" b="-1"/>
          <a:stretch/>
        </p:blipFill>
        <p:spPr>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Tree>
    <p:extLst>
      <p:ext uri="{BB962C8B-B14F-4D97-AF65-F5344CB8AC3E}">
        <p14:creationId xmlns:p14="http://schemas.microsoft.com/office/powerpoint/2010/main" val="3253569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7B831B6F-405A-4B47-B9BB-5CA88F2858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5F80185-C60F-72D6-75A8-11B9C124CB70}"/>
              </a:ext>
            </a:extLst>
          </p:cNvPr>
          <p:cNvSpPr>
            <a:spLocks noGrp="1"/>
          </p:cNvSpPr>
          <p:nvPr>
            <p:ph type="title"/>
          </p:nvPr>
        </p:nvSpPr>
        <p:spPr>
          <a:xfrm>
            <a:off x="6739128" y="638089"/>
            <a:ext cx="4818888" cy="1476801"/>
          </a:xfrm>
        </p:spPr>
        <p:txBody>
          <a:bodyPr vert="horz" lIns="91440" tIns="45720" rIns="91440" bIns="45720" rtlCol="0" anchor="b">
            <a:normAutofit/>
          </a:bodyPr>
          <a:lstStyle/>
          <a:p>
            <a:r>
              <a:rPr lang="en-US" sz="5600" dirty="0"/>
              <a:t>Questions? </a:t>
            </a:r>
          </a:p>
        </p:txBody>
      </p:sp>
      <p:sp>
        <p:nvSpPr>
          <p:cNvPr id="22" name="Rectangle 6">
            <a:extLst>
              <a:ext uri="{FF2B5EF4-FFF2-40B4-BE49-F238E27FC236}">
                <a16:creationId xmlns:a16="http://schemas.microsoft.com/office/drawing/2014/main" id="{3CE8AF5E-D374-4CF1-90CC-35CF73B81C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9128" y="2381825"/>
            <a:ext cx="4114800" cy="18288"/>
          </a:xfrm>
          <a:custGeom>
            <a:avLst/>
            <a:gdLst>
              <a:gd name="connsiteX0" fmla="*/ 0 w 4114800"/>
              <a:gd name="connsiteY0" fmla="*/ 0 h 18288"/>
              <a:gd name="connsiteX1" fmla="*/ 768096 w 4114800"/>
              <a:gd name="connsiteY1" fmla="*/ 0 h 18288"/>
              <a:gd name="connsiteX2" fmla="*/ 1495044 w 4114800"/>
              <a:gd name="connsiteY2" fmla="*/ 0 h 18288"/>
              <a:gd name="connsiteX3" fmla="*/ 2221992 w 4114800"/>
              <a:gd name="connsiteY3" fmla="*/ 0 h 18288"/>
              <a:gd name="connsiteX4" fmla="*/ 2784348 w 4114800"/>
              <a:gd name="connsiteY4" fmla="*/ 0 h 18288"/>
              <a:gd name="connsiteX5" fmla="*/ 3387852 w 4114800"/>
              <a:gd name="connsiteY5" fmla="*/ 0 h 18288"/>
              <a:gd name="connsiteX6" fmla="*/ 4114800 w 4114800"/>
              <a:gd name="connsiteY6" fmla="*/ 0 h 18288"/>
              <a:gd name="connsiteX7" fmla="*/ 4114800 w 4114800"/>
              <a:gd name="connsiteY7" fmla="*/ 18288 h 18288"/>
              <a:gd name="connsiteX8" fmla="*/ 3429000 w 4114800"/>
              <a:gd name="connsiteY8" fmla="*/ 18288 h 18288"/>
              <a:gd name="connsiteX9" fmla="*/ 2866644 w 4114800"/>
              <a:gd name="connsiteY9" fmla="*/ 18288 h 18288"/>
              <a:gd name="connsiteX10" fmla="*/ 2304288 w 4114800"/>
              <a:gd name="connsiteY10" fmla="*/ 18288 h 18288"/>
              <a:gd name="connsiteX11" fmla="*/ 1577340 w 4114800"/>
              <a:gd name="connsiteY11" fmla="*/ 18288 h 18288"/>
              <a:gd name="connsiteX12" fmla="*/ 973836 w 4114800"/>
              <a:gd name="connsiteY12" fmla="*/ 18288 h 18288"/>
              <a:gd name="connsiteX13" fmla="*/ 0 w 4114800"/>
              <a:gd name="connsiteY13" fmla="*/ 18288 h 18288"/>
              <a:gd name="connsiteX14" fmla="*/ 0 w 4114800"/>
              <a:gd name="connsiteY14"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14800" h="18288" fill="none" extrusionOk="0">
                <a:moveTo>
                  <a:pt x="0" y="0"/>
                </a:moveTo>
                <a:cubicBezTo>
                  <a:pt x="338280" y="-26110"/>
                  <a:pt x="483942" y="6555"/>
                  <a:pt x="768096" y="0"/>
                </a:cubicBezTo>
                <a:cubicBezTo>
                  <a:pt x="1052250" y="-6555"/>
                  <a:pt x="1331484" y="24616"/>
                  <a:pt x="1495044" y="0"/>
                </a:cubicBezTo>
                <a:cubicBezTo>
                  <a:pt x="1658604" y="-24616"/>
                  <a:pt x="2056661" y="-33562"/>
                  <a:pt x="2221992" y="0"/>
                </a:cubicBezTo>
                <a:cubicBezTo>
                  <a:pt x="2387323" y="33562"/>
                  <a:pt x="2629463" y="-20094"/>
                  <a:pt x="2784348" y="0"/>
                </a:cubicBezTo>
                <a:cubicBezTo>
                  <a:pt x="2939233" y="20094"/>
                  <a:pt x="3151981" y="1524"/>
                  <a:pt x="3387852" y="0"/>
                </a:cubicBezTo>
                <a:cubicBezTo>
                  <a:pt x="3623723" y="-1524"/>
                  <a:pt x="3882724" y="26165"/>
                  <a:pt x="4114800" y="0"/>
                </a:cubicBezTo>
                <a:cubicBezTo>
                  <a:pt x="4114300" y="8855"/>
                  <a:pt x="4114909" y="14521"/>
                  <a:pt x="4114800" y="18288"/>
                </a:cubicBezTo>
                <a:cubicBezTo>
                  <a:pt x="3910038" y="37744"/>
                  <a:pt x="3683432" y="-3969"/>
                  <a:pt x="3429000" y="18288"/>
                </a:cubicBezTo>
                <a:cubicBezTo>
                  <a:pt x="3174568" y="40545"/>
                  <a:pt x="3085815" y="44166"/>
                  <a:pt x="2866644" y="18288"/>
                </a:cubicBezTo>
                <a:cubicBezTo>
                  <a:pt x="2647473" y="-7590"/>
                  <a:pt x="2580474" y="31338"/>
                  <a:pt x="2304288" y="18288"/>
                </a:cubicBezTo>
                <a:cubicBezTo>
                  <a:pt x="2028102" y="5238"/>
                  <a:pt x="1863008" y="-2001"/>
                  <a:pt x="1577340" y="18288"/>
                </a:cubicBezTo>
                <a:cubicBezTo>
                  <a:pt x="1291672" y="38577"/>
                  <a:pt x="1243931" y="9893"/>
                  <a:pt x="973836" y="18288"/>
                </a:cubicBezTo>
                <a:cubicBezTo>
                  <a:pt x="703741" y="26683"/>
                  <a:pt x="317656" y="-5910"/>
                  <a:pt x="0" y="18288"/>
                </a:cubicBezTo>
                <a:cubicBezTo>
                  <a:pt x="683" y="12014"/>
                  <a:pt x="724" y="5908"/>
                  <a:pt x="0" y="0"/>
                </a:cubicBezTo>
                <a:close/>
              </a:path>
              <a:path w="4114800" h="18288" stroke="0" extrusionOk="0">
                <a:moveTo>
                  <a:pt x="0" y="0"/>
                </a:moveTo>
                <a:cubicBezTo>
                  <a:pt x="276109" y="5266"/>
                  <a:pt x="325589" y="-19584"/>
                  <a:pt x="644652" y="0"/>
                </a:cubicBezTo>
                <a:cubicBezTo>
                  <a:pt x="963715" y="19584"/>
                  <a:pt x="1064991" y="6066"/>
                  <a:pt x="1207008" y="0"/>
                </a:cubicBezTo>
                <a:cubicBezTo>
                  <a:pt x="1349025" y="-6066"/>
                  <a:pt x="1791724" y="14506"/>
                  <a:pt x="1975104" y="0"/>
                </a:cubicBezTo>
                <a:cubicBezTo>
                  <a:pt x="2158484" y="-14506"/>
                  <a:pt x="2397469" y="20822"/>
                  <a:pt x="2619756" y="0"/>
                </a:cubicBezTo>
                <a:cubicBezTo>
                  <a:pt x="2842043" y="-20822"/>
                  <a:pt x="2992157" y="20388"/>
                  <a:pt x="3264408" y="0"/>
                </a:cubicBezTo>
                <a:cubicBezTo>
                  <a:pt x="3536659" y="-20388"/>
                  <a:pt x="3855620" y="38211"/>
                  <a:pt x="4114800" y="0"/>
                </a:cubicBezTo>
                <a:cubicBezTo>
                  <a:pt x="4113902" y="7180"/>
                  <a:pt x="4114969" y="13790"/>
                  <a:pt x="4114800" y="18288"/>
                </a:cubicBezTo>
                <a:cubicBezTo>
                  <a:pt x="3968901" y="8593"/>
                  <a:pt x="3623428" y="17559"/>
                  <a:pt x="3429000" y="18288"/>
                </a:cubicBezTo>
                <a:cubicBezTo>
                  <a:pt x="3234572" y="19017"/>
                  <a:pt x="3085079" y="41804"/>
                  <a:pt x="2866644" y="18288"/>
                </a:cubicBezTo>
                <a:cubicBezTo>
                  <a:pt x="2648209" y="-5228"/>
                  <a:pt x="2451737" y="24580"/>
                  <a:pt x="2180844" y="18288"/>
                </a:cubicBezTo>
                <a:cubicBezTo>
                  <a:pt x="1909951" y="11996"/>
                  <a:pt x="1681589" y="12244"/>
                  <a:pt x="1495044" y="18288"/>
                </a:cubicBezTo>
                <a:cubicBezTo>
                  <a:pt x="1308499" y="24332"/>
                  <a:pt x="1136614" y="21789"/>
                  <a:pt x="850392" y="18288"/>
                </a:cubicBezTo>
                <a:cubicBezTo>
                  <a:pt x="564170" y="14787"/>
                  <a:pt x="210636" y="54701"/>
                  <a:pt x="0" y="18288"/>
                </a:cubicBezTo>
                <a:cubicBezTo>
                  <a:pt x="571" y="10093"/>
                  <a:pt x="-125" y="8407"/>
                  <a:pt x="0" y="0"/>
                </a:cubicBezTo>
                <a:close/>
              </a:path>
            </a:pathLst>
          </a:custGeom>
          <a:solidFill>
            <a:srgbClr val="81A7BB"/>
          </a:solidFill>
          <a:ln w="38100" cap="rnd">
            <a:solidFill>
              <a:srgbClr val="81A7BB"/>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2AFDB484-1656-EB0A-6ACB-F18E3D7E18BE}"/>
              </a:ext>
            </a:extLst>
          </p:cNvPr>
          <p:cNvSpPr txBox="1"/>
          <p:nvPr/>
        </p:nvSpPr>
        <p:spPr>
          <a:xfrm>
            <a:off x="6739128" y="2664886"/>
            <a:ext cx="4818888" cy="3550789"/>
          </a:xfrm>
          <a:prstGeom prst="rect">
            <a:avLst/>
          </a:prstGeom>
        </p:spPr>
        <p:txBody>
          <a:bodyPr vert="horz" lIns="91440" tIns="45720" rIns="91440" bIns="45720" rtlCol="0" anchor="t">
            <a:normAutofit/>
          </a:bodyPr>
          <a:lstStyle/>
          <a:p>
            <a:pPr indent="-228600" algn="ctr">
              <a:lnSpc>
                <a:spcPct val="110000"/>
              </a:lnSpc>
              <a:spcAft>
                <a:spcPts val="600"/>
              </a:spcAft>
              <a:buFont typeface="Arial" panose="020B0604020202020204" pitchFamily="34" charset="0"/>
              <a:buChar char="•"/>
            </a:pPr>
            <a:r>
              <a:rPr lang="en-US" sz="2000" dirty="0">
                <a:latin typeface="Georgia" panose="02040502050405020303" pitchFamily="18" charset="0"/>
              </a:rPr>
              <a:t>Working together with parents, school personnel, and community members, New Smyrna Beach High School students will graduate with the knowledge, skills, and values necessary to be positive contributors to society.</a:t>
            </a:r>
          </a:p>
          <a:p>
            <a:pPr indent="-228600" algn="ctr">
              <a:lnSpc>
                <a:spcPct val="110000"/>
              </a:lnSpc>
              <a:spcAft>
                <a:spcPts val="600"/>
              </a:spcAft>
              <a:buFont typeface="Arial" panose="020B0604020202020204" pitchFamily="34" charset="0"/>
              <a:buChar char="•"/>
            </a:pPr>
            <a:endParaRPr lang="en-US" sz="2000" dirty="0">
              <a:latin typeface="Georgia" panose="02040502050405020303" pitchFamily="18" charset="0"/>
            </a:endParaRPr>
          </a:p>
          <a:p>
            <a:pPr algn="ctr">
              <a:lnSpc>
                <a:spcPct val="110000"/>
              </a:lnSpc>
              <a:spcAft>
                <a:spcPts val="600"/>
              </a:spcAft>
            </a:pPr>
            <a:r>
              <a:rPr lang="en-US" sz="2000" dirty="0">
                <a:latin typeface="Georgia" panose="02040502050405020303" pitchFamily="18" charset="0"/>
              </a:rPr>
              <a:t>Thank you for joining us tonight!</a:t>
            </a:r>
          </a:p>
          <a:p>
            <a:pPr algn="ctr">
              <a:lnSpc>
                <a:spcPct val="110000"/>
              </a:lnSpc>
              <a:spcAft>
                <a:spcPts val="600"/>
              </a:spcAft>
            </a:pPr>
            <a:r>
              <a:rPr lang="en-US" sz="2000" dirty="0">
                <a:latin typeface="Georgia" panose="02040502050405020303" pitchFamily="18" charset="0"/>
              </a:rPr>
              <a:t>Go </a:t>
            </a:r>
            <a:r>
              <a:rPr lang="en-US" sz="2000" dirty="0" err="1">
                <a:latin typeface="Georgia" panose="02040502050405020303" pitchFamily="18" charset="0"/>
              </a:rPr>
              <a:t>Cudas</a:t>
            </a:r>
            <a:r>
              <a:rPr lang="en-US" sz="2000">
                <a:latin typeface="Georgia" panose="02040502050405020303" pitchFamily="18" charset="0"/>
              </a:rPr>
              <a:t>! </a:t>
            </a:r>
            <a:endParaRPr lang="en-US" sz="2000" dirty="0">
              <a:latin typeface="Georgia" panose="02040502050405020303" pitchFamily="18" charset="0"/>
            </a:endParaRPr>
          </a:p>
        </p:txBody>
      </p:sp>
      <mc:AlternateContent xmlns:mc="http://schemas.openxmlformats.org/markup-compatibility/2006" xmlns:p14="http://schemas.microsoft.com/office/powerpoint/2010/main">
        <mc:Choice Requires="p14">
          <p:contentPart p14:bwMode="auto" r:id="rId2">
            <p14:nvContentPartPr>
              <p14: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14:cNvPr>
              <p14:cNvContentPartPr>
                <a14:cpLocks xmlns:a14="http://schemas.microsoft.com/office/drawing/2010/main" noGrp="1" noRot="1" noChangeAspect="1" noMove="1" noResize="1" noEditPoints="1" noAdjustHandles="1" noChangeArrowheads="1" noChangeShapeType="1"/>
              </p14:cNvContentPartPr>
              <p14:nvPr>
                <p:extLst>
                  <p:ext uri="{386F3935-93C4-4BCD-93E2-E3B085C9AB24}">
                    <p16:designElem xmlns:p16="http://schemas.microsoft.com/office/powerpoint/2015/main" val="1"/>
                  </p:ext>
                </p:extLst>
              </p14:nvPr>
            </p14:nvContentPartPr>
            <p14:xfrm>
              <a:off x="6436237" y="1971579"/>
              <a:ext cx="360" cy="2160"/>
            </p14:xfrm>
          </p:contentPart>
        </mc:Choice>
        <mc:Fallback xmlns="">
          <p:pic>
            <p:nvPicPr>
              <p:cNvPr id="24" name="Ink 23">
                <a:extLst>
                  <a:ext uri="{FF2B5EF4-FFF2-40B4-BE49-F238E27FC236}">
                    <a16:creationId xmlns:a16="http://schemas.microsoft.com/office/drawing/2014/main" id="{070477C5-0410-4E4F-97A1-F84C2465C1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p:cNvPicPr>
              <p:nvPr/>
            </p:nvPicPr>
            <p:blipFill>
              <a:blip r:embed="rId3"/>
              <a:stretch>
                <a:fillRect/>
              </a:stretch>
            </p:blipFill>
            <p:spPr>
              <a:xfrm>
                <a:off x="6418237" y="1956150"/>
                <a:ext cx="36000" cy="32709"/>
              </a:xfrm>
              <a:prstGeom prst="rect">
                <a:avLst/>
              </a:prstGeom>
            </p:spPr>
          </p:pic>
        </mc:Fallback>
      </mc:AlternateContent>
      <p:pic>
        <p:nvPicPr>
          <p:cNvPr id="4" name="Content Placeholder 3" descr="37336CB">
            <a:extLst>
              <a:ext uri="{FF2B5EF4-FFF2-40B4-BE49-F238E27FC236}">
                <a16:creationId xmlns:a16="http://schemas.microsoft.com/office/drawing/2014/main" id="{AF2F85C2-10FD-CE77-A860-F6E62191AF96}"/>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bwMode="auto">
          <a:xfrm>
            <a:off x="630936" y="699516"/>
            <a:ext cx="5458968" cy="5458968"/>
          </a:xfrm>
          <a:prstGeom prst="rect">
            <a:avLst/>
          </a:prstGeom>
          <a:noFill/>
        </p:spPr>
      </p:pic>
    </p:spTree>
    <p:extLst>
      <p:ext uri="{BB962C8B-B14F-4D97-AF65-F5344CB8AC3E}">
        <p14:creationId xmlns:p14="http://schemas.microsoft.com/office/powerpoint/2010/main" val="4077446230"/>
      </p:ext>
    </p:extLst>
  </p:cSld>
  <p:clrMapOvr>
    <a:masterClrMapping/>
  </p:clrMapOvr>
</p:sld>
</file>

<file path=ppt/theme/theme1.xml><?xml version="1.0" encoding="utf-8"?>
<a:theme xmlns:a="http://schemas.openxmlformats.org/drawingml/2006/main" name="SketchyVTI">
  <a:themeElements>
    <a:clrScheme name="AnalogousFromLightSeedRightStep">
      <a:dk1>
        <a:srgbClr val="000000"/>
      </a:dk1>
      <a:lt1>
        <a:srgbClr val="FFFFFF"/>
      </a:lt1>
      <a:dk2>
        <a:srgbClr val="412440"/>
      </a:dk2>
      <a:lt2>
        <a:srgbClr val="E8E4E2"/>
      </a:lt2>
      <a:accent1>
        <a:srgbClr val="81A7BB"/>
      </a:accent1>
      <a:accent2>
        <a:srgbClr val="7F8DBA"/>
      </a:accent2>
      <a:accent3>
        <a:srgbClr val="9F96C6"/>
      </a:accent3>
      <a:accent4>
        <a:srgbClr val="A27FBA"/>
      </a:accent4>
      <a:accent5>
        <a:srgbClr val="C492C3"/>
      </a:accent5>
      <a:accent6>
        <a:srgbClr val="BA7FA0"/>
      </a:accent6>
      <a:hlink>
        <a:srgbClr val="A7775C"/>
      </a:hlink>
      <a:folHlink>
        <a:srgbClr val="7F7F7F"/>
      </a:folHlink>
    </a:clrScheme>
    <a:fontScheme name="Custom 2">
      <a:majorFont>
        <a:latin typeface="Modern Love"/>
        <a:ea typeface=""/>
        <a:cs typeface=""/>
      </a:majorFont>
      <a:minorFont>
        <a:latin typeface="The Ha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ketchyVTI" id="{A6D2C935-A6E4-4DD9-BCC5-5AE2504DB8EA}" vid="{F0754072-50B6-4C01-B911-67246C9F58D2}"/>
    </a:ext>
  </a:extLst>
</a:theme>
</file>

<file path=docProps/app.xml><?xml version="1.0" encoding="utf-8"?>
<Properties xmlns="http://schemas.openxmlformats.org/officeDocument/2006/extended-properties" xmlns:vt="http://schemas.openxmlformats.org/officeDocument/2006/docPropsVTypes">
  <TotalTime>276</TotalTime>
  <Words>1770</Words>
  <Application>Microsoft Office PowerPoint</Application>
  <PresentationFormat>Widescreen</PresentationFormat>
  <Paragraphs>170</Paragraphs>
  <Slides>23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23</vt:i4>
      </vt:variant>
    </vt:vector>
  </HeadingPairs>
  <TitlesOfParts>
    <vt:vector size="30" baseType="lpstr">
      <vt:lpstr>Arial</vt:lpstr>
      <vt:lpstr>Georgia</vt:lpstr>
      <vt:lpstr>Modern Love</vt:lpstr>
      <vt:lpstr>The Hand</vt:lpstr>
      <vt:lpstr>Verdana</vt:lpstr>
      <vt:lpstr>Wingdings 3</vt:lpstr>
      <vt:lpstr>SketchyVTI</vt:lpstr>
      <vt:lpstr>The Journey Continues </vt:lpstr>
      <vt:lpstr>School Counseling Office Procedures </vt:lpstr>
      <vt:lpstr>Counseling Team</vt:lpstr>
      <vt:lpstr>Important Events </vt:lpstr>
      <vt:lpstr>24 Credit Graduation Requirements </vt:lpstr>
      <vt:lpstr>Assessments </vt:lpstr>
      <vt:lpstr>End of Course Exams </vt:lpstr>
      <vt:lpstr>Promotion </vt:lpstr>
      <vt:lpstr>Freshmen Year Pointers </vt:lpstr>
      <vt:lpstr>Community Service/Work Hours </vt:lpstr>
      <vt:lpstr>Scholar Designation </vt:lpstr>
      <vt:lpstr>Industry Scholar Designation </vt:lpstr>
      <vt:lpstr>Sophomore Year Pointers</vt:lpstr>
      <vt:lpstr>Walking in White </vt:lpstr>
      <vt:lpstr>Bright Futures  Academic Scholar Award </vt:lpstr>
      <vt:lpstr>Bright Futures  Medallion Scholar Award </vt:lpstr>
      <vt:lpstr>Bright Futures  Gold Seal Award </vt:lpstr>
      <vt:lpstr>Dual Enrollment Eligibility  </vt:lpstr>
      <vt:lpstr>Requirements for Dual Enrollment </vt:lpstr>
      <vt:lpstr>Important Dual Enrollment Dates </vt:lpstr>
      <vt:lpstr>Daytona State College Grading Procedures  </vt:lpstr>
      <vt:lpstr>Dual Enrollment- Items to Consider </vt:lpstr>
      <vt:lpstr>Questions?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Barringer, Ashley M.</dc:creator>
  <cp:lastModifiedBy>Heath, Raquel E.</cp:lastModifiedBy>
  <cp:revision>4</cp:revision>
  <dcterms:created xsi:type="dcterms:W3CDTF">2022-09-13T16:38:17Z</dcterms:created>
  <dcterms:modified xsi:type="dcterms:W3CDTF">2023-09-13T12:42:18Z</dcterms:modified>
</cp:coreProperties>
</file>