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0"/>
  </p:notesMasterIdLst>
  <p:sldIdLst>
    <p:sldId id="325" r:id="rId5"/>
    <p:sldId id="337" r:id="rId6"/>
    <p:sldId id="338" r:id="rId7"/>
    <p:sldId id="339" r:id="rId8"/>
    <p:sldId id="34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76048F-FD08-C821-A205-77359AC34495}" name="Tricia Beck" initials="TB" userId="S::tbeck@gvsd.org::713e8bc1-99ee-4ec1-a5c6-0522d0a53a17" providerId="AD"/>
  <p188:author id="{25DBFDE3-0F31-FC49-D726-4F3C2E329B4A}" name="Amanda Pierce" initials="AP" userId="S::apierce@gvsd.org::ff641b90-bfd9-4f6e-86cf-6b655431ca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99"/>
    <a:srgbClr val="00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423" autoAdjust="0"/>
  </p:normalViewPr>
  <p:slideViewPr>
    <p:cSldViewPr snapToGrid="0">
      <p:cViewPr varScale="1">
        <p:scale>
          <a:sx n="86" d="100"/>
          <a:sy n="86" d="100"/>
        </p:scale>
        <p:origin x="15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7CE2D-3385-4A42-8739-966101410657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7F298-E93A-40A9-B82A-9D55DF821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88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7F298-E93A-40A9-B82A-9D55DF8211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7F298-E93A-40A9-B82A-9D55DF8211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3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7F298-E93A-40A9-B82A-9D55DF8211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7F298-E93A-40A9-B82A-9D55DF8211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9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7F298-E93A-40A9-B82A-9D55DF8211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9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970A-949F-4CA1-8BEF-CD7C557A3C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18502" y="1122363"/>
            <a:ext cx="6349497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4A331C-0077-45FF-875D-0BFE7C85B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18502" y="4244834"/>
            <a:ext cx="634949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 </a:t>
            </a:r>
          </a:p>
          <a:p>
            <a:r>
              <a:rPr lang="en-US"/>
              <a:t>GREAT VALLEY SCHOOL DISTRICT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D3B340-C465-4B9C-9B1A-511FE8324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333878" y="1166491"/>
            <a:ext cx="2468578" cy="2299344"/>
          </a:xfrm>
          <a:prstGeom prst="rect">
            <a:avLst/>
          </a:prstGeom>
        </p:spPr>
      </p:pic>
      <p:sp>
        <p:nvSpPr>
          <p:cNvPr id="10" name="Circle: Hollow 9">
            <a:extLst>
              <a:ext uri="{FF2B5EF4-FFF2-40B4-BE49-F238E27FC236}">
                <a16:creationId xmlns:a16="http://schemas.microsoft.com/office/drawing/2014/main" id="{9657F04E-F0ED-4F37-8462-AB985CFBDDD3}"/>
              </a:ext>
            </a:extLst>
          </p:cNvPr>
          <p:cNvSpPr/>
          <p:nvPr/>
        </p:nvSpPr>
        <p:spPr>
          <a:xfrm>
            <a:off x="921945" y="787651"/>
            <a:ext cx="823866" cy="82386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2D2E3AD6-FBA0-48C9-94F9-174CF23BA582}"/>
              </a:ext>
            </a:extLst>
          </p:cNvPr>
          <p:cNvSpPr/>
          <p:nvPr/>
        </p:nvSpPr>
        <p:spPr>
          <a:xfrm>
            <a:off x="9994499" y="4725154"/>
            <a:ext cx="4265691" cy="4265691"/>
          </a:xfrm>
          <a:prstGeom prst="donu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EC684-1A18-483B-B4A5-4BA9D982EA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333878" y="1166491"/>
            <a:ext cx="2468578" cy="2299344"/>
          </a:xfrm>
          <a:prstGeom prst="rect">
            <a:avLst/>
          </a:prstGeom>
        </p:spPr>
      </p:pic>
      <p:sp>
        <p:nvSpPr>
          <p:cNvPr id="9" name="Circle: Hollow 8">
            <a:extLst>
              <a:ext uri="{FF2B5EF4-FFF2-40B4-BE49-F238E27FC236}">
                <a16:creationId xmlns:a16="http://schemas.microsoft.com/office/drawing/2014/main" id="{EDEF413A-29FD-46CF-8AD2-B04A691B8031}"/>
              </a:ext>
            </a:extLst>
          </p:cNvPr>
          <p:cNvSpPr/>
          <p:nvPr userDrawn="1"/>
        </p:nvSpPr>
        <p:spPr>
          <a:xfrm>
            <a:off x="921945" y="787651"/>
            <a:ext cx="823866" cy="82386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C4AFA578-0A43-45F2-9370-5385D0B4CE25}"/>
              </a:ext>
            </a:extLst>
          </p:cNvPr>
          <p:cNvSpPr/>
          <p:nvPr userDrawn="1"/>
        </p:nvSpPr>
        <p:spPr>
          <a:xfrm>
            <a:off x="9994499" y="4725154"/>
            <a:ext cx="4265691" cy="4265691"/>
          </a:xfrm>
          <a:prstGeom prst="donu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302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3B5-CD31-41FA-8362-2BC1B85A2D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11670"/>
            <a:ext cx="10515600" cy="13255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5774F-55DB-4D5C-9948-C32E44132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5C8A35-5E4C-4E8B-B64A-CC8EA41277F2}"/>
              </a:ext>
            </a:extLst>
          </p:cNvPr>
          <p:cNvSpPr/>
          <p:nvPr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86019-5E22-401E-A624-C844E582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454" y="2777777"/>
            <a:ext cx="7490874" cy="39429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61166CC6-AE26-4B44-BA87-5BC4F15D4E39}"/>
              </a:ext>
            </a:extLst>
          </p:cNvPr>
          <p:cNvSpPr/>
          <p:nvPr/>
        </p:nvSpPr>
        <p:spPr>
          <a:xfrm>
            <a:off x="462176" y="1965348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AB962F8-F62D-4E2E-996C-C455C16F03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14327" y="0"/>
            <a:ext cx="3777673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BF74AF-808C-45FC-8112-E21BA2D18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1B85306-C615-4ED8-9F79-D54F89B8D1A4}"/>
              </a:ext>
            </a:extLst>
          </p:cNvPr>
          <p:cNvSpPr/>
          <p:nvPr userDrawn="1"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3AF5F48D-18A6-4918-8F7A-2ED7D5F206C4}"/>
              </a:ext>
            </a:extLst>
          </p:cNvPr>
          <p:cNvSpPr/>
          <p:nvPr userDrawn="1"/>
        </p:nvSpPr>
        <p:spPr>
          <a:xfrm>
            <a:off x="462176" y="1965348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6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DC780A-0380-4683-AB09-7C00A4399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43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24B20-00E7-4080-A18B-D4F5277E3F02}"/>
              </a:ext>
            </a:extLst>
          </p:cNvPr>
          <p:cNvSpPr/>
          <p:nvPr/>
        </p:nvSpPr>
        <p:spPr>
          <a:xfrm>
            <a:off x="0" y="1690689"/>
            <a:ext cx="12192000" cy="516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3C7E15-3203-4261-8CE6-0CF4AD6FD1E0}"/>
              </a:ext>
            </a:extLst>
          </p:cNvPr>
          <p:cNvSpPr/>
          <p:nvPr userDrawn="1"/>
        </p:nvSpPr>
        <p:spPr>
          <a:xfrm>
            <a:off x="0" y="1690689"/>
            <a:ext cx="12192000" cy="516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3B5-CD31-41FA-8362-2BC1B85A2D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1167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5774F-55DB-4D5C-9948-C32E44132C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5C8A35-5E4C-4E8B-B64A-CC8EA41277F2}"/>
              </a:ext>
            </a:extLst>
          </p:cNvPr>
          <p:cNvSpPr/>
          <p:nvPr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86019-5E22-401E-A624-C844E582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0458"/>
            <a:ext cx="10515600" cy="35538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61166CC6-AE26-4B44-BA87-5BC4F15D4E39}"/>
              </a:ext>
            </a:extLst>
          </p:cNvPr>
          <p:cNvSpPr/>
          <p:nvPr/>
        </p:nvSpPr>
        <p:spPr>
          <a:xfrm>
            <a:off x="462176" y="1925317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2CFA28-FEB4-463F-A5A6-3D54D5733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200916A-898E-4FD2-A0A4-67E8D3C997F0}"/>
              </a:ext>
            </a:extLst>
          </p:cNvPr>
          <p:cNvSpPr/>
          <p:nvPr userDrawn="1"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5F15B592-FB91-477A-B2A5-D804F17868E2}"/>
              </a:ext>
            </a:extLst>
          </p:cNvPr>
          <p:cNvSpPr/>
          <p:nvPr userDrawn="1"/>
        </p:nvSpPr>
        <p:spPr>
          <a:xfrm>
            <a:off x="462176" y="1925317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50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01086E-46E1-4CA2-9CDB-58D5167B1078}"/>
              </a:ext>
            </a:extLst>
          </p:cNvPr>
          <p:cNvSpPr/>
          <p:nvPr/>
        </p:nvSpPr>
        <p:spPr>
          <a:xfrm>
            <a:off x="0" y="2152073"/>
            <a:ext cx="12192000" cy="4705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A51C40-5652-4EA4-8976-8093798E75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978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D1ABF-20FB-48E4-AF0A-5EE03941C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641600"/>
            <a:ext cx="10515600" cy="344805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F34BAE10-7E34-4160-BE92-B98D9C7EC585}"/>
              </a:ext>
            </a:extLst>
          </p:cNvPr>
          <p:cNvSpPr/>
          <p:nvPr/>
        </p:nvSpPr>
        <p:spPr>
          <a:xfrm>
            <a:off x="298398" y="1829736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A315E8A8-D91C-447B-A348-D9D3685A4F80}"/>
              </a:ext>
            </a:extLst>
          </p:cNvPr>
          <p:cNvSpPr/>
          <p:nvPr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10577D-1A46-4464-A290-307974ACE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285236" y="6008409"/>
            <a:ext cx="805163" cy="7499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A5785E9-AC83-4C1A-BFCE-43AE48878B5E}"/>
              </a:ext>
            </a:extLst>
          </p:cNvPr>
          <p:cNvSpPr/>
          <p:nvPr userDrawn="1"/>
        </p:nvSpPr>
        <p:spPr>
          <a:xfrm>
            <a:off x="0" y="2152073"/>
            <a:ext cx="12192000" cy="4705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E8D0FB1D-250A-46FE-B16C-42D4F1F99F15}"/>
              </a:ext>
            </a:extLst>
          </p:cNvPr>
          <p:cNvSpPr/>
          <p:nvPr userDrawn="1"/>
        </p:nvSpPr>
        <p:spPr>
          <a:xfrm>
            <a:off x="298398" y="1829736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B7F05CFF-DDC3-4339-86DC-9D89781C7527}"/>
              </a:ext>
            </a:extLst>
          </p:cNvPr>
          <p:cNvSpPr/>
          <p:nvPr userDrawn="1"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7BDB6B-095F-4F0E-89F0-2D4F291E36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285236" y="6008409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61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CB7856-640A-4A24-A51B-8F72E3D0EFEE}"/>
              </a:ext>
            </a:extLst>
          </p:cNvPr>
          <p:cNvSpPr/>
          <p:nvPr/>
        </p:nvSpPr>
        <p:spPr>
          <a:xfrm>
            <a:off x="0" y="1976582"/>
            <a:ext cx="12192000" cy="4881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D7ADE-CDB3-4B33-A69D-17F32896E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769" y="947131"/>
            <a:ext cx="6089073" cy="9900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0D2BC-FACE-42AF-A097-700E2FC9ECB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6600" y="3364707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25DBAA5-0955-4827-A591-4F9A8CA955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603172" y="3390469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514382-12F3-4C3D-8E18-F3667E9D67AE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09262" y="3390469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ACF5102-7407-4193-994E-D9441A37A1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97450" cy="312261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80DABF-47CF-43C2-905B-D573858B50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147606" y="157732"/>
            <a:ext cx="805163" cy="749964"/>
          </a:xfrm>
          <a:prstGeom prst="rect">
            <a:avLst/>
          </a:prstGeom>
        </p:spPr>
      </p:pic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8AC18F3C-6C2F-4900-946D-4F3063819908}"/>
              </a:ext>
            </a:extLst>
          </p:cNvPr>
          <p:cNvSpPr/>
          <p:nvPr/>
        </p:nvSpPr>
        <p:spPr>
          <a:xfrm>
            <a:off x="11555446" y="5994003"/>
            <a:ext cx="1273106" cy="1259093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836C3C4A-A18A-436C-B00F-463421964481}"/>
              </a:ext>
            </a:extLst>
          </p:cNvPr>
          <p:cNvSpPr/>
          <p:nvPr/>
        </p:nvSpPr>
        <p:spPr>
          <a:xfrm rot="5400000">
            <a:off x="4427082" y="1976582"/>
            <a:ext cx="1140736" cy="1140736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D9B46E-01FA-4658-972D-AE73832CD3EE}"/>
              </a:ext>
            </a:extLst>
          </p:cNvPr>
          <p:cNvSpPr/>
          <p:nvPr userDrawn="1"/>
        </p:nvSpPr>
        <p:spPr>
          <a:xfrm>
            <a:off x="0" y="1976582"/>
            <a:ext cx="12192000" cy="4881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8E7FC0-53F4-44AE-B9F2-A6C82D151E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147606" y="157732"/>
            <a:ext cx="805163" cy="749964"/>
          </a:xfrm>
          <a:prstGeom prst="rect">
            <a:avLst/>
          </a:prstGeom>
        </p:spPr>
      </p:pic>
      <p:sp>
        <p:nvSpPr>
          <p:cNvPr id="18" name="Circle: Hollow 17">
            <a:extLst>
              <a:ext uri="{FF2B5EF4-FFF2-40B4-BE49-F238E27FC236}">
                <a16:creationId xmlns:a16="http://schemas.microsoft.com/office/drawing/2014/main" id="{C69985C2-8FC4-4947-BBEF-44DD6273388F}"/>
              </a:ext>
            </a:extLst>
          </p:cNvPr>
          <p:cNvSpPr/>
          <p:nvPr userDrawn="1"/>
        </p:nvSpPr>
        <p:spPr>
          <a:xfrm>
            <a:off x="11555446" y="5994003"/>
            <a:ext cx="1273106" cy="1259093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lock Arc 18">
            <a:extLst>
              <a:ext uri="{FF2B5EF4-FFF2-40B4-BE49-F238E27FC236}">
                <a16:creationId xmlns:a16="http://schemas.microsoft.com/office/drawing/2014/main" id="{DBEB6E1F-7257-471E-9A1C-00AEE2C3667B}"/>
              </a:ext>
            </a:extLst>
          </p:cNvPr>
          <p:cNvSpPr/>
          <p:nvPr userDrawn="1"/>
        </p:nvSpPr>
        <p:spPr>
          <a:xfrm rot="5400000">
            <a:off x="4427082" y="1976582"/>
            <a:ext cx="1140736" cy="1140736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3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9CCB9-82FC-4A4A-9E1E-1B15C4D260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12591-A3C4-4ACD-B7E5-4103FD2A5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E6AC8-CB82-465A-92BF-81967F74F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183BB-39B1-4576-8C38-F3522724C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9B2DB-CEE3-42AB-A789-D1AF680F7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6E87867F-73EE-4FE7-B44B-931C923E5363}"/>
              </a:ext>
            </a:extLst>
          </p:cNvPr>
          <p:cNvSpPr/>
          <p:nvPr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EC4D1935-A2E3-4D5C-8E02-7C244850E24D}"/>
              </a:ext>
            </a:extLst>
          </p:cNvPr>
          <p:cNvSpPr/>
          <p:nvPr/>
        </p:nvSpPr>
        <p:spPr>
          <a:xfrm>
            <a:off x="-966291" y="4776576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0482FA-AF79-49FF-8BAE-848CC5D211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62581" y="5915173"/>
            <a:ext cx="805163" cy="749964"/>
          </a:xfrm>
          <a:prstGeom prst="rect">
            <a:avLst/>
          </a:prstGeom>
        </p:spPr>
      </p:pic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44A53140-5308-4A4E-92A6-4A5D363EF5E5}"/>
              </a:ext>
            </a:extLst>
          </p:cNvPr>
          <p:cNvSpPr/>
          <p:nvPr userDrawn="1"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59B27824-9A15-45B0-8A5B-EFF0879AE852}"/>
              </a:ext>
            </a:extLst>
          </p:cNvPr>
          <p:cNvSpPr/>
          <p:nvPr userDrawn="1"/>
        </p:nvSpPr>
        <p:spPr>
          <a:xfrm>
            <a:off x="-966291" y="4776576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086F93-CEF7-48EE-9646-A83938D22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62581" y="5915173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9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552BA-C969-454C-8CE8-031C8BEC6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10384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“Include quote here”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D09FE-11C0-43C1-9180-E06F00E5FC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26367" y="256757"/>
            <a:ext cx="805163" cy="749964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F6C4FBB3-3752-4B1F-B59C-B6FFF0E4EA91}"/>
              </a:ext>
            </a:extLst>
          </p:cNvPr>
          <p:cNvSpPr/>
          <p:nvPr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3905AAB3-420D-4888-8DA3-595B586A2539}"/>
              </a:ext>
            </a:extLst>
          </p:cNvPr>
          <p:cNvSpPr/>
          <p:nvPr/>
        </p:nvSpPr>
        <p:spPr>
          <a:xfrm>
            <a:off x="-966291" y="4776576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B28A69-B55C-4D21-BD06-48D5F5F7E6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78838" y="5689600"/>
            <a:ext cx="2874962" cy="3968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08C8F4-8F6A-4B52-8136-F92AC92350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26367" y="256757"/>
            <a:ext cx="805163" cy="749964"/>
          </a:xfrm>
          <a:prstGeom prst="rect">
            <a:avLst/>
          </a:prstGeom>
        </p:spPr>
      </p:pic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86C56619-7F39-4054-85C5-50265A2C1FBA}"/>
              </a:ext>
            </a:extLst>
          </p:cNvPr>
          <p:cNvSpPr/>
          <p:nvPr userDrawn="1"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5F41FD68-0180-4893-BB2B-6571D525E05E}"/>
              </a:ext>
            </a:extLst>
          </p:cNvPr>
          <p:cNvSpPr/>
          <p:nvPr userDrawn="1"/>
        </p:nvSpPr>
        <p:spPr>
          <a:xfrm>
            <a:off x="-966291" y="4776576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5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AE4DF7-C790-4336-9869-E6AC23CFBB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0742" y="2634810"/>
            <a:ext cx="2725580" cy="6697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>
              <a:defRPr sz="40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4000">
                <a:latin typeface="+mj-lt"/>
              </a:defRPr>
            </a:lvl4pPr>
            <a:lvl5pPr>
              <a:defRPr sz="4000">
                <a:latin typeface="+mj-lt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4DECFD-4CA6-499A-9FDE-FF28A6958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838" y="3429000"/>
            <a:ext cx="4037012" cy="6270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Summary info or subtitle</a:t>
            </a: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9CF10F15-445F-47D9-B98E-29D4EA1D0130}"/>
              </a:ext>
            </a:extLst>
          </p:cNvPr>
          <p:cNvSpPr/>
          <p:nvPr/>
        </p:nvSpPr>
        <p:spPr>
          <a:xfrm>
            <a:off x="-1274930" y="1915421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A0806E-9540-4477-A00A-92CF726388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7625" y="1104900"/>
            <a:ext cx="3938588" cy="51958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>
              <a:defRPr sz="2800">
                <a:solidFill>
                  <a:schemeClr val="bg1"/>
                </a:solidFill>
                <a:latin typeface="+mn-lt"/>
              </a:defRPr>
            </a:lvl3pPr>
            <a:lvl4pPr>
              <a:defRPr sz="2800">
                <a:solidFill>
                  <a:schemeClr val="bg1"/>
                </a:solidFill>
                <a:latin typeface="+mn-lt"/>
              </a:defRPr>
            </a:lvl4pPr>
            <a:lvl5pPr>
              <a:defRPr sz="2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Bullet One</a:t>
            </a:r>
          </a:p>
          <a:p>
            <a:pPr lvl="0"/>
            <a:r>
              <a:rPr lang="en-US"/>
              <a:t>Bullet Two</a:t>
            </a:r>
          </a:p>
          <a:p>
            <a:pPr lvl="0"/>
            <a:r>
              <a:rPr lang="en-US"/>
              <a:t>Bullet Three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C6A11D-36E7-4FAF-9E06-79FFFA610D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38649" y="184892"/>
            <a:ext cx="805163" cy="749964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7EDF2206-C8AB-4BF6-AFFC-580BB8EA9271}"/>
              </a:ext>
            </a:extLst>
          </p:cNvPr>
          <p:cNvSpPr/>
          <p:nvPr userDrawn="1"/>
        </p:nvSpPr>
        <p:spPr>
          <a:xfrm>
            <a:off x="-1274930" y="1915421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D9F55C-E171-4C25-BE66-E318242318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38649" y="184892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5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Side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F4ADC9-9D39-4B94-8007-2A966219ADAA}"/>
              </a:ext>
            </a:extLst>
          </p:cNvPr>
          <p:cNvSpPr/>
          <p:nvPr/>
        </p:nvSpPr>
        <p:spPr>
          <a:xfrm>
            <a:off x="4581525" y="1858695"/>
            <a:ext cx="7610475" cy="499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C861D-162E-4B80-BAD2-3E73535B2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963" y="2110055"/>
            <a:ext cx="6699250" cy="4873625"/>
          </a:xfr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latin typeface="+mn-lt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64A3F2-F9D8-4D50-83B6-04DC5356E8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8152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2B914B7-A1D5-4225-B427-A22980F39D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6963" y="1070304"/>
            <a:ext cx="6699250" cy="788391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AFFCCB-0354-4717-BD7A-B24E0AAC2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4906963" y="202999"/>
            <a:ext cx="805163" cy="749964"/>
          </a:xfrm>
          <a:prstGeom prst="rect">
            <a:avLst/>
          </a:prstGeom>
        </p:spPr>
      </p:pic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28A96987-C121-4A52-B552-0CA3D68BAB57}"/>
              </a:ext>
            </a:extLst>
          </p:cNvPr>
          <p:cNvSpPr/>
          <p:nvPr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67745-89EB-4414-BF36-A27EB747C60F}"/>
              </a:ext>
            </a:extLst>
          </p:cNvPr>
          <p:cNvSpPr/>
          <p:nvPr userDrawn="1"/>
        </p:nvSpPr>
        <p:spPr>
          <a:xfrm>
            <a:off x="4581525" y="1858695"/>
            <a:ext cx="7610475" cy="499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0DF727-8C3E-42D7-806A-09A11BBC5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4906963" y="202999"/>
            <a:ext cx="805163" cy="749964"/>
          </a:xfrm>
          <a:prstGeom prst="rect">
            <a:avLst/>
          </a:prstGeom>
        </p:spPr>
      </p:pic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B8C2079E-61A1-43D1-981E-56244102B53D}"/>
              </a:ext>
            </a:extLst>
          </p:cNvPr>
          <p:cNvSpPr/>
          <p:nvPr userDrawn="1"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47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0E1A-B71B-46ED-9947-C83384D4F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BEC12-3535-45C5-A502-C04F677F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3E0AA-F743-42BA-AB63-A2E4D0B0C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1379BDF7-1CF0-4818-A4A5-FB39E0788D5A}"/>
              </a:ext>
            </a:extLst>
          </p:cNvPr>
          <p:cNvSpPr/>
          <p:nvPr/>
        </p:nvSpPr>
        <p:spPr>
          <a:xfrm>
            <a:off x="10678421" y="5374108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CFA9EF-AC78-444F-9188-2CF0874CBC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836612" y="457200"/>
            <a:ext cx="805163" cy="749964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BE9F83C5-0749-4289-B3D2-CDE79EE13F7D}"/>
              </a:ext>
            </a:extLst>
          </p:cNvPr>
          <p:cNvSpPr/>
          <p:nvPr userDrawn="1"/>
        </p:nvSpPr>
        <p:spPr>
          <a:xfrm>
            <a:off x="10678421" y="5374108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967C7A-B9E3-487F-BBD1-9FE4AB540A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836612" y="457200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0E1A-B71B-46ED-9947-C83384D4F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BEC12-3535-45C5-A502-C04F677F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0424" y="344031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3E0AA-F743-42BA-AB63-A2E4D0B0C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CFA9EF-AC78-444F-9188-2CF0874CBC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836612" y="457200"/>
            <a:ext cx="805163" cy="749964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464793A-9C45-49EB-89DC-1726B1D1DB7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96005" y="1827291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6464612-526C-42D7-BE13-EEDE109B8C9D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7811632" y="3719464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1379BDF7-1CF0-4818-A4A5-FB39E0788D5A}"/>
              </a:ext>
            </a:extLst>
          </p:cNvPr>
          <p:cNvSpPr/>
          <p:nvPr/>
        </p:nvSpPr>
        <p:spPr>
          <a:xfrm>
            <a:off x="10678421" y="5374108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D476F5F-DE83-40BD-B505-577686FD6C86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562807" y="3938257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4E3D69-52B8-454B-B47F-1F7921331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836612" y="457200"/>
            <a:ext cx="805163" cy="749964"/>
          </a:xfrm>
          <a:prstGeom prst="rect">
            <a:avLst/>
          </a:prstGeom>
        </p:spPr>
      </p:pic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E7F82488-88FA-427F-AD63-2A54CDC19E9B}"/>
              </a:ext>
            </a:extLst>
          </p:cNvPr>
          <p:cNvSpPr/>
          <p:nvPr userDrawn="1"/>
        </p:nvSpPr>
        <p:spPr>
          <a:xfrm>
            <a:off x="10678421" y="5374108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38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- Table Spac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E34800-4936-4002-9784-C2D7D897B1AF}"/>
              </a:ext>
            </a:extLst>
          </p:cNvPr>
          <p:cNvSpPr/>
          <p:nvPr/>
        </p:nvSpPr>
        <p:spPr>
          <a:xfrm>
            <a:off x="0" y="0"/>
            <a:ext cx="12192000" cy="1065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78E47-49D5-48E2-B707-793C1712A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542" y="253497"/>
            <a:ext cx="10515600" cy="8117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070D8-DD7E-417C-B0FD-483BDE372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306596" y="5989937"/>
            <a:ext cx="805163" cy="749964"/>
          </a:xfrm>
          <a:prstGeom prst="rect">
            <a:avLst/>
          </a:prstGeom>
        </p:spPr>
      </p:pic>
      <p:sp>
        <p:nvSpPr>
          <p:cNvPr id="8" name="Circle: Hollow 7">
            <a:extLst>
              <a:ext uri="{FF2B5EF4-FFF2-40B4-BE49-F238E27FC236}">
                <a16:creationId xmlns:a16="http://schemas.microsoft.com/office/drawing/2014/main" id="{712F840E-227A-4795-9671-44B5FBA5C3BA}"/>
              </a:ext>
            </a:extLst>
          </p:cNvPr>
          <p:cNvSpPr/>
          <p:nvPr/>
        </p:nvSpPr>
        <p:spPr>
          <a:xfrm>
            <a:off x="11333153" y="693344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1D124A-7263-4CF0-82CF-B47807205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542" y="1186004"/>
            <a:ext cx="10515600" cy="555389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7835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- Side Title with 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E34800-4936-4002-9784-C2D7D897B1AF}"/>
              </a:ext>
            </a:extLst>
          </p:cNvPr>
          <p:cNvSpPr/>
          <p:nvPr/>
        </p:nvSpPr>
        <p:spPr>
          <a:xfrm>
            <a:off x="0" y="0"/>
            <a:ext cx="216377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78E47-49D5-48E2-B707-793C1712A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750" y="253496"/>
            <a:ext cx="1946494" cy="55538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070D8-DD7E-417C-B0FD-483BDE372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306596" y="5989937"/>
            <a:ext cx="805163" cy="749964"/>
          </a:xfrm>
          <a:prstGeom prst="rect">
            <a:avLst/>
          </a:prstGeom>
        </p:spPr>
      </p:pic>
      <p:sp>
        <p:nvSpPr>
          <p:cNvPr id="8" name="Circle: Hollow 7">
            <a:extLst>
              <a:ext uri="{FF2B5EF4-FFF2-40B4-BE49-F238E27FC236}">
                <a16:creationId xmlns:a16="http://schemas.microsoft.com/office/drawing/2014/main" id="{712F840E-227A-4795-9671-44B5FBA5C3BA}"/>
              </a:ext>
            </a:extLst>
          </p:cNvPr>
          <p:cNvSpPr/>
          <p:nvPr/>
        </p:nvSpPr>
        <p:spPr>
          <a:xfrm>
            <a:off x="-253352" y="-284430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1D124A-7263-4CF0-82CF-B47807205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5916" y="253496"/>
            <a:ext cx="8780680" cy="648640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5239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- Table with side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4D7F3C-08D3-4569-BCA2-3E4A15FE54EB}"/>
              </a:ext>
            </a:extLst>
          </p:cNvPr>
          <p:cNvSpPr/>
          <p:nvPr/>
        </p:nvSpPr>
        <p:spPr>
          <a:xfrm>
            <a:off x="0" y="0"/>
            <a:ext cx="216377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78E47-49D5-48E2-B707-793C1712A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770" y="283299"/>
            <a:ext cx="1878753" cy="24987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070D8-DD7E-417C-B0FD-483BDE372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306596" y="5989937"/>
            <a:ext cx="805163" cy="749964"/>
          </a:xfrm>
          <a:prstGeom prst="rect">
            <a:avLst/>
          </a:prstGeom>
        </p:spPr>
      </p:pic>
      <p:sp>
        <p:nvSpPr>
          <p:cNvPr id="8" name="Circle: Hollow 7">
            <a:extLst>
              <a:ext uri="{FF2B5EF4-FFF2-40B4-BE49-F238E27FC236}">
                <a16:creationId xmlns:a16="http://schemas.microsoft.com/office/drawing/2014/main" id="{712F840E-227A-4795-9671-44B5FBA5C3BA}"/>
              </a:ext>
            </a:extLst>
          </p:cNvPr>
          <p:cNvSpPr/>
          <p:nvPr/>
        </p:nvSpPr>
        <p:spPr>
          <a:xfrm>
            <a:off x="-253352" y="-284430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1D124A-7263-4CF0-82CF-B47807205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17130" y="283299"/>
            <a:ext cx="8889466" cy="645660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61CEF2-82AF-4280-AEAD-878C0FFC3A1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99770" y="2924270"/>
            <a:ext cx="1878754" cy="2846246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n-lt"/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latin typeface="+mn-lt"/>
              </a:defRPr>
            </a:lvl2pPr>
            <a:lvl3pPr marL="914400" indent="0">
              <a:buNone/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Enter text here.</a:t>
            </a:r>
          </a:p>
        </p:txBody>
      </p:sp>
    </p:spTree>
    <p:extLst>
      <p:ext uri="{BB962C8B-B14F-4D97-AF65-F5344CB8AC3E}">
        <p14:creationId xmlns:p14="http://schemas.microsoft.com/office/powerpoint/2010/main" val="2048260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siness - Table &amp;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E34800-4936-4002-9784-C2D7D897B1AF}"/>
              </a:ext>
            </a:extLst>
          </p:cNvPr>
          <p:cNvSpPr/>
          <p:nvPr/>
        </p:nvSpPr>
        <p:spPr>
          <a:xfrm>
            <a:off x="0" y="0"/>
            <a:ext cx="12192000" cy="1065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78E47-49D5-48E2-B707-793C1712A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542" y="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070D8-DD7E-417C-B0FD-483BDE372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203631" y="6108036"/>
            <a:ext cx="805163" cy="74996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48A0EE-CC41-4619-BA0B-C232CBC8C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541" y="1491294"/>
            <a:ext cx="7346133" cy="4873625"/>
          </a:xfr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latin typeface="+mn-lt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FF18DCA-B509-46DC-8833-72E2E604B1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111905" y="1491295"/>
            <a:ext cx="3494308" cy="4498642"/>
          </a:xfr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latin typeface="+mn-lt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EFA8A85D-A952-415F-855E-3455C187432D}"/>
              </a:ext>
            </a:extLst>
          </p:cNvPr>
          <p:cNvSpPr/>
          <p:nvPr/>
        </p:nvSpPr>
        <p:spPr>
          <a:xfrm>
            <a:off x="10120880" y="5185635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435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op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01086E-46E1-4CA2-9CDB-58D5167B1078}"/>
              </a:ext>
            </a:extLst>
          </p:cNvPr>
          <p:cNvSpPr/>
          <p:nvPr/>
        </p:nvSpPr>
        <p:spPr>
          <a:xfrm>
            <a:off x="0" y="2978150"/>
            <a:ext cx="12192000" cy="387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A51C40-5652-4EA4-8976-8093798E75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978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D1ABF-20FB-48E4-AF0A-5EE03941C6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94227"/>
            <a:ext cx="10515600" cy="2495424"/>
          </a:xfrm>
        </p:spPr>
        <p:txBody>
          <a:bodyPr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Closing Slide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F34BAE10-7E34-4160-BE92-B98D9C7EC585}"/>
              </a:ext>
            </a:extLst>
          </p:cNvPr>
          <p:cNvSpPr/>
          <p:nvPr/>
        </p:nvSpPr>
        <p:spPr>
          <a:xfrm>
            <a:off x="316871" y="2655813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A315E8A8-D91C-447B-A348-D9D3685A4F80}"/>
              </a:ext>
            </a:extLst>
          </p:cNvPr>
          <p:cNvSpPr/>
          <p:nvPr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10577D-1A46-4464-A290-307974ACE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284487" y="5842155"/>
            <a:ext cx="805163" cy="7499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78AE665-3DEC-4059-A14F-722CA7D11DB5}"/>
              </a:ext>
            </a:extLst>
          </p:cNvPr>
          <p:cNvSpPr/>
          <p:nvPr userDrawn="1"/>
        </p:nvSpPr>
        <p:spPr>
          <a:xfrm>
            <a:off x="0" y="2978150"/>
            <a:ext cx="12192000" cy="387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CA19D3AD-97D2-48B7-8798-940DA1326102}"/>
              </a:ext>
            </a:extLst>
          </p:cNvPr>
          <p:cNvSpPr/>
          <p:nvPr userDrawn="1"/>
        </p:nvSpPr>
        <p:spPr>
          <a:xfrm>
            <a:off x="316871" y="2655813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6320C841-B728-452D-A51C-F62EDBDB1044}"/>
              </a:ext>
            </a:extLst>
          </p:cNvPr>
          <p:cNvSpPr/>
          <p:nvPr userDrawn="1"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F72648-A074-4320-8742-99D22B5487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284487" y="5842155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30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CE5FBF-99F3-4051-9B25-659D11B9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07F8EA-D6CB-44BC-B354-8169D22C7B49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5BFABA-DE06-4448-B22C-47FA44EB7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1024FB0-16F9-48FC-8735-254A1B05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A3A40-0B66-407C-A5EF-E17ACFB20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39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970A-949F-4CA1-8BEF-CD7C557A3C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18502" y="1122363"/>
            <a:ext cx="6349497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Name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4A331C-0077-45FF-875D-0BFE7C85B6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18502" y="4244834"/>
            <a:ext cx="634949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 </a:t>
            </a:r>
          </a:p>
          <a:p>
            <a:r>
              <a:rPr lang="en-US"/>
              <a:t>GREAT VALLEY SCHOOL DISTRICT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D3B340-C465-4B9C-9B1A-511FE8324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333878" y="1166491"/>
            <a:ext cx="2468578" cy="2299344"/>
          </a:xfrm>
          <a:prstGeom prst="rect">
            <a:avLst/>
          </a:prstGeom>
        </p:spPr>
      </p:pic>
      <p:sp>
        <p:nvSpPr>
          <p:cNvPr id="10" name="Circle: Hollow 9">
            <a:extLst>
              <a:ext uri="{FF2B5EF4-FFF2-40B4-BE49-F238E27FC236}">
                <a16:creationId xmlns:a16="http://schemas.microsoft.com/office/drawing/2014/main" id="{9657F04E-F0ED-4F37-8462-AB985CFBDDD3}"/>
              </a:ext>
            </a:extLst>
          </p:cNvPr>
          <p:cNvSpPr/>
          <p:nvPr userDrawn="1"/>
        </p:nvSpPr>
        <p:spPr>
          <a:xfrm>
            <a:off x="921945" y="787651"/>
            <a:ext cx="823866" cy="82386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2D2E3AD6-FBA0-48C9-94F9-174CF23BA582}"/>
              </a:ext>
            </a:extLst>
          </p:cNvPr>
          <p:cNvSpPr/>
          <p:nvPr userDrawn="1"/>
        </p:nvSpPr>
        <p:spPr>
          <a:xfrm>
            <a:off x="9994499" y="4725154"/>
            <a:ext cx="4265691" cy="4265691"/>
          </a:xfrm>
          <a:prstGeom prst="donu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37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3B5-CD31-41FA-8362-2BC1B85A2D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11670"/>
            <a:ext cx="10515600" cy="13255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5774F-55DB-4D5C-9948-C32E44132C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5C8A35-5E4C-4E8B-B64A-CC8EA41277F2}"/>
              </a:ext>
            </a:extLst>
          </p:cNvPr>
          <p:cNvSpPr/>
          <p:nvPr userDrawn="1"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86019-5E22-401E-A624-C844E582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454" y="2777777"/>
            <a:ext cx="7490874" cy="39429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61166CC6-AE26-4B44-BA87-5BC4F15D4E39}"/>
              </a:ext>
            </a:extLst>
          </p:cNvPr>
          <p:cNvSpPr/>
          <p:nvPr userDrawn="1"/>
        </p:nvSpPr>
        <p:spPr>
          <a:xfrm>
            <a:off x="462176" y="1965348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AB962F8-F62D-4E2E-996C-C455C16F03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14327" y="0"/>
            <a:ext cx="3777673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8477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DC780A-0380-4683-AB09-7C00A4399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E24B20-00E7-4080-A18B-D4F5277E3F02}"/>
              </a:ext>
            </a:extLst>
          </p:cNvPr>
          <p:cNvSpPr/>
          <p:nvPr userDrawn="1"/>
        </p:nvSpPr>
        <p:spPr>
          <a:xfrm>
            <a:off x="0" y="1690689"/>
            <a:ext cx="12192000" cy="516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4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3B5-CD31-41FA-8362-2BC1B85A2D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1167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5774F-55DB-4D5C-9948-C32E44132C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99405" y="261271"/>
            <a:ext cx="901322" cy="839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5C8A35-5E4C-4E8B-B64A-CC8EA41277F2}"/>
              </a:ext>
            </a:extLst>
          </p:cNvPr>
          <p:cNvSpPr/>
          <p:nvPr userDrawn="1"/>
        </p:nvSpPr>
        <p:spPr>
          <a:xfrm>
            <a:off x="0" y="2337233"/>
            <a:ext cx="12192000" cy="452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86019-5E22-401E-A624-C844E5828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0458"/>
            <a:ext cx="10515600" cy="35538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61166CC6-AE26-4B44-BA87-5BC4F15D4E39}"/>
              </a:ext>
            </a:extLst>
          </p:cNvPr>
          <p:cNvSpPr/>
          <p:nvPr userDrawn="1"/>
        </p:nvSpPr>
        <p:spPr>
          <a:xfrm>
            <a:off x="462176" y="1925317"/>
            <a:ext cx="752047" cy="743769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019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p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01086E-46E1-4CA2-9CDB-58D5167B1078}"/>
              </a:ext>
            </a:extLst>
          </p:cNvPr>
          <p:cNvSpPr/>
          <p:nvPr userDrawn="1"/>
        </p:nvSpPr>
        <p:spPr>
          <a:xfrm>
            <a:off x="0" y="2152073"/>
            <a:ext cx="12192000" cy="4705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A51C40-5652-4EA4-8976-8093798E75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978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D1ABF-20FB-48E4-AF0A-5EE03941C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641600"/>
            <a:ext cx="10515600" cy="344805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F34BAE10-7E34-4160-BE92-B98D9C7EC585}"/>
              </a:ext>
            </a:extLst>
          </p:cNvPr>
          <p:cNvSpPr/>
          <p:nvPr userDrawn="1"/>
        </p:nvSpPr>
        <p:spPr>
          <a:xfrm>
            <a:off x="298398" y="1829736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A315E8A8-D91C-447B-A348-D9D3685A4F80}"/>
              </a:ext>
            </a:extLst>
          </p:cNvPr>
          <p:cNvSpPr/>
          <p:nvPr userDrawn="1"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10577D-1A46-4464-A290-307974ACE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11285236" y="6008409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23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CB7856-640A-4A24-A51B-8F72E3D0EFEE}"/>
              </a:ext>
            </a:extLst>
          </p:cNvPr>
          <p:cNvSpPr/>
          <p:nvPr userDrawn="1"/>
        </p:nvSpPr>
        <p:spPr>
          <a:xfrm>
            <a:off x="0" y="1976582"/>
            <a:ext cx="12192000" cy="4881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D7ADE-CDB3-4B33-A69D-17F32896E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769" y="947131"/>
            <a:ext cx="6089073" cy="99001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0D2BC-FACE-42AF-A097-700E2FC9ECB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36600" y="3364707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25DBAA5-0955-4827-A591-4F9A8CA955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603172" y="3390469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514382-12F3-4C3D-8E18-F3667E9D67AE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09262" y="3390469"/>
            <a:ext cx="2985655" cy="2812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HEADING</a:t>
            </a:r>
          </a:p>
          <a:p>
            <a:pPr lvl="0"/>
            <a:r>
              <a:rPr lang="en-US"/>
              <a:t>Enter text here. </a:t>
            </a:r>
          </a:p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ACF5102-7407-4193-994E-D9441A37A1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97450" cy="312261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80DABF-47CF-43C2-905B-D573858B50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147606" y="157732"/>
            <a:ext cx="805163" cy="749964"/>
          </a:xfrm>
          <a:prstGeom prst="rect">
            <a:avLst/>
          </a:prstGeom>
        </p:spPr>
      </p:pic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8AC18F3C-6C2F-4900-946D-4F3063819908}"/>
              </a:ext>
            </a:extLst>
          </p:cNvPr>
          <p:cNvSpPr/>
          <p:nvPr userDrawn="1"/>
        </p:nvSpPr>
        <p:spPr>
          <a:xfrm>
            <a:off x="11555446" y="5994003"/>
            <a:ext cx="1273106" cy="1259093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836C3C4A-A18A-436C-B00F-463421964481}"/>
              </a:ext>
            </a:extLst>
          </p:cNvPr>
          <p:cNvSpPr/>
          <p:nvPr userDrawn="1"/>
        </p:nvSpPr>
        <p:spPr>
          <a:xfrm rot="5400000">
            <a:off x="4427082" y="1976582"/>
            <a:ext cx="1140736" cy="1140736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10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552BA-C969-454C-8CE8-031C8BEC6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10384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“Include quote here”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D09FE-11C0-43C1-9180-E06F00E5FC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26367" y="256757"/>
            <a:ext cx="805163" cy="749964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F6C4FBB3-3752-4B1F-B59C-B6FFF0E4EA91}"/>
              </a:ext>
            </a:extLst>
          </p:cNvPr>
          <p:cNvSpPr/>
          <p:nvPr userDrawn="1"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3905AAB3-420D-4888-8DA3-595B586A2539}"/>
              </a:ext>
            </a:extLst>
          </p:cNvPr>
          <p:cNvSpPr/>
          <p:nvPr userDrawn="1"/>
        </p:nvSpPr>
        <p:spPr>
          <a:xfrm>
            <a:off x="-966291" y="4776576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B28A69-B55C-4D21-BD06-48D5F5F7E6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78838" y="5689600"/>
            <a:ext cx="2874962" cy="3968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4281361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AE4DF7-C790-4336-9869-E6AC23CFBB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0742" y="2634810"/>
            <a:ext cx="2725580" cy="66970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>
              <a:defRPr sz="40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4000">
                <a:latin typeface="+mj-lt"/>
              </a:defRPr>
            </a:lvl4pPr>
            <a:lvl5pPr>
              <a:defRPr sz="4000">
                <a:latin typeface="+mj-lt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4DECFD-4CA6-499A-9FDE-FF28A6958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838" y="3429000"/>
            <a:ext cx="4037012" cy="6270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Summary info or subtitle</a:t>
            </a: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9CF10F15-445F-47D9-B98E-29D4EA1D0130}"/>
              </a:ext>
            </a:extLst>
          </p:cNvPr>
          <p:cNvSpPr/>
          <p:nvPr userDrawn="1"/>
        </p:nvSpPr>
        <p:spPr>
          <a:xfrm>
            <a:off x="-1274930" y="1915421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A0806E-9540-4477-A00A-92CF726388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7625" y="1104900"/>
            <a:ext cx="3938588" cy="519588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+mn-lt"/>
              </a:defRPr>
            </a:lvl2pPr>
            <a:lvl3pPr>
              <a:defRPr sz="2800">
                <a:solidFill>
                  <a:schemeClr val="bg1"/>
                </a:solidFill>
                <a:latin typeface="+mn-lt"/>
              </a:defRPr>
            </a:lvl3pPr>
            <a:lvl4pPr>
              <a:defRPr sz="2800">
                <a:solidFill>
                  <a:schemeClr val="bg1"/>
                </a:solidFill>
                <a:latin typeface="+mn-lt"/>
              </a:defRPr>
            </a:lvl4pPr>
            <a:lvl5pPr>
              <a:defRPr sz="2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Bullet One</a:t>
            </a:r>
          </a:p>
          <a:p>
            <a:pPr lvl="0"/>
            <a:r>
              <a:rPr lang="en-US"/>
              <a:t>Bullet Two</a:t>
            </a:r>
          </a:p>
          <a:p>
            <a:pPr lvl="0"/>
            <a:r>
              <a:rPr lang="en-US"/>
              <a:t>Bullet Three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C6A11D-36E7-4FAF-9E06-79FFFA610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238649" y="184892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79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Side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F4ADC9-9D39-4B94-8007-2A966219ADAA}"/>
              </a:ext>
            </a:extLst>
          </p:cNvPr>
          <p:cNvSpPr/>
          <p:nvPr userDrawn="1"/>
        </p:nvSpPr>
        <p:spPr>
          <a:xfrm>
            <a:off x="4581525" y="1858695"/>
            <a:ext cx="7610475" cy="4999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C861D-162E-4B80-BAD2-3E73535B2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963" y="2110055"/>
            <a:ext cx="6699250" cy="4873625"/>
          </a:xfrm>
        </p:spPr>
        <p:txBody>
          <a:bodyPr/>
          <a:lstStyle>
            <a:lvl1pPr marL="0" indent="0">
              <a:buNone/>
              <a:defRPr sz="2800">
                <a:latin typeface="+mn-lt"/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latin typeface="+mn-lt"/>
              </a:defRPr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64A3F2-F9D8-4D50-83B6-04DC5356E8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8152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2B914B7-A1D5-4225-B427-A22980F39D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6963" y="1070304"/>
            <a:ext cx="6699250" cy="788391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AFFCCB-0354-4717-BD7A-B24E0AAC2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4906963" y="202999"/>
            <a:ext cx="805163" cy="749964"/>
          </a:xfrm>
          <a:prstGeom prst="rect">
            <a:avLst/>
          </a:prstGeom>
        </p:spPr>
      </p:pic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28A96987-C121-4A52-B552-0CA3D68BAB57}"/>
              </a:ext>
            </a:extLst>
          </p:cNvPr>
          <p:cNvSpPr/>
          <p:nvPr userDrawn="1"/>
        </p:nvSpPr>
        <p:spPr>
          <a:xfrm>
            <a:off x="10594163" y="-1345995"/>
            <a:ext cx="3027158" cy="3027158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881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Coll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0E1A-B71B-46ED-9947-C83384D4F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BEC12-3535-45C5-A502-C04F677F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30424" y="344031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3E0AA-F743-42BA-AB63-A2E4D0B0C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CFA9EF-AC78-444F-9188-2CF0874CBC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836612" y="457200"/>
            <a:ext cx="805163" cy="749964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464793A-9C45-49EB-89DC-1726B1D1DB7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996005" y="1827291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6464612-526C-42D7-BE13-EEDE109B8C9D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7811632" y="3719464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1379BDF7-1CF0-4818-A4A5-FB39E0788D5A}"/>
              </a:ext>
            </a:extLst>
          </p:cNvPr>
          <p:cNvSpPr/>
          <p:nvPr userDrawn="1"/>
        </p:nvSpPr>
        <p:spPr>
          <a:xfrm>
            <a:off x="10678421" y="5374108"/>
            <a:ext cx="3027158" cy="3027158"/>
          </a:xfrm>
          <a:prstGeom prst="don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D476F5F-DE83-40BD-B505-577686FD6C86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562807" y="3938257"/>
            <a:ext cx="3841012" cy="24625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0190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p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01086E-46E1-4CA2-9CDB-58D5167B1078}"/>
              </a:ext>
            </a:extLst>
          </p:cNvPr>
          <p:cNvSpPr/>
          <p:nvPr userDrawn="1"/>
        </p:nvSpPr>
        <p:spPr>
          <a:xfrm>
            <a:off x="0" y="2978150"/>
            <a:ext cx="12192000" cy="387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A51C40-5652-4EA4-8976-8093798E75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978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D1ABF-20FB-48E4-AF0A-5EE03941C65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94227"/>
            <a:ext cx="10515600" cy="2495424"/>
          </a:xfrm>
        </p:spPr>
        <p:txBody>
          <a:bodyPr>
            <a:normAutofit/>
          </a:bodyPr>
          <a:lstStyle>
            <a:lvl1pPr marL="0" indent="0" algn="ctr">
              <a:buNone/>
              <a:defRPr sz="4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Closing Slide</a:t>
            </a: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F34BAE10-7E34-4160-BE92-B98D9C7EC585}"/>
              </a:ext>
            </a:extLst>
          </p:cNvPr>
          <p:cNvSpPr/>
          <p:nvPr userDrawn="1"/>
        </p:nvSpPr>
        <p:spPr>
          <a:xfrm>
            <a:off x="316871" y="2655813"/>
            <a:ext cx="651849" cy="64467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A315E8A8-D91C-447B-A348-D9D3685A4F80}"/>
              </a:ext>
            </a:extLst>
          </p:cNvPr>
          <p:cNvSpPr/>
          <p:nvPr userDrawn="1"/>
        </p:nvSpPr>
        <p:spPr>
          <a:xfrm>
            <a:off x="9957554" y="4572882"/>
            <a:ext cx="4265691" cy="4265691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10577D-1A46-4464-A290-307974ACE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5284487" y="5842155"/>
            <a:ext cx="805163" cy="7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7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DE5475-DDC7-418F-BAF5-0BE8648E8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1C7EE-07B2-4CF5-8DDA-31DB9499F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4E841-C298-491F-A28D-3D692D4D17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7F8EA-D6CB-44BC-B354-8169D22C7B49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B128D-0130-4885-A617-B6F76E23BF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61960-4AE2-413E-8AC0-B5AA1A5C1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A3A40-0B66-407C-A5EF-E17ACFB20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9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49" r:id="rId19"/>
    <p:sldLayoutId id="2147483650" r:id="rId20"/>
    <p:sldLayoutId id="2147483663" r:id="rId21"/>
    <p:sldLayoutId id="2147483660" r:id="rId22"/>
    <p:sldLayoutId id="2147483651" r:id="rId23"/>
    <p:sldLayoutId id="2147483652" r:id="rId24"/>
    <p:sldLayoutId id="2147483654" r:id="rId25"/>
    <p:sldLayoutId id="2147483655" r:id="rId26"/>
    <p:sldLayoutId id="2147483656" r:id="rId27"/>
    <p:sldLayoutId id="2147483662" r:id="rId28"/>
    <p:sldLayoutId id="2147483661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962BE1-1456-45AA-95DD-44B6DF1E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shifts will we see with the new Social Studies curriculum?</a:t>
            </a:r>
          </a:p>
        </p:txBody>
      </p:sp>
    </p:spTree>
    <p:extLst>
      <p:ext uri="{BB962C8B-B14F-4D97-AF65-F5344CB8AC3E}">
        <p14:creationId xmlns:p14="http://schemas.microsoft.com/office/powerpoint/2010/main" val="375520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273704-472C-CB40-45A0-799ACA50E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185393"/>
              </p:ext>
            </p:extLst>
          </p:nvPr>
        </p:nvGraphicFramePr>
        <p:xfrm>
          <a:off x="541176" y="1373554"/>
          <a:ext cx="11336693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897">
                  <a:extLst>
                    <a:ext uri="{9D8B030D-6E8A-4147-A177-3AD203B41FA5}">
                      <a16:colId xmlns:a16="http://schemas.microsoft.com/office/drawing/2014/main" val="1290825674"/>
                    </a:ext>
                  </a:extLst>
                </a:gridCol>
                <a:gridCol w="4842588">
                  <a:extLst>
                    <a:ext uri="{9D8B030D-6E8A-4147-A177-3AD203B41FA5}">
                      <a16:colId xmlns:a16="http://schemas.microsoft.com/office/drawing/2014/main" val="1787589013"/>
                    </a:ext>
                  </a:extLst>
                </a:gridCol>
                <a:gridCol w="5001208">
                  <a:extLst>
                    <a:ext uri="{9D8B030D-6E8A-4147-A177-3AD203B41FA5}">
                      <a16:colId xmlns:a16="http://schemas.microsoft.com/office/drawing/2014/main" val="407889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Current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Proposed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9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Kindergarten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Pillars of Character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Holidays &amp; Symbols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Maps &amp; Globes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Identity, rules, responsibility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Holidays, Culture, &amp; Geography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Needs &amp; Wants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0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Our Family and Classroom as Community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Friends Near &amp; Far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People in the Marketplace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Me and my communities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Me and money</a:t>
                      </a:r>
                      <a:endParaRPr lang="en-US" sz="1600">
                        <a:latin typeface="Muli Regular Bold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Muli Regular Bold"/>
                        </a:rPr>
                        <a:t>Me as a citizen within the community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7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Rules, laws, basics of government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Native Americans (Plains, Northwest, and Southwest)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Eastern Woodland Native Americans and PA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Individual development &amp; cultural identity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Civic ideals &amp; practices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/>
                        <a:t>Geography, humans, &amp; the environment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2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Exploration of America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Coming to America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American 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Our community &amp; its identity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How communities function from past to present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Muli Regular Bold"/>
                          <a:ea typeface="+mn-ea"/>
                          <a:cs typeface="+mn-cs"/>
                        </a:rPr>
                        <a:t>Cultural diversity in local and global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Constitution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Industrial Revolution &amp; Westward Expansion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Civil War</a:t>
                      </a:r>
                      <a:endParaRPr lang="en-US" sz="1600" b="0" i="0" u="none" strike="noStrike" kern="1200">
                        <a:solidFill>
                          <a:schemeClr val="dk1"/>
                        </a:solidFill>
                        <a:latin typeface="Muli Regular Bold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Indigenous peoples in PA history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State &amp; local government</a:t>
                      </a:r>
                    </a:p>
                    <a:p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Industrialization of PA</a:t>
                      </a:r>
                      <a:endParaRPr lang="en-US" sz="1600" b="0" i="0" u="none" strike="noStrike" kern="1200">
                        <a:solidFill>
                          <a:schemeClr val="dk1"/>
                        </a:solidFill>
                        <a:latin typeface="Muli Regular Bold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2789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FB8148-B4C5-4E14-9E5A-3D24B9D75D17}"/>
              </a:ext>
            </a:extLst>
          </p:cNvPr>
          <p:cNvSpPr txBox="1"/>
          <p:nvPr/>
        </p:nvSpPr>
        <p:spPr>
          <a:xfrm>
            <a:off x="369277" y="472218"/>
            <a:ext cx="1143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/>
              <a:t>Grades K-4</a:t>
            </a:r>
          </a:p>
        </p:txBody>
      </p:sp>
    </p:spTree>
    <p:extLst>
      <p:ext uri="{BB962C8B-B14F-4D97-AF65-F5344CB8AC3E}">
        <p14:creationId xmlns:p14="http://schemas.microsoft.com/office/powerpoint/2010/main" val="121868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273704-472C-CB40-45A0-799ACA50E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31337"/>
              </p:ext>
            </p:extLst>
          </p:nvPr>
        </p:nvGraphicFramePr>
        <p:xfrm>
          <a:off x="427653" y="1689100"/>
          <a:ext cx="11336693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897">
                  <a:extLst>
                    <a:ext uri="{9D8B030D-6E8A-4147-A177-3AD203B41FA5}">
                      <a16:colId xmlns:a16="http://schemas.microsoft.com/office/drawing/2014/main" val="1290825674"/>
                    </a:ext>
                  </a:extLst>
                </a:gridCol>
                <a:gridCol w="4842588">
                  <a:extLst>
                    <a:ext uri="{9D8B030D-6E8A-4147-A177-3AD203B41FA5}">
                      <a16:colId xmlns:a16="http://schemas.microsoft.com/office/drawing/2014/main" val="1787589013"/>
                    </a:ext>
                  </a:extLst>
                </a:gridCol>
                <a:gridCol w="5001208">
                  <a:extLst>
                    <a:ext uri="{9D8B030D-6E8A-4147-A177-3AD203B41FA5}">
                      <a16:colId xmlns:a16="http://schemas.microsoft.com/office/drawing/2014/main" val="407889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Current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Proposed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9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The Age of Invention &amp; Change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The US becomes a World Power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The Decades after WWII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Western Hemisphere: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Government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Economy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Geography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Culture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0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>
                          <a:latin typeface="Muli Regular Bold"/>
                        </a:rPr>
                        <a:t>Ancient Civilizations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Eastern Hemisphere: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Government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Economy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Geography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Culture</a:t>
                      </a:r>
                      <a:endParaRPr lang="en-US" sz="160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755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FB8148-B4C5-4E14-9E5A-3D24B9D75D17}"/>
              </a:ext>
            </a:extLst>
          </p:cNvPr>
          <p:cNvSpPr txBox="1"/>
          <p:nvPr/>
        </p:nvSpPr>
        <p:spPr>
          <a:xfrm>
            <a:off x="380999" y="587829"/>
            <a:ext cx="1143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/>
              <a:t>Grades 5-6</a:t>
            </a:r>
          </a:p>
        </p:txBody>
      </p:sp>
    </p:spTree>
    <p:extLst>
      <p:ext uri="{BB962C8B-B14F-4D97-AF65-F5344CB8AC3E}">
        <p14:creationId xmlns:p14="http://schemas.microsoft.com/office/powerpoint/2010/main" val="3196432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273704-472C-CB40-45A0-799ACA50E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166123"/>
              </p:ext>
            </p:extLst>
          </p:nvPr>
        </p:nvGraphicFramePr>
        <p:xfrm>
          <a:off x="474545" y="2154311"/>
          <a:ext cx="11336693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897">
                  <a:extLst>
                    <a:ext uri="{9D8B030D-6E8A-4147-A177-3AD203B41FA5}">
                      <a16:colId xmlns:a16="http://schemas.microsoft.com/office/drawing/2014/main" val="1290825674"/>
                    </a:ext>
                  </a:extLst>
                </a:gridCol>
                <a:gridCol w="4842588">
                  <a:extLst>
                    <a:ext uri="{9D8B030D-6E8A-4147-A177-3AD203B41FA5}">
                      <a16:colId xmlns:a16="http://schemas.microsoft.com/office/drawing/2014/main" val="1787589013"/>
                    </a:ext>
                  </a:extLst>
                </a:gridCol>
                <a:gridCol w="5001208">
                  <a:extLst>
                    <a:ext uri="{9D8B030D-6E8A-4147-A177-3AD203B41FA5}">
                      <a16:colId xmlns:a16="http://schemas.microsoft.com/office/drawing/2014/main" val="407889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Current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Proposed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9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Muli Regular Bold"/>
                        </a:rPr>
                        <a:t>Social Sciences Overview—History, Political Science, Economics, Geography, Psychology, Sociology, Anthropology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United States and Pennsylvania History (Colonialism-Civil War)</a:t>
                      </a: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0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>
                          <a:latin typeface="Muli Regular Bold"/>
                        </a:rPr>
                        <a:t>United States History (Colonialism – World War 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United States and Pennsylvania History (Reconstruction- Post World War II)</a:t>
                      </a:r>
                      <a:endParaRPr lang="en-US" sz="1600">
                        <a:latin typeface="+mn-l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0" i="0" u="none" strike="noStrike" noProof="0">
                        <a:latin typeface="Muli Regular Bold"/>
                      </a:endParaRPr>
                    </a:p>
                    <a:p>
                      <a:pPr lvl="0">
                        <a:buNone/>
                      </a:pPr>
                      <a:endParaRPr lang="en-US" sz="1600">
                        <a:latin typeface="Muli Regular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7552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FB8148-B4C5-4E14-9E5A-3D24B9D75D17}"/>
              </a:ext>
            </a:extLst>
          </p:cNvPr>
          <p:cNvSpPr txBox="1"/>
          <p:nvPr/>
        </p:nvSpPr>
        <p:spPr>
          <a:xfrm>
            <a:off x="380999" y="1194319"/>
            <a:ext cx="1143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/>
              <a:t>Grades 7-8</a:t>
            </a:r>
          </a:p>
        </p:txBody>
      </p:sp>
    </p:spTree>
    <p:extLst>
      <p:ext uri="{BB962C8B-B14F-4D97-AF65-F5344CB8AC3E}">
        <p14:creationId xmlns:p14="http://schemas.microsoft.com/office/powerpoint/2010/main" val="3022866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273704-472C-CB40-45A0-799ACA50E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831654"/>
              </p:ext>
            </p:extLst>
          </p:nvPr>
        </p:nvGraphicFramePr>
        <p:xfrm>
          <a:off x="462822" y="2423942"/>
          <a:ext cx="11336693" cy="2412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897">
                  <a:extLst>
                    <a:ext uri="{9D8B030D-6E8A-4147-A177-3AD203B41FA5}">
                      <a16:colId xmlns:a16="http://schemas.microsoft.com/office/drawing/2014/main" val="1290825674"/>
                    </a:ext>
                  </a:extLst>
                </a:gridCol>
                <a:gridCol w="4842588">
                  <a:extLst>
                    <a:ext uri="{9D8B030D-6E8A-4147-A177-3AD203B41FA5}">
                      <a16:colId xmlns:a16="http://schemas.microsoft.com/office/drawing/2014/main" val="1787589013"/>
                    </a:ext>
                  </a:extLst>
                </a:gridCol>
                <a:gridCol w="5001208">
                  <a:extLst>
                    <a:ext uri="{9D8B030D-6E8A-4147-A177-3AD203B41FA5}">
                      <a16:colId xmlns:a16="http://schemas.microsoft.com/office/drawing/2014/main" val="4078899978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Current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Calibri"/>
                        </a:rPr>
                        <a:t>Proposed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9121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r>
                        <a:rPr lang="en-US" sz="1600">
                          <a:latin typeface="Muli Regular Bold"/>
                        </a:rPr>
                        <a:t>Grade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baseline="0" noProof="0">
                          <a:solidFill>
                            <a:srgbClr val="000000"/>
                          </a:solidFill>
                          <a:latin typeface="Muli Regular Bold"/>
                        </a:rPr>
                        <a:t>Evolution of civilization in Europe, the Americas, Africa, and Asia from approximately 1700 to the present. 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baseline="0" noProof="0">
                          <a:solidFill>
                            <a:srgbClr val="000000"/>
                          </a:solidFill>
                          <a:latin typeface="Muli Regular Bold"/>
                        </a:rPr>
                        <a:t>History and culture of the regions and the effects of their interaction with each other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baseline="0" noProof="0">
                          <a:solidFill>
                            <a:srgbClr val="000000"/>
                          </a:solidFill>
                          <a:latin typeface="Muli Regular Bold"/>
                        </a:rPr>
                        <a:t>Understand the origins of the modern world and their place in contemporary society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>
                          <a:latin typeface="+mn-lt"/>
                        </a:rPr>
                        <a:t>World History I-- </a:t>
                      </a:r>
                      <a:r>
                        <a:rPr lang="en-US" sz="1600" b="0" i="0" u="none" strike="noStrike" noProof="0"/>
                        <a:t>Sub-Saharan Africa, Middle East and North Africa, South Asia, East Asia, Southeast Asia, Oceania, The Americas, and Europe.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noProof="0"/>
                        <a:t>Influence of Geography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noProof="0"/>
                        <a:t>Development of Culture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noProof="0"/>
                        <a:t>Development of Technology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600" b="0" i="0" u="none" strike="noStrike" noProof="0"/>
                        <a:t>Organization of Society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0" i="0" u="none" strike="noStrike" noProof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0586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FB8148-B4C5-4E14-9E5A-3D24B9D75D17}"/>
              </a:ext>
            </a:extLst>
          </p:cNvPr>
          <p:cNvSpPr txBox="1"/>
          <p:nvPr/>
        </p:nvSpPr>
        <p:spPr>
          <a:xfrm>
            <a:off x="380999" y="1474236"/>
            <a:ext cx="114300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/>
              <a:t>Grade 9</a:t>
            </a:r>
          </a:p>
        </p:txBody>
      </p:sp>
    </p:spTree>
    <p:extLst>
      <p:ext uri="{BB962C8B-B14F-4D97-AF65-F5344CB8AC3E}">
        <p14:creationId xmlns:p14="http://schemas.microsoft.com/office/powerpoint/2010/main" val="492105711"/>
      </p:ext>
    </p:extLst>
  </p:cSld>
  <p:clrMapOvr>
    <a:masterClrMapping/>
  </p:clrMapOvr>
</p:sld>
</file>

<file path=ppt/theme/theme1.xml><?xml version="1.0" encoding="utf-8"?>
<a:theme xmlns:a="http://schemas.openxmlformats.org/drawingml/2006/main" name="GVTemplate_3">
  <a:themeElements>
    <a:clrScheme name="GVSD Template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4299"/>
      </a:accent1>
      <a:accent2>
        <a:srgbClr val="FFE34F"/>
      </a:accent2>
      <a:accent3>
        <a:srgbClr val="DBEEF3"/>
      </a:accent3>
      <a:accent4>
        <a:srgbClr val="D8D8D8"/>
      </a:accent4>
      <a:accent5>
        <a:srgbClr val="244061"/>
      </a:accent5>
      <a:accent6>
        <a:srgbClr val="F79646"/>
      </a:accent6>
      <a:hlink>
        <a:srgbClr val="92D050"/>
      </a:hlink>
      <a:folHlink>
        <a:srgbClr val="FFFFFF"/>
      </a:folHlink>
    </a:clrScheme>
    <a:fontScheme name="GV Fonts">
      <a:majorFont>
        <a:latin typeface="Muli Bold Bold"/>
        <a:ea typeface=""/>
        <a:cs typeface=""/>
      </a:majorFont>
      <a:minorFont>
        <a:latin typeface="Muli Regular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VTemplate_3" id="{B1E406F2-9948-4454-A76A-9E28149563A2}" vid="{AEF81AF4-A908-46C5-8454-977E0DFCC7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e91a6c1-8b0d-494c-aec7-9db5d977ccf5">
      <UserInfo>
        <DisplayName>Tricia Beck</DisplayName>
        <AccountId>35</AccountId>
        <AccountType/>
      </UserInfo>
      <UserInfo>
        <DisplayName>Daniel Goffredo</DisplayName>
        <AccountId>20</AccountId>
        <AccountType/>
      </UserInfo>
      <UserInfo>
        <DisplayName>Andrea Dinsmore</DisplayName>
        <AccountId>63</AccountId>
        <AccountType/>
      </UserInfo>
      <UserInfo>
        <DisplayName>Edward Souders</DisplayName>
        <AccountId>32</AccountId>
        <AccountType/>
      </UserInfo>
      <UserInfo>
        <DisplayName>Amanda Pierce</DisplayName>
        <AccountId>29</AccountId>
        <AccountType/>
      </UserInfo>
      <UserInfo>
        <DisplayName>Beth Zigmont</DisplayName>
        <AccountId>343</AccountId>
        <AccountType/>
      </UserInfo>
      <UserInfo>
        <DisplayName>Jennifer Blake</DisplayName>
        <AccountId>14</AccountId>
        <AccountType/>
      </UserInfo>
      <UserInfo>
        <DisplayName>Corey McDonough</DisplayName>
        <AccountId>1101</AccountId>
        <AccountType/>
      </UserInfo>
      <UserInfo>
        <DisplayName>Erin Yeagle</DisplayName>
        <AccountId>879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8ECAE5DAAEBE4AB65D89FD89D3CEE5" ma:contentTypeVersion="14" ma:contentTypeDescription="Create a new document." ma:contentTypeScope="" ma:versionID="c57fe3652cb76abb3a226c47e47be3de">
  <xsd:schema xmlns:xsd="http://www.w3.org/2001/XMLSchema" xmlns:xs="http://www.w3.org/2001/XMLSchema" xmlns:p="http://schemas.microsoft.com/office/2006/metadata/properties" xmlns:ns2="ae91a6c1-8b0d-494c-aec7-9db5d977ccf5" xmlns:ns3="a609ad3b-6325-4c34-8bd3-db51a316ce0a" targetNamespace="http://schemas.microsoft.com/office/2006/metadata/properties" ma:root="true" ma:fieldsID="99764adf787151f916136befb66e8a56" ns2:_="" ns3:_="">
    <xsd:import namespace="ae91a6c1-8b0d-494c-aec7-9db5d977ccf5"/>
    <xsd:import namespace="a609ad3b-6325-4c34-8bd3-db51a316ce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1a6c1-8b0d-494c-aec7-9db5d977cc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09ad3b-6325-4c34-8bd3-db51a316ce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69224-DE35-4F59-8475-4EA21FBA69BB}">
  <ds:schemaRefs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a609ad3b-6325-4c34-8bd3-db51a316ce0a"/>
    <ds:schemaRef ds:uri="ae91a6c1-8b0d-494c-aec7-9db5d977ccf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0BBE64D-CA08-4069-B81D-9F87DEEEA8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936B59-701A-44B3-BC10-22104C6EF88A}">
  <ds:schemaRefs>
    <ds:schemaRef ds:uri="a609ad3b-6325-4c34-8bd3-db51a316ce0a"/>
    <ds:schemaRef ds:uri="ae91a6c1-8b0d-494c-aec7-9db5d977cc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GVTemplate_3</Template>
  <TotalTime>6</TotalTime>
  <Words>373</Words>
  <Application>Microsoft Office PowerPoint</Application>
  <PresentationFormat>Widescreen</PresentationFormat>
  <Paragraphs>88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GVTemplate_3</vt:lpstr>
      <vt:lpstr>What shifts will we see with the new Social Studies curriculum?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Blake</dc:creator>
  <cp:lastModifiedBy>Stephen O'Toole</cp:lastModifiedBy>
  <cp:revision>4</cp:revision>
  <dcterms:created xsi:type="dcterms:W3CDTF">2020-09-24T17:41:38Z</dcterms:created>
  <dcterms:modified xsi:type="dcterms:W3CDTF">2023-09-15T19:05:08Z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0x010100FB8ECAE5DAAEBE4AB65D89FD89D3CEE5</vt:lpwstr>
  </property>
</Properties>
</file>