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1" r:id="rId1"/>
  </p:sldMasterIdLst>
  <p:notesMasterIdLst>
    <p:notesMasterId r:id="rId31"/>
  </p:notesMasterIdLst>
  <p:handoutMasterIdLst>
    <p:handoutMasterId r:id="rId32"/>
  </p:handoutMasterIdLst>
  <p:sldIdLst>
    <p:sldId id="256" r:id="rId2"/>
    <p:sldId id="614" r:id="rId3"/>
    <p:sldId id="598" r:id="rId4"/>
    <p:sldId id="612" r:id="rId5"/>
    <p:sldId id="609" r:id="rId6"/>
    <p:sldId id="613" r:id="rId7"/>
    <p:sldId id="627" r:id="rId8"/>
    <p:sldId id="606" r:id="rId9"/>
    <p:sldId id="625" r:id="rId10"/>
    <p:sldId id="624" r:id="rId11"/>
    <p:sldId id="618" r:id="rId12"/>
    <p:sldId id="617" r:id="rId13"/>
    <p:sldId id="615" r:id="rId14"/>
    <p:sldId id="616" r:id="rId15"/>
    <p:sldId id="621" r:id="rId16"/>
    <p:sldId id="622" r:id="rId17"/>
    <p:sldId id="623" r:id="rId18"/>
    <p:sldId id="600" r:id="rId19"/>
    <p:sldId id="608" r:id="rId20"/>
    <p:sldId id="572" r:id="rId21"/>
    <p:sldId id="628" r:id="rId22"/>
    <p:sldId id="558" r:id="rId23"/>
    <p:sldId id="620" r:id="rId24"/>
    <p:sldId id="278" r:id="rId25"/>
    <p:sldId id="604" r:id="rId26"/>
    <p:sldId id="626" r:id="rId27"/>
    <p:sldId id="411" r:id="rId28"/>
    <p:sldId id="605" r:id="rId29"/>
    <p:sldId id="610" r:id="rId3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CC0099"/>
    <a:srgbClr val="FF6600"/>
    <a:srgbClr val="FF3300"/>
    <a:srgbClr val="993366"/>
    <a:srgbClr val="CC3399"/>
    <a:srgbClr val="F8F8F8"/>
    <a:srgbClr val="33CC33"/>
    <a:srgbClr val="339933"/>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7" autoAdjust="0"/>
    <p:restoredTop sz="72264" autoAdjust="0"/>
  </p:normalViewPr>
  <p:slideViewPr>
    <p:cSldViewPr>
      <p:cViewPr varScale="1">
        <p:scale>
          <a:sx n="38" d="100"/>
          <a:sy n="38" d="100"/>
        </p:scale>
        <p:origin x="208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72" d="100"/>
          <a:sy n="72" d="100"/>
        </p:scale>
        <p:origin x="-3168" y="-11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88CB1D-9137-4F7C-9BB4-4570B1568B6C}"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EDB8605-0CE6-43AA-8ACB-FE32F4078388}">
      <dgm:prSet/>
      <dgm:spPr/>
      <dgm:t>
        <a:bodyPr/>
        <a:lstStyle/>
        <a:p>
          <a:pPr>
            <a:lnSpc>
              <a:spcPct val="100000"/>
            </a:lnSpc>
          </a:pPr>
          <a:r>
            <a:rPr lang="en-US" baseline="0"/>
            <a:t>Start locally</a:t>
          </a:r>
          <a:endParaRPr lang="en-US"/>
        </a:p>
      </dgm:t>
    </dgm:pt>
    <dgm:pt modelId="{59C0805E-DF7E-40D5-A597-18F89C217410}" type="parTrans" cxnId="{6228FF96-F682-4BBC-A6B3-89337A10A206}">
      <dgm:prSet/>
      <dgm:spPr/>
      <dgm:t>
        <a:bodyPr/>
        <a:lstStyle/>
        <a:p>
          <a:endParaRPr lang="en-US"/>
        </a:p>
      </dgm:t>
    </dgm:pt>
    <dgm:pt modelId="{92E51793-B96E-4279-BDB8-47BD196534D8}" type="sibTrans" cxnId="{6228FF96-F682-4BBC-A6B3-89337A10A206}">
      <dgm:prSet/>
      <dgm:spPr/>
      <dgm:t>
        <a:bodyPr/>
        <a:lstStyle/>
        <a:p>
          <a:pPr>
            <a:lnSpc>
              <a:spcPct val="100000"/>
            </a:lnSpc>
          </a:pPr>
          <a:endParaRPr lang="en-US"/>
        </a:p>
      </dgm:t>
    </dgm:pt>
    <dgm:pt modelId="{0F5FDBF4-C1CE-4F2E-AB65-C1D8C801FE6E}">
      <dgm:prSet/>
      <dgm:spPr/>
      <dgm:t>
        <a:bodyPr/>
        <a:lstStyle/>
        <a:p>
          <a:pPr>
            <a:lnSpc>
              <a:spcPct val="100000"/>
            </a:lnSpc>
          </a:pPr>
          <a:r>
            <a:rPr lang="en-US" baseline="0"/>
            <a:t>Consider smaller awards</a:t>
          </a:r>
          <a:endParaRPr lang="en-US"/>
        </a:p>
      </dgm:t>
    </dgm:pt>
    <dgm:pt modelId="{AA16F888-95FE-49AA-9105-55FAEB05A098}" type="parTrans" cxnId="{7FB39E7C-F845-4AAA-9C11-FB451793EAEC}">
      <dgm:prSet/>
      <dgm:spPr/>
      <dgm:t>
        <a:bodyPr/>
        <a:lstStyle/>
        <a:p>
          <a:endParaRPr lang="en-US"/>
        </a:p>
      </dgm:t>
    </dgm:pt>
    <dgm:pt modelId="{4E5286EF-E28B-4321-9AE9-CD060E2C072F}" type="sibTrans" cxnId="{7FB39E7C-F845-4AAA-9C11-FB451793EAEC}">
      <dgm:prSet/>
      <dgm:spPr/>
      <dgm:t>
        <a:bodyPr/>
        <a:lstStyle/>
        <a:p>
          <a:pPr>
            <a:lnSpc>
              <a:spcPct val="100000"/>
            </a:lnSpc>
          </a:pPr>
          <a:endParaRPr lang="en-US"/>
        </a:p>
      </dgm:t>
    </dgm:pt>
    <dgm:pt modelId="{DF3E9EEC-ADBE-401E-B382-051A05894D2F}">
      <dgm:prSet/>
      <dgm:spPr/>
      <dgm:t>
        <a:bodyPr/>
        <a:lstStyle/>
        <a:p>
          <a:pPr>
            <a:lnSpc>
              <a:spcPct val="100000"/>
            </a:lnSpc>
          </a:pPr>
          <a:r>
            <a:rPr lang="en-US" baseline="0"/>
            <a:t>Remember, more work = less applicants</a:t>
          </a:r>
          <a:endParaRPr lang="en-US"/>
        </a:p>
      </dgm:t>
    </dgm:pt>
    <dgm:pt modelId="{A3FD99D8-0549-4C2D-BC96-BABC15BF35C3}" type="parTrans" cxnId="{DCCAED63-AD19-49A3-A0B3-4EFFF3D688AA}">
      <dgm:prSet/>
      <dgm:spPr/>
      <dgm:t>
        <a:bodyPr/>
        <a:lstStyle/>
        <a:p>
          <a:endParaRPr lang="en-US"/>
        </a:p>
      </dgm:t>
    </dgm:pt>
    <dgm:pt modelId="{DC272EBB-F801-4FB3-9FCC-6212A17BFAF6}" type="sibTrans" cxnId="{DCCAED63-AD19-49A3-A0B3-4EFFF3D688AA}">
      <dgm:prSet/>
      <dgm:spPr/>
      <dgm:t>
        <a:bodyPr/>
        <a:lstStyle/>
        <a:p>
          <a:pPr>
            <a:lnSpc>
              <a:spcPct val="100000"/>
            </a:lnSpc>
          </a:pPr>
          <a:endParaRPr lang="en-US"/>
        </a:p>
      </dgm:t>
    </dgm:pt>
    <dgm:pt modelId="{9647F5C0-45EC-4A54-8C01-65B4DC0B1C8E}">
      <dgm:prSet/>
      <dgm:spPr/>
      <dgm:t>
        <a:bodyPr/>
        <a:lstStyle/>
        <a:p>
          <a:pPr>
            <a:lnSpc>
              <a:spcPct val="100000"/>
            </a:lnSpc>
          </a:pPr>
          <a:r>
            <a:rPr lang="en-US" baseline="0"/>
            <a:t>Submit your best work</a:t>
          </a:r>
          <a:endParaRPr lang="en-US"/>
        </a:p>
      </dgm:t>
    </dgm:pt>
    <dgm:pt modelId="{39A15280-506E-473B-8245-EC28B8392625}" type="parTrans" cxnId="{ED1DD6BC-E85E-4E12-A766-7075F0D6C084}">
      <dgm:prSet/>
      <dgm:spPr/>
      <dgm:t>
        <a:bodyPr/>
        <a:lstStyle/>
        <a:p>
          <a:endParaRPr lang="en-US"/>
        </a:p>
      </dgm:t>
    </dgm:pt>
    <dgm:pt modelId="{30D92EE9-41A6-4A64-B4B2-3C06BC9EE07F}" type="sibTrans" cxnId="{ED1DD6BC-E85E-4E12-A766-7075F0D6C084}">
      <dgm:prSet/>
      <dgm:spPr/>
      <dgm:t>
        <a:bodyPr/>
        <a:lstStyle/>
        <a:p>
          <a:endParaRPr lang="en-US"/>
        </a:p>
      </dgm:t>
    </dgm:pt>
    <dgm:pt modelId="{1AA0D80C-E6F0-4CE1-BAA0-AF9BEA7192BC}" type="pres">
      <dgm:prSet presAssocID="{3588CB1D-9137-4F7C-9BB4-4570B1568B6C}" presName="root" presStyleCnt="0">
        <dgm:presLayoutVars>
          <dgm:dir/>
          <dgm:resizeHandles val="exact"/>
        </dgm:presLayoutVars>
      </dgm:prSet>
      <dgm:spPr/>
    </dgm:pt>
    <dgm:pt modelId="{90B769CE-A3D8-4095-8133-A4D4CFBEE58E}" type="pres">
      <dgm:prSet presAssocID="{3588CB1D-9137-4F7C-9BB4-4570B1568B6C}" presName="container" presStyleCnt="0">
        <dgm:presLayoutVars>
          <dgm:dir/>
          <dgm:resizeHandles val="exact"/>
        </dgm:presLayoutVars>
      </dgm:prSet>
      <dgm:spPr/>
    </dgm:pt>
    <dgm:pt modelId="{A4D92C4C-88F2-4DC4-B81C-44AB109F1B98}" type="pres">
      <dgm:prSet presAssocID="{9EDB8605-0CE6-43AA-8ACB-FE32F4078388}" presName="compNode" presStyleCnt="0"/>
      <dgm:spPr/>
    </dgm:pt>
    <dgm:pt modelId="{A7CEB5FA-AF83-41C9-AA6B-ECB64D8AF3FB}" type="pres">
      <dgm:prSet presAssocID="{9EDB8605-0CE6-43AA-8ACB-FE32F4078388}" presName="iconBgRect" presStyleLbl="bgShp" presStyleIdx="0" presStyleCnt="4"/>
      <dgm:spPr/>
    </dgm:pt>
    <dgm:pt modelId="{131775BB-ECCC-4B41-ABE0-F5BE25501288}" type="pres">
      <dgm:prSet presAssocID="{9EDB8605-0CE6-43AA-8ACB-FE32F407838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r"/>
        </a:ext>
      </dgm:extLst>
    </dgm:pt>
    <dgm:pt modelId="{2F654547-7AA3-4B7E-ADEF-C3CEC2232050}" type="pres">
      <dgm:prSet presAssocID="{9EDB8605-0CE6-43AA-8ACB-FE32F4078388}" presName="spaceRect" presStyleCnt="0"/>
      <dgm:spPr/>
    </dgm:pt>
    <dgm:pt modelId="{8F5E1563-FA34-4113-9159-FB4B10DB3C72}" type="pres">
      <dgm:prSet presAssocID="{9EDB8605-0CE6-43AA-8ACB-FE32F4078388}" presName="textRect" presStyleLbl="revTx" presStyleIdx="0" presStyleCnt="4">
        <dgm:presLayoutVars>
          <dgm:chMax val="1"/>
          <dgm:chPref val="1"/>
        </dgm:presLayoutVars>
      </dgm:prSet>
      <dgm:spPr/>
    </dgm:pt>
    <dgm:pt modelId="{01630C82-9349-4B7D-9F8B-7269DC9E3289}" type="pres">
      <dgm:prSet presAssocID="{92E51793-B96E-4279-BDB8-47BD196534D8}" presName="sibTrans" presStyleLbl="sibTrans2D1" presStyleIdx="0" presStyleCnt="0"/>
      <dgm:spPr/>
    </dgm:pt>
    <dgm:pt modelId="{4C45C931-BAC1-4C30-8278-7E222977B6EA}" type="pres">
      <dgm:prSet presAssocID="{0F5FDBF4-C1CE-4F2E-AB65-C1D8C801FE6E}" presName="compNode" presStyleCnt="0"/>
      <dgm:spPr/>
    </dgm:pt>
    <dgm:pt modelId="{4E15EAB6-6BF3-4492-83CC-3AE9A29A528F}" type="pres">
      <dgm:prSet presAssocID="{0F5FDBF4-C1CE-4F2E-AB65-C1D8C801FE6E}" presName="iconBgRect" presStyleLbl="bgShp" presStyleIdx="1" presStyleCnt="4"/>
      <dgm:spPr/>
    </dgm:pt>
    <dgm:pt modelId="{AEBDFFBE-6A94-4A8A-BEB1-3E44F4B45E61}" type="pres">
      <dgm:prSet presAssocID="{0F5FDBF4-C1CE-4F2E-AB65-C1D8C801FE6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ophy"/>
        </a:ext>
      </dgm:extLst>
    </dgm:pt>
    <dgm:pt modelId="{A0562483-8221-456A-9DE6-B952E7F9B31D}" type="pres">
      <dgm:prSet presAssocID="{0F5FDBF4-C1CE-4F2E-AB65-C1D8C801FE6E}" presName="spaceRect" presStyleCnt="0"/>
      <dgm:spPr/>
    </dgm:pt>
    <dgm:pt modelId="{3A87E7F5-5381-4264-92B8-14BE04332275}" type="pres">
      <dgm:prSet presAssocID="{0F5FDBF4-C1CE-4F2E-AB65-C1D8C801FE6E}" presName="textRect" presStyleLbl="revTx" presStyleIdx="1" presStyleCnt="4">
        <dgm:presLayoutVars>
          <dgm:chMax val="1"/>
          <dgm:chPref val="1"/>
        </dgm:presLayoutVars>
      </dgm:prSet>
      <dgm:spPr/>
    </dgm:pt>
    <dgm:pt modelId="{D6EDD413-EEFE-40C6-A6A1-7B2EE1B7BAB0}" type="pres">
      <dgm:prSet presAssocID="{4E5286EF-E28B-4321-9AE9-CD060E2C072F}" presName="sibTrans" presStyleLbl="sibTrans2D1" presStyleIdx="0" presStyleCnt="0"/>
      <dgm:spPr/>
    </dgm:pt>
    <dgm:pt modelId="{46A2E82F-E288-4FBB-BEF4-F138A2578EFD}" type="pres">
      <dgm:prSet presAssocID="{DF3E9EEC-ADBE-401E-B382-051A05894D2F}" presName="compNode" presStyleCnt="0"/>
      <dgm:spPr/>
    </dgm:pt>
    <dgm:pt modelId="{BB7657BF-CB90-4AD2-BF72-71AF51649733}" type="pres">
      <dgm:prSet presAssocID="{DF3E9EEC-ADBE-401E-B382-051A05894D2F}" presName="iconBgRect" presStyleLbl="bgShp" presStyleIdx="2" presStyleCnt="4"/>
      <dgm:spPr/>
    </dgm:pt>
    <dgm:pt modelId="{CEE87FB2-FD1C-4EA6-9C93-80DBA291A182}" type="pres">
      <dgm:prSet presAssocID="{DF3E9EEC-ADBE-401E-B382-051A05894D2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7496761D-87A9-4538-9A56-73B78E45E134}" type="pres">
      <dgm:prSet presAssocID="{DF3E9EEC-ADBE-401E-B382-051A05894D2F}" presName="spaceRect" presStyleCnt="0"/>
      <dgm:spPr/>
    </dgm:pt>
    <dgm:pt modelId="{734121D8-AE71-42B5-BBF4-8817E82BA1BB}" type="pres">
      <dgm:prSet presAssocID="{DF3E9EEC-ADBE-401E-B382-051A05894D2F}" presName="textRect" presStyleLbl="revTx" presStyleIdx="2" presStyleCnt="4">
        <dgm:presLayoutVars>
          <dgm:chMax val="1"/>
          <dgm:chPref val="1"/>
        </dgm:presLayoutVars>
      </dgm:prSet>
      <dgm:spPr/>
    </dgm:pt>
    <dgm:pt modelId="{39668582-110C-4AD8-95FE-97CCAA0155AC}" type="pres">
      <dgm:prSet presAssocID="{DC272EBB-F801-4FB3-9FCC-6212A17BFAF6}" presName="sibTrans" presStyleLbl="sibTrans2D1" presStyleIdx="0" presStyleCnt="0"/>
      <dgm:spPr/>
    </dgm:pt>
    <dgm:pt modelId="{6DB9A0EC-BAFC-43C2-B17D-28B396F0243E}" type="pres">
      <dgm:prSet presAssocID="{9647F5C0-45EC-4A54-8C01-65B4DC0B1C8E}" presName="compNode" presStyleCnt="0"/>
      <dgm:spPr/>
    </dgm:pt>
    <dgm:pt modelId="{3F12FCEF-A7A4-43CA-BC50-BF0C88B7E77E}" type="pres">
      <dgm:prSet presAssocID="{9647F5C0-45EC-4A54-8C01-65B4DC0B1C8E}" presName="iconBgRect" presStyleLbl="bgShp" presStyleIdx="3" presStyleCnt="4"/>
      <dgm:spPr/>
    </dgm:pt>
    <dgm:pt modelId="{B48824B7-F1B2-4AE3-AA99-DD4500B16C5F}" type="pres">
      <dgm:prSet presAssocID="{9647F5C0-45EC-4A54-8C01-65B4DC0B1C8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eck List"/>
        </a:ext>
      </dgm:extLst>
    </dgm:pt>
    <dgm:pt modelId="{04037979-18CC-4E40-91FB-C64E5D3512B0}" type="pres">
      <dgm:prSet presAssocID="{9647F5C0-45EC-4A54-8C01-65B4DC0B1C8E}" presName="spaceRect" presStyleCnt="0"/>
      <dgm:spPr/>
    </dgm:pt>
    <dgm:pt modelId="{13F6692A-8B0B-4285-BC57-BADCA19B4415}" type="pres">
      <dgm:prSet presAssocID="{9647F5C0-45EC-4A54-8C01-65B4DC0B1C8E}" presName="textRect" presStyleLbl="revTx" presStyleIdx="3" presStyleCnt="4">
        <dgm:presLayoutVars>
          <dgm:chMax val="1"/>
          <dgm:chPref val="1"/>
        </dgm:presLayoutVars>
      </dgm:prSet>
      <dgm:spPr/>
    </dgm:pt>
  </dgm:ptLst>
  <dgm:cxnLst>
    <dgm:cxn modelId="{1DBF342F-1475-49C4-9651-9042AC452239}" type="presOf" srcId="{4E5286EF-E28B-4321-9AE9-CD060E2C072F}" destId="{D6EDD413-EEFE-40C6-A6A1-7B2EE1B7BAB0}" srcOrd="0" destOrd="0" presId="urn:microsoft.com/office/officeart/2018/2/layout/IconCircleList"/>
    <dgm:cxn modelId="{AF726336-2EEA-4968-9BCD-0FD930B08861}" type="presOf" srcId="{DC272EBB-F801-4FB3-9FCC-6212A17BFAF6}" destId="{39668582-110C-4AD8-95FE-97CCAA0155AC}" srcOrd="0" destOrd="0" presId="urn:microsoft.com/office/officeart/2018/2/layout/IconCircleList"/>
    <dgm:cxn modelId="{D786D636-3FF6-463E-B67A-004C35268750}" type="presOf" srcId="{0F5FDBF4-C1CE-4F2E-AB65-C1D8C801FE6E}" destId="{3A87E7F5-5381-4264-92B8-14BE04332275}" srcOrd="0" destOrd="0" presId="urn:microsoft.com/office/officeart/2018/2/layout/IconCircleList"/>
    <dgm:cxn modelId="{7EDD0B61-3782-4F68-B927-B2F07FDA4F87}" type="presOf" srcId="{9EDB8605-0CE6-43AA-8ACB-FE32F4078388}" destId="{8F5E1563-FA34-4113-9159-FB4B10DB3C72}" srcOrd="0" destOrd="0" presId="urn:microsoft.com/office/officeart/2018/2/layout/IconCircleList"/>
    <dgm:cxn modelId="{DCCAED63-AD19-49A3-A0B3-4EFFF3D688AA}" srcId="{3588CB1D-9137-4F7C-9BB4-4570B1568B6C}" destId="{DF3E9EEC-ADBE-401E-B382-051A05894D2F}" srcOrd="2" destOrd="0" parTransId="{A3FD99D8-0549-4C2D-BC96-BABC15BF35C3}" sibTransId="{DC272EBB-F801-4FB3-9FCC-6212A17BFAF6}"/>
    <dgm:cxn modelId="{03177C53-54C9-47E3-AB1C-66AA73B81675}" type="presOf" srcId="{DF3E9EEC-ADBE-401E-B382-051A05894D2F}" destId="{734121D8-AE71-42B5-BBF4-8817E82BA1BB}" srcOrd="0" destOrd="0" presId="urn:microsoft.com/office/officeart/2018/2/layout/IconCircleList"/>
    <dgm:cxn modelId="{7FB39E7C-F845-4AAA-9C11-FB451793EAEC}" srcId="{3588CB1D-9137-4F7C-9BB4-4570B1568B6C}" destId="{0F5FDBF4-C1CE-4F2E-AB65-C1D8C801FE6E}" srcOrd="1" destOrd="0" parTransId="{AA16F888-95FE-49AA-9105-55FAEB05A098}" sibTransId="{4E5286EF-E28B-4321-9AE9-CD060E2C072F}"/>
    <dgm:cxn modelId="{6228FF96-F682-4BBC-A6B3-89337A10A206}" srcId="{3588CB1D-9137-4F7C-9BB4-4570B1568B6C}" destId="{9EDB8605-0CE6-43AA-8ACB-FE32F4078388}" srcOrd="0" destOrd="0" parTransId="{59C0805E-DF7E-40D5-A597-18F89C217410}" sibTransId="{92E51793-B96E-4279-BDB8-47BD196534D8}"/>
    <dgm:cxn modelId="{676531B5-6DE6-43F6-96CC-18E68DCAF466}" type="presOf" srcId="{3588CB1D-9137-4F7C-9BB4-4570B1568B6C}" destId="{1AA0D80C-E6F0-4CE1-BAA0-AF9BEA7192BC}" srcOrd="0" destOrd="0" presId="urn:microsoft.com/office/officeart/2018/2/layout/IconCircleList"/>
    <dgm:cxn modelId="{DE8AAEB8-239E-4B4A-931E-6FA8657169A3}" type="presOf" srcId="{9647F5C0-45EC-4A54-8C01-65B4DC0B1C8E}" destId="{13F6692A-8B0B-4285-BC57-BADCA19B4415}" srcOrd="0" destOrd="0" presId="urn:microsoft.com/office/officeart/2018/2/layout/IconCircleList"/>
    <dgm:cxn modelId="{ED1DD6BC-E85E-4E12-A766-7075F0D6C084}" srcId="{3588CB1D-9137-4F7C-9BB4-4570B1568B6C}" destId="{9647F5C0-45EC-4A54-8C01-65B4DC0B1C8E}" srcOrd="3" destOrd="0" parTransId="{39A15280-506E-473B-8245-EC28B8392625}" sibTransId="{30D92EE9-41A6-4A64-B4B2-3C06BC9EE07F}"/>
    <dgm:cxn modelId="{A1BF72F1-F33C-4435-A278-C9046E85CB43}" type="presOf" srcId="{92E51793-B96E-4279-BDB8-47BD196534D8}" destId="{01630C82-9349-4B7D-9F8B-7269DC9E3289}" srcOrd="0" destOrd="0" presId="urn:microsoft.com/office/officeart/2018/2/layout/IconCircleList"/>
    <dgm:cxn modelId="{A5E3EC50-4987-4217-A312-D7487D480F83}" type="presParOf" srcId="{1AA0D80C-E6F0-4CE1-BAA0-AF9BEA7192BC}" destId="{90B769CE-A3D8-4095-8133-A4D4CFBEE58E}" srcOrd="0" destOrd="0" presId="urn:microsoft.com/office/officeart/2018/2/layout/IconCircleList"/>
    <dgm:cxn modelId="{4A85DD96-E6C6-4A94-88B6-F517E921C9ED}" type="presParOf" srcId="{90B769CE-A3D8-4095-8133-A4D4CFBEE58E}" destId="{A4D92C4C-88F2-4DC4-B81C-44AB109F1B98}" srcOrd="0" destOrd="0" presId="urn:microsoft.com/office/officeart/2018/2/layout/IconCircleList"/>
    <dgm:cxn modelId="{8A8DFBB8-51D3-4D44-9240-97D3E13EB632}" type="presParOf" srcId="{A4D92C4C-88F2-4DC4-B81C-44AB109F1B98}" destId="{A7CEB5FA-AF83-41C9-AA6B-ECB64D8AF3FB}" srcOrd="0" destOrd="0" presId="urn:microsoft.com/office/officeart/2018/2/layout/IconCircleList"/>
    <dgm:cxn modelId="{709770D7-757E-4FD8-A78E-4CB1311BD396}" type="presParOf" srcId="{A4D92C4C-88F2-4DC4-B81C-44AB109F1B98}" destId="{131775BB-ECCC-4B41-ABE0-F5BE25501288}" srcOrd="1" destOrd="0" presId="urn:microsoft.com/office/officeart/2018/2/layout/IconCircleList"/>
    <dgm:cxn modelId="{12853026-851D-45D4-B24A-C00C75702C56}" type="presParOf" srcId="{A4D92C4C-88F2-4DC4-B81C-44AB109F1B98}" destId="{2F654547-7AA3-4B7E-ADEF-C3CEC2232050}" srcOrd="2" destOrd="0" presId="urn:microsoft.com/office/officeart/2018/2/layout/IconCircleList"/>
    <dgm:cxn modelId="{E9CB9218-6306-4791-8035-FFC9ADCCF6E0}" type="presParOf" srcId="{A4D92C4C-88F2-4DC4-B81C-44AB109F1B98}" destId="{8F5E1563-FA34-4113-9159-FB4B10DB3C72}" srcOrd="3" destOrd="0" presId="urn:microsoft.com/office/officeart/2018/2/layout/IconCircleList"/>
    <dgm:cxn modelId="{4C0746B4-4FF6-465B-B5E4-4098BA756DAB}" type="presParOf" srcId="{90B769CE-A3D8-4095-8133-A4D4CFBEE58E}" destId="{01630C82-9349-4B7D-9F8B-7269DC9E3289}" srcOrd="1" destOrd="0" presId="urn:microsoft.com/office/officeart/2018/2/layout/IconCircleList"/>
    <dgm:cxn modelId="{4AEC84A1-17ED-4E33-A610-65F79042AAFE}" type="presParOf" srcId="{90B769CE-A3D8-4095-8133-A4D4CFBEE58E}" destId="{4C45C931-BAC1-4C30-8278-7E222977B6EA}" srcOrd="2" destOrd="0" presId="urn:microsoft.com/office/officeart/2018/2/layout/IconCircleList"/>
    <dgm:cxn modelId="{0326C6F5-7C3D-4D27-86F4-E6365FBB8F88}" type="presParOf" srcId="{4C45C931-BAC1-4C30-8278-7E222977B6EA}" destId="{4E15EAB6-6BF3-4492-83CC-3AE9A29A528F}" srcOrd="0" destOrd="0" presId="urn:microsoft.com/office/officeart/2018/2/layout/IconCircleList"/>
    <dgm:cxn modelId="{3380A509-1BD5-446F-A171-CB42B0863D9A}" type="presParOf" srcId="{4C45C931-BAC1-4C30-8278-7E222977B6EA}" destId="{AEBDFFBE-6A94-4A8A-BEB1-3E44F4B45E61}" srcOrd="1" destOrd="0" presId="urn:microsoft.com/office/officeart/2018/2/layout/IconCircleList"/>
    <dgm:cxn modelId="{725C7DC0-8B2D-470A-B6D0-1C66B62ECD5F}" type="presParOf" srcId="{4C45C931-BAC1-4C30-8278-7E222977B6EA}" destId="{A0562483-8221-456A-9DE6-B952E7F9B31D}" srcOrd="2" destOrd="0" presId="urn:microsoft.com/office/officeart/2018/2/layout/IconCircleList"/>
    <dgm:cxn modelId="{A0496643-AF82-4D3C-9F80-8FEAD4ED2BF3}" type="presParOf" srcId="{4C45C931-BAC1-4C30-8278-7E222977B6EA}" destId="{3A87E7F5-5381-4264-92B8-14BE04332275}" srcOrd="3" destOrd="0" presId="urn:microsoft.com/office/officeart/2018/2/layout/IconCircleList"/>
    <dgm:cxn modelId="{0B709D67-D733-4FFC-8C87-D8C9C8005FD1}" type="presParOf" srcId="{90B769CE-A3D8-4095-8133-A4D4CFBEE58E}" destId="{D6EDD413-EEFE-40C6-A6A1-7B2EE1B7BAB0}" srcOrd="3" destOrd="0" presId="urn:microsoft.com/office/officeart/2018/2/layout/IconCircleList"/>
    <dgm:cxn modelId="{D104CF71-4A9D-46DE-8BB7-02A7A3DD81F9}" type="presParOf" srcId="{90B769CE-A3D8-4095-8133-A4D4CFBEE58E}" destId="{46A2E82F-E288-4FBB-BEF4-F138A2578EFD}" srcOrd="4" destOrd="0" presId="urn:microsoft.com/office/officeart/2018/2/layout/IconCircleList"/>
    <dgm:cxn modelId="{CB5B0A5B-260B-4F0B-B057-F41331ED3FB1}" type="presParOf" srcId="{46A2E82F-E288-4FBB-BEF4-F138A2578EFD}" destId="{BB7657BF-CB90-4AD2-BF72-71AF51649733}" srcOrd="0" destOrd="0" presId="urn:microsoft.com/office/officeart/2018/2/layout/IconCircleList"/>
    <dgm:cxn modelId="{5574881B-A2E1-4A2E-A13C-A46F68F2BD8C}" type="presParOf" srcId="{46A2E82F-E288-4FBB-BEF4-F138A2578EFD}" destId="{CEE87FB2-FD1C-4EA6-9C93-80DBA291A182}" srcOrd="1" destOrd="0" presId="urn:microsoft.com/office/officeart/2018/2/layout/IconCircleList"/>
    <dgm:cxn modelId="{BF4580BE-96CA-465A-A0B0-2F8AF1D76FAC}" type="presParOf" srcId="{46A2E82F-E288-4FBB-BEF4-F138A2578EFD}" destId="{7496761D-87A9-4538-9A56-73B78E45E134}" srcOrd="2" destOrd="0" presId="urn:microsoft.com/office/officeart/2018/2/layout/IconCircleList"/>
    <dgm:cxn modelId="{E4BBEE4F-9B98-4736-8072-B423BE4574A1}" type="presParOf" srcId="{46A2E82F-E288-4FBB-BEF4-F138A2578EFD}" destId="{734121D8-AE71-42B5-BBF4-8817E82BA1BB}" srcOrd="3" destOrd="0" presId="urn:microsoft.com/office/officeart/2018/2/layout/IconCircleList"/>
    <dgm:cxn modelId="{A7444823-1FDD-4097-BB90-7F5CC838AD35}" type="presParOf" srcId="{90B769CE-A3D8-4095-8133-A4D4CFBEE58E}" destId="{39668582-110C-4AD8-95FE-97CCAA0155AC}" srcOrd="5" destOrd="0" presId="urn:microsoft.com/office/officeart/2018/2/layout/IconCircleList"/>
    <dgm:cxn modelId="{D4E4D4C0-017C-4CF6-A20E-CEBC685DB812}" type="presParOf" srcId="{90B769CE-A3D8-4095-8133-A4D4CFBEE58E}" destId="{6DB9A0EC-BAFC-43C2-B17D-28B396F0243E}" srcOrd="6" destOrd="0" presId="urn:microsoft.com/office/officeart/2018/2/layout/IconCircleList"/>
    <dgm:cxn modelId="{408967F0-3E11-4E25-B709-B8901B0F1D45}" type="presParOf" srcId="{6DB9A0EC-BAFC-43C2-B17D-28B396F0243E}" destId="{3F12FCEF-A7A4-43CA-BC50-BF0C88B7E77E}" srcOrd="0" destOrd="0" presId="urn:microsoft.com/office/officeart/2018/2/layout/IconCircleList"/>
    <dgm:cxn modelId="{80D20033-22F3-474D-B883-2877B1E0214C}" type="presParOf" srcId="{6DB9A0EC-BAFC-43C2-B17D-28B396F0243E}" destId="{B48824B7-F1B2-4AE3-AA99-DD4500B16C5F}" srcOrd="1" destOrd="0" presId="urn:microsoft.com/office/officeart/2018/2/layout/IconCircleList"/>
    <dgm:cxn modelId="{DA5E0800-5BB9-4574-9C24-9F65F228993F}" type="presParOf" srcId="{6DB9A0EC-BAFC-43C2-B17D-28B396F0243E}" destId="{04037979-18CC-4E40-91FB-C64E5D3512B0}" srcOrd="2" destOrd="0" presId="urn:microsoft.com/office/officeart/2018/2/layout/IconCircleList"/>
    <dgm:cxn modelId="{231CD144-E05E-4C85-938E-8FD7DD6DC9F4}" type="presParOf" srcId="{6DB9A0EC-BAFC-43C2-B17D-28B396F0243E}" destId="{13F6692A-8B0B-4285-BC57-BADCA19B4415}"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EB5FA-AF83-41C9-AA6B-ECB64D8AF3FB}">
      <dsp:nvSpPr>
        <dsp:cNvPr id="0" name=""/>
        <dsp:cNvSpPr/>
      </dsp:nvSpPr>
      <dsp:spPr>
        <a:xfrm>
          <a:off x="58020" y="450107"/>
          <a:ext cx="892552" cy="89255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1775BB-ECCC-4B41-ABE0-F5BE25501288}">
      <dsp:nvSpPr>
        <dsp:cNvPr id="0" name=""/>
        <dsp:cNvSpPr/>
      </dsp:nvSpPr>
      <dsp:spPr>
        <a:xfrm>
          <a:off x="245456" y="637543"/>
          <a:ext cx="517680" cy="5176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5E1563-FA34-4113-9159-FB4B10DB3C72}">
      <dsp:nvSpPr>
        <dsp:cNvPr id="0" name=""/>
        <dsp:cNvSpPr/>
      </dsp:nvSpPr>
      <dsp:spPr>
        <a:xfrm>
          <a:off x="1141834" y="450107"/>
          <a:ext cx="2103873" cy="892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baseline="0"/>
            <a:t>Start locally</a:t>
          </a:r>
          <a:endParaRPr lang="en-US" sz="1900" kern="1200"/>
        </a:p>
      </dsp:txBody>
      <dsp:txXfrm>
        <a:off x="1141834" y="450107"/>
        <a:ext cx="2103873" cy="892552"/>
      </dsp:txXfrm>
    </dsp:sp>
    <dsp:sp modelId="{4E15EAB6-6BF3-4492-83CC-3AE9A29A528F}">
      <dsp:nvSpPr>
        <dsp:cNvPr id="0" name=""/>
        <dsp:cNvSpPr/>
      </dsp:nvSpPr>
      <dsp:spPr>
        <a:xfrm>
          <a:off x="3612292" y="450107"/>
          <a:ext cx="892552" cy="89255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BDFFBE-6A94-4A8A-BEB1-3E44F4B45E61}">
      <dsp:nvSpPr>
        <dsp:cNvPr id="0" name=""/>
        <dsp:cNvSpPr/>
      </dsp:nvSpPr>
      <dsp:spPr>
        <a:xfrm>
          <a:off x="3799728" y="637543"/>
          <a:ext cx="517680" cy="5176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87E7F5-5381-4264-92B8-14BE04332275}">
      <dsp:nvSpPr>
        <dsp:cNvPr id="0" name=""/>
        <dsp:cNvSpPr/>
      </dsp:nvSpPr>
      <dsp:spPr>
        <a:xfrm>
          <a:off x="4696105" y="450107"/>
          <a:ext cx="2103873" cy="892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baseline="0"/>
            <a:t>Consider smaller awards</a:t>
          </a:r>
          <a:endParaRPr lang="en-US" sz="1900" kern="1200"/>
        </a:p>
      </dsp:txBody>
      <dsp:txXfrm>
        <a:off x="4696105" y="450107"/>
        <a:ext cx="2103873" cy="892552"/>
      </dsp:txXfrm>
    </dsp:sp>
    <dsp:sp modelId="{BB7657BF-CB90-4AD2-BF72-71AF51649733}">
      <dsp:nvSpPr>
        <dsp:cNvPr id="0" name=""/>
        <dsp:cNvSpPr/>
      </dsp:nvSpPr>
      <dsp:spPr>
        <a:xfrm>
          <a:off x="58020" y="1892665"/>
          <a:ext cx="892552" cy="89255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E87FB2-FD1C-4EA6-9C93-80DBA291A182}">
      <dsp:nvSpPr>
        <dsp:cNvPr id="0" name=""/>
        <dsp:cNvSpPr/>
      </dsp:nvSpPr>
      <dsp:spPr>
        <a:xfrm>
          <a:off x="245456" y="2080101"/>
          <a:ext cx="517680" cy="5176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121D8-AE71-42B5-BBF4-8817E82BA1BB}">
      <dsp:nvSpPr>
        <dsp:cNvPr id="0" name=""/>
        <dsp:cNvSpPr/>
      </dsp:nvSpPr>
      <dsp:spPr>
        <a:xfrm>
          <a:off x="1141834" y="1892665"/>
          <a:ext cx="2103873" cy="892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baseline="0"/>
            <a:t>Remember, more work = less applicants</a:t>
          </a:r>
          <a:endParaRPr lang="en-US" sz="1900" kern="1200"/>
        </a:p>
      </dsp:txBody>
      <dsp:txXfrm>
        <a:off x="1141834" y="1892665"/>
        <a:ext cx="2103873" cy="892552"/>
      </dsp:txXfrm>
    </dsp:sp>
    <dsp:sp modelId="{3F12FCEF-A7A4-43CA-BC50-BF0C88B7E77E}">
      <dsp:nvSpPr>
        <dsp:cNvPr id="0" name=""/>
        <dsp:cNvSpPr/>
      </dsp:nvSpPr>
      <dsp:spPr>
        <a:xfrm>
          <a:off x="3612292" y="1892665"/>
          <a:ext cx="892552" cy="89255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8824B7-F1B2-4AE3-AA99-DD4500B16C5F}">
      <dsp:nvSpPr>
        <dsp:cNvPr id="0" name=""/>
        <dsp:cNvSpPr/>
      </dsp:nvSpPr>
      <dsp:spPr>
        <a:xfrm>
          <a:off x="3799728" y="2080101"/>
          <a:ext cx="517680" cy="5176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F6692A-8B0B-4285-BC57-BADCA19B4415}">
      <dsp:nvSpPr>
        <dsp:cNvPr id="0" name=""/>
        <dsp:cNvSpPr/>
      </dsp:nvSpPr>
      <dsp:spPr>
        <a:xfrm>
          <a:off x="4696105" y="1892665"/>
          <a:ext cx="2103873" cy="8925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44550">
            <a:lnSpc>
              <a:spcPct val="100000"/>
            </a:lnSpc>
            <a:spcBef>
              <a:spcPct val="0"/>
            </a:spcBef>
            <a:spcAft>
              <a:spcPct val="35000"/>
            </a:spcAft>
            <a:buNone/>
          </a:pPr>
          <a:r>
            <a:rPr lang="en-US" sz="1900" kern="1200" baseline="0"/>
            <a:t>Submit your best work</a:t>
          </a:r>
          <a:endParaRPr lang="en-US" sz="1900" kern="1200"/>
        </a:p>
      </dsp:txBody>
      <dsp:txXfrm>
        <a:off x="4696105" y="1892665"/>
        <a:ext cx="2103873" cy="89255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4482" name="Rectangle 2"/>
          <p:cNvSpPr>
            <a:spLocks noGrp="1" noChangeArrowheads="1"/>
          </p:cNvSpPr>
          <p:nvPr>
            <p:ph type="hdr" sz="quarter"/>
          </p:nvPr>
        </p:nvSpPr>
        <p:spPr bwMode="auto">
          <a:xfrm>
            <a:off x="1" y="0"/>
            <a:ext cx="3038650" cy="465139"/>
          </a:xfrm>
          <a:prstGeom prst="rect">
            <a:avLst/>
          </a:prstGeom>
          <a:noFill/>
          <a:ln w="9525">
            <a:noFill/>
            <a:miter lim="800000"/>
            <a:headEnd/>
            <a:tailEnd/>
          </a:ln>
          <a:effectLst/>
        </p:spPr>
        <p:txBody>
          <a:bodyPr vert="horz" wrap="square" lIns="92418" tIns="46208" rIns="92418" bIns="46208" numCol="1" anchor="t" anchorCtr="0" compatLnSpc="1">
            <a:prstTxWarp prst="textNoShape">
              <a:avLst/>
            </a:prstTxWarp>
          </a:bodyPr>
          <a:lstStyle>
            <a:lvl1pPr defTabSz="923641" eaLnBrk="1" hangingPunct="1">
              <a:defRPr sz="1200">
                <a:latin typeface="Arial" charset="0"/>
              </a:defRPr>
            </a:lvl1pPr>
          </a:lstStyle>
          <a:p>
            <a:pPr>
              <a:defRPr/>
            </a:pPr>
            <a:endParaRPr lang="en-US"/>
          </a:p>
        </p:txBody>
      </p:sp>
      <p:sp>
        <p:nvSpPr>
          <p:cNvPr id="404483" name="Rectangle 3"/>
          <p:cNvSpPr>
            <a:spLocks noGrp="1" noChangeArrowheads="1"/>
          </p:cNvSpPr>
          <p:nvPr>
            <p:ph type="dt" sz="quarter" idx="1"/>
          </p:nvPr>
        </p:nvSpPr>
        <p:spPr bwMode="auto">
          <a:xfrm>
            <a:off x="3970135" y="0"/>
            <a:ext cx="3038649" cy="465139"/>
          </a:xfrm>
          <a:prstGeom prst="rect">
            <a:avLst/>
          </a:prstGeom>
          <a:noFill/>
          <a:ln w="9525">
            <a:noFill/>
            <a:miter lim="800000"/>
            <a:headEnd/>
            <a:tailEnd/>
          </a:ln>
          <a:effectLst/>
        </p:spPr>
        <p:txBody>
          <a:bodyPr vert="horz" wrap="square" lIns="92418" tIns="46208" rIns="92418" bIns="46208" numCol="1" anchor="t" anchorCtr="0" compatLnSpc="1">
            <a:prstTxWarp prst="textNoShape">
              <a:avLst/>
            </a:prstTxWarp>
          </a:bodyPr>
          <a:lstStyle>
            <a:lvl1pPr algn="r" defTabSz="923641" eaLnBrk="1" hangingPunct="1">
              <a:defRPr sz="1200">
                <a:latin typeface="Arial" charset="0"/>
              </a:defRPr>
            </a:lvl1pPr>
          </a:lstStyle>
          <a:p>
            <a:pPr>
              <a:defRPr/>
            </a:pPr>
            <a:endParaRPr lang="en-US"/>
          </a:p>
        </p:txBody>
      </p:sp>
      <p:sp>
        <p:nvSpPr>
          <p:cNvPr id="404484" name="Rectangle 4"/>
          <p:cNvSpPr>
            <a:spLocks noGrp="1" noChangeArrowheads="1"/>
          </p:cNvSpPr>
          <p:nvPr>
            <p:ph type="ftr" sz="quarter" idx="2"/>
          </p:nvPr>
        </p:nvSpPr>
        <p:spPr bwMode="auto">
          <a:xfrm>
            <a:off x="1" y="8829676"/>
            <a:ext cx="3038650" cy="465139"/>
          </a:xfrm>
          <a:prstGeom prst="rect">
            <a:avLst/>
          </a:prstGeom>
          <a:noFill/>
          <a:ln w="9525">
            <a:noFill/>
            <a:miter lim="800000"/>
            <a:headEnd/>
            <a:tailEnd/>
          </a:ln>
          <a:effectLst/>
        </p:spPr>
        <p:txBody>
          <a:bodyPr vert="horz" wrap="square" lIns="92418" tIns="46208" rIns="92418" bIns="46208" numCol="1" anchor="b" anchorCtr="0" compatLnSpc="1">
            <a:prstTxWarp prst="textNoShape">
              <a:avLst/>
            </a:prstTxWarp>
          </a:bodyPr>
          <a:lstStyle>
            <a:lvl1pPr defTabSz="923641" eaLnBrk="1" hangingPunct="1">
              <a:defRPr sz="1200">
                <a:latin typeface="Arial" charset="0"/>
              </a:defRPr>
            </a:lvl1pPr>
          </a:lstStyle>
          <a:p>
            <a:pPr>
              <a:defRPr/>
            </a:pPr>
            <a:endParaRPr lang="en-US"/>
          </a:p>
        </p:txBody>
      </p:sp>
      <p:sp>
        <p:nvSpPr>
          <p:cNvPr id="404485" name="Rectangle 5"/>
          <p:cNvSpPr>
            <a:spLocks noGrp="1" noChangeArrowheads="1"/>
          </p:cNvSpPr>
          <p:nvPr>
            <p:ph type="sldNum" sz="quarter" idx="3"/>
          </p:nvPr>
        </p:nvSpPr>
        <p:spPr bwMode="auto">
          <a:xfrm>
            <a:off x="3970135" y="8829676"/>
            <a:ext cx="3038649" cy="465139"/>
          </a:xfrm>
          <a:prstGeom prst="rect">
            <a:avLst/>
          </a:prstGeom>
          <a:noFill/>
          <a:ln w="9525">
            <a:noFill/>
            <a:miter lim="800000"/>
            <a:headEnd/>
            <a:tailEnd/>
          </a:ln>
          <a:effectLst/>
        </p:spPr>
        <p:txBody>
          <a:bodyPr vert="horz" wrap="square" lIns="92418" tIns="46208" rIns="92418" bIns="46208" numCol="1" anchor="b" anchorCtr="0" compatLnSpc="1">
            <a:prstTxWarp prst="textNoShape">
              <a:avLst/>
            </a:prstTxWarp>
          </a:bodyPr>
          <a:lstStyle>
            <a:lvl1pPr algn="r" defTabSz="923641" eaLnBrk="1" hangingPunct="1">
              <a:defRPr sz="1200">
                <a:latin typeface="Arial" charset="0"/>
              </a:defRPr>
            </a:lvl1pPr>
          </a:lstStyle>
          <a:p>
            <a:pPr>
              <a:defRPr/>
            </a:pPr>
            <a:fld id="{45646D71-72A5-4712-8BD5-F29FE083A461}" type="slidenum">
              <a:rPr lang="en-US"/>
              <a:pPr>
                <a:defRPr/>
              </a:pPr>
              <a:t>‹#›</a:t>
            </a:fld>
            <a:endParaRPr lang="en-US"/>
          </a:p>
        </p:txBody>
      </p:sp>
    </p:spTree>
    <p:extLst>
      <p:ext uri="{BB962C8B-B14F-4D97-AF65-F5344CB8AC3E}">
        <p14:creationId xmlns:p14="http://schemas.microsoft.com/office/powerpoint/2010/main" val="1918884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1" y="0"/>
            <a:ext cx="3038650" cy="465139"/>
          </a:xfrm>
          <a:prstGeom prst="rect">
            <a:avLst/>
          </a:prstGeom>
          <a:noFill/>
          <a:ln w="9525">
            <a:noFill/>
            <a:miter lim="800000"/>
            <a:headEnd/>
            <a:tailEnd/>
          </a:ln>
          <a:effectLst/>
        </p:spPr>
        <p:txBody>
          <a:bodyPr vert="horz" wrap="square" lIns="92418" tIns="46208" rIns="92418" bIns="46208" numCol="1" anchor="t" anchorCtr="0" compatLnSpc="1">
            <a:prstTxWarp prst="textNoShape">
              <a:avLst/>
            </a:prstTxWarp>
          </a:bodyPr>
          <a:lstStyle>
            <a:lvl1pPr defTabSz="923641" eaLnBrk="1" hangingPunct="1">
              <a:defRPr sz="1200">
                <a:latin typeface="Arial" charset="0"/>
              </a:defRPr>
            </a:lvl1pPr>
          </a:lstStyle>
          <a:p>
            <a:pPr>
              <a:defRPr/>
            </a:pPr>
            <a:endParaRPr lang="en-US"/>
          </a:p>
        </p:txBody>
      </p:sp>
      <p:sp>
        <p:nvSpPr>
          <p:cNvPr id="129027" name="Rectangle 3"/>
          <p:cNvSpPr>
            <a:spLocks noGrp="1" noChangeArrowheads="1"/>
          </p:cNvSpPr>
          <p:nvPr>
            <p:ph type="dt" idx="1"/>
          </p:nvPr>
        </p:nvSpPr>
        <p:spPr bwMode="auto">
          <a:xfrm>
            <a:off x="3970135" y="0"/>
            <a:ext cx="3038649" cy="465139"/>
          </a:xfrm>
          <a:prstGeom prst="rect">
            <a:avLst/>
          </a:prstGeom>
          <a:noFill/>
          <a:ln w="9525">
            <a:noFill/>
            <a:miter lim="800000"/>
            <a:headEnd/>
            <a:tailEnd/>
          </a:ln>
          <a:effectLst/>
        </p:spPr>
        <p:txBody>
          <a:bodyPr vert="horz" wrap="square" lIns="92418" tIns="46208" rIns="92418" bIns="46208" numCol="1" anchor="t" anchorCtr="0" compatLnSpc="1">
            <a:prstTxWarp prst="textNoShape">
              <a:avLst/>
            </a:prstTxWarp>
          </a:bodyPr>
          <a:lstStyle>
            <a:lvl1pPr algn="r" defTabSz="923641" eaLnBrk="1" hangingPunct="1">
              <a:defRPr sz="1200">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81100" y="696913"/>
            <a:ext cx="4649788" cy="3487737"/>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701849" y="4416428"/>
            <a:ext cx="5608320" cy="4183063"/>
          </a:xfrm>
          <a:prstGeom prst="rect">
            <a:avLst/>
          </a:prstGeom>
          <a:noFill/>
          <a:ln w="9525">
            <a:noFill/>
            <a:miter lim="800000"/>
            <a:headEnd/>
            <a:tailEnd/>
          </a:ln>
          <a:effectLst/>
        </p:spPr>
        <p:txBody>
          <a:bodyPr vert="horz" wrap="square" lIns="92418" tIns="46208" rIns="92418" bIns="4620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0" name="Rectangle 6"/>
          <p:cNvSpPr>
            <a:spLocks noGrp="1" noChangeArrowheads="1"/>
          </p:cNvSpPr>
          <p:nvPr>
            <p:ph type="ftr" sz="quarter" idx="4"/>
          </p:nvPr>
        </p:nvSpPr>
        <p:spPr bwMode="auto">
          <a:xfrm>
            <a:off x="1" y="8829676"/>
            <a:ext cx="3038650" cy="465139"/>
          </a:xfrm>
          <a:prstGeom prst="rect">
            <a:avLst/>
          </a:prstGeom>
          <a:noFill/>
          <a:ln w="9525">
            <a:noFill/>
            <a:miter lim="800000"/>
            <a:headEnd/>
            <a:tailEnd/>
          </a:ln>
          <a:effectLst/>
        </p:spPr>
        <p:txBody>
          <a:bodyPr vert="horz" wrap="square" lIns="92418" tIns="46208" rIns="92418" bIns="46208" numCol="1" anchor="b" anchorCtr="0" compatLnSpc="1">
            <a:prstTxWarp prst="textNoShape">
              <a:avLst/>
            </a:prstTxWarp>
          </a:bodyPr>
          <a:lstStyle>
            <a:lvl1pPr defTabSz="923641" eaLnBrk="1" hangingPunct="1">
              <a:defRPr sz="1200">
                <a:latin typeface="Arial" charset="0"/>
              </a:defRPr>
            </a:lvl1pPr>
          </a:lstStyle>
          <a:p>
            <a:pPr>
              <a:defRPr/>
            </a:pPr>
            <a:endParaRPr lang="en-US"/>
          </a:p>
        </p:txBody>
      </p:sp>
      <p:sp>
        <p:nvSpPr>
          <p:cNvPr id="129031" name="Rectangle 7"/>
          <p:cNvSpPr>
            <a:spLocks noGrp="1" noChangeArrowheads="1"/>
          </p:cNvSpPr>
          <p:nvPr>
            <p:ph type="sldNum" sz="quarter" idx="5"/>
          </p:nvPr>
        </p:nvSpPr>
        <p:spPr bwMode="auto">
          <a:xfrm>
            <a:off x="3970135" y="8829676"/>
            <a:ext cx="3038649" cy="465139"/>
          </a:xfrm>
          <a:prstGeom prst="rect">
            <a:avLst/>
          </a:prstGeom>
          <a:noFill/>
          <a:ln w="9525">
            <a:noFill/>
            <a:miter lim="800000"/>
            <a:headEnd/>
            <a:tailEnd/>
          </a:ln>
          <a:effectLst/>
        </p:spPr>
        <p:txBody>
          <a:bodyPr vert="horz" wrap="square" lIns="92418" tIns="46208" rIns="92418" bIns="46208" numCol="1" anchor="b" anchorCtr="0" compatLnSpc="1">
            <a:prstTxWarp prst="textNoShape">
              <a:avLst/>
            </a:prstTxWarp>
          </a:bodyPr>
          <a:lstStyle>
            <a:lvl1pPr algn="r" defTabSz="923641" eaLnBrk="1" hangingPunct="1">
              <a:defRPr sz="1200">
                <a:latin typeface="Arial" charset="0"/>
              </a:defRPr>
            </a:lvl1pPr>
          </a:lstStyle>
          <a:p>
            <a:pPr>
              <a:defRPr/>
            </a:pPr>
            <a:fld id="{34375308-E1C5-4558-B26D-9203529F439E}" type="slidenum">
              <a:rPr lang="en-US"/>
              <a:pPr>
                <a:defRPr/>
              </a:pPr>
              <a:t>‹#›</a:t>
            </a:fld>
            <a:endParaRPr lang="en-US"/>
          </a:p>
        </p:txBody>
      </p:sp>
    </p:spTree>
    <p:extLst>
      <p:ext uri="{BB962C8B-B14F-4D97-AF65-F5344CB8AC3E}">
        <p14:creationId xmlns:p14="http://schemas.microsoft.com/office/powerpoint/2010/main" val="8782711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88106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Completely revamped presentation</a:t>
            </a:r>
          </a:p>
          <a:p>
            <a:endParaRPr lang="en-US" dirty="0"/>
          </a:p>
          <a:p>
            <a:r>
              <a:rPr lang="en-US" dirty="0"/>
              <a:t>If you have older kids- not the same process so the presentation cannot be the same.</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a:t>
            </a:fld>
            <a:endParaRPr lang="en-US"/>
          </a:p>
        </p:txBody>
      </p:sp>
    </p:spTree>
    <p:extLst>
      <p:ext uri="{BB962C8B-B14F-4D97-AF65-F5344CB8AC3E}">
        <p14:creationId xmlns:p14="http://schemas.microsoft.com/office/powerpoint/2010/main" val="2475008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3</a:t>
            </a:fld>
            <a:endParaRPr lang="en-US"/>
          </a:p>
        </p:txBody>
      </p:sp>
    </p:spTree>
    <p:extLst>
      <p:ext uri="{BB962C8B-B14F-4D97-AF65-F5344CB8AC3E}">
        <p14:creationId xmlns:p14="http://schemas.microsoft.com/office/powerpoint/2010/main" val="191591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start receiving emails in January for non-completers.  Once a month in the first couple of months, once a week as we get closer to graduation.</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6</a:t>
            </a:fld>
            <a:endParaRPr lang="en-US"/>
          </a:p>
        </p:txBody>
      </p:sp>
    </p:spTree>
    <p:extLst>
      <p:ext uri="{BB962C8B-B14F-4D97-AF65-F5344CB8AC3E}">
        <p14:creationId xmlns:p14="http://schemas.microsoft.com/office/powerpoint/2010/main" val="422215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important to use the same email address for this service as all college applications.</a:t>
            </a:r>
          </a:p>
          <a:p>
            <a:endParaRPr lang="en-US" dirty="0"/>
          </a:p>
          <a:p>
            <a:r>
              <a:rPr lang="en-US" dirty="0"/>
              <a:t>Colleges such as Texas Tech, TAMU are using this to put all students on a 4.0 scale.  </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7</a:t>
            </a:fld>
            <a:endParaRPr lang="en-US"/>
          </a:p>
        </p:txBody>
      </p:sp>
    </p:spTree>
    <p:extLst>
      <p:ext uri="{BB962C8B-B14F-4D97-AF65-F5344CB8AC3E}">
        <p14:creationId xmlns:p14="http://schemas.microsoft.com/office/powerpoint/2010/main" val="4209549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add- Meeting deadlines</a:t>
            </a:r>
          </a:p>
          <a:p>
            <a:endParaRPr lang="en-US" dirty="0"/>
          </a:p>
          <a:p>
            <a:r>
              <a:rPr lang="en-US" dirty="0"/>
              <a:t>No exceptions</a:t>
            </a:r>
          </a:p>
          <a:p>
            <a:endParaRPr lang="en-US" dirty="0"/>
          </a:p>
          <a:p>
            <a:r>
              <a:rPr lang="en-US" dirty="0"/>
              <a:t>No extensions/no do-overs</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8</a:t>
            </a:fld>
            <a:endParaRPr lang="en-US"/>
          </a:p>
        </p:txBody>
      </p:sp>
    </p:spTree>
    <p:extLst>
      <p:ext uri="{BB962C8B-B14F-4D97-AF65-F5344CB8AC3E}">
        <p14:creationId xmlns:p14="http://schemas.microsoft.com/office/powerpoint/2010/main" val="166521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Handout with a more in-depth outline.</a:t>
            </a:r>
          </a:p>
          <a:p>
            <a:endParaRPr lang="en-US" dirty="0"/>
          </a:p>
          <a:p>
            <a:r>
              <a:rPr lang="en-US" dirty="0"/>
              <a:t>Counselors will meet with every senior during the last week of September.  We met with every junior prior to the end of school. </a:t>
            </a:r>
          </a:p>
          <a:p>
            <a:endParaRPr lang="en-US" dirty="0"/>
          </a:p>
          <a:p>
            <a:r>
              <a:rPr lang="en-US" dirty="0"/>
              <a:t>Cannot emphasize college visits enough- UT/UH example, get the feel of the university.</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9</a:t>
            </a:fld>
            <a:endParaRPr lang="en-US"/>
          </a:p>
        </p:txBody>
      </p:sp>
    </p:spTree>
    <p:extLst>
      <p:ext uri="{BB962C8B-B14F-4D97-AF65-F5344CB8AC3E}">
        <p14:creationId xmlns:p14="http://schemas.microsoft.com/office/powerpoint/2010/main" val="1738516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also called likely schools.  One where your academic credentials fall comfortably ABOVE the school’s range for the average freshman.  You are reasonably certain that you will be admitted to your likely schools.  GPA &amp; Test Score &amp; Class Rank = Good idea of chances for admission</a:t>
            </a:r>
          </a:p>
          <a:p>
            <a:endParaRPr lang="en-US" dirty="0"/>
          </a:p>
          <a:p>
            <a:r>
              <a:rPr lang="en-US" dirty="0"/>
              <a:t>Match or target schools.  Your academic credentials (grades, test scores) fall well within or even exceed the college’s range.  There are no guarantees but it’s not unreasonable to be accepted to several of your match schools.</a:t>
            </a:r>
          </a:p>
          <a:p>
            <a:endParaRPr lang="en-US" dirty="0"/>
          </a:p>
          <a:p>
            <a:r>
              <a:rPr lang="en-US" dirty="0"/>
              <a:t>Reach schools are ones where your academic credentials fall below the school’s range for the average freshman.  I would also argue that the admittance rates are low.  </a:t>
            </a:r>
          </a:p>
          <a:p>
            <a:endParaRPr lang="en-US" dirty="0"/>
          </a:p>
          <a:p>
            <a:r>
              <a:rPr lang="en-US" dirty="0"/>
              <a:t>Double reach schools are long shots for everyone who applies.  DO NOT approaches like the lottery, “….if I apply to all ivy league schools, one is bound to admit me.”  Each school differs…goes back to FIT</a:t>
            </a:r>
          </a:p>
          <a:p>
            <a:endParaRPr lang="en-US" dirty="0"/>
          </a:p>
          <a:p>
            <a:r>
              <a:rPr lang="en-US" dirty="0"/>
              <a:t>HOW do we get to this list of 10ish schools?</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10</a:t>
            </a:fld>
            <a:endParaRPr lang="en-US"/>
          </a:p>
        </p:txBody>
      </p:sp>
    </p:spTree>
    <p:extLst>
      <p:ext uri="{BB962C8B-B14F-4D97-AF65-F5344CB8AC3E}">
        <p14:creationId xmlns:p14="http://schemas.microsoft.com/office/powerpoint/2010/main" val="1865237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Academic match- looking at test scores, GPA, selectivity</a:t>
            </a:r>
          </a:p>
          <a:p>
            <a:r>
              <a:rPr lang="en-US" dirty="0"/>
              <a:t>Financial match- net price v. sticker price, debt of graduates</a:t>
            </a:r>
          </a:p>
          <a:p>
            <a:r>
              <a:rPr lang="en-US" dirty="0"/>
              <a:t>Personal match- diversity, living arrangements</a:t>
            </a:r>
          </a:p>
          <a:p>
            <a:r>
              <a:rPr lang="en-US" dirty="0"/>
              <a:t>Student outcomes- retention/graduation rates, debt/salary info</a:t>
            </a:r>
          </a:p>
          <a:p>
            <a:r>
              <a:rPr lang="en-US" dirty="0"/>
              <a:t>Student support- disability services, writing center</a:t>
            </a:r>
          </a:p>
          <a:p>
            <a:endParaRPr lang="en-US" dirty="0"/>
          </a:p>
          <a:p>
            <a:r>
              <a:rPr lang="en-US" dirty="0"/>
              <a:t>Also keep in mind that some majors have additional requirements for admissions.  For example for science and engineering majors at UT, have to show calculus readiness at the time of the application vs. UH where the SAT/ACT requirement is higher.</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11</a:t>
            </a:fld>
            <a:endParaRPr lang="en-US"/>
          </a:p>
        </p:txBody>
      </p:sp>
    </p:spTree>
    <p:extLst>
      <p:ext uri="{BB962C8B-B14F-4D97-AF65-F5344CB8AC3E}">
        <p14:creationId xmlns:p14="http://schemas.microsoft.com/office/powerpoint/2010/main" val="3771196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raise your hand if you changed your major?  Keep your hand up if you changed it more than once.</a:t>
            </a:r>
          </a:p>
          <a:p>
            <a:endParaRPr lang="en-US" dirty="0"/>
          </a:p>
          <a:p>
            <a:r>
              <a:rPr lang="en-US" dirty="0"/>
              <a:t>Most students change majors 3 times in college, and 80% change at least once.</a:t>
            </a:r>
          </a:p>
          <a:p>
            <a:endParaRPr lang="en-US" dirty="0"/>
          </a:p>
          <a:p>
            <a:endParaRPr lang="en-US" dirty="0"/>
          </a:p>
          <a:p>
            <a:endParaRPr lang="en-US" dirty="0"/>
          </a:p>
          <a:p>
            <a:r>
              <a:rPr lang="en-US" dirty="0"/>
              <a:t>__________________</a:t>
            </a:r>
          </a:p>
          <a:p>
            <a:r>
              <a:rPr lang="en-US" dirty="0"/>
              <a:t>What do you think is the #1 factor in admissions?</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12</a:t>
            </a:fld>
            <a:endParaRPr lang="en-US"/>
          </a:p>
        </p:txBody>
      </p:sp>
    </p:spTree>
    <p:extLst>
      <p:ext uri="{BB962C8B-B14F-4D97-AF65-F5344CB8AC3E}">
        <p14:creationId xmlns:p14="http://schemas.microsoft.com/office/powerpoint/2010/main" val="80107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next section of  slides are “borrowed” from a college prep session at our conference this summer.  National data</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13</a:t>
            </a:fld>
            <a:endParaRPr lang="en-US"/>
          </a:p>
        </p:txBody>
      </p:sp>
    </p:spTree>
    <p:extLst>
      <p:ext uri="{BB962C8B-B14F-4D97-AF65-F5344CB8AC3E}">
        <p14:creationId xmlns:p14="http://schemas.microsoft.com/office/powerpoint/2010/main" val="3222395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landscape of college admissions has been changing for 3-4 years and COVID has pushed it forward.</a:t>
            </a:r>
          </a:p>
          <a:p>
            <a:endParaRPr lang="en-US" dirty="0"/>
          </a:p>
          <a:p>
            <a:r>
              <a:rPr lang="en-US" dirty="0"/>
              <a:t>Colleges are saying that it is performance in the classroom that is their most important factor.</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15</a:t>
            </a:fld>
            <a:endParaRPr lang="en-US"/>
          </a:p>
        </p:txBody>
      </p:sp>
    </p:spTree>
    <p:extLst>
      <p:ext uri="{BB962C8B-B14F-4D97-AF65-F5344CB8AC3E}">
        <p14:creationId xmlns:p14="http://schemas.microsoft.com/office/powerpoint/2010/main" val="2760734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 2021—colleges said….  I am waiting to hear from 2022 how this data has changed.</a:t>
            </a:r>
          </a:p>
          <a:p>
            <a:endParaRPr lang="en-US" dirty="0"/>
          </a:p>
          <a:p>
            <a:r>
              <a:rPr lang="en-US" dirty="0"/>
              <a:t>When a college says test-optional, they truly mean test optional.  Every college update has said that if a student chooses to not send a score, it is not held against them.</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17</a:t>
            </a:fld>
            <a:endParaRPr lang="en-US"/>
          </a:p>
        </p:txBody>
      </p:sp>
    </p:spTree>
    <p:extLst>
      <p:ext uri="{BB962C8B-B14F-4D97-AF65-F5344CB8AC3E}">
        <p14:creationId xmlns:p14="http://schemas.microsoft.com/office/powerpoint/2010/main" val="1564257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schools are sent via </a:t>
            </a:r>
            <a:r>
              <a:rPr lang="en-US" dirty="0" err="1"/>
              <a:t>Trex</a:t>
            </a:r>
            <a:r>
              <a:rPr lang="en-US" dirty="0"/>
              <a:t>.  There is processing time on both ends of the process.</a:t>
            </a:r>
          </a:p>
          <a:p>
            <a:endParaRPr lang="en-US" dirty="0"/>
          </a:p>
          <a:p>
            <a:r>
              <a:rPr lang="en-US" dirty="0"/>
              <a:t>Common Application- transcript is uploaded by counselor.</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20</a:t>
            </a:fld>
            <a:endParaRPr lang="en-US"/>
          </a:p>
        </p:txBody>
      </p:sp>
    </p:spTree>
    <p:extLst>
      <p:ext uri="{BB962C8B-B14F-4D97-AF65-F5344CB8AC3E}">
        <p14:creationId xmlns:p14="http://schemas.microsoft.com/office/powerpoint/2010/main" val="4107054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general letter of recommendation is not helpful, it is best to get a letter from someone who sees your child daily and knows them.</a:t>
            </a:r>
          </a:p>
          <a:p>
            <a:endParaRPr lang="en-US" dirty="0"/>
          </a:p>
          <a:p>
            <a:r>
              <a:rPr lang="en-US" dirty="0"/>
              <a:t>People ask me for a letter of recommendation outside of my alpha split and I am not the best person because I don’t know that child.  Colleges want to KNOW the kid better through the letter.</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21</a:t>
            </a:fld>
            <a:endParaRPr lang="en-US"/>
          </a:p>
        </p:txBody>
      </p:sp>
    </p:spTree>
    <p:extLst>
      <p:ext uri="{BB962C8B-B14F-4D97-AF65-F5344CB8AC3E}">
        <p14:creationId xmlns:p14="http://schemas.microsoft.com/office/powerpoint/2010/main" val="3629395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told families for several years to not use the Coalition because it was not a friendly system.  Now the colleges are pulling away from being a part of the Coalition application.  So if you come across a school that still is, PLEASE do not use Coalition.</a:t>
            </a:r>
          </a:p>
          <a:p>
            <a:endParaRPr lang="en-US" dirty="0"/>
          </a:p>
          <a:p>
            <a:r>
              <a:rPr lang="en-US" dirty="0"/>
              <a:t>Most Texas public colleges are also on the Common App.  Used to be the divide of public v private.</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22</a:t>
            </a:fld>
            <a:endParaRPr lang="en-US"/>
          </a:p>
        </p:txBody>
      </p:sp>
    </p:spTree>
    <p:extLst>
      <p:ext uri="{BB962C8B-B14F-4D97-AF65-F5344CB8AC3E}">
        <p14:creationId xmlns:p14="http://schemas.microsoft.com/office/powerpoint/2010/main" val="4145418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Want to review some definitions that you’ll encounter and to help make decisions.</a:t>
            </a:r>
          </a:p>
          <a:p>
            <a:endParaRPr lang="en-US" dirty="0"/>
          </a:p>
          <a:p>
            <a:r>
              <a:rPr lang="en-US" dirty="0"/>
              <a:t>Early decision and early decision 2- permitted to apply to only one college or university.  Legally bound to attend if accepted.  ED applications are due in November.  ED 2 tend to be shortly after.</a:t>
            </a:r>
          </a:p>
          <a:p>
            <a:endParaRPr lang="en-US" dirty="0"/>
          </a:p>
          <a:p>
            <a:r>
              <a:rPr lang="en-US" dirty="0"/>
              <a:t>Early Action-  open/restricted (check college guidelines)</a:t>
            </a:r>
          </a:p>
          <a:p>
            <a:endParaRPr lang="en-US" dirty="0"/>
          </a:p>
          <a:p>
            <a:r>
              <a:rPr lang="en-US" dirty="0"/>
              <a:t>How to choose ED?  My question is WHY?  Do not select as a pride status.  For me to sign the ED agreement, I want a good WHY?  Are you born and raised and bleed the school colors?</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23</a:t>
            </a:fld>
            <a:endParaRPr lang="en-US"/>
          </a:p>
        </p:txBody>
      </p:sp>
    </p:spTree>
    <p:extLst>
      <p:ext uri="{BB962C8B-B14F-4D97-AF65-F5344CB8AC3E}">
        <p14:creationId xmlns:p14="http://schemas.microsoft.com/office/powerpoint/2010/main" val="2958529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 “We will miss out on good kids”, only admit 8% out of state</a:t>
            </a:r>
          </a:p>
          <a:p>
            <a:endParaRPr lang="en-US" dirty="0"/>
          </a:p>
          <a:p>
            <a:r>
              <a:rPr lang="en-US" dirty="0"/>
              <a:t>Texas law that drives college decisions and stress in high school</a:t>
            </a:r>
          </a:p>
          <a:p>
            <a:endParaRPr lang="en-US" dirty="0"/>
          </a:p>
          <a:p>
            <a:r>
              <a:rPr lang="en-US" dirty="0"/>
              <a:t>UPDATE on college admission information for UH, TTU, TAMU, UT</a:t>
            </a:r>
          </a:p>
          <a:p>
            <a:endParaRPr lang="en-US" dirty="0"/>
          </a:p>
          <a:p>
            <a:r>
              <a:rPr lang="en-US" dirty="0"/>
              <a:t>University of Houston- average scores for UH admissions is 1236 on SAT/ 26 on the ACT.  59% admitted are in the top 20%.  54% applied without a score.  Only one that gave more information on how they handle without a test score. (handout)</a:t>
            </a:r>
          </a:p>
          <a:p>
            <a:endParaRPr lang="en-US" dirty="0"/>
          </a:p>
          <a:p>
            <a:r>
              <a:rPr lang="en-US" dirty="0"/>
              <a:t>University of Texas- no more 10/15 priority deadline, they have an early action of 11/1 but there is no advantage of applying early.  All due 12/1. 60K apps, 18K admitted,, 9100 enrolled.  Engineering and sciences require Calculus readiness by the time they apply for UT.  Overall admittance rate is 15%.</a:t>
            </a:r>
          </a:p>
          <a:p>
            <a:endParaRPr lang="en-US" dirty="0"/>
          </a:p>
          <a:p>
            <a:r>
              <a:rPr lang="en-US" dirty="0"/>
              <a:t>Texas A&amp;M- 52K applications, 27K admits, 12K from top 10%- less than half compared to UT’s 80%.  </a:t>
            </a:r>
          </a:p>
          <a:p>
            <a:endParaRPr lang="en-US" dirty="0"/>
          </a:p>
          <a:p>
            <a:r>
              <a:rPr lang="en-US" dirty="0"/>
              <a:t>Texas Tech- top 11-25% 1180SAT/24ACT, second quarter 1240SAT/26SAT</a:t>
            </a:r>
          </a:p>
        </p:txBody>
      </p:sp>
      <p:sp>
        <p:nvSpPr>
          <p:cNvPr id="4" name="Slide Number Placeholder 3"/>
          <p:cNvSpPr>
            <a:spLocks noGrp="1"/>
          </p:cNvSpPr>
          <p:nvPr>
            <p:ph type="sldNum" sz="quarter" idx="5"/>
          </p:nvPr>
        </p:nvSpPr>
        <p:spPr/>
        <p:txBody>
          <a:bodyPr/>
          <a:lstStyle/>
          <a:p>
            <a:pPr>
              <a:defRPr/>
            </a:pPr>
            <a:fld id="{34375308-E1C5-4558-B26D-9203529F439E}" type="slidenum">
              <a:rPr lang="en-US" smtClean="0"/>
              <a:pPr>
                <a:defRPr/>
              </a:pPr>
              <a:t>24</a:t>
            </a:fld>
            <a:endParaRPr lang="en-US"/>
          </a:p>
        </p:txBody>
      </p:sp>
    </p:spTree>
    <p:extLst>
      <p:ext uri="{BB962C8B-B14F-4D97-AF65-F5344CB8AC3E}">
        <p14:creationId xmlns:p14="http://schemas.microsoft.com/office/powerpoint/2010/main" val="3934823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4375308-E1C5-4558-B26D-9203529F439E}" type="slidenum">
              <a:rPr lang="en-US" smtClean="0"/>
              <a:pPr>
                <a:defRPr/>
              </a:pPr>
              <a:t>28</a:t>
            </a:fld>
            <a:endParaRPr lang="en-US"/>
          </a:p>
        </p:txBody>
      </p:sp>
    </p:spTree>
    <p:extLst>
      <p:ext uri="{BB962C8B-B14F-4D97-AF65-F5344CB8AC3E}">
        <p14:creationId xmlns:p14="http://schemas.microsoft.com/office/powerpoint/2010/main" val="3850974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3" name="Freeform 12"/>
          <p:cNvSpPr/>
          <p:nvPr/>
        </p:nvSpPr>
        <p:spPr>
          <a:xfrm>
            <a:off x="-8467" y="-16933"/>
            <a:ext cx="8754534" cy="6451600"/>
          </a:xfrm>
          <a:custGeom>
            <a:avLst/>
            <a:gdLst/>
            <a:ahLst/>
            <a:cxnLst/>
            <a:rect l="l" t="t" r="r" b="b"/>
            <a:pathLst>
              <a:path w="8754534" h="6451600">
                <a:moveTo>
                  <a:pt x="8373534" y="0"/>
                </a:moveTo>
                <a:lnTo>
                  <a:pt x="8754534" y="5994400"/>
                </a:lnTo>
                <a:lnTo>
                  <a:pt x="0" y="6451600"/>
                </a:lnTo>
                <a:lnTo>
                  <a:pt x="0" y="0"/>
                </a:lnTo>
                <a:lnTo>
                  <a:pt x="8373534" y="0"/>
                </a:lnTo>
                <a:close/>
              </a:path>
            </a:pathLst>
          </a:cu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10379" y="4445000"/>
            <a:ext cx="8464695" cy="1715811"/>
          </a:xfrm>
          <a:custGeom>
            <a:avLst/>
            <a:gdLst/>
            <a:ahLst/>
            <a:cxnLst/>
            <a:rect l="l" t="t" r="r" b="b"/>
            <a:pathLst>
              <a:path w="8428428" h="1878553">
                <a:moveTo>
                  <a:pt x="0" y="438229"/>
                </a:moveTo>
                <a:lnTo>
                  <a:pt x="8343246" y="0"/>
                </a:lnTo>
                <a:lnTo>
                  <a:pt x="8428428" y="1424838"/>
                </a:lnTo>
                <a:lnTo>
                  <a:pt x="7515" y="1878553"/>
                </a:lnTo>
                <a:lnTo>
                  <a:pt x="0" y="438229"/>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2864" y="0"/>
            <a:ext cx="5811235" cy="321615"/>
          </a:xfrm>
          <a:custGeom>
            <a:avLst/>
            <a:gdLst/>
            <a:ahLst/>
            <a:cxnLst/>
            <a:rect l="l" t="t" r="r" b="b"/>
            <a:pathLst>
              <a:path w="5811235" h="321615">
                <a:moveTo>
                  <a:pt x="0" y="0"/>
                </a:moveTo>
                <a:lnTo>
                  <a:pt x="5811235" y="0"/>
                </a:lnTo>
                <a:lnTo>
                  <a:pt x="1" y="321615"/>
                </a:lnTo>
                <a:cubicBezTo>
                  <a:pt x="1" y="214410"/>
                  <a:pt x="0" y="107205"/>
                  <a:pt x="0" y="0"/>
                </a:cubicBez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0" name="Freeform 29"/>
          <p:cNvSpPr/>
          <p:nvPr/>
        </p:nvSpPr>
        <p:spPr>
          <a:xfrm rot="21420000">
            <a:off x="-170768" y="213023"/>
            <a:ext cx="8480534" cy="5746008"/>
          </a:xfrm>
          <a:custGeom>
            <a:avLst/>
            <a:gdLst/>
            <a:ahLst/>
            <a:cxnLst/>
            <a:rect l="l" t="t" r="r" b="b"/>
            <a:pathLst>
              <a:path w="11307378" h="5746008">
                <a:moveTo>
                  <a:pt x="11270997" y="0"/>
                </a:moveTo>
                <a:lnTo>
                  <a:pt x="11307378" y="5746008"/>
                </a:lnTo>
                <a:lnTo>
                  <a:pt x="1" y="574313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451416" y="668338"/>
            <a:ext cx="7533524" cy="2766528"/>
          </a:xfrm>
        </p:spPr>
        <p:txBody>
          <a:bodyPr anchor="b">
            <a:normAutofit/>
          </a:bodyPr>
          <a:lstStyle>
            <a:lvl1pPr algn="r">
              <a:defRPr sz="7200"/>
            </a:lvl1pPr>
          </a:lstStyle>
          <a:p>
            <a:r>
              <a:rPr lang="en-US"/>
              <a:t>Click to edit Master title style</a:t>
            </a:r>
            <a:endParaRPr lang="en-US" dirty="0"/>
          </a:p>
        </p:txBody>
      </p:sp>
      <p:sp>
        <p:nvSpPr>
          <p:cNvPr id="3" name="Subtitle 2"/>
          <p:cNvSpPr>
            <a:spLocks noGrp="1"/>
          </p:cNvSpPr>
          <p:nvPr>
            <p:ph type="subTitle" idx="1"/>
          </p:nvPr>
        </p:nvSpPr>
        <p:spPr>
          <a:xfrm rot="21420000">
            <a:off x="554462" y="3446830"/>
            <a:ext cx="7512060" cy="550333"/>
          </a:xfrm>
        </p:spPr>
        <p:txBody>
          <a:bodyPr anchor="t">
            <a:noAutofit/>
          </a:bodyPr>
          <a:lstStyle>
            <a:lvl1pPr marL="0" indent="0" algn="r">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3669071" y="4714242"/>
            <a:ext cx="4607740" cy="942356"/>
          </a:xfrm>
        </p:spPr>
        <p:txBody>
          <a:bodyPr/>
          <a:lstStyle>
            <a:lvl1pPr algn="ctr">
              <a:defRPr sz="4200">
                <a:solidFill>
                  <a:schemeClr val="accent1">
                    <a:lumMod val="50000"/>
                  </a:schemeClr>
                </a:solidFill>
              </a:defRPr>
            </a:lvl1pPr>
          </a:lstStyle>
          <a:p>
            <a:pPr>
              <a:defRPr/>
            </a:pPr>
            <a:r>
              <a:rPr lang="en-US"/>
              <a:t>September 2009</a:t>
            </a:r>
          </a:p>
        </p:txBody>
      </p:sp>
      <p:sp>
        <p:nvSpPr>
          <p:cNvPr id="5" name="Footer Placeholder 4"/>
          <p:cNvSpPr>
            <a:spLocks noGrp="1"/>
          </p:cNvSpPr>
          <p:nvPr>
            <p:ph type="ftr" sz="quarter" idx="11"/>
          </p:nvPr>
        </p:nvSpPr>
        <p:spPr>
          <a:xfrm rot="21420000">
            <a:off x="-12134" y="4954635"/>
            <a:ext cx="2987069" cy="918361"/>
          </a:xfrm>
        </p:spPr>
        <p:txBody>
          <a:bodyPr vert="horz" lIns="91440" tIns="45720" rIns="91440" bIns="45720" rtlCol="0" anchor="ctr"/>
          <a:lstStyle>
            <a:lvl1pPr algn="r">
              <a:defRPr lang="en-US" sz="4200" dirty="0"/>
            </a:lvl1pPr>
          </a:lstStyle>
          <a:p>
            <a:pPr>
              <a:defRPr/>
            </a:pPr>
            <a:r>
              <a:rPr lang="en-US"/>
              <a:t>        							</a:t>
            </a:r>
            <a:r>
              <a:rPr lang="en-US">
                <a:solidFill>
                  <a:srgbClr val="CC0000"/>
                </a:solidFill>
              </a:rPr>
              <a:t>English Classes</a:t>
            </a:r>
          </a:p>
        </p:txBody>
      </p:sp>
      <p:sp>
        <p:nvSpPr>
          <p:cNvPr id="6" name="Slide Number Placeholder 5"/>
          <p:cNvSpPr>
            <a:spLocks noGrp="1"/>
          </p:cNvSpPr>
          <p:nvPr>
            <p:ph type="sldNum" sz="quarter" idx="12"/>
          </p:nvPr>
        </p:nvSpPr>
        <p:spPr>
          <a:xfrm rot="21420000">
            <a:off x="7401518" y="3819948"/>
            <a:ext cx="680390"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33" name="5-Point Star 32"/>
          <p:cNvSpPr/>
          <p:nvPr/>
        </p:nvSpPr>
        <p:spPr>
          <a:xfrm rot="21420000">
            <a:off x="3121951" y="5057183"/>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62767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1" y="2063396"/>
            <a:ext cx="7796030"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September 2009</a:t>
            </a:r>
            <a:endParaRPr lang="en-US">
              <a:latin typeface="Arial" charset="0"/>
            </a:endParaRPr>
          </a:p>
        </p:txBody>
      </p:sp>
      <p:sp>
        <p:nvSpPr>
          <p:cNvPr id="5" name="Footer Placeholder 4"/>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52497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6030"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514351" y="3742267"/>
            <a:ext cx="7796030"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September 2009</a:t>
            </a:r>
            <a:endParaRPr lang="en-US">
              <a:latin typeface="Arial" charset="0"/>
            </a:endParaRPr>
          </a:p>
        </p:txBody>
      </p:sp>
      <p:sp>
        <p:nvSpPr>
          <p:cNvPr id="5" name="Footer Placeholder 4"/>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158415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766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514350" y="2063396"/>
            <a:ext cx="3816536"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495478" y="2063396"/>
            <a:ext cx="381490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34554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514351" y="685800"/>
            <a:ext cx="7796030"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739569" y="2063396"/>
            <a:ext cx="3591317"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514352" y="2861733"/>
            <a:ext cx="3816534"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15340" y="2063396"/>
            <a:ext cx="359667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4495477" y="2861733"/>
            <a:ext cx="3816535"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September 2009</a:t>
            </a:r>
            <a:endParaRPr lang="en-US">
              <a:latin typeface="Arial" charset="0"/>
            </a:endParaRPr>
          </a:p>
        </p:txBody>
      </p:sp>
      <p:sp>
        <p:nvSpPr>
          <p:cNvPr id="8" name="Footer Placeholder 7"/>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7760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September 2009</a:t>
            </a:r>
            <a:endParaRPr lang="en-US">
              <a:latin typeface="Arial" charset="0"/>
            </a:endParaRPr>
          </a:p>
        </p:txBody>
      </p:sp>
      <p:sp>
        <p:nvSpPr>
          <p:cNvPr id="4" name="Footer Placeholder 3"/>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693464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September 2009</a:t>
            </a:r>
            <a:endParaRPr lang="en-US">
              <a:latin typeface="Arial" charset="0"/>
            </a:endParaRPr>
          </a:p>
        </p:txBody>
      </p:sp>
      <p:sp>
        <p:nvSpPr>
          <p:cNvPr id="3" name="Footer Placeholder 2"/>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72153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232" y="685800"/>
            <a:ext cx="3095145"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3784600" y="685801"/>
            <a:ext cx="4525781"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232" y="2709053"/>
            <a:ext cx="3095146"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73524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0"/>
            <a:ext cx="440817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7740" y="1"/>
            <a:ext cx="3162641"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1" y="2709053"/>
            <a:ext cx="440817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2300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4106333"/>
            <a:ext cx="7796031"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4351" y="685800"/>
            <a:ext cx="7794385"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35" y="4702923"/>
            <a:ext cx="7796046"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81901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685801"/>
            <a:ext cx="7797677"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35" y="4106333"/>
            <a:ext cx="7796047"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66282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99" y="685800"/>
            <a:ext cx="7143765"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162698" y="3610032"/>
            <a:ext cx="6500967"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14351" y="4106334"/>
            <a:ext cx="779766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404280" y="8878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1" name="TextBox 10"/>
          <p:cNvSpPr txBox="1"/>
          <p:nvPr/>
        </p:nvSpPr>
        <p:spPr>
          <a:xfrm>
            <a:off x="7897147" y="290648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52133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14351" y="1723855"/>
            <a:ext cx="7796030"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514351" y="4247468"/>
            <a:ext cx="7796030"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September 2009</a:t>
            </a:r>
            <a:endParaRPr lang="en-US">
              <a:latin typeface="Arial" charset="0"/>
            </a:endParaRPr>
          </a:p>
        </p:txBody>
      </p:sp>
      <p:sp>
        <p:nvSpPr>
          <p:cNvPr id="6" name="Footer Placeholder 5"/>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40094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514351" y="685801"/>
            <a:ext cx="7796030"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514352"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14352"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175967"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175966"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27785" y="2063395"/>
            <a:ext cx="2482596"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27785" y="2639658"/>
            <a:ext cx="2482596"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r>
              <a:rPr lang="en-US"/>
              <a:t>September 2009</a:t>
            </a:r>
            <a:endParaRPr lang="en-US">
              <a:latin typeface="Arial" charset="0"/>
            </a:endParaRPr>
          </a:p>
        </p:txBody>
      </p:sp>
      <p:sp>
        <p:nvSpPr>
          <p:cNvPr id="4" name="Footer Placeholder 3"/>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33122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514351" y="685801"/>
            <a:ext cx="779766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518880"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14335" y="2063396"/>
            <a:ext cx="2482596"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8880" y="4389288"/>
            <a:ext cx="2482596"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17805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176999" y="2063396"/>
            <a:ext cx="2482596"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176998" y="4389286"/>
            <a:ext cx="2483655"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26708" y="3813025"/>
            <a:ext cx="2482596"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26614" y="2063394"/>
            <a:ext cx="2482596"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826614" y="4389284"/>
            <a:ext cx="2482596"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r>
              <a:rPr lang="en-US"/>
              <a:t>September 2009</a:t>
            </a:r>
            <a:endParaRPr lang="en-US">
              <a:latin typeface="Arial" charset="0"/>
            </a:endParaRPr>
          </a:p>
        </p:txBody>
      </p:sp>
      <p:sp>
        <p:nvSpPr>
          <p:cNvPr id="4" name="Footer Placeholder 3"/>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70258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514351" y="2063396"/>
            <a:ext cx="7796030"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September 2009</a:t>
            </a:r>
            <a:endParaRPr lang="en-US">
              <a:latin typeface="Arial" charset="0"/>
            </a:endParaRPr>
          </a:p>
        </p:txBody>
      </p:sp>
      <p:sp>
        <p:nvSpPr>
          <p:cNvPr id="5" name="Footer Placeholder 4"/>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853597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1896" y="685801"/>
            <a:ext cx="1698485"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514351" y="685801"/>
            <a:ext cx="5928323"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September 2009</a:t>
            </a:r>
            <a:endParaRPr lang="en-US">
              <a:latin typeface="Arial" charset="0"/>
            </a:endParaRPr>
          </a:p>
        </p:txBody>
      </p:sp>
      <p:sp>
        <p:nvSpPr>
          <p:cNvPr id="5" name="Footer Placeholder 4"/>
          <p:cNvSpPr>
            <a:spLocks noGrp="1"/>
          </p:cNvSpPr>
          <p:nvPr>
            <p:ph type="ftr" sz="quarter" idx="11"/>
          </p:nvPr>
        </p:nvSpPr>
        <p:spPr/>
        <p:txBody>
          <a:bodyPr/>
          <a:lstStyle/>
          <a:p>
            <a:pPr>
              <a:defRPr/>
            </a:pPr>
            <a:r>
              <a:rPr lang="en-US"/>
              <a:t>                				             </a:t>
            </a:r>
            <a:r>
              <a:rPr lang="en-US">
                <a:solidFill>
                  <a:srgbClr val="DD2607"/>
                </a:solidFill>
              </a:rPr>
              <a:t>English  Classes</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227973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p:cNvSpPr>
            <a:spLocks noGrp="1" noChangeArrowheads="1"/>
          </p:cNvSpPr>
          <p:nvPr>
            <p:ph type="dt" sz="half" idx="10"/>
          </p:nvPr>
        </p:nvSpPr>
        <p:spPr>
          <a:ln/>
        </p:spPr>
        <p:txBody>
          <a:bodyPr/>
          <a:lstStyle>
            <a:lvl1pPr>
              <a:defRPr/>
            </a:lvl1pPr>
          </a:lstStyle>
          <a:p>
            <a:pPr>
              <a:defRPr/>
            </a:pPr>
            <a:r>
              <a:rPr lang="en-US"/>
              <a:t>September 2009</a:t>
            </a:r>
            <a:endParaRPr lang="en-US">
              <a:latin typeface="Arial" charset="0"/>
            </a:endParaRPr>
          </a:p>
        </p:txBody>
      </p:sp>
      <p:sp>
        <p:nvSpPr>
          <p:cNvPr id="5" name="Rectangle 45"/>
          <p:cNvSpPr>
            <a:spLocks noGrp="1" noChangeArrowheads="1"/>
          </p:cNvSpPr>
          <p:nvPr>
            <p:ph type="ftr" sz="quarter" idx="11"/>
          </p:nvPr>
        </p:nvSpPr>
        <p:spPr>
          <a:ln/>
        </p:spPr>
        <p:txBody>
          <a:bodyPr/>
          <a:lstStyle>
            <a:lvl1pPr>
              <a:defRPr/>
            </a:lvl1pPr>
          </a:lstStyle>
          <a:p>
            <a:pPr>
              <a:defRPr/>
            </a:pPr>
            <a:r>
              <a:rPr lang="en-US"/>
              <a:t>                				             </a:t>
            </a:r>
            <a:r>
              <a:rPr lang="en-US">
                <a:solidFill>
                  <a:srgbClr val="DD2607"/>
                </a:solidFill>
              </a:rPr>
              <a:t>English  Classes</a:t>
            </a:r>
          </a:p>
        </p:txBody>
      </p:sp>
    </p:spTree>
    <p:extLst>
      <p:ext uri="{BB962C8B-B14F-4D97-AF65-F5344CB8AC3E}">
        <p14:creationId xmlns:p14="http://schemas.microsoft.com/office/powerpoint/2010/main" val="859369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8" name="Picture 7" descr="Brickwork-SD-R1acrop.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 name="Group 9"/>
          <p:cNvGrpSpPr/>
          <p:nvPr/>
        </p:nvGrpSpPr>
        <p:grpSpPr>
          <a:xfrm>
            <a:off x="-19048" y="1"/>
            <a:ext cx="9004013"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grpSp>
      <p:sp>
        <p:nvSpPr>
          <p:cNvPr id="2" name="Title Placeholder 1"/>
          <p:cNvSpPr>
            <a:spLocks noGrp="1"/>
          </p:cNvSpPr>
          <p:nvPr>
            <p:ph type="title"/>
          </p:nvPr>
        </p:nvSpPr>
        <p:spPr>
          <a:xfrm>
            <a:off x="514351" y="685801"/>
            <a:ext cx="7797662" cy="11519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14351" y="2063396"/>
            <a:ext cx="7797662"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73562" y="5757334"/>
            <a:ext cx="2838450" cy="498470"/>
          </a:xfrm>
          <a:prstGeom prst="rect">
            <a:avLst/>
          </a:prstGeom>
        </p:spPr>
        <p:txBody>
          <a:bodyPr vert="horz" lIns="91440" tIns="45720" rIns="91440" bIns="45720" rtlCol="0" anchor="ctr"/>
          <a:lstStyle>
            <a:lvl1pPr algn="r">
              <a:defRPr sz="2800" cap="all" baseline="0">
                <a:solidFill>
                  <a:schemeClr val="accent1">
                    <a:lumMod val="50000"/>
                  </a:schemeClr>
                </a:solidFill>
              </a:defRPr>
            </a:lvl1pPr>
          </a:lstStyle>
          <a:p>
            <a:pPr>
              <a:defRPr/>
            </a:pPr>
            <a:r>
              <a:rPr lang="en-US"/>
              <a:t>September 2009</a:t>
            </a:r>
            <a:endParaRPr lang="en-US">
              <a:latin typeface="Arial" charset="0"/>
            </a:endParaRPr>
          </a:p>
        </p:txBody>
      </p:sp>
      <p:sp>
        <p:nvSpPr>
          <p:cNvPr id="5" name="Footer Placeholder 4"/>
          <p:cNvSpPr>
            <a:spLocks noGrp="1"/>
          </p:cNvSpPr>
          <p:nvPr>
            <p:ph type="ftr" sz="quarter" idx="3"/>
          </p:nvPr>
        </p:nvSpPr>
        <p:spPr>
          <a:xfrm>
            <a:off x="514351" y="5757334"/>
            <a:ext cx="4124789" cy="498470"/>
          </a:xfrm>
          <a:prstGeom prst="rect">
            <a:avLst/>
          </a:prstGeom>
        </p:spPr>
        <p:txBody>
          <a:bodyPr vert="horz" lIns="91440" tIns="45720" rIns="91440" bIns="45720" rtlCol="0" anchor="ctr"/>
          <a:lstStyle>
            <a:lvl1pPr algn="l">
              <a:defRPr sz="2800" cap="all" baseline="0">
                <a:solidFill>
                  <a:schemeClr val="accent1">
                    <a:lumMod val="50000"/>
                  </a:schemeClr>
                </a:solidFill>
              </a:defRPr>
            </a:lvl1pPr>
          </a:lstStyle>
          <a:p>
            <a:pPr>
              <a:defRPr/>
            </a:pPr>
            <a:r>
              <a:rPr lang="en-US"/>
              <a:t>                				             </a:t>
            </a:r>
            <a:r>
              <a:rPr lang="en-US">
                <a:solidFill>
                  <a:srgbClr val="DD2607"/>
                </a:solidFill>
              </a:rPr>
              <a:t>English  Classes</a:t>
            </a:r>
          </a:p>
        </p:txBody>
      </p:sp>
      <p:sp>
        <p:nvSpPr>
          <p:cNvPr id="6" name="Slide Number Placeholder 5"/>
          <p:cNvSpPr>
            <a:spLocks noGrp="1"/>
          </p:cNvSpPr>
          <p:nvPr>
            <p:ph type="sldNum" sz="quarter" idx="4"/>
          </p:nvPr>
        </p:nvSpPr>
        <p:spPr>
          <a:xfrm>
            <a:off x="4715341" y="5757334"/>
            <a:ext cx="680390" cy="498470"/>
          </a:xfrm>
          <a:prstGeom prst="rect">
            <a:avLst/>
          </a:prstGeom>
        </p:spPr>
        <p:txBody>
          <a:bodyPr vert="horz" lIns="91440" tIns="45720" rIns="91440" bIns="45720" rtlCol="0" anchor="ctr"/>
          <a:lstStyle>
            <a:lvl1pPr algn="ctr">
              <a:defRPr sz="28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131279693"/>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Lst>
  <p:txStyles>
    <p:title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www.mynextmove.org/" TargetMode="External"/><Relationship Id="rId5" Type="http://schemas.openxmlformats.org/officeDocument/2006/relationships/hyperlink" Target="http://www.texascareercheck.com/" TargetMode="Externa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emf"/><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8.xml"/><Relationship Id="rId1" Type="http://schemas.openxmlformats.org/officeDocument/2006/relationships/tags" Target="../tags/tag4.xml"/><Relationship Id="rId6" Type="http://schemas.openxmlformats.org/officeDocument/2006/relationships/hyperlink" Target="http://www.youtube.com/watch?v=Jtsa2x_ulIM" TargetMode="External"/><Relationship Id="rId5" Type="http://schemas.openxmlformats.org/officeDocument/2006/relationships/hyperlink" Target="http://www.actstudent.org/testprep/descriptions/readdescript.html"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6.xml"/><Relationship Id="rId7" Type="http://schemas.openxmlformats.org/officeDocument/2006/relationships/hyperlink" Target="http://www.commonapp.org/" TargetMode="External"/><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hyperlink" Target="http://www.applytexas.org/" TargetMode="External"/><Relationship Id="rId5" Type="http://schemas.openxmlformats.org/officeDocument/2006/relationships/image" Target="../media/image15.jpeg"/><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18.xml"/><Relationship Id="rId7" Type="http://schemas.openxmlformats.org/officeDocument/2006/relationships/image" Target="../media/image28.gif"/><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jpeg"/><Relationship Id="rId4" Type="http://schemas.openxmlformats.org/officeDocument/2006/relationships/image" Target="../media/image25.gif"/><Relationship Id="rId9" Type="http://schemas.openxmlformats.org/officeDocument/2006/relationships/image" Target="../media/image30.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10.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br>
              <a:rPr lang="en-US" dirty="0"/>
            </a:br>
            <a:r>
              <a:rPr lang="en-US" dirty="0">
                <a:solidFill>
                  <a:srgbClr val="002060"/>
                </a:solidFill>
              </a:rPr>
              <a:t>CLASS of 2023</a:t>
            </a:r>
          </a:p>
        </p:txBody>
      </p:sp>
      <p:sp>
        <p:nvSpPr>
          <p:cNvPr id="2051" name="Rectangle 3"/>
          <p:cNvSpPr>
            <a:spLocks noGrp="1" noChangeArrowheads="1"/>
          </p:cNvSpPr>
          <p:nvPr>
            <p:ph type="subTitle" idx="1"/>
          </p:nvPr>
        </p:nvSpPr>
        <p:spPr/>
        <p:txBody>
          <a:bodyPr/>
          <a:lstStyle/>
          <a:p>
            <a:r>
              <a:rPr lang="en-US" dirty="0"/>
              <a:t>Welcome to College Application Night  </a:t>
            </a:r>
          </a:p>
          <a:p>
            <a:r>
              <a:rPr lang="en-US" dirty="0"/>
              <a:t>Seniors and Parents!</a:t>
            </a:r>
          </a:p>
        </p:txBody>
      </p:sp>
      <p:pic>
        <p:nvPicPr>
          <p:cNvPr id="3076" name="Picture 5" descr="Dawson 2"/>
          <p:cNvPicPr>
            <a:picLocks noChangeAspect="1" noChangeArrowheads="1"/>
          </p:cNvPicPr>
          <p:nvPr/>
        </p:nvPicPr>
        <p:blipFill>
          <a:blip r:embed="rId4" cstate="print"/>
          <a:srcRect/>
          <a:stretch>
            <a:fillRect/>
          </a:stretch>
        </p:blipFill>
        <p:spPr bwMode="auto">
          <a:xfrm>
            <a:off x="2286000" y="304800"/>
            <a:ext cx="2971800" cy="1981200"/>
          </a:xfrm>
          <a:prstGeom prst="rect">
            <a:avLst/>
          </a:prstGeom>
          <a:noFill/>
          <a:ln w="9525">
            <a:noFill/>
            <a:miter lim="800000"/>
            <a:headEnd/>
            <a:tailEnd/>
          </a:ln>
        </p:spPr>
      </p:pic>
    </p:spTree>
    <p:custDataLst>
      <p:tags r:id="rId1"/>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2050"/>
                                        </p:tgtEl>
                                      </p:cBhvr>
                                    </p:animEffect>
                                    <p:animScale>
                                      <p:cBhvr>
                                        <p:cTn id="7" dur="250" autoRev="1" fill="hold"/>
                                        <p:tgtEl>
                                          <p:spTgt spid="2050"/>
                                        </p:tgtEl>
                                      </p:cBhvr>
                                      <p:by x="105000" y="105000"/>
                                    </p:animScale>
                                  </p:childTnLst>
                                </p:cTn>
                              </p:par>
                            </p:childTnLst>
                          </p:cTn>
                        </p:par>
                        <p:par>
                          <p:cTn id="8" fill="hold">
                            <p:stCondLst>
                              <p:cond delay="500"/>
                            </p:stCondLst>
                            <p:childTnLst>
                              <p:par>
                                <p:cTn id="9" presetID="27" presetClass="emph" presetSubtype="0" fill="hold" grpId="0" nodeType="afterEffect">
                                  <p:stCondLst>
                                    <p:cond delay="0"/>
                                  </p:stCondLst>
                                  <p:childTnLst>
                                    <p:animClr clrSpc="rgb" dir="cw">
                                      <p:cBhvr override="childStyle">
                                        <p:cTn id="10" dur="250" autoRev="1" fill="hold"/>
                                        <p:tgtEl>
                                          <p:spTgt spid="2051">
                                            <p:txEl>
                                              <p:pRg st="0" end="0"/>
                                            </p:txEl>
                                          </p:spTgt>
                                        </p:tgtEl>
                                        <p:attrNameLst>
                                          <p:attrName>style.color</p:attrName>
                                        </p:attrNameLst>
                                      </p:cBhvr>
                                      <p:to>
                                        <a:schemeClr val="bg1"/>
                                      </p:to>
                                    </p:animClr>
                                    <p:animClr clrSpc="rgb" dir="cw">
                                      <p:cBhvr>
                                        <p:cTn id="11" dur="250" autoRev="1" fill="hold"/>
                                        <p:tgtEl>
                                          <p:spTgt spid="2051">
                                            <p:txEl>
                                              <p:pRg st="0" end="0"/>
                                            </p:txEl>
                                          </p:spTgt>
                                        </p:tgtEl>
                                        <p:attrNameLst>
                                          <p:attrName>fillcolor</p:attrName>
                                        </p:attrNameLst>
                                      </p:cBhvr>
                                      <p:to>
                                        <a:schemeClr val="bg1"/>
                                      </p:to>
                                    </p:animClr>
                                    <p:set>
                                      <p:cBhvr>
                                        <p:cTn id="12" dur="250" autoRev="1" fill="hold"/>
                                        <p:tgtEl>
                                          <p:spTgt spid="2051">
                                            <p:txEl>
                                              <p:pRg st="0" end="0"/>
                                            </p:txEl>
                                          </p:spTgt>
                                        </p:tgtEl>
                                        <p:attrNameLst>
                                          <p:attrName>fill.type</p:attrName>
                                        </p:attrNameLst>
                                      </p:cBhvr>
                                      <p:to>
                                        <p:strVal val="solid"/>
                                      </p:to>
                                    </p:set>
                                    <p:set>
                                      <p:cBhvr>
                                        <p:cTn id="13" dur="250" autoRev="1" fill="hold"/>
                                        <p:tgtEl>
                                          <p:spTgt spid="2051">
                                            <p:txEl>
                                              <p:pRg st="0" end="0"/>
                                            </p:txEl>
                                          </p:spTgt>
                                        </p:tgtEl>
                                        <p:attrNameLst>
                                          <p:attrName>fill.on</p:attrName>
                                        </p:attrNameLst>
                                      </p:cBhvr>
                                      <p:to>
                                        <p:strVal val="true"/>
                                      </p:to>
                                    </p:set>
                                  </p:childTnLst>
                                </p:cTn>
                              </p:par>
                            </p:childTnLst>
                          </p:cTn>
                        </p:par>
                        <p:par>
                          <p:cTn id="14" fill="hold">
                            <p:stCondLst>
                              <p:cond delay="1000"/>
                            </p:stCondLst>
                            <p:childTnLst>
                              <p:par>
                                <p:cTn id="15" presetID="27" presetClass="emph" presetSubtype="0" fill="hold" grpId="0" nodeType="afterEffect">
                                  <p:stCondLst>
                                    <p:cond delay="0"/>
                                  </p:stCondLst>
                                  <p:childTnLst>
                                    <p:animClr clrSpc="rgb" dir="cw">
                                      <p:cBhvr override="childStyle">
                                        <p:cTn id="16" dur="250" autoRev="1" fill="hold"/>
                                        <p:tgtEl>
                                          <p:spTgt spid="2051">
                                            <p:txEl>
                                              <p:pRg st="1" end="1"/>
                                            </p:txEl>
                                          </p:spTgt>
                                        </p:tgtEl>
                                        <p:attrNameLst>
                                          <p:attrName>style.color</p:attrName>
                                        </p:attrNameLst>
                                      </p:cBhvr>
                                      <p:to>
                                        <a:schemeClr val="bg1"/>
                                      </p:to>
                                    </p:animClr>
                                    <p:animClr clrSpc="rgb" dir="cw">
                                      <p:cBhvr>
                                        <p:cTn id="17" dur="250" autoRev="1" fill="hold"/>
                                        <p:tgtEl>
                                          <p:spTgt spid="2051">
                                            <p:txEl>
                                              <p:pRg st="1" end="1"/>
                                            </p:txEl>
                                          </p:spTgt>
                                        </p:tgtEl>
                                        <p:attrNameLst>
                                          <p:attrName>fillcolor</p:attrName>
                                        </p:attrNameLst>
                                      </p:cBhvr>
                                      <p:to>
                                        <a:schemeClr val="bg1"/>
                                      </p:to>
                                    </p:animClr>
                                    <p:set>
                                      <p:cBhvr>
                                        <p:cTn id="18" dur="250" autoRev="1" fill="hold"/>
                                        <p:tgtEl>
                                          <p:spTgt spid="2051">
                                            <p:txEl>
                                              <p:pRg st="1" end="1"/>
                                            </p:txEl>
                                          </p:spTgt>
                                        </p:tgtEl>
                                        <p:attrNameLst>
                                          <p:attrName>fill.type</p:attrName>
                                        </p:attrNameLst>
                                      </p:cBhvr>
                                      <p:to>
                                        <p:strVal val="solid"/>
                                      </p:to>
                                    </p:set>
                                    <p:set>
                                      <p:cBhvr>
                                        <p:cTn id="19" dur="250" autoRev="1" fill="hold"/>
                                        <p:tgtEl>
                                          <p:spTgt spid="2051">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3D0AC-FB12-4293-A90B-8EC374A69B05}"/>
              </a:ext>
            </a:extLst>
          </p:cNvPr>
          <p:cNvSpPr>
            <a:spLocks noGrp="1"/>
          </p:cNvSpPr>
          <p:nvPr>
            <p:ph type="title"/>
          </p:nvPr>
        </p:nvSpPr>
        <p:spPr>
          <a:xfrm>
            <a:off x="514350" y="685800"/>
            <a:ext cx="4797867" cy="1151965"/>
          </a:xfrm>
        </p:spPr>
        <p:txBody>
          <a:bodyPr>
            <a:normAutofit/>
          </a:bodyPr>
          <a:lstStyle/>
          <a:p>
            <a:r>
              <a:rPr lang="en-US"/>
              <a:t>Agenda</a:t>
            </a:r>
          </a:p>
        </p:txBody>
      </p:sp>
      <p:sp>
        <p:nvSpPr>
          <p:cNvPr id="3" name="Content Placeholder 2">
            <a:extLst>
              <a:ext uri="{FF2B5EF4-FFF2-40B4-BE49-F238E27FC236}">
                <a16:creationId xmlns:a16="http://schemas.microsoft.com/office/drawing/2014/main" id="{38264795-3227-43E4-8039-C23A7C5797F1}"/>
              </a:ext>
            </a:extLst>
          </p:cNvPr>
          <p:cNvSpPr>
            <a:spLocks noGrp="1"/>
          </p:cNvSpPr>
          <p:nvPr>
            <p:ph sz="quarter" idx="13"/>
          </p:nvPr>
        </p:nvSpPr>
        <p:spPr>
          <a:xfrm>
            <a:off x="228600" y="2076423"/>
            <a:ext cx="5334000" cy="3288739"/>
          </a:xfrm>
        </p:spPr>
        <p:txBody>
          <a:bodyPr anchor="t">
            <a:normAutofit/>
          </a:bodyPr>
          <a:lstStyle/>
          <a:p>
            <a:pPr marL="0" indent="0">
              <a:buNone/>
            </a:pPr>
            <a:r>
              <a:rPr lang="en-US" dirty="0">
                <a:solidFill>
                  <a:srgbClr val="002060"/>
                </a:solidFill>
              </a:rPr>
              <a:t>General information</a:t>
            </a:r>
          </a:p>
          <a:p>
            <a:pPr marL="0" indent="0">
              <a:buNone/>
            </a:pPr>
            <a:r>
              <a:rPr lang="en-US" dirty="0">
                <a:solidFill>
                  <a:srgbClr val="002060"/>
                </a:solidFill>
              </a:rPr>
              <a:t>Process</a:t>
            </a:r>
          </a:p>
          <a:p>
            <a:pPr marL="0" indent="0">
              <a:buNone/>
            </a:pPr>
            <a:r>
              <a:rPr lang="en-US" dirty="0">
                <a:solidFill>
                  <a:srgbClr val="002060"/>
                </a:solidFill>
              </a:rPr>
              <a:t>Application</a:t>
            </a:r>
          </a:p>
          <a:p>
            <a:pPr marL="0" indent="0">
              <a:buNone/>
            </a:pPr>
            <a:r>
              <a:rPr lang="en-US" dirty="0">
                <a:solidFill>
                  <a:srgbClr val="002060"/>
                </a:solidFill>
              </a:rPr>
              <a:t>additional information</a:t>
            </a:r>
          </a:p>
          <a:p>
            <a:pPr marL="0" indent="0">
              <a:buNone/>
            </a:pPr>
            <a:r>
              <a:rPr lang="en-US" dirty="0">
                <a:solidFill>
                  <a:srgbClr val="002060"/>
                </a:solidFill>
              </a:rPr>
              <a:t>Financial aid- Lynda </a:t>
            </a:r>
            <a:r>
              <a:rPr lang="en-US" dirty="0" err="1">
                <a:solidFill>
                  <a:srgbClr val="002060"/>
                </a:solidFill>
              </a:rPr>
              <a:t>mckendree</a:t>
            </a:r>
            <a:r>
              <a:rPr lang="en-US" dirty="0">
                <a:solidFill>
                  <a:srgbClr val="002060"/>
                </a:solidFill>
              </a:rPr>
              <a:t>, u of </a:t>
            </a:r>
            <a:r>
              <a:rPr lang="en-US" dirty="0" err="1">
                <a:solidFill>
                  <a:srgbClr val="002060"/>
                </a:solidFill>
              </a:rPr>
              <a:t>st</a:t>
            </a:r>
            <a:r>
              <a:rPr lang="en-US" dirty="0">
                <a:solidFill>
                  <a:srgbClr val="002060"/>
                </a:solidFill>
              </a:rPr>
              <a:t> </a:t>
            </a:r>
            <a:r>
              <a:rPr lang="en-US" dirty="0" err="1">
                <a:solidFill>
                  <a:srgbClr val="002060"/>
                </a:solidFill>
              </a:rPr>
              <a:t>thomas</a:t>
            </a:r>
            <a:endParaRPr lang="en-US" dirty="0">
              <a:solidFill>
                <a:srgbClr val="002060"/>
              </a:solidFill>
            </a:endParaRPr>
          </a:p>
        </p:txBody>
      </p:sp>
      <p:pic>
        <p:nvPicPr>
          <p:cNvPr id="17" name="Picture 4" descr="Pen placed on top of a signature line">
            <a:extLst>
              <a:ext uri="{FF2B5EF4-FFF2-40B4-BE49-F238E27FC236}">
                <a16:creationId xmlns:a16="http://schemas.microsoft.com/office/drawing/2014/main" id="{DEB19D27-00ED-9174-04FD-A889E778B9AF}"/>
              </a:ext>
            </a:extLst>
          </p:cNvPr>
          <p:cNvPicPr>
            <a:picLocks noChangeAspect="1"/>
          </p:cNvPicPr>
          <p:nvPr/>
        </p:nvPicPr>
        <p:blipFill rotWithShape="1">
          <a:blip r:embed="rId4"/>
          <a:srcRect l="56814" r="6920" b="-1"/>
          <a:stretch/>
        </p:blipFill>
        <p:spPr>
          <a:xfrm>
            <a:off x="5797186" y="451343"/>
            <a:ext cx="2635169" cy="4850253"/>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1825535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7800"/>
            <a:ext cx="8229600" cy="3048000"/>
          </a:xfrm>
        </p:spPr>
        <p:txBody>
          <a:bodyPr/>
          <a:lstStyle/>
          <a:p>
            <a:r>
              <a:rPr lang="en-US" dirty="0">
                <a:solidFill>
                  <a:srgbClr val="002060"/>
                </a:solidFill>
              </a:rPr>
              <a:t>DHS  COUNSELORS</a:t>
            </a:r>
            <a:br>
              <a:rPr lang="en-US" dirty="0">
                <a:solidFill>
                  <a:srgbClr val="002060"/>
                </a:solidFill>
              </a:rPr>
            </a:br>
            <a:br>
              <a:rPr lang="en-US" sz="1600" dirty="0">
                <a:solidFill>
                  <a:srgbClr val="002060"/>
                </a:solidFill>
              </a:rPr>
            </a:br>
            <a:r>
              <a:rPr lang="en-US" sz="2000" dirty="0" err="1">
                <a:solidFill>
                  <a:srgbClr val="002060"/>
                </a:solidFill>
              </a:rPr>
              <a:t>Prestal</a:t>
            </a:r>
            <a:r>
              <a:rPr lang="en-US" sz="2000" dirty="0">
                <a:solidFill>
                  <a:srgbClr val="002060"/>
                </a:solidFill>
              </a:rPr>
              <a:t> Malloy   			A-Col***</a:t>
            </a:r>
            <a:br>
              <a:rPr lang="en-US" sz="2000" dirty="0">
                <a:solidFill>
                  <a:srgbClr val="002060"/>
                </a:solidFill>
              </a:rPr>
            </a:br>
            <a:br>
              <a:rPr lang="en-US" sz="2000" dirty="0">
                <a:solidFill>
                  <a:srgbClr val="002060"/>
                </a:solidFill>
              </a:rPr>
            </a:br>
            <a:r>
              <a:rPr lang="en-US" sz="2000" dirty="0">
                <a:solidFill>
                  <a:srgbClr val="002060"/>
                </a:solidFill>
              </a:rPr>
              <a:t>Chris Daniel   			Com-</a:t>
            </a:r>
            <a:r>
              <a:rPr lang="en-US" sz="2000" dirty="0" err="1">
                <a:solidFill>
                  <a:srgbClr val="002060"/>
                </a:solidFill>
              </a:rPr>
              <a:t>han</a:t>
            </a:r>
            <a:br>
              <a:rPr lang="en-US" sz="2000" dirty="0">
                <a:solidFill>
                  <a:srgbClr val="002060"/>
                </a:solidFill>
              </a:rPr>
            </a:br>
            <a:br>
              <a:rPr lang="en-US" sz="2000" dirty="0">
                <a:solidFill>
                  <a:srgbClr val="002060"/>
                </a:solidFill>
              </a:rPr>
            </a:br>
            <a:r>
              <a:rPr lang="en-US" sz="2000" dirty="0">
                <a:solidFill>
                  <a:srgbClr val="002060"/>
                </a:solidFill>
              </a:rPr>
              <a:t>Kori Spruce, Lead Counselor    	Hap-</a:t>
            </a:r>
            <a:r>
              <a:rPr lang="en-US" sz="2000" dirty="0" err="1">
                <a:solidFill>
                  <a:srgbClr val="002060"/>
                </a:solidFill>
              </a:rPr>
              <a:t>jon</a:t>
            </a:r>
            <a:br>
              <a:rPr lang="en-US" sz="2000" dirty="0">
                <a:solidFill>
                  <a:srgbClr val="002060"/>
                </a:solidFill>
              </a:rPr>
            </a:br>
            <a:br>
              <a:rPr lang="en-US" sz="2000" dirty="0">
                <a:solidFill>
                  <a:srgbClr val="002060"/>
                </a:solidFill>
              </a:rPr>
            </a:br>
            <a:r>
              <a:rPr lang="en-US" sz="2000" dirty="0" err="1">
                <a:solidFill>
                  <a:srgbClr val="002060"/>
                </a:solidFill>
              </a:rPr>
              <a:t>Brittanee</a:t>
            </a:r>
            <a:r>
              <a:rPr lang="en-US" sz="2000" dirty="0">
                <a:solidFill>
                  <a:srgbClr val="002060"/>
                </a:solidFill>
              </a:rPr>
              <a:t> Morris		</a:t>
            </a:r>
            <a:r>
              <a:rPr lang="en-US" sz="2000" dirty="0" err="1">
                <a:solidFill>
                  <a:srgbClr val="002060"/>
                </a:solidFill>
              </a:rPr>
              <a:t>Joo-nea</a:t>
            </a:r>
            <a:r>
              <a:rPr lang="en-US" sz="2000" dirty="0">
                <a:solidFill>
                  <a:srgbClr val="002060"/>
                </a:solidFill>
              </a:rPr>
              <a:t>***</a:t>
            </a:r>
            <a:br>
              <a:rPr lang="en-US" sz="2000" dirty="0">
                <a:solidFill>
                  <a:srgbClr val="002060"/>
                </a:solidFill>
              </a:rPr>
            </a:br>
            <a:br>
              <a:rPr lang="en-US" sz="2000" dirty="0">
                <a:solidFill>
                  <a:srgbClr val="002060"/>
                </a:solidFill>
              </a:rPr>
            </a:br>
            <a:r>
              <a:rPr lang="en-US" sz="2000" dirty="0">
                <a:solidFill>
                  <a:srgbClr val="002060"/>
                </a:solidFill>
              </a:rPr>
              <a:t>Jessica Sellers			neb-</a:t>
            </a:r>
            <a:r>
              <a:rPr lang="en-US" sz="2000" dirty="0" err="1">
                <a:solidFill>
                  <a:srgbClr val="002060"/>
                </a:solidFill>
              </a:rPr>
              <a:t>sik</a:t>
            </a:r>
            <a:br>
              <a:rPr lang="en-US" sz="2000" dirty="0">
                <a:solidFill>
                  <a:srgbClr val="002060"/>
                </a:solidFill>
              </a:rPr>
            </a:br>
            <a:br>
              <a:rPr lang="en-US" sz="2000" dirty="0">
                <a:solidFill>
                  <a:srgbClr val="002060"/>
                </a:solidFill>
              </a:rPr>
            </a:br>
            <a:r>
              <a:rPr lang="en-US" sz="2000" dirty="0">
                <a:solidFill>
                  <a:srgbClr val="002060"/>
                </a:solidFill>
              </a:rPr>
              <a:t>Bob Paluszak			</a:t>
            </a:r>
            <a:r>
              <a:rPr lang="en-US" sz="2000" dirty="0" err="1">
                <a:solidFill>
                  <a:srgbClr val="002060"/>
                </a:solidFill>
              </a:rPr>
              <a:t>sil</a:t>
            </a:r>
            <a:r>
              <a:rPr lang="en-US" sz="2000" dirty="0">
                <a:solidFill>
                  <a:srgbClr val="002060"/>
                </a:solidFill>
              </a:rPr>
              <a:t>-z</a:t>
            </a:r>
            <a:br>
              <a:rPr lang="en-US" sz="2000" dirty="0">
                <a:solidFill>
                  <a:srgbClr val="002060"/>
                </a:solidFill>
              </a:rPr>
            </a:br>
            <a:br>
              <a:rPr lang="en-US" sz="2000" dirty="0">
                <a:solidFill>
                  <a:srgbClr val="002060"/>
                </a:solidFill>
              </a:rPr>
            </a:br>
            <a:r>
              <a:rPr lang="en-US" sz="2000" dirty="0">
                <a:solidFill>
                  <a:srgbClr val="002060"/>
                </a:solidFill>
              </a:rPr>
              <a:t>Jessica Frasier			Student Support</a:t>
            </a:r>
            <a:br>
              <a:rPr lang="en-US" sz="2000" dirty="0">
                <a:solidFill>
                  <a:srgbClr val="002060"/>
                </a:solidFill>
              </a:rPr>
            </a:br>
            <a:br>
              <a:rPr lang="en-US" sz="2000" dirty="0">
                <a:solidFill>
                  <a:srgbClr val="002060"/>
                </a:solidFill>
              </a:rPr>
            </a:br>
            <a:r>
              <a:rPr lang="en-US" sz="2000" dirty="0">
                <a:solidFill>
                  <a:srgbClr val="002060"/>
                </a:solidFill>
              </a:rPr>
              <a:t>Shara Schlitzberger  		****</a:t>
            </a:r>
            <a:br>
              <a:rPr lang="en-US" sz="2000" dirty="0">
                <a:solidFill>
                  <a:srgbClr val="002060"/>
                </a:solidFill>
              </a:rPr>
            </a:br>
            <a:endParaRPr lang="en-US" sz="2000" dirty="0">
              <a:solidFill>
                <a:srgbClr val="002060"/>
              </a:solidFill>
            </a:endParaRPr>
          </a:p>
        </p:txBody>
      </p:sp>
    </p:spTree>
    <p:custDataLst>
      <p:tags r:id="rId1"/>
    </p:custDataLst>
    <p:extLst>
      <p:ext uri="{BB962C8B-B14F-4D97-AF65-F5344CB8AC3E}">
        <p14:creationId xmlns:p14="http://schemas.microsoft.com/office/powerpoint/2010/main" val="205298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0E842A6-1E50-482F-BC20-23E217D697D2}"/>
              </a:ext>
            </a:extLst>
          </p:cNvPr>
          <p:cNvSpPr>
            <a:spLocks noGrp="1"/>
          </p:cNvSpPr>
          <p:nvPr>
            <p:ph idx="1"/>
          </p:nvPr>
        </p:nvSpPr>
        <p:spPr>
          <a:xfrm>
            <a:off x="457200" y="152400"/>
            <a:ext cx="8229600" cy="4876800"/>
          </a:xfrm>
        </p:spPr>
        <p:txBody>
          <a:bodyPr>
            <a:normAutofit/>
          </a:bodyPr>
          <a:lstStyle/>
          <a:p>
            <a:pPr marL="0" indent="0">
              <a:buNone/>
            </a:pPr>
            <a:r>
              <a:rPr lang="en-US" sz="4400" dirty="0">
                <a:solidFill>
                  <a:srgbClr val="002060"/>
                </a:solidFill>
                <a:latin typeface="+mj-lt"/>
              </a:rPr>
              <a:t>COUNSELING OFFICE</a:t>
            </a:r>
          </a:p>
          <a:p>
            <a:pPr marL="0" indent="0">
              <a:buNone/>
            </a:pPr>
            <a:endParaRPr lang="en-US" sz="900" dirty="0">
              <a:solidFill>
                <a:srgbClr val="002060"/>
              </a:solidFill>
              <a:latin typeface="+mj-lt"/>
            </a:endParaRPr>
          </a:p>
          <a:p>
            <a:pPr marL="0" indent="0">
              <a:buNone/>
            </a:pPr>
            <a:r>
              <a:rPr lang="en-US" sz="2400" dirty="0">
                <a:solidFill>
                  <a:srgbClr val="002060"/>
                </a:solidFill>
                <a:latin typeface="+mj-lt"/>
              </a:rPr>
              <a:t>Christi Peterson, Scholarships</a:t>
            </a:r>
          </a:p>
          <a:p>
            <a:pPr marL="0" indent="0">
              <a:buNone/>
            </a:pPr>
            <a:r>
              <a:rPr lang="en-US" sz="2400" dirty="0">
                <a:solidFill>
                  <a:srgbClr val="002060"/>
                </a:solidFill>
                <a:latin typeface="+mj-lt"/>
              </a:rPr>
              <a:t>Joni Cantu, Secretary</a:t>
            </a:r>
          </a:p>
          <a:p>
            <a:pPr marL="0" indent="0">
              <a:buNone/>
            </a:pPr>
            <a:r>
              <a:rPr lang="en-US" sz="2400" dirty="0">
                <a:solidFill>
                  <a:srgbClr val="002060"/>
                </a:solidFill>
                <a:latin typeface="+mj-lt"/>
              </a:rPr>
              <a:t>Natasha Patterson, Registrar</a:t>
            </a:r>
          </a:p>
          <a:p>
            <a:pPr marL="0" indent="0">
              <a:buNone/>
            </a:pPr>
            <a:r>
              <a:rPr lang="en-US" sz="2400" dirty="0">
                <a:solidFill>
                  <a:srgbClr val="002060"/>
                </a:solidFill>
                <a:latin typeface="+mj-lt"/>
              </a:rPr>
              <a:t>Diane Tenorio, Registrar Clerk</a:t>
            </a:r>
          </a:p>
          <a:p>
            <a:pPr marL="0" indent="0">
              <a:buNone/>
            </a:pPr>
            <a:r>
              <a:rPr lang="en-US" sz="2400" dirty="0">
                <a:solidFill>
                  <a:srgbClr val="002060"/>
                </a:solidFill>
                <a:latin typeface="+mj-lt"/>
              </a:rPr>
              <a:t>Daisy Garcia, Student Data Specialist</a:t>
            </a:r>
          </a:p>
        </p:txBody>
      </p:sp>
    </p:spTree>
    <p:extLst>
      <p:ext uri="{BB962C8B-B14F-4D97-AF65-F5344CB8AC3E}">
        <p14:creationId xmlns:p14="http://schemas.microsoft.com/office/powerpoint/2010/main" val="137173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2">
            <a:extLst>
              <a:ext uri="{FF2B5EF4-FFF2-40B4-BE49-F238E27FC236}">
                <a16:creationId xmlns:a16="http://schemas.microsoft.com/office/drawing/2014/main" id="{3E326FB7-D73A-9862-5318-E76EF9EBD1B2}"/>
              </a:ext>
            </a:extLst>
          </p:cNvPr>
          <p:cNvGraphicFramePr>
            <a:graphicFrameLocks noGrp="1"/>
          </p:cNvGraphicFramePr>
          <p:nvPr>
            <p:ph idx="1"/>
          </p:nvPr>
        </p:nvGraphicFramePr>
        <p:xfrm>
          <a:off x="457200" y="2382838"/>
          <a:ext cx="6858000" cy="3235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bwMode="auto">
          <a:xfrm>
            <a:off x="457200" y="17145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2pPr>
            <a:lvl3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3pPr>
            <a:lvl4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4pPr>
            <a:lvl5pPr algn="ctr" rtl="0" eaLnBrk="0" fontAlgn="base" hangingPunct="0">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5pPr>
            <a:lvl6pPr marL="457200" algn="ctr" rtl="0" fontAlgn="base">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6pPr>
            <a:lvl7pPr marL="914400" algn="ctr" rtl="0" fontAlgn="base">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7pPr>
            <a:lvl8pPr marL="1371600" algn="ctr" rtl="0" fontAlgn="base">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8pPr>
            <a:lvl9pPr marL="1828800" algn="ctr" rtl="0" fontAlgn="base">
              <a:spcBef>
                <a:spcPct val="0"/>
              </a:spcBef>
              <a:spcAft>
                <a:spcPct val="0"/>
              </a:spcAft>
              <a:defRPr sz="4400" b="1">
                <a:solidFill>
                  <a:schemeClr val="tx1"/>
                </a:solidFill>
                <a:effectLst>
                  <a:outerShdw blurRad="38100" dist="38100" dir="2700000" algn="tl">
                    <a:srgbClr val="000000"/>
                  </a:outerShdw>
                </a:effectLst>
                <a:latin typeface="Book Antiqua" pitchFamily="18" charset="0"/>
              </a:defRPr>
            </a:lvl9pPr>
          </a:lstStyle>
          <a:p>
            <a:pPr algn="l"/>
            <a:r>
              <a:rPr lang="en-US" sz="2400" b="0" dirty="0">
                <a:solidFill>
                  <a:srgbClr val="002060"/>
                </a:solidFill>
                <a:effectLst/>
                <a:latin typeface="+mn-lt"/>
              </a:rPr>
              <a:t>Online list is updated at least weekly</a:t>
            </a:r>
            <a:br>
              <a:rPr lang="en-US" sz="2400" b="0" dirty="0">
                <a:solidFill>
                  <a:srgbClr val="002060"/>
                </a:solidFill>
                <a:effectLst/>
                <a:latin typeface="+mn-lt"/>
              </a:rPr>
            </a:br>
            <a:r>
              <a:rPr lang="en-US" sz="2400" b="0" dirty="0">
                <a:solidFill>
                  <a:srgbClr val="002060"/>
                </a:solidFill>
                <a:effectLst/>
                <a:latin typeface="+mn-lt"/>
              </a:rPr>
              <a:t>www.pearlandisd.org/Page/1123</a:t>
            </a:r>
            <a:endParaRPr lang="en-US" sz="2400" kern="0" dirty="0">
              <a:solidFill>
                <a:srgbClr val="002060"/>
              </a:solidFill>
              <a:effectLst/>
              <a:latin typeface="+mn-lt"/>
            </a:endParaRPr>
          </a:p>
        </p:txBody>
      </p:sp>
      <p:sp>
        <p:nvSpPr>
          <p:cNvPr id="5" name="Content Placeholder 2">
            <a:extLst>
              <a:ext uri="{FF2B5EF4-FFF2-40B4-BE49-F238E27FC236}">
                <a16:creationId xmlns:a16="http://schemas.microsoft.com/office/drawing/2014/main" id="{B2B5D04E-01C6-45A5-93A8-14824809ADB9}"/>
              </a:ext>
            </a:extLst>
          </p:cNvPr>
          <p:cNvSpPr txBox="1">
            <a:spLocks/>
          </p:cNvSpPr>
          <p:nvPr/>
        </p:nvSpPr>
        <p:spPr>
          <a:xfrm>
            <a:off x="457200" y="457200"/>
            <a:ext cx="8229600" cy="1371600"/>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Font typeface="Arial" panose="020B0604020202020204" pitchFamily="34" charset="0"/>
              <a:buNone/>
            </a:pPr>
            <a:r>
              <a:rPr lang="en-US" sz="4400" dirty="0">
                <a:solidFill>
                  <a:srgbClr val="002060"/>
                </a:solidFill>
                <a:latin typeface="+mj-lt"/>
              </a:rPr>
              <a:t>Scholarship Coordinator</a:t>
            </a:r>
          </a:p>
          <a:p>
            <a:pPr marL="0" indent="0">
              <a:buFont typeface="Arial" panose="020B0604020202020204" pitchFamily="34" charset="0"/>
              <a:buNone/>
            </a:pPr>
            <a:r>
              <a:rPr lang="en-US" sz="2400" dirty="0">
                <a:solidFill>
                  <a:srgbClr val="002060"/>
                </a:solidFill>
                <a:latin typeface="+mj-lt"/>
              </a:rPr>
              <a:t>Christi Peterson</a:t>
            </a:r>
          </a:p>
        </p:txBody>
      </p:sp>
    </p:spTree>
    <p:extLst>
      <p:ext uri="{BB962C8B-B14F-4D97-AF65-F5344CB8AC3E}">
        <p14:creationId xmlns:p14="http://schemas.microsoft.com/office/powerpoint/2010/main" val="111489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23FF-59A1-417A-A082-BDA2FF01EC4D}"/>
              </a:ext>
            </a:extLst>
          </p:cNvPr>
          <p:cNvSpPr>
            <a:spLocks noGrp="1"/>
          </p:cNvSpPr>
          <p:nvPr>
            <p:ph type="title"/>
          </p:nvPr>
        </p:nvSpPr>
        <p:spPr>
          <a:xfrm>
            <a:off x="514351" y="316606"/>
            <a:ext cx="7797662" cy="1151965"/>
          </a:xfrm>
        </p:spPr>
        <p:txBody>
          <a:bodyPr/>
          <a:lstStyle/>
          <a:p>
            <a:r>
              <a:rPr lang="en-US">
                <a:solidFill>
                  <a:srgbClr val="002060"/>
                </a:solidFill>
              </a:rPr>
              <a:t>FAFSA</a:t>
            </a:r>
            <a:endParaRPr lang="en-US" dirty="0">
              <a:solidFill>
                <a:srgbClr val="002060"/>
              </a:solidFill>
            </a:endParaRPr>
          </a:p>
        </p:txBody>
      </p:sp>
      <p:sp>
        <p:nvSpPr>
          <p:cNvPr id="3" name="Content Placeholder 2">
            <a:extLst>
              <a:ext uri="{FF2B5EF4-FFF2-40B4-BE49-F238E27FC236}">
                <a16:creationId xmlns:a16="http://schemas.microsoft.com/office/drawing/2014/main" id="{91076257-F98D-4E26-9606-C7927086BD8F}"/>
              </a:ext>
            </a:extLst>
          </p:cNvPr>
          <p:cNvSpPr>
            <a:spLocks noGrp="1"/>
          </p:cNvSpPr>
          <p:nvPr>
            <p:ph idx="1"/>
          </p:nvPr>
        </p:nvSpPr>
        <p:spPr>
          <a:xfrm>
            <a:off x="516330" y="1371600"/>
            <a:ext cx="7797662" cy="3311189"/>
          </a:xfrm>
        </p:spPr>
        <p:txBody>
          <a:bodyPr/>
          <a:lstStyle/>
          <a:p>
            <a:pPr marL="0" indent="0">
              <a:buNone/>
            </a:pPr>
            <a:r>
              <a:rPr lang="en-US" dirty="0">
                <a:solidFill>
                  <a:srgbClr val="002060"/>
                </a:solidFill>
              </a:rPr>
              <a:t>In accordance with Texas education code (TEC), 28.0256, beginning with students enrolled in 12</a:t>
            </a:r>
            <a:r>
              <a:rPr lang="en-US" baseline="30000" dirty="0">
                <a:solidFill>
                  <a:srgbClr val="002060"/>
                </a:solidFill>
              </a:rPr>
              <a:t>th</a:t>
            </a:r>
            <a:r>
              <a:rPr lang="en-US" dirty="0">
                <a:solidFill>
                  <a:srgbClr val="002060"/>
                </a:solidFill>
              </a:rPr>
              <a:t> grade during the 2022-2023 school year, each student must do one of the following in order to graduate:</a:t>
            </a:r>
          </a:p>
          <a:p>
            <a:r>
              <a:rPr lang="en-US" dirty="0">
                <a:solidFill>
                  <a:srgbClr val="002060"/>
                </a:solidFill>
              </a:rPr>
              <a:t>Complete and submit FAFSA</a:t>
            </a:r>
          </a:p>
          <a:p>
            <a:r>
              <a:rPr lang="en-US" dirty="0">
                <a:solidFill>
                  <a:srgbClr val="002060"/>
                </a:solidFill>
              </a:rPr>
              <a:t>Complete and submit TAFSA</a:t>
            </a:r>
          </a:p>
          <a:p>
            <a:r>
              <a:rPr lang="en-US" dirty="0">
                <a:solidFill>
                  <a:srgbClr val="002060"/>
                </a:solidFill>
              </a:rPr>
              <a:t>Submit a signed opt-out form</a:t>
            </a:r>
          </a:p>
        </p:txBody>
      </p:sp>
    </p:spTree>
    <p:extLst>
      <p:ext uri="{BB962C8B-B14F-4D97-AF65-F5344CB8AC3E}">
        <p14:creationId xmlns:p14="http://schemas.microsoft.com/office/powerpoint/2010/main" val="2725872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1E83-A529-9938-28B6-6F9D4F8E2B86}"/>
              </a:ext>
            </a:extLst>
          </p:cNvPr>
          <p:cNvSpPr>
            <a:spLocks noGrp="1"/>
          </p:cNvSpPr>
          <p:nvPr>
            <p:ph type="title"/>
          </p:nvPr>
        </p:nvSpPr>
        <p:spPr/>
        <p:txBody>
          <a:bodyPr/>
          <a:lstStyle/>
          <a:p>
            <a:r>
              <a:rPr lang="en-US" dirty="0">
                <a:solidFill>
                  <a:srgbClr val="002060"/>
                </a:solidFill>
              </a:rPr>
              <a:t>Self reported Academic Record (SRAR)</a:t>
            </a:r>
          </a:p>
        </p:txBody>
      </p:sp>
      <p:sp>
        <p:nvSpPr>
          <p:cNvPr id="3" name="Content Placeholder 2">
            <a:extLst>
              <a:ext uri="{FF2B5EF4-FFF2-40B4-BE49-F238E27FC236}">
                <a16:creationId xmlns:a16="http://schemas.microsoft.com/office/drawing/2014/main" id="{FDF782F2-DD03-85DB-2D35-D5094E037CD9}"/>
              </a:ext>
            </a:extLst>
          </p:cNvPr>
          <p:cNvSpPr>
            <a:spLocks noGrp="1"/>
          </p:cNvSpPr>
          <p:nvPr>
            <p:ph idx="1"/>
          </p:nvPr>
        </p:nvSpPr>
        <p:spPr/>
        <p:txBody>
          <a:bodyPr/>
          <a:lstStyle/>
          <a:p>
            <a:r>
              <a:rPr lang="en-US" b="0" i="0" dirty="0">
                <a:solidFill>
                  <a:srgbClr val="002060"/>
                </a:solidFill>
                <a:effectLst/>
              </a:rPr>
              <a:t>self-report courses and grades that have been completed, or will be attempted (e.g., senior year courses in-progress), for high school credit. </a:t>
            </a:r>
          </a:p>
          <a:p>
            <a:endParaRPr lang="en-US" dirty="0">
              <a:solidFill>
                <a:srgbClr val="002060"/>
              </a:solidFill>
            </a:endParaRPr>
          </a:p>
          <a:p>
            <a:r>
              <a:rPr lang="en-US" i="0" dirty="0">
                <a:solidFill>
                  <a:srgbClr val="002060"/>
                </a:solidFill>
                <a:effectLst/>
              </a:rPr>
              <a:t>please use an unofficial transcript/grades report (e.g., online report card) or score report as a reference when you complete the SSAR.</a:t>
            </a:r>
            <a:endParaRPr lang="en-US" dirty="0">
              <a:solidFill>
                <a:srgbClr val="002060"/>
              </a:solidFill>
            </a:endParaRPr>
          </a:p>
        </p:txBody>
      </p:sp>
    </p:spTree>
    <p:extLst>
      <p:ext uri="{BB962C8B-B14F-4D97-AF65-F5344CB8AC3E}">
        <p14:creationId xmlns:p14="http://schemas.microsoft.com/office/powerpoint/2010/main" val="2209526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600200"/>
          </a:xfrm>
        </p:spPr>
        <p:txBody>
          <a:bodyPr/>
          <a:lstStyle/>
          <a:p>
            <a:r>
              <a:rPr lang="en-US" dirty="0">
                <a:solidFill>
                  <a:srgbClr val="002060"/>
                </a:solidFill>
              </a:rPr>
              <a:t>“The college application </a:t>
            </a:r>
            <a:r>
              <a:rPr lang="en-US" u="sng" dirty="0">
                <a:solidFill>
                  <a:srgbClr val="002060"/>
                </a:solidFill>
              </a:rPr>
              <a:t>process</a:t>
            </a:r>
            <a:r>
              <a:rPr lang="en-US" dirty="0">
                <a:solidFill>
                  <a:srgbClr val="002060"/>
                </a:solidFill>
              </a:rPr>
              <a:t> is an exercise in following directions.”</a:t>
            </a:r>
            <a:br>
              <a:rPr lang="en-US" dirty="0">
                <a:solidFill>
                  <a:srgbClr val="002060"/>
                </a:solidFill>
              </a:rPr>
            </a:br>
            <a:br>
              <a:rPr lang="en-US" dirty="0">
                <a:solidFill>
                  <a:srgbClr val="002060"/>
                </a:solidFill>
              </a:rPr>
            </a:br>
            <a:r>
              <a:rPr lang="en-US" dirty="0">
                <a:solidFill>
                  <a:srgbClr val="002060"/>
                </a:solidFill>
              </a:rPr>
              <a:t>-Emory College admission officer</a:t>
            </a:r>
          </a:p>
        </p:txBody>
      </p:sp>
    </p:spTree>
    <p:custDataLst>
      <p:tags r:id="rId1"/>
    </p:custDataLst>
    <p:extLst>
      <p:ext uri="{BB962C8B-B14F-4D97-AF65-F5344CB8AC3E}">
        <p14:creationId xmlns:p14="http://schemas.microsoft.com/office/powerpoint/2010/main" val="3596444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C8F8D-F77F-3286-892A-C964027BCC1F}"/>
              </a:ext>
            </a:extLst>
          </p:cNvPr>
          <p:cNvSpPr>
            <a:spLocks noGrp="1"/>
          </p:cNvSpPr>
          <p:nvPr>
            <p:ph type="title"/>
          </p:nvPr>
        </p:nvSpPr>
        <p:spPr>
          <a:xfrm>
            <a:off x="514351" y="152400"/>
            <a:ext cx="7797662" cy="1151965"/>
          </a:xfrm>
        </p:spPr>
        <p:txBody>
          <a:bodyPr/>
          <a:lstStyle/>
          <a:p>
            <a:r>
              <a:rPr lang="en-US" dirty="0">
                <a:solidFill>
                  <a:srgbClr val="002060"/>
                </a:solidFill>
              </a:rPr>
              <a:t>Get organized</a:t>
            </a:r>
          </a:p>
        </p:txBody>
      </p:sp>
      <p:sp>
        <p:nvSpPr>
          <p:cNvPr id="3" name="Content Placeholder 2">
            <a:extLst>
              <a:ext uri="{FF2B5EF4-FFF2-40B4-BE49-F238E27FC236}">
                <a16:creationId xmlns:a16="http://schemas.microsoft.com/office/drawing/2014/main" id="{53250294-322A-B868-752B-50243F3E1820}"/>
              </a:ext>
            </a:extLst>
          </p:cNvPr>
          <p:cNvSpPr>
            <a:spLocks noGrp="1"/>
          </p:cNvSpPr>
          <p:nvPr>
            <p:ph idx="1"/>
          </p:nvPr>
        </p:nvSpPr>
        <p:spPr>
          <a:xfrm>
            <a:off x="514351" y="1447800"/>
            <a:ext cx="3295649" cy="3012385"/>
          </a:xfrm>
        </p:spPr>
        <p:txBody>
          <a:bodyPr/>
          <a:lstStyle/>
          <a:p>
            <a:r>
              <a:rPr lang="en-US" dirty="0">
                <a:solidFill>
                  <a:srgbClr val="002060"/>
                </a:solidFill>
              </a:rPr>
              <a:t>Create a spreadsheet with deadlines, testing requirements, what application system, completion date</a:t>
            </a:r>
          </a:p>
          <a:p>
            <a:r>
              <a:rPr lang="en-US" dirty="0">
                <a:solidFill>
                  <a:srgbClr val="002060"/>
                </a:solidFill>
              </a:rPr>
              <a:t>Create one email address with appropriate labeling</a:t>
            </a:r>
          </a:p>
        </p:txBody>
      </p:sp>
      <p:sp>
        <p:nvSpPr>
          <p:cNvPr id="4" name="TextBox 3">
            <a:extLst>
              <a:ext uri="{FF2B5EF4-FFF2-40B4-BE49-F238E27FC236}">
                <a16:creationId xmlns:a16="http://schemas.microsoft.com/office/drawing/2014/main" id="{80B449C7-4377-D5A0-254F-E063BC6EEF18}"/>
              </a:ext>
            </a:extLst>
          </p:cNvPr>
          <p:cNvSpPr txBox="1"/>
          <p:nvPr/>
        </p:nvSpPr>
        <p:spPr>
          <a:xfrm>
            <a:off x="6248400" y="339804"/>
            <a:ext cx="2063613" cy="2215991"/>
          </a:xfrm>
          <a:prstGeom prst="rect">
            <a:avLst/>
          </a:prstGeom>
          <a:noFill/>
        </p:spPr>
        <p:txBody>
          <a:bodyPr wrap="square" rtlCol="0">
            <a:spAutoFit/>
          </a:bodyPr>
          <a:lstStyle/>
          <a:p>
            <a:r>
              <a:rPr lang="en-US" sz="2000" dirty="0">
                <a:solidFill>
                  <a:srgbClr val="002060"/>
                </a:solidFill>
              </a:rPr>
              <a:t>*Testing</a:t>
            </a:r>
          </a:p>
          <a:p>
            <a:r>
              <a:rPr lang="en-US" sz="2000" dirty="0">
                <a:solidFill>
                  <a:srgbClr val="002060"/>
                </a:solidFill>
              </a:rPr>
              <a:t>*Visit Colleges</a:t>
            </a:r>
          </a:p>
          <a:p>
            <a:r>
              <a:rPr lang="en-US" sz="2000" dirty="0">
                <a:solidFill>
                  <a:srgbClr val="002060"/>
                </a:solidFill>
              </a:rPr>
              <a:t>*Finalize list</a:t>
            </a:r>
          </a:p>
          <a:p>
            <a:r>
              <a:rPr lang="en-US" sz="2000" dirty="0">
                <a:solidFill>
                  <a:srgbClr val="002060"/>
                </a:solidFill>
              </a:rPr>
              <a:t>*APPLY, watch deadlines</a:t>
            </a:r>
          </a:p>
          <a:p>
            <a:r>
              <a:rPr lang="en-US" sz="2000" dirty="0">
                <a:solidFill>
                  <a:srgbClr val="002060"/>
                </a:solidFill>
              </a:rPr>
              <a:t>*Keep grades up</a:t>
            </a:r>
          </a:p>
          <a:p>
            <a:endParaRPr lang="en-US" dirty="0"/>
          </a:p>
        </p:txBody>
      </p:sp>
      <p:grpSp>
        <p:nvGrpSpPr>
          <p:cNvPr id="7" name="Group 6">
            <a:extLst>
              <a:ext uri="{FF2B5EF4-FFF2-40B4-BE49-F238E27FC236}">
                <a16:creationId xmlns:a16="http://schemas.microsoft.com/office/drawing/2014/main" id="{8656F3AB-B748-1A53-0F06-47ED3A78FAB6}"/>
              </a:ext>
            </a:extLst>
          </p:cNvPr>
          <p:cNvGrpSpPr/>
          <p:nvPr/>
        </p:nvGrpSpPr>
        <p:grpSpPr>
          <a:xfrm>
            <a:off x="4726624" y="423582"/>
            <a:ext cx="1295400" cy="609600"/>
            <a:chOff x="4572000" y="533400"/>
            <a:chExt cx="1295400" cy="609600"/>
          </a:xfrm>
        </p:grpSpPr>
        <p:sp>
          <p:nvSpPr>
            <p:cNvPr id="5" name="Rectangle: Rounded Corners 4">
              <a:extLst>
                <a:ext uri="{FF2B5EF4-FFF2-40B4-BE49-F238E27FC236}">
                  <a16:creationId xmlns:a16="http://schemas.microsoft.com/office/drawing/2014/main" id="{CCB60FA3-E705-CD2C-5A95-04A3A0BF5CD1}"/>
                </a:ext>
              </a:extLst>
            </p:cNvPr>
            <p:cNvSpPr/>
            <p:nvPr/>
          </p:nvSpPr>
          <p:spPr>
            <a:xfrm>
              <a:off x="4572000" y="533400"/>
              <a:ext cx="1295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5CDA82B-6AA2-44E4-56AC-B4DEF576AFED}"/>
                </a:ext>
              </a:extLst>
            </p:cNvPr>
            <p:cNvSpPr txBox="1"/>
            <p:nvPr/>
          </p:nvSpPr>
          <p:spPr>
            <a:xfrm>
              <a:off x="4848327" y="607367"/>
              <a:ext cx="762000" cy="461665"/>
            </a:xfrm>
            <a:prstGeom prst="rect">
              <a:avLst/>
            </a:prstGeom>
            <a:noFill/>
          </p:spPr>
          <p:txBody>
            <a:bodyPr wrap="square" rtlCol="0">
              <a:spAutoFit/>
            </a:bodyPr>
            <a:lstStyle/>
            <a:p>
              <a:r>
                <a:rPr lang="en-US" sz="2400" dirty="0">
                  <a:solidFill>
                    <a:schemeClr val="bg1"/>
                  </a:solidFill>
                </a:rPr>
                <a:t>FALL</a:t>
              </a:r>
            </a:p>
          </p:txBody>
        </p:sp>
      </p:grpSp>
      <p:grpSp>
        <p:nvGrpSpPr>
          <p:cNvPr id="9" name="Group 8">
            <a:extLst>
              <a:ext uri="{FF2B5EF4-FFF2-40B4-BE49-F238E27FC236}">
                <a16:creationId xmlns:a16="http://schemas.microsoft.com/office/drawing/2014/main" id="{D370B909-9ECE-2123-23B7-FA68FA82560B}"/>
              </a:ext>
            </a:extLst>
          </p:cNvPr>
          <p:cNvGrpSpPr/>
          <p:nvPr/>
        </p:nvGrpSpPr>
        <p:grpSpPr>
          <a:xfrm>
            <a:off x="3655403" y="2649192"/>
            <a:ext cx="1295400" cy="609600"/>
            <a:chOff x="3539330" y="533399"/>
            <a:chExt cx="1295400" cy="609600"/>
          </a:xfrm>
        </p:grpSpPr>
        <p:sp>
          <p:nvSpPr>
            <p:cNvPr id="10" name="Rectangle: Rounded Corners 9">
              <a:extLst>
                <a:ext uri="{FF2B5EF4-FFF2-40B4-BE49-F238E27FC236}">
                  <a16:creationId xmlns:a16="http://schemas.microsoft.com/office/drawing/2014/main" id="{8FAF2122-DF2E-AADB-86DB-6E70F5636A96}"/>
                </a:ext>
              </a:extLst>
            </p:cNvPr>
            <p:cNvSpPr/>
            <p:nvPr/>
          </p:nvSpPr>
          <p:spPr>
            <a:xfrm>
              <a:off x="3539330" y="533399"/>
              <a:ext cx="1295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6E47F86-DC79-D5D4-B7A2-564E8172B3FC}"/>
                </a:ext>
              </a:extLst>
            </p:cNvPr>
            <p:cNvSpPr txBox="1"/>
            <p:nvPr/>
          </p:nvSpPr>
          <p:spPr>
            <a:xfrm>
              <a:off x="3667866" y="607367"/>
              <a:ext cx="1038327" cy="461665"/>
            </a:xfrm>
            <a:prstGeom prst="rect">
              <a:avLst/>
            </a:prstGeom>
            <a:noFill/>
          </p:spPr>
          <p:txBody>
            <a:bodyPr wrap="square" rtlCol="0">
              <a:spAutoFit/>
            </a:bodyPr>
            <a:lstStyle/>
            <a:p>
              <a:r>
                <a:rPr lang="en-US" sz="2400" dirty="0">
                  <a:solidFill>
                    <a:schemeClr val="bg1"/>
                  </a:solidFill>
                </a:rPr>
                <a:t>Winter</a:t>
              </a:r>
            </a:p>
          </p:txBody>
        </p:sp>
      </p:grpSp>
      <p:sp>
        <p:nvSpPr>
          <p:cNvPr id="12" name="TextBox 11">
            <a:extLst>
              <a:ext uri="{FF2B5EF4-FFF2-40B4-BE49-F238E27FC236}">
                <a16:creationId xmlns:a16="http://schemas.microsoft.com/office/drawing/2014/main" id="{44ACA62F-7CB0-293A-136D-FF9B90F721C7}"/>
              </a:ext>
            </a:extLst>
          </p:cNvPr>
          <p:cNvSpPr txBox="1"/>
          <p:nvPr/>
        </p:nvSpPr>
        <p:spPr>
          <a:xfrm>
            <a:off x="5131487" y="2589113"/>
            <a:ext cx="3641201" cy="1600438"/>
          </a:xfrm>
          <a:prstGeom prst="rect">
            <a:avLst/>
          </a:prstGeom>
          <a:noFill/>
        </p:spPr>
        <p:txBody>
          <a:bodyPr wrap="square" rtlCol="0">
            <a:spAutoFit/>
          </a:bodyPr>
          <a:lstStyle/>
          <a:p>
            <a:r>
              <a:rPr lang="en-US" sz="2000" dirty="0">
                <a:solidFill>
                  <a:srgbClr val="002060"/>
                </a:solidFill>
              </a:rPr>
              <a:t>*Monitor Applications/Deadlines</a:t>
            </a:r>
          </a:p>
          <a:p>
            <a:r>
              <a:rPr lang="en-US" sz="2000" dirty="0">
                <a:solidFill>
                  <a:srgbClr val="002060"/>
                </a:solidFill>
              </a:rPr>
              <a:t>*Complete FAFSA</a:t>
            </a:r>
          </a:p>
          <a:p>
            <a:r>
              <a:rPr lang="en-US" sz="2000" dirty="0">
                <a:solidFill>
                  <a:srgbClr val="002060"/>
                </a:solidFill>
              </a:rPr>
              <a:t>*CHECK EMAILS</a:t>
            </a:r>
          </a:p>
          <a:p>
            <a:r>
              <a:rPr lang="en-US" sz="2000" dirty="0">
                <a:solidFill>
                  <a:srgbClr val="002060"/>
                </a:solidFill>
              </a:rPr>
              <a:t>*Keep your grades up!</a:t>
            </a:r>
          </a:p>
          <a:p>
            <a:endParaRPr lang="en-US" dirty="0"/>
          </a:p>
        </p:txBody>
      </p:sp>
      <p:grpSp>
        <p:nvGrpSpPr>
          <p:cNvPr id="13" name="Group 12">
            <a:extLst>
              <a:ext uri="{FF2B5EF4-FFF2-40B4-BE49-F238E27FC236}">
                <a16:creationId xmlns:a16="http://schemas.microsoft.com/office/drawing/2014/main" id="{CCECB8C9-D40A-D8E6-5925-F19F3FE69126}"/>
              </a:ext>
            </a:extLst>
          </p:cNvPr>
          <p:cNvGrpSpPr/>
          <p:nvPr/>
        </p:nvGrpSpPr>
        <p:grpSpPr>
          <a:xfrm>
            <a:off x="2514600" y="4612043"/>
            <a:ext cx="1343768" cy="609600"/>
            <a:chOff x="4572000" y="533400"/>
            <a:chExt cx="1343768" cy="609600"/>
          </a:xfrm>
        </p:grpSpPr>
        <p:sp>
          <p:nvSpPr>
            <p:cNvPr id="14" name="Rectangle: Rounded Corners 13">
              <a:extLst>
                <a:ext uri="{FF2B5EF4-FFF2-40B4-BE49-F238E27FC236}">
                  <a16:creationId xmlns:a16="http://schemas.microsoft.com/office/drawing/2014/main" id="{D7843772-D3D6-55C2-795C-629B3EA49555}"/>
                </a:ext>
              </a:extLst>
            </p:cNvPr>
            <p:cNvSpPr/>
            <p:nvPr/>
          </p:nvSpPr>
          <p:spPr>
            <a:xfrm>
              <a:off x="4572000" y="533400"/>
              <a:ext cx="12954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D4649E7-8670-8EE7-6CEE-62062D54FA18}"/>
                </a:ext>
              </a:extLst>
            </p:cNvPr>
            <p:cNvSpPr txBox="1"/>
            <p:nvPr/>
          </p:nvSpPr>
          <p:spPr>
            <a:xfrm>
              <a:off x="4648200" y="604256"/>
              <a:ext cx="1267568" cy="461665"/>
            </a:xfrm>
            <a:prstGeom prst="rect">
              <a:avLst/>
            </a:prstGeom>
            <a:noFill/>
          </p:spPr>
          <p:txBody>
            <a:bodyPr wrap="square" rtlCol="0">
              <a:spAutoFit/>
            </a:bodyPr>
            <a:lstStyle/>
            <a:p>
              <a:r>
                <a:rPr lang="en-US" sz="2400" dirty="0">
                  <a:solidFill>
                    <a:schemeClr val="bg1"/>
                  </a:solidFill>
                </a:rPr>
                <a:t>SPRING</a:t>
              </a:r>
            </a:p>
          </p:txBody>
        </p:sp>
      </p:grpSp>
      <p:sp>
        <p:nvSpPr>
          <p:cNvPr id="16" name="TextBox 15">
            <a:extLst>
              <a:ext uri="{FF2B5EF4-FFF2-40B4-BE49-F238E27FC236}">
                <a16:creationId xmlns:a16="http://schemas.microsoft.com/office/drawing/2014/main" id="{872EA992-C8C9-C48B-AD12-F6E4ACC91E3F}"/>
              </a:ext>
            </a:extLst>
          </p:cNvPr>
          <p:cNvSpPr txBox="1"/>
          <p:nvPr/>
        </p:nvSpPr>
        <p:spPr>
          <a:xfrm>
            <a:off x="4038600" y="4268887"/>
            <a:ext cx="4591049" cy="1292662"/>
          </a:xfrm>
          <a:prstGeom prst="rect">
            <a:avLst/>
          </a:prstGeom>
          <a:noFill/>
        </p:spPr>
        <p:txBody>
          <a:bodyPr wrap="square" rtlCol="0">
            <a:spAutoFit/>
          </a:bodyPr>
          <a:lstStyle/>
          <a:p>
            <a:r>
              <a:rPr lang="en-US" sz="2000" dirty="0">
                <a:solidFill>
                  <a:srgbClr val="002060"/>
                </a:solidFill>
              </a:rPr>
              <a:t>*Visit colleges again after admit decisions</a:t>
            </a:r>
          </a:p>
          <a:p>
            <a:r>
              <a:rPr lang="en-US" sz="2000" dirty="0">
                <a:solidFill>
                  <a:srgbClr val="002060"/>
                </a:solidFill>
              </a:rPr>
              <a:t>*Keep counselor informed</a:t>
            </a:r>
          </a:p>
          <a:p>
            <a:r>
              <a:rPr lang="en-US" sz="2000" dirty="0">
                <a:solidFill>
                  <a:srgbClr val="002060"/>
                </a:solidFill>
              </a:rPr>
              <a:t>*Keep your grades up!</a:t>
            </a:r>
          </a:p>
          <a:p>
            <a:endParaRPr lang="en-US" dirty="0"/>
          </a:p>
        </p:txBody>
      </p:sp>
    </p:spTree>
    <p:extLst>
      <p:ext uri="{BB962C8B-B14F-4D97-AF65-F5344CB8AC3E}">
        <p14:creationId xmlns:p14="http://schemas.microsoft.com/office/powerpoint/2010/main" val="1232814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cision 3">
            <a:extLst>
              <a:ext uri="{FF2B5EF4-FFF2-40B4-BE49-F238E27FC236}">
                <a16:creationId xmlns:a16="http://schemas.microsoft.com/office/drawing/2014/main" id="{27EB98D0-33F2-3DA7-A342-9427566F31C9}"/>
              </a:ext>
            </a:extLst>
          </p:cNvPr>
          <p:cNvSpPr/>
          <p:nvPr/>
        </p:nvSpPr>
        <p:spPr>
          <a:xfrm>
            <a:off x="128754" y="582543"/>
            <a:ext cx="4724400" cy="49530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1A69452-0DC4-D2FD-D7D3-B676058602BE}"/>
              </a:ext>
            </a:extLst>
          </p:cNvPr>
          <p:cNvSpPr txBox="1"/>
          <p:nvPr/>
        </p:nvSpPr>
        <p:spPr>
          <a:xfrm>
            <a:off x="4748044" y="614571"/>
            <a:ext cx="4191000" cy="707886"/>
          </a:xfrm>
          <a:prstGeom prst="rect">
            <a:avLst/>
          </a:prstGeom>
          <a:noFill/>
        </p:spPr>
        <p:txBody>
          <a:bodyPr wrap="square" rtlCol="0">
            <a:spAutoFit/>
          </a:bodyPr>
          <a:lstStyle/>
          <a:p>
            <a:r>
              <a:rPr lang="en-US" sz="4000" dirty="0"/>
              <a:t>1-2 Reach Schools</a:t>
            </a:r>
          </a:p>
        </p:txBody>
      </p:sp>
      <p:sp>
        <p:nvSpPr>
          <p:cNvPr id="6" name="TextBox 5">
            <a:extLst>
              <a:ext uri="{FF2B5EF4-FFF2-40B4-BE49-F238E27FC236}">
                <a16:creationId xmlns:a16="http://schemas.microsoft.com/office/drawing/2014/main" id="{D77266F8-4098-B228-552B-D7B79481DBA2}"/>
              </a:ext>
            </a:extLst>
          </p:cNvPr>
          <p:cNvSpPr txBox="1"/>
          <p:nvPr/>
        </p:nvSpPr>
        <p:spPr>
          <a:xfrm>
            <a:off x="762000" y="2514600"/>
            <a:ext cx="3505200" cy="830997"/>
          </a:xfrm>
          <a:prstGeom prst="rect">
            <a:avLst/>
          </a:prstGeom>
          <a:noFill/>
        </p:spPr>
        <p:txBody>
          <a:bodyPr wrap="square" rtlCol="0">
            <a:spAutoFit/>
          </a:bodyPr>
          <a:lstStyle/>
          <a:p>
            <a:pPr algn="ctr"/>
            <a:r>
              <a:rPr lang="en-US" sz="2400" dirty="0">
                <a:solidFill>
                  <a:schemeClr val="bg1"/>
                </a:solidFill>
              </a:rPr>
              <a:t>College Application Diamond</a:t>
            </a:r>
          </a:p>
        </p:txBody>
      </p:sp>
      <p:sp>
        <p:nvSpPr>
          <p:cNvPr id="7" name="TextBox 6">
            <a:extLst>
              <a:ext uri="{FF2B5EF4-FFF2-40B4-BE49-F238E27FC236}">
                <a16:creationId xmlns:a16="http://schemas.microsoft.com/office/drawing/2014/main" id="{B122C095-9457-5C49-F801-F961EF58128E}"/>
              </a:ext>
            </a:extLst>
          </p:cNvPr>
          <p:cNvSpPr txBox="1"/>
          <p:nvPr/>
        </p:nvSpPr>
        <p:spPr>
          <a:xfrm>
            <a:off x="4748044" y="2721114"/>
            <a:ext cx="4038598" cy="707886"/>
          </a:xfrm>
          <a:prstGeom prst="rect">
            <a:avLst/>
          </a:prstGeom>
          <a:noFill/>
        </p:spPr>
        <p:txBody>
          <a:bodyPr wrap="square" rtlCol="0">
            <a:spAutoFit/>
          </a:bodyPr>
          <a:lstStyle/>
          <a:p>
            <a:r>
              <a:rPr lang="en-US" sz="4000" dirty="0"/>
              <a:t>3-5 Match Schools</a:t>
            </a:r>
          </a:p>
        </p:txBody>
      </p:sp>
      <p:sp>
        <p:nvSpPr>
          <p:cNvPr id="8" name="TextBox 7">
            <a:extLst>
              <a:ext uri="{FF2B5EF4-FFF2-40B4-BE49-F238E27FC236}">
                <a16:creationId xmlns:a16="http://schemas.microsoft.com/office/drawing/2014/main" id="{D2262CDF-319F-FA4A-5D9B-B86B8E8DFB1C}"/>
              </a:ext>
            </a:extLst>
          </p:cNvPr>
          <p:cNvSpPr txBox="1"/>
          <p:nvPr/>
        </p:nvSpPr>
        <p:spPr>
          <a:xfrm>
            <a:off x="4235395" y="4569768"/>
            <a:ext cx="4191000" cy="707886"/>
          </a:xfrm>
          <a:prstGeom prst="rect">
            <a:avLst/>
          </a:prstGeom>
          <a:noFill/>
        </p:spPr>
        <p:txBody>
          <a:bodyPr wrap="square" rtlCol="0">
            <a:spAutoFit/>
          </a:bodyPr>
          <a:lstStyle/>
          <a:p>
            <a:r>
              <a:rPr lang="en-US" sz="4000" dirty="0"/>
              <a:t>1-2 Safety Schools</a:t>
            </a:r>
          </a:p>
        </p:txBody>
      </p:sp>
      <p:sp>
        <p:nvSpPr>
          <p:cNvPr id="2" name="Oval 1">
            <a:extLst>
              <a:ext uri="{FF2B5EF4-FFF2-40B4-BE49-F238E27FC236}">
                <a16:creationId xmlns:a16="http://schemas.microsoft.com/office/drawing/2014/main" id="{15204CCA-F93D-837D-840B-0443E77902C4}"/>
              </a:ext>
            </a:extLst>
          </p:cNvPr>
          <p:cNvSpPr/>
          <p:nvPr/>
        </p:nvSpPr>
        <p:spPr>
          <a:xfrm>
            <a:off x="2300454" y="109583"/>
            <a:ext cx="366546" cy="34761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4A53CB2-D7CB-3F92-0272-7AE28F676886}"/>
              </a:ext>
            </a:extLst>
          </p:cNvPr>
          <p:cNvSpPr txBox="1"/>
          <p:nvPr/>
        </p:nvSpPr>
        <p:spPr>
          <a:xfrm>
            <a:off x="2743200" y="59322"/>
            <a:ext cx="2398993" cy="461665"/>
          </a:xfrm>
          <a:prstGeom prst="rect">
            <a:avLst/>
          </a:prstGeom>
          <a:noFill/>
        </p:spPr>
        <p:txBody>
          <a:bodyPr wrap="square" rtlCol="0">
            <a:spAutoFit/>
          </a:bodyPr>
          <a:lstStyle/>
          <a:p>
            <a:r>
              <a:rPr lang="en-US" sz="2400" dirty="0"/>
              <a:t>Double Reach</a:t>
            </a:r>
          </a:p>
        </p:txBody>
      </p:sp>
    </p:spTree>
    <p:extLst>
      <p:ext uri="{BB962C8B-B14F-4D97-AF65-F5344CB8AC3E}">
        <p14:creationId xmlns:p14="http://schemas.microsoft.com/office/powerpoint/2010/main" val="3474930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6" y="0"/>
            <a:ext cx="8762857"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8496942"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39684"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21350" y="293317"/>
            <a:ext cx="8525337"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3166038" y="5111356"/>
            <a:ext cx="386540"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47458151-6535-4712-9D31-5BFEBD2205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3" name="Rectangle 22">
            <a:extLst>
              <a:ext uri="{FF2B5EF4-FFF2-40B4-BE49-F238E27FC236}">
                <a16:creationId xmlns:a16="http://schemas.microsoft.com/office/drawing/2014/main" id="{28F956D1-3AF5-47E1-BF12-D331E34AA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0"/>
            <a:ext cx="347474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4A5A7DD1-718C-42BE-9B90-4D960E22E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2" y="0"/>
            <a:ext cx="3219903"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7" name="Rectangle 26">
            <a:extLst>
              <a:ext uri="{FF2B5EF4-FFF2-40B4-BE49-F238E27FC236}">
                <a16:creationId xmlns:a16="http://schemas.microsoft.com/office/drawing/2014/main" id="{9DE02FF1-20BC-4306-B0FB-AE6D71D73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86653"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89A8C427-1B47-42B2-9206-1F34BE757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318766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C9864909-0F48-48BD-B525-B293738D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8912" y="450792"/>
            <a:ext cx="4977617"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3F79DEF-5286-42A3-42CF-6B6AB8D72B20}"/>
              </a:ext>
            </a:extLst>
          </p:cNvPr>
          <p:cNvSpPr txBox="1"/>
          <p:nvPr/>
        </p:nvSpPr>
        <p:spPr>
          <a:xfrm>
            <a:off x="4114800" y="762000"/>
            <a:ext cx="4443383" cy="6001643"/>
          </a:xfrm>
          <a:prstGeom prst="rect">
            <a:avLst/>
          </a:prstGeom>
          <a:noFill/>
        </p:spPr>
        <p:txBody>
          <a:bodyPr wrap="square" rtlCol="0">
            <a:spAutoFit/>
          </a:bodyPr>
          <a:lstStyle/>
          <a:p>
            <a:r>
              <a:rPr lang="en-US" sz="2400" dirty="0">
                <a:solidFill>
                  <a:srgbClr val="002060"/>
                </a:solidFill>
              </a:rPr>
              <a:t>Factors to consider:</a:t>
            </a:r>
          </a:p>
          <a:p>
            <a:pPr marL="342900" indent="-342900">
              <a:buFont typeface="Arial" panose="020B0604020202020204" pitchFamily="34" charset="0"/>
              <a:buChar char="•"/>
            </a:pPr>
            <a:r>
              <a:rPr lang="en-US" sz="2400" dirty="0">
                <a:solidFill>
                  <a:srgbClr val="002060"/>
                </a:solidFill>
              </a:rPr>
              <a:t>Public vs. private</a:t>
            </a:r>
          </a:p>
          <a:p>
            <a:pPr marL="342900" indent="-342900">
              <a:buFont typeface="Arial" panose="020B0604020202020204" pitchFamily="34" charset="0"/>
              <a:buChar char="•"/>
            </a:pPr>
            <a:r>
              <a:rPr lang="en-US" sz="2400" dirty="0">
                <a:solidFill>
                  <a:srgbClr val="002060"/>
                </a:solidFill>
              </a:rPr>
              <a:t>In state vs out of state</a:t>
            </a:r>
          </a:p>
          <a:p>
            <a:pPr marL="342900" indent="-342900">
              <a:buFont typeface="Arial" panose="020B0604020202020204" pitchFamily="34" charset="0"/>
              <a:buChar char="•"/>
            </a:pPr>
            <a:r>
              <a:rPr lang="en-US" sz="2400" dirty="0">
                <a:solidFill>
                  <a:srgbClr val="002060"/>
                </a:solidFill>
              </a:rPr>
              <a:t>Financial aid/loan availability</a:t>
            </a:r>
          </a:p>
          <a:p>
            <a:pPr marL="342900" indent="-342900">
              <a:buFont typeface="Arial" panose="020B0604020202020204" pitchFamily="34" charset="0"/>
              <a:buChar char="•"/>
            </a:pPr>
            <a:r>
              <a:rPr lang="en-US" sz="2400" dirty="0">
                <a:solidFill>
                  <a:srgbClr val="002060"/>
                </a:solidFill>
              </a:rPr>
              <a:t>Match for major</a:t>
            </a:r>
          </a:p>
          <a:p>
            <a:pPr marL="342900" indent="-342900">
              <a:buFont typeface="Arial" panose="020B0604020202020204" pitchFamily="34" charset="0"/>
              <a:buChar char="•"/>
            </a:pPr>
            <a:r>
              <a:rPr lang="en-US" sz="2400" dirty="0">
                <a:solidFill>
                  <a:srgbClr val="002060"/>
                </a:solidFill>
              </a:rPr>
              <a:t>LOCATION, LOCATION, LOCATION</a:t>
            </a:r>
          </a:p>
          <a:p>
            <a:pPr marL="342900" indent="-342900">
              <a:buFont typeface="Arial" panose="020B0604020202020204" pitchFamily="34" charset="0"/>
              <a:buChar char="•"/>
            </a:pPr>
            <a:r>
              <a:rPr lang="en-US" sz="2400" dirty="0">
                <a:solidFill>
                  <a:srgbClr val="002060"/>
                </a:solidFill>
              </a:rPr>
              <a:t>Size</a:t>
            </a:r>
          </a:p>
          <a:p>
            <a:pPr marL="342900" indent="-342900">
              <a:buFont typeface="Arial" panose="020B0604020202020204" pitchFamily="34" charset="0"/>
              <a:buChar char="•"/>
            </a:pPr>
            <a:r>
              <a:rPr lang="en-US" sz="2400" dirty="0">
                <a:solidFill>
                  <a:srgbClr val="002060"/>
                </a:solidFill>
              </a:rPr>
              <a:t>Diversity, Equity, Accessibility</a:t>
            </a:r>
          </a:p>
          <a:p>
            <a:pPr marL="342900" indent="-342900">
              <a:buFont typeface="Arial" panose="020B0604020202020204" pitchFamily="34" charset="0"/>
              <a:buChar char="•"/>
            </a:pPr>
            <a:r>
              <a:rPr lang="en-US" sz="2400" dirty="0">
                <a:solidFill>
                  <a:srgbClr val="002060"/>
                </a:solidFill>
              </a:rPr>
              <a:t>Research/Internship </a:t>
            </a:r>
            <a:r>
              <a:rPr lang="en-US" sz="2400" dirty="0" err="1">
                <a:solidFill>
                  <a:srgbClr val="002060"/>
                </a:solidFill>
              </a:rPr>
              <a:t>opps</a:t>
            </a:r>
            <a:endParaRPr lang="en-US" sz="2400" dirty="0">
              <a:solidFill>
                <a:srgbClr val="002060"/>
              </a:solidFill>
            </a:endParaRPr>
          </a:p>
          <a:p>
            <a:pPr marL="342900" indent="-342900">
              <a:buFont typeface="Arial" panose="020B0604020202020204" pitchFamily="34" charset="0"/>
              <a:buChar char="•"/>
            </a:pPr>
            <a:r>
              <a:rPr lang="en-US" sz="2400" dirty="0">
                <a:solidFill>
                  <a:srgbClr val="002060"/>
                </a:solidFill>
              </a:rPr>
              <a:t>Campus activities</a:t>
            </a:r>
          </a:p>
          <a:p>
            <a:endParaRPr lang="en-US" sz="2400" dirty="0">
              <a:solidFill>
                <a:srgbClr val="002060"/>
              </a:solidFill>
            </a:endParaRPr>
          </a:p>
          <a:p>
            <a:endParaRPr lang="en-US" sz="2400" dirty="0">
              <a:solidFill>
                <a:srgbClr val="002060"/>
              </a:solidFill>
            </a:endParaRPr>
          </a:p>
          <a:p>
            <a:r>
              <a:rPr lang="en-US" sz="2400" dirty="0">
                <a:solidFill>
                  <a:srgbClr val="002060"/>
                </a:solidFill>
              </a:rPr>
              <a:t>bigfuture.collegeboard.org</a:t>
            </a:r>
          </a:p>
          <a:p>
            <a:endParaRPr lang="en-US" sz="2400" dirty="0">
              <a:solidFill>
                <a:srgbClr val="002060"/>
              </a:solidFill>
            </a:endParaRPr>
          </a:p>
          <a:p>
            <a:r>
              <a:rPr lang="en-US" sz="2400" dirty="0">
                <a:solidFill>
                  <a:srgbClr val="002060"/>
                </a:solidFill>
              </a:rPr>
              <a:t>nces.ed.gov/</a:t>
            </a:r>
            <a:r>
              <a:rPr lang="en-US" sz="2400" dirty="0" err="1">
                <a:solidFill>
                  <a:srgbClr val="002060"/>
                </a:solidFill>
              </a:rPr>
              <a:t>collegenavigator</a:t>
            </a:r>
            <a:endParaRPr lang="en-US" sz="2400" dirty="0">
              <a:solidFill>
                <a:srgbClr val="002060"/>
              </a:solidFill>
            </a:endParaRPr>
          </a:p>
          <a:p>
            <a:endParaRPr lang="en-US" sz="2400" dirty="0">
              <a:solidFill>
                <a:srgbClr val="002060"/>
              </a:solidFill>
            </a:endParaRPr>
          </a:p>
        </p:txBody>
      </p:sp>
      <p:pic>
        <p:nvPicPr>
          <p:cNvPr id="8" name="Picture 7">
            <a:extLst>
              <a:ext uri="{FF2B5EF4-FFF2-40B4-BE49-F238E27FC236}">
                <a16:creationId xmlns:a16="http://schemas.microsoft.com/office/drawing/2014/main" id="{E20F4679-00A7-9540-244C-DDBDB9F4161D}"/>
              </a:ext>
            </a:extLst>
          </p:cNvPr>
          <p:cNvPicPr>
            <a:picLocks noChangeAspect="1"/>
          </p:cNvPicPr>
          <p:nvPr/>
        </p:nvPicPr>
        <p:blipFill rotWithShape="1">
          <a:blip r:embed="rId5"/>
          <a:srcRect l="41200" t="27501" r="21667" b="13787"/>
          <a:stretch/>
        </p:blipFill>
        <p:spPr>
          <a:xfrm>
            <a:off x="78556" y="1529815"/>
            <a:ext cx="3087556" cy="3254536"/>
          </a:xfrm>
          <a:prstGeom prst="rect">
            <a:avLst/>
          </a:prstGeom>
        </p:spPr>
      </p:pic>
    </p:spTree>
    <p:extLst>
      <p:ext uri="{BB962C8B-B14F-4D97-AF65-F5344CB8AC3E}">
        <p14:creationId xmlns:p14="http://schemas.microsoft.com/office/powerpoint/2010/main" val="981085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1031" name="Picture 1030">
            <a:extLst>
              <a:ext uri="{FF2B5EF4-FFF2-40B4-BE49-F238E27FC236}">
                <a16:creationId xmlns:a16="http://schemas.microsoft.com/office/drawing/2014/main" id="{82679E24-B442-48DA-91F5-D20C35276B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033" name="Group 1032">
            <a:extLst>
              <a:ext uri="{FF2B5EF4-FFF2-40B4-BE49-F238E27FC236}">
                <a16:creationId xmlns:a16="http://schemas.microsoft.com/office/drawing/2014/main" id="{47FFD68E-AD03-4180-8BBB-B3E7DE0D1C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047" y="0"/>
            <a:ext cx="9004011" cy="6644081"/>
            <a:chOff x="-25397" y="0"/>
            <a:chExt cx="12005350" cy="6644081"/>
          </a:xfrm>
        </p:grpSpPr>
        <p:sp useBgFill="1">
          <p:nvSpPr>
            <p:cNvPr id="1034" name="Rectangle 1033">
              <a:extLst>
                <a:ext uri="{FF2B5EF4-FFF2-40B4-BE49-F238E27FC236}">
                  <a16:creationId xmlns:a16="http://schemas.microsoft.com/office/drawing/2014/main" id="{B36C81B8-0929-4B46-BCB0-00954C0E7D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035" name="Freeform 11">
              <a:extLst>
                <a:ext uri="{FF2B5EF4-FFF2-40B4-BE49-F238E27FC236}">
                  <a16:creationId xmlns:a16="http://schemas.microsoft.com/office/drawing/2014/main" id="{A771D040-DA75-4CDB-859B-07D4C8094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036" name="Rectangle 1035">
              <a:extLst>
                <a:ext uri="{FF2B5EF4-FFF2-40B4-BE49-F238E27FC236}">
                  <a16:creationId xmlns:a16="http://schemas.microsoft.com/office/drawing/2014/main" id="{4C97C64C-CFCE-45F6-B8D4-4B46AB898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1C47930-0E5E-495D-7154-4FC5BA1693D2}"/>
              </a:ext>
            </a:extLst>
          </p:cNvPr>
          <p:cNvSpPr>
            <a:spLocks noGrp="1"/>
          </p:cNvSpPr>
          <p:nvPr>
            <p:ph type="title"/>
          </p:nvPr>
        </p:nvSpPr>
        <p:spPr>
          <a:xfrm>
            <a:off x="514350" y="304087"/>
            <a:ext cx="4797867" cy="1151965"/>
          </a:xfrm>
        </p:spPr>
        <p:txBody>
          <a:bodyPr vert="horz" lIns="91440" tIns="45720" rIns="91440" bIns="45720" rtlCol="0" anchor="ctr">
            <a:normAutofit/>
          </a:bodyPr>
          <a:lstStyle/>
          <a:p>
            <a:r>
              <a:rPr lang="en-US" sz="4600" dirty="0">
                <a:solidFill>
                  <a:srgbClr val="002060"/>
                </a:solidFill>
              </a:rPr>
              <a:t>Choosing a major</a:t>
            </a:r>
          </a:p>
        </p:txBody>
      </p:sp>
      <p:sp>
        <p:nvSpPr>
          <p:cNvPr id="3" name="TextBox 2">
            <a:extLst>
              <a:ext uri="{FF2B5EF4-FFF2-40B4-BE49-F238E27FC236}">
                <a16:creationId xmlns:a16="http://schemas.microsoft.com/office/drawing/2014/main" id="{D47DFE1E-9A5E-917D-36EC-D72A08F68671}"/>
              </a:ext>
            </a:extLst>
          </p:cNvPr>
          <p:cNvSpPr txBox="1"/>
          <p:nvPr/>
        </p:nvSpPr>
        <p:spPr>
          <a:xfrm>
            <a:off x="256879" y="1432404"/>
            <a:ext cx="5419213" cy="3288739"/>
          </a:xfrm>
          <a:prstGeom prst="rect">
            <a:avLst/>
          </a:prstGeom>
        </p:spPr>
        <p:txBody>
          <a:bodyPr vert="horz" lIns="91440" tIns="45720" rIns="91440" bIns="45720" rtlCol="0" anchor="t">
            <a:normAutofit fontScale="25000" lnSpcReduction="20000"/>
          </a:bodyPr>
          <a:lstStyle/>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rPr>
              <a:t>Make list of 10 things you love</a:t>
            </a:r>
          </a:p>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rPr>
              <a:t>Make list of strengths/weaknesses</a:t>
            </a:r>
          </a:p>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rPr>
              <a:t>Use Roadmap to Careers on College Board to connect the loves/strengths</a:t>
            </a:r>
          </a:p>
          <a:p>
            <a:pPr indent="-228600" defTabSz="914400">
              <a:lnSpc>
                <a:spcPct val="110000"/>
              </a:lnSpc>
              <a:spcAft>
                <a:spcPts val="600"/>
              </a:spcAft>
              <a:buClr>
                <a:schemeClr val="accent1"/>
              </a:buClr>
              <a:buSzPct val="160000"/>
              <a:buFont typeface="Arial" panose="020B0604020202020204" pitchFamily="34" charset="0"/>
              <a:buChar char="•"/>
            </a:pPr>
            <a:endParaRPr lang="en-US" sz="36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rPr>
              <a:t>What are your career goals? </a:t>
            </a:r>
          </a:p>
          <a:p>
            <a:pPr indent="-228600" defTabSz="914400">
              <a:lnSpc>
                <a:spcPct val="110000"/>
              </a:lnSpc>
              <a:spcAft>
                <a:spcPts val="600"/>
              </a:spcAft>
              <a:buClr>
                <a:schemeClr val="accent1"/>
              </a:buClr>
              <a:buSzPct val="160000"/>
              <a:buFont typeface="Arial" panose="020B0604020202020204" pitchFamily="34" charset="0"/>
              <a:buChar char="•"/>
            </a:pPr>
            <a:endParaRPr lang="en-US" sz="36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r>
              <a:rPr lang="en-US" sz="8000" i="1" cap="all" dirty="0">
                <a:solidFill>
                  <a:srgbClr val="002060"/>
                </a:solidFill>
              </a:rPr>
              <a:t>Most will change majors 3 times in college, and 80% change at least once.</a:t>
            </a:r>
          </a:p>
          <a:p>
            <a:pPr indent="-228600" defTabSz="914400">
              <a:lnSpc>
                <a:spcPct val="110000"/>
              </a:lnSpc>
              <a:spcAft>
                <a:spcPts val="600"/>
              </a:spcAft>
              <a:buClr>
                <a:schemeClr val="accent1"/>
              </a:buClr>
              <a:buSzPct val="160000"/>
              <a:buFont typeface="Arial" panose="020B0604020202020204" pitchFamily="34" charset="0"/>
              <a:buChar char="•"/>
            </a:pPr>
            <a:endParaRPr lang="en-US" sz="36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hlinkClick r:id="rId5">
                  <a:extLst>
                    <a:ext uri="{A12FA001-AC4F-418D-AE19-62706E023703}">
                      <ahyp:hlinkClr xmlns:ahyp="http://schemas.microsoft.com/office/drawing/2018/hyperlinkcolor" val="tx"/>
                    </a:ext>
                  </a:extLst>
                </a:hlinkClick>
              </a:rPr>
              <a:t>www.texascareercheck.com</a:t>
            </a:r>
            <a:endParaRPr lang="en-US" sz="80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endParaRPr lang="en-US" sz="36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r>
              <a:rPr lang="en-US" sz="8000" cap="all" dirty="0">
                <a:solidFill>
                  <a:srgbClr val="002060"/>
                </a:solidFill>
                <a:hlinkClick r:id="rId6">
                  <a:extLst>
                    <a:ext uri="{A12FA001-AC4F-418D-AE19-62706E023703}">
                      <ahyp:hlinkClr xmlns:ahyp="http://schemas.microsoft.com/office/drawing/2018/hyperlinkcolor" val="tx"/>
                    </a:ext>
                  </a:extLst>
                </a:hlinkClick>
              </a:rPr>
              <a:t>www.mynextmove.org</a:t>
            </a:r>
            <a:r>
              <a:rPr lang="en-US" sz="8000" cap="all" dirty="0">
                <a:solidFill>
                  <a:srgbClr val="002060"/>
                </a:solidFill>
              </a:rPr>
              <a:t> </a:t>
            </a:r>
          </a:p>
          <a:p>
            <a:pPr indent="-228600" defTabSz="914400">
              <a:lnSpc>
                <a:spcPct val="110000"/>
              </a:lnSpc>
              <a:spcAft>
                <a:spcPts val="600"/>
              </a:spcAft>
              <a:buClr>
                <a:schemeClr val="accent1"/>
              </a:buClr>
              <a:buSzPct val="160000"/>
              <a:buFont typeface="Arial" panose="020B0604020202020204" pitchFamily="34" charset="0"/>
              <a:buChar char="•"/>
            </a:pPr>
            <a:endParaRPr lang="en-US" sz="8000" cap="all" dirty="0">
              <a:solidFill>
                <a:srgbClr val="002060"/>
              </a:solidFill>
            </a:endParaRPr>
          </a:p>
          <a:p>
            <a:pPr indent="-228600" defTabSz="914400">
              <a:lnSpc>
                <a:spcPct val="110000"/>
              </a:lnSpc>
              <a:spcAft>
                <a:spcPts val="600"/>
              </a:spcAft>
              <a:buClr>
                <a:schemeClr val="accent1"/>
              </a:buClr>
              <a:buSzPct val="160000"/>
              <a:buFont typeface="Arial" panose="020B0604020202020204" pitchFamily="34" charset="0"/>
              <a:buChar char="•"/>
            </a:pPr>
            <a:endParaRPr lang="en-US" sz="1000" cap="all" dirty="0"/>
          </a:p>
        </p:txBody>
      </p:sp>
      <p:pic>
        <p:nvPicPr>
          <p:cNvPr id="1026" name="Picture 2" descr="Confucius Famous quote: &quot;Choose a job you love, and you will never have to  work a day in your life.&quot;">
            <a:extLst>
              <a:ext uri="{FF2B5EF4-FFF2-40B4-BE49-F238E27FC236}">
                <a16:creationId xmlns:a16="http://schemas.microsoft.com/office/drawing/2014/main" id="{C3A70FEC-1F3E-476C-B307-D3B2DAD2BE2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676093" y="1797461"/>
            <a:ext cx="2877356" cy="2158017"/>
          </a:xfrm>
          <a:prstGeom prst="rect">
            <a:avLst/>
          </a:prstGeom>
          <a:noFill/>
          <a:ln w="57150" cmpd="thinThick">
            <a:solidFill>
              <a:schemeClr val="bg1">
                <a:lumMod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88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6" y="0"/>
            <a:ext cx="8762857"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8496942"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39684"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21350" y="293317"/>
            <a:ext cx="8525337"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3166038" y="5111356"/>
            <a:ext cx="386540"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47458151-6535-4712-9D31-5BFEBD2205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23" name="Rectangle 22">
            <a:extLst>
              <a:ext uri="{FF2B5EF4-FFF2-40B4-BE49-F238E27FC236}">
                <a16:creationId xmlns:a16="http://schemas.microsoft.com/office/drawing/2014/main" id="{28F956D1-3AF5-47E1-BF12-D331E34AA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0"/>
            <a:ext cx="347474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4A5A7DD1-718C-42BE-9B90-4D960E22E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2" y="0"/>
            <a:ext cx="3219903"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E8F9CA9-DB00-4C70-8F4C-9F5344282B25}"/>
              </a:ext>
            </a:extLst>
          </p:cNvPr>
          <p:cNvSpPr>
            <a:spLocks noGrp="1"/>
          </p:cNvSpPr>
          <p:nvPr>
            <p:ph type="title"/>
          </p:nvPr>
        </p:nvSpPr>
        <p:spPr>
          <a:xfrm>
            <a:off x="334997" y="1304458"/>
            <a:ext cx="2494987" cy="2901781"/>
          </a:xfrm>
        </p:spPr>
        <p:txBody>
          <a:bodyPr vert="horz" lIns="91440" tIns="45720" rIns="91440" bIns="45720" rtlCol="0" anchor="b">
            <a:normAutofit/>
          </a:bodyPr>
          <a:lstStyle/>
          <a:p>
            <a:pPr algn="r"/>
            <a:r>
              <a:rPr lang="en-US" dirty="0">
                <a:solidFill>
                  <a:srgbClr val="002060"/>
                </a:solidFill>
              </a:rPr>
              <a:t>What are colleges looking for?</a:t>
            </a:r>
          </a:p>
        </p:txBody>
      </p:sp>
      <p:sp>
        <p:nvSpPr>
          <p:cNvPr id="27" name="Rectangle 26">
            <a:extLst>
              <a:ext uri="{FF2B5EF4-FFF2-40B4-BE49-F238E27FC236}">
                <a16:creationId xmlns:a16="http://schemas.microsoft.com/office/drawing/2014/main" id="{9DE02FF1-20BC-4306-B0FB-AE6D71D73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86653"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89A8C427-1B47-42B2-9206-1F34BE757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318766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C9864909-0F48-48BD-B525-B293738D4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18912" y="450792"/>
            <a:ext cx="4977617"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ADD5B96-7D4F-4F97-97A1-02A3B3B9C857}"/>
              </a:ext>
            </a:extLst>
          </p:cNvPr>
          <p:cNvPicPr>
            <a:picLocks noChangeAspect="1"/>
          </p:cNvPicPr>
          <p:nvPr/>
        </p:nvPicPr>
        <p:blipFill>
          <a:blip r:embed="rId5"/>
          <a:stretch>
            <a:fillRect/>
          </a:stretch>
        </p:blipFill>
        <p:spPr>
          <a:xfrm>
            <a:off x="3991025" y="1947999"/>
            <a:ext cx="4631078" cy="2956018"/>
          </a:xfrm>
          <a:prstGeom prst="rect">
            <a:avLst/>
          </a:prstGeom>
        </p:spPr>
      </p:pic>
    </p:spTree>
    <p:extLst>
      <p:ext uri="{BB962C8B-B14F-4D97-AF65-F5344CB8AC3E}">
        <p14:creationId xmlns:p14="http://schemas.microsoft.com/office/powerpoint/2010/main" val="2069566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satMod val="110000"/>
                <a:lumMod val="40000"/>
              </a:schemeClr>
              <a:schemeClr val="bg2">
                <a:tint val="90000"/>
                <a:lumMod val="106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770B4CD-535A-4FF2-B700-8C40F0031E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4" name="Group 13">
            <a:extLst>
              <a:ext uri="{FF2B5EF4-FFF2-40B4-BE49-F238E27FC236}">
                <a16:creationId xmlns:a16="http://schemas.microsoft.com/office/drawing/2014/main" id="{42AB5EEF-5DB7-47EA-BB55-DC7DAC8A68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047" y="0"/>
            <a:ext cx="9004011" cy="6644081"/>
            <a:chOff x="-25397" y="0"/>
            <a:chExt cx="12005350" cy="6644081"/>
          </a:xfrm>
        </p:grpSpPr>
        <p:sp useBgFill="1">
          <p:nvSpPr>
            <p:cNvPr id="15" name="Rectangle 14">
              <a:extLst>
                <a:ext uri="{FF2B5EF4-FFF2-40B4-BE49-F238E27FC236}">
                  <a16:creationId xmlns:a16="http://schemas.microsoft.com/office/drawing/2014/main" id="{2D031218-C353-46BE-8BA0-03B929089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id="{63018239-79C0-4159-AE08-A6113D9AD9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7" name="Rectangle 16">
              <a:extLst>
                <a:ext uri="{FF2B5EF4-FFF2-40B4-BE49-F238E27FC236}">
                  <a16:creationId xmlns:a16="http://schemas.microsoft.com/office/drawing/2014/main" id="{A68094AE-62A3-4DD8-B617-758BE447B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useBgFill="1">
        <p:nvSpPr>
          <p:cNvPr id="19" name="Rectangle 18">
            <a:extLst>
              <a:ext uri="{FF2B5EF4-FFF2-40B4-BE49-F238E27FC236}">
                <a16:creationId xmlns:a16="http://schemas.microsoft.com/office/drawing/2014/main" id="{9AE0D413-3E66-4B0D-8FF6-E844E6B0E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21" name="Rectangle 20">
            <a:extLst>
              <a:ext uri="{FF2B5EF4-FFF2-40B4-BE49-F238E27FC236}">
                <a16:creationId xmlns:a16="http://schemas.microsoft.com/office/drawing/2014/main" id="{B6833AB9-605B-4FCD-AEA3-0556375B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611505" y="683404"/>
            <a:ext cx="7920990" cy="5404104"/>
          </a:xfrm>
          <a:prstGeom prst="rect">
            <a:avLst/>
          </a:prstGeom>
          <a:solidFill>
            <a:srgbClr val="FFFFFF"/>
          </a:solidFill>
          <a:ln w="57150" cmpd="thinThick">
            <a:no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7" name="Picture 6">
            <a:extLst>
              <a:ext uri="{FF2B5EF4-FFF2-40B4-BE49-F238E27FC236}">
                <a16:creationId xmlns:a16="http://schemas.microsoft.com/office/drawing/2014/main" id="{3547BDA6-9390-93C6-1F69-AFE7BFB03F27}"/>
              </a:ext>
            </a:extLst>
          </p:cNvPr>
          <p:cNvPicPr>
            <a:picLocks noChangeAspect="1"/>
          </p:cNvPicPr>
          <p:nvPr/>
        </p:nvPicPr>
        <p:blipFill rotWithShape="1">
          <a:blip r:embed="rId4"/>
          <a:srcRect l="20930" t="14053" r="3323" b="9436"/>
          <a:stretch/>
        </p:blipFill>
        <p:spPr>
          <a:xfrm rot="21480000">
            <a:off x="157289" y="204947"/>
            <a:ext cx="8844486" cy="6346056"/>
          </a:xfrm>
          <a:prstGeom prst="rect">
            <a:avLst/>
          </a:prstGeom>
        </p:spPr>
      </p:pic>
      <p:sp>
        <p:nvSpPr>
          <p:cNvPr id="5" name="AutoShape 3">
            <a:extLst>
              <a:ext uri="{FF2B5EF4-FFF2-40B4-BE49-F238E27FC236}">
                <a16:creationId xmlns:a16="http://schemas.microsoft.com/office/drawing/2014/main" id="{9E90A12F-AC45-B956-D41E-E90DAD9B7314}"/>
              </a:ext>
            </a:extLst>
          </p:cNvPr>
          <p:cNvSpPr>
            <a:spLocks noChangeAspect="1" noChangeArrowheads="1" noTextEdit="1"/>
          </p:cNvSpPr>
          <p:nvPr/>
        </p:nvSpPr>
        <p:spPr bwMode="auto">
          <a:xfrm>
            <a:off x="159036" y="530927"/>
            <a:ext cx="8320924" cy="492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Arrow: Right 5">
            <a:extLst>
              <a:ext uri="{FF2B5EF4-FFF2-40B4-BE49-F238E27FC236}">
                <a16:creationId xmlns:a16="http://schemas.microsoft.com/office/drawing/2014/main" id="{C2089BA5-265B-85FF-4218-717B0FAC6624}"/>
              </a:ext>
            </a:extLst>
          </p:cNvPr>
          <p:cNvSpPr/>
          <p:nvPr/>
        </p:nvSpPr>
        <p:spPr>
          <a:xfrm rot="10800000">
            <a:off x="1295400" y="4038600"/>
            <a:ext cx="94268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65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48000"/>
                <a:satMod val="110000"/>
                <a:lumMod val="40000"/>
              </a:schemeClr>
              <a:schemeClr val="bg2">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70B4CD-535A-4FF2-B700-8C40F0031E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1" name="Group 10">
            <a:extLst>
              <a:ext uri="{FF2B5EF4-FFF2-40B4-BE49-F238E27FC236}">
                <a16:creationId xmlns:a16="http://schemas.microsoft.com/office/drawing/2014/main" id="{42AB5EEF-5DB7-47EA-BB55-DC7DAC8A68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047" y="0"/>
            <a:ext cx="9004011" cy="6644081"/>
            <a:chOff x="-25397" y="0"/>
            <a:chExt cx="12005350" cy="6644081"/>
          </a:xfrm>
        </p:grpSpPr>
        <p:sp useBgFill="1">
          <p:nvSpPr>
            <p:cNvPr id="12" name="Rectangle 11">
              <a:extLst>
                <a:ext uri="{FF2B5EF4-FFF2-40B4-BE49-F238E27FC236}">
                  <a16:creationId xmlns:a16="http://schemas.microsoft.com/office/drawing/2014/main" id="{2D031218-C353-46BE-8BA0-03B929089E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Freeform 11">
              <a:extLst>
                <a:ext uri="{FF2B5EF4-FFF2-40B4-BE49-F238E27FC236}">
                  <a16:creationId xmlns:a16="http://schemas.microsoft.com/office/drawing/2014/main" id="{63018239-79C0-4159-AE08-A6113D9AD9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4" name="Rectangle 13">
              <a:extLst>
                <a:ext uri="{FF2B5EF4-FFF2-40B4-BE49-F238E27FC236}">
                  <a16:creationId xmlns:a16="http://schemas.microsoft.com/office/drawing/2014/main" id="{A68094AE-62A3-4DD8-B617-758BE447B7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useBgFill="1">
        <p:nvSpPr>
          <p:cNvPr id="16" name="Rectangle 15">
            <a:extLst>
              <a:ext uri="{FF2B5EF4-FFF2-40B4-BE49-F238E27FC236}">
                <a16:creationId xmlns:a16="http://schemas.microsoft.com/office/drawing/2014/main" id="{9AE0D413-3E66-4B0D-8FF6-E844E6B0E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B6833AB9-605B-4FCD-AEA3-0556375B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611505" y="683404"/>
            <a:ext cx="7920990" cy="5404104"/>
          </a:xfrm>
          <a:prstGeom prst="rect">
            <a:avLst/>
          </a:prstGeom>
          <a:solidFill>
            <a:srgbClr val="FFFFFF"/>
          </a:solidFill>
          <a:ln w="57150" cmpd="thinThick">
            <a:no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Picture 3">
            <a:extLst>
              <a:ext uri="{FF2B5EF4-FFF2-40B4-BE49-F238E27FC236}">
                <a16:creationId xmlns:a16="http://schemas.microsoft.com/office/drawing/2014/main" id="{38570735-7156-BF20-3A8D-CC1AA189388F}"/>
              </a:ext>
            </a:extLst>
          </p:cNvPr>
          <p:cNvPicPr>
            <a:picLocks noChangeAspect="1"/>
          </p:cNvPicPr>
          <p:nvPr/>
        </p:nvPicPr>
        <p:blipFill>
          <a:blip r:embed="rId5"/>
          <a:stretch>
            <a:fillRect/>
          </a:stretch>
        </p:blipFill>
        <p:spPr>
          <a:xfrm rot="21480000">
            <a:off x="668115" y="1007984"/>
            <a:ext cx="7819372" cy="4789537"/>
          </a:xfrm>
          <a:prstGeom prst="rect">
            <a:avLst/>
          </a:prstGeom>
        </p:spPr>
      </p:pic>
    </p:spTree>
    <p:extLst>
      <p:ext uri="{BB962C8B-B14F-4D97-AF65-F5344CB8AC3E}">
        <p14:creationId xmlns:p14="http://schemas.microsoft.com/office/powerpoint/2010/main" val="240560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48000"/>
                <a:satMod val="110000"/>
                <a:lumMod val="40000"/>
              </a:schemeClr>
              <a:schemeClr val="bg2">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5DA87D-133C-4F77-8863-8B66D40F99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1" name="Group 10">
            <a:extLst>
              <a:ext uri="{FF2B5EF4-FFF2-40B4-BE49-F238E27FC236}">
                <a16:creationId xmlns:a16="http://schemas.microsoft.com/office/drawing/2014/main" id="{5C436ED1-B374-4FA9-AC69-CA9B086E4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047" y="0"/>
            <a:ext cx="9004011" cy="6644081"/>
            <a:chOff x="-25397" y="0"/>
            <a:chExt cx="12005350" cy="6644081"/>
          </a:xfrm>
        </p:grpSpPr>
        <p:sp useBgFill="1">
          <p:nvSpPr>
            <p:cNvPr id="12" name="Rectangle 11">
              <a:extLst>
                <a:ext uri="{FF2B5EF4-FFF2-40B4-BE49-F238E27FC236}">
                  <a16:creationId xmlns:a16="http://schemas.microsoft.com/office/drawing/2014/main" id="{0BF795C8-C503-458A-B6C7-5C3B78FA66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3" name="Freeform 11">
              <a:extLst>
                <a:ext uri="{FF2B5EF4-FFF2-40B4-BE49-F238E27FC236}">
                  <a16:creationId xmlns:a16="http://schemas.microsoft.com/office/drawing/2014/main" id="{29605B65-A1AD-48AA-9FA4-0239C3E346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4" name="Rectangle 13">
              <a:extLst>
                <a:ext uri="{FF2B5EF4-FFF2-40B4-BE49-F238E27FC236}">
                  <a16:creationId xmlns:a16="http://schemas.microsoft.com/office/drawing/2014/main" id="{C158A24C-9ADB-45F1-90ED-8B0C00DF8C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611505" y="683404"/>
            <a:ext cx="7920990" cy="5404104"/>
          </a:xfrm>
          <a:prstGeom prst="rect">
            <a:avLst/>
          </a:prstGeom>
          <a:solidFill>
            <a:srgbClr val="FFFFFF"/>
          </a:solidFill>
          <a:ln w="57150" cmpd="thinThick">
            <a:no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0FBC594-1E9D-3C81-4B2F-13B378B6F2AB}"/>
              </a:ext>
            </a:extLst>
          </p:cNvPr>
          <p:cNvPicPr>
            <a:picLocks noChangeAspect="1"/>
          </p:cNvPicPr>
          <p:nvPr/>
        </p:nvPicPr>
        <p:blipFill rotWithShape="1">
          <a:blip r:embed="rId4"/>
          <a:srcRect r="7118" b="-2"/>
          <a:stretch/>
        </p:blipFill>
        <p:spPr>
          <a:xfrm rot="21480000">
            <a:off x="687581" y="896049"/>
            <a:ext cx="7768838" cy="4976818"/>
          </a:xfrm>
          <a:prstGeom prst="rect">
            <a:avLst/>
          </a:prstGeom>
        </p:spPr>
      </p:pic>
    </p:spTree>
    <p:extLst>
      <p:ext uri="{BB962C8B-B14F-4D97-AF65-F5344CB8AC3E}">
        <p14:creationId xmlns:p14="http://schemas.microsoft.com/office/powerpoint/2010/main" val="1927559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FB5ECD-2432-BFD1-0244-C04C3EE6622B}"/>
              </a:ext>
            </a:extLst>
          </p:cNvPr>
          <p:cNvPicPr>
            <a:picLocks noChangeAspect="1"/>
          </p:cNvPicPr>
          <p:nvPr/>
        </p:nvPicPr>
        <p:blipFill>
          <a:blip r:embed="rId3"/>
          <a:stretch>
            <a:fillRect/>
          </a:stretch>
        </p:blipFill>
        <p:spPr>
          <a:xfrm>
            <a:off x="76200" y="76200"/>
            <a:ext cx="8991600" cy="6629400"/>
          </a:xfrm>
          <a:prstGeom prst="rect">
            <a:avLst/>
          </a:prstGeom>
        </p:spPr>
      </p:pic>
    </p:spTree>
    <p:extLst>
      <p:ext uri="{BB962C8B-B14F-4D97-AF65-F5344CB8AC3E}">
        <p14:creationId xmlns:p14="http://schemas.microsoft.com/office/powerpoint/2010/main" val="614506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7138"/>
            <a:ext cx="7797662" cy="1151965"/>
          </a:xfrm>
        </p:spPr>
        <p:txBody>
          <a:bodyPr/>
          <a:lstStyle/>
          <a:p>
            <a:r>
              <a:rPr lang="en-US" dirty="0">
                <a:solidFill>
                  <a:srgbClr val="002060"/>
                </a:solidFill>
              </a:rPr>
              <a:t>Which to choose? SAT/ACT</a:t>
            </a:r>
          </a:p>
        </p:txBody>
      </p:sp>
      <p:pic>
        <p:nvPicPr>
          <p:cNvPr id="1026" name="Picture 2" descr="C:\Users\clarkc\AppData\Local\Microsoft\Windows\Temporary Internet Files\Content.IE5\F0ILY5HY\MC900436911[1].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72200" y="1148097"/>
            <a:ext cx="929888" cy="9298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clarkc\AppData\Local\Microsoft\Windows\Temporary Internet Files\Content.IE5\RMPUSBEM\MC900441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1331778"/>
            <a:ext cx="801822" cy="8018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42504" y="2264027"/>
            <a:ext cx="4419600" cy="2308324"/>
          </a:xfrm>
          <a:prstGeom prst="rect">
            <a:avLst/>
          </a:prstGeom>
        </p:spPr>
        <p:txBody>
          <a:bodyPr wrap="square">
            <a:spAutoFit/>
          </a:bodyPr>
          <a:lstStyle/>
          <a:p>
            <a:r>
              <a:rPr lang="en-US" sz="2400" dirty="0">
                <a:solidFill>
                  <a:srgbClr val="002060"/>
                </a:solidFill>
              </a:rPr>
              <a:t>Teens who do well on SAT </a:t>
            </a:r>
            <a:r>
              <a:rPr lang="en-US" sz="1000" dirty="0">
                <a:solidFill>
                  <a:srgbClr val="002060"/>
                </a:solidFill>
              </a:rPr>
              <a:t>tend to </a:t>
            </a:r>
            <a:r>
              <a:rPr lang="en-US" sz="2400" dirty="0">
                <a:solidFill>
                  <a:srgbClr val="002060"/>
                </a:solidFill>
              </a:rPr>
              <a:t>share these characteristics</a:t>
            </a:r>
            <a:r>
              <a:rPr lang="en-US" sz="2400" b="1" dirty="0">
                <a:solidFill>
                  <a:srgbClr val="002060"/>
                </a:solidFill>
              </a:rPr>
              <a:t>:</a:t>
            </a:r>
          </a:p>
          <a:p>
            <a:pPr marL="342900" indent="-342900">
              <a:buFont typeface="Arial" pitchFamily="34" charset="0"/>
              <a:buChar char="•"/>
            </a:pPr>
            <a:r>
              <a:rPr lang="en-US" sz="2400" dirty="0">
                <a:solidFill>
                  <a:srgbClr val="002060"/>
                </a:solidFill>
              </a:rPr>
              <a:t>Possess strong vocabulary</a:t>
            </a:r>
          </a:p>
          <a:p>
            <a:pPr marL="342900" indent="-342900">
              <a:buFont typeface="Arial" pitchFamily="34" charset="0"/>
              <a:buChar char="•"/>
            </a:pPr>
            <a:r>
              <a:rPr lang="en-US" sz="2400" dirty="0">
                <a:solidFill>
                  <a:srgbClr val="002060"/>
                </a:solidFill>
              </a:rPr>
              <a:t>Avid readers</a:t>
            </a:r>
          </a:p>
          <a:p>
            <a:pPr marL="342900" indent="-342900">
              <a:buFont typeface="Arial" pitchFamily="34" charset="0"/>
              <a:buChar char="•"/>
            </a:pPr>
            <a:r>
              <a:rPr lang="en-US" sz="2400" dirty="0">
                <a:solidFill>
                  <a:srgbClr val="002060"/>
                </a:solidFill>
              </a:rPr>
              <a:t>Like test-taking strategies</a:t>
            </a:r>
          </a:p>
          <a:p>
            <a:pPr marL="342900" indent="-342900">
              <a:buFont typeface="Arial" pitchFamily="34" charset="0"/>
              <a:buChar char="•"/>
            </a:pPr>
            <a:r>
              <a:rPr lang="en-US" sz="2400" dirty="0">
                <a:solidFill>
                  <a:srgbClr val="002060"/>
                </a:solidFill>
              </a:rPr>
              <a:t>Enjoy puzzles</a:t>
            </a:r>
          </a:p>
        </p:txBody>
      </p:sp>
      <p:sp>
        <p:nvSpPr>
          <p:cNvPr id="5" name="Rectangle 4"/>
          <p:cNvSpPr/>
          <p:nvPr/>
        </p:nvSpPr>
        <p:spPr>
          <a:xfrm>
            <a:off x="4630387" y="2232708"/>
            <a:ext cx="4343400" cy="1938992"/>
          </a:xfrm>
          <a:prstGeom prst="rect">
            <a:avLst/>
          </a:prstGeom>
        </p:spPr>
        <p:txBody>
          <a:bodyPr wrap="square">
            <a:spAutoFit/>
          </a:bodyPr>
          <a:lstStyle/>
          <a:p>
            <a:r>
              <a:rPr lang="en-US" sz="2400" dirty="0">
                <a:solidFill>
                  <a:srgbClr val="002060"/>
                </a:solidFill>
              </a:rPr>
              <a:t>Teens who do well on ACT </a:t>
            </a:r>
          </a:p>
          <a:p>
            <a:r>
              <a:rPr lang="en-US" sz="1000" dirty="0">
                <a:solidFill>
                  <a:srgbClr val="002060"/>
                </a:solidFill>
              </a:rPr>
              <a:t>tend to </a:t>
            </a:r>
            <a:r>
              <a:rPr lang="en-US" sz="2400" dirty="0">
                <a:solidFill>
                  <a:srgbClr val="002060"/>
                </a:solidFill>
              </a:rPr>
              <a:t>share these characteristics</a:t>
            </a:r>
            <a:r>
              <a:rPr lang="en-US" sz="2400" b="1" dirty="0">
                <a:solidFill>
                  <a:srgbClr val="002060"/>
                </a:solidFill>
              </a:rPr>
              <a:t>:</a:t>
            </a:r>
          </a:p>
          <a:p>
            <a:pPr marL="342900" indent="-342900">
              <a:buFont typeface="Arial" pitchFamily="34" charset="0"/>
              <a:buChar char="•"/>
            </a:pPr>
            <a:r>
              <a:rPr lang="en-US" sz="2400" dirty="0">
                <a:solidFill>
                  <a:srgbClr val="002060"/>
                </a:solidFill>
              </a:rPr>
              <a:t>Fast readers</a:t>
            </a:r>
          </a:p>
          <a:p>
            <a:pPr marL="342900" indent="-342900">
              <a:buFont typeface="Arial" pitchFamily="34" charset="0"/>
              <a:buChar char="•"/>
            </a:pPr>
            <a:r>
              <a:rPr lang="en-US" sz="2400" dirty="0">
                <a:solidFill>
                  <a:srgbClr val="002060"/>
                </a:solidFill>
              </a:rPr>
              <a:t>Process information quickly</a:t>
            </a:r>
          </a:p>
          <a:p>
            <a:pPr marL="342900" indent="-342900">
              <a:buFont typeface="Arial" pitchFamily="34" charset="0"/>
              <a:buChar char="•"/>
            </a:pPr>
            <a:r>
              <a:rPr lang="en-US" sz="2400" dirty="0">
                <a:solidFill>
                  <a:srgbClr val="002060"/>
                </a:solidFill>
              </a:rPr>
              <a:t>Possess strong memory.</a:t>
            </a:r>
          </a:p>
        </p:txBody>
      </p:sp>
      <p:sp>
        <p:nvSpPr>
          <p:cNvPr id="6" name="Rectangle 5"/>
          <p:cNvSpPr/>
          <p:nvPr/>
        </p:nvSpPr>
        <p:spPr>
          <a:xfrm>
            <a:off x="5125687" y="4487473"/>
            <a:ext cx="3352800" cy="1015663"/>
          </a:xfrm>
          <a:prstGeom prst="rect">
            <a:avLst/>
          </a:prstGeom>
        </p:spPr>
        <p:txBody>
          <a:bodyPr wrap="square">
            <a:spAutoFit/>
          </a:bodyPr>
          <a:lstStyle/>
          <a:p>
            <a:r>
              <a:rPr lang="en-US" sz="2000" b="1" dirty="0">
                <a:solidFill>
                  <a:srgbClr val="0070C0"/>
                </a:solidFill>
                <a:hlinkClick r:id="rId5">
                  <a:extLst>
                    <a:ext uri="{A12FA001-AC4F-418D-AE19-62706E023703}">
                      <ahyp:hlinkClr xmlns:ahyp="http://schemas.microsoft.com/office/drawing/2018/hyperlinkcolor" val="tx"/>
                    </a:ext>
                  </a:extLst>
                </a:hlinkClick>
              </a:rPr>
              <a:t>ACT Reading Test</a:t>
            </a:r>
            <a:r>
              <a:rPr lang="en-US" sz="2000" b="1" dirty="0">
                <a:solidFill>
                  <a:srgbClr val="0070C0"/>
                </a:solidFill>
              </a:rPr>
              <a:t> Portion</a:t>
            </a:r>
            <a:br>
              <a:rPr lang="en-US" b="1" dirty="0">
                <a:solidFill>
                  <a:srgbClr val="0070C0"/>
                </a:solidFill>
              </a:rPr>
            </a:br>
            <a:r>
              <a:rPr lang="en-US" sz="2000" dirty="0">
                <a:solidFill>
                  <a:srgbClr val="0070C0"/>
                </a:solidFill>
              </a:rPr>
              <a:t>Number of questions: 40</a:t>
            </a:r>
          </a:p>
          <a:p>
            <a:r>
              <a:rPr lang="en-US" sz="2000" dirty="0">
                <a:solidFill>
                  <a:srgbClr val="0070C0"/>
                </a:solidFill>
              </a:rPr>
              <a:t>Time allowed: 35 minutes</a:t>
            </a:r>
          </a:p>
        </p:txBody>
      </p:sp>
      <p:sp>
        <p:nvSpPr>
          <p:cNvPr id="7" name="Rectangle 6"/>
          <p:cNvSpPr/>
          <p:nvPr/>
        </p:nvSpPr>
        <p:spPr>
          <a:xfrm>
            <a:off x="304800" y="4510559"/>
            <a:ext cx="3429000" cy="1015663"/>
          </a:xfrm>
          <a:prstGeom prst="rect">
            <a:avLst/>
          </a:prstGeom>
        </p:spPr>
        <p:txBody>
          <a:bodyPr wrap="square">
            <a:spAutoFit/>
          </a:bodyPr>
          <a:lstStyle/>
          <a:p>
            <a:r>
              <a:rPr lang="en-US" sz="2000" b="1" dirty="0">
                <a:solidFill>
                  <a:srgbClr val="0070C0"/>
                </a:solidFill>
                <a:hlinkClick r:id="rId6">
                  <a:extLst>
                    <a:ext uri="{A12FA001-AC4F-418D-AE19-62706E023703}">
                      <ahyp:hlinkClr xmlns:ahyp="http://schemas.microsoft.com/office/drawing/2018/hyperlinkcolor" val="tx"/>
                    </a:ext>
                  </a:extLst>
                </a:hlinkClick>
              </a:rPr>
              <a:t>SAT Reading Test</a:t>
            </a:r>
            <a:r>
              <a:rPr lang="en-US" sz="2000" b="1" dirty="0">
                <a:solidFill>
                  <a:srgbClr val="0070C0"/>
                </a:solidFill>
              </a:rPr>
              <a:t> Portion</a:t>
            </a:r>
            <a:endParaRPr lang="en-US" sz="2000" dirty="0">
              <a:solidFill>
                <a:srgbClr val="0070C0"/>
              </a:solidFill>
            </a:endParaRPr>
          </a:p>
          <a:p>
            <a:r>
              <a:rPr lang="en-US" sz="2000" dirty="0">
                <a:solidFill>
                  <a:srgbClr val="0070C0"/>
                </a:solidFill>
              </a:rPr>
              <a:t>Number of questions: 52</a:t>
            </a:r>
          </a:p>
          <a:p>
            <a:r>
              <a:rPr lang="en-US" sz="2000" dirty="0">
                <a:solidFill>
                  <a:srgbClr val="0070C0"/>
                </a:solidFill>
              </a:rPr>
              <a:t>Time allowed: 65 minutes</a:t>
            </a:r>
          </a:p>
        </p:txBody>
      </p:sp>
    </p:spTree>
    <p:custDataLst>
      <p:tags r:id="rId1"/>
    </p:custDataLst>
    <p:extLst>
      <p:ext uri="{BB962C8B-B14F-4D97-AF65-F5344CB8AC3E}">
        <p14:creationId xmlns:p14="http://schemas.microsoft.com/office/powerpoint/2010/main" val="1647750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458200" cy="2008188"/>
          </a:xfrm>
        </p:spPr>
        <p:txBody>
          <a:bodyPr/>
          <a:lstStyle/>
          <a:p>
            <a:r>
              <a:rPr lang="en-US" dirty="0">
                <a:solidFill>
                  <a:srgbClr val="002060"/>
                </a:solidFill>
              </a:rPr>
              <a:t>TSI: Texas Success Initiative</a:t>
            </a:r>
            <a:br>
              <a:rPr lang="en-US" dirty="0">
                <a:solidFill>
                  <a:srgbClr val="002060"/>
                </a:solidFill>
              </a:rPr>
            </a:br>
            <a:r>
              <a:rPr lang="en-US" dirty="0">
                <a:solidFill>
                  <a:srgbClr val="002060"/>
                </a:solidFill>
              </a:rPr>
              <a:t>College Readiness</a:t>
            </a:r>
            <a:br>
              <a:rPr lang="en-US" dirty="0">
                <a:solidFill>
                  <a:srgbClr val="002060"/>
                </a:solidFill>
              </a:rPr>
            </a:br>
            <a:br>
              <a:rPr lang="en-US" sz="2400" dirty="0"/>
            </a:br>
            <a:endParaRPr lang="en-US" sz="2400" dirty="0"/>
          </a:p>
        </p:txBody>
      </p:sp>
      <p:sp>
        <p:nvSpPr>
          <p:cNvPr id="3" name="TextBox 2"/>
          <p:cNvSpPr txBox="1"/>
          <p:nvPr/>
        </p:nvSpPr>
        <p:spPr>
          <a:xfrm>
            <a:off x="458190" y="2035314"/>
            <a:ext cx="6324600" cy="830997"/>
          </a:xfrm>
          <a:prstGeom prst="rect">
            <a:avLst/>
          </a:prstGeom>
          <a:noFill/>
        </p:spPr>
        <p:txBody>
          <a:bodyPr wrap="square" rtlCol="0">
            <a:spAutoFit/>
          </a:bodyPr>
          <a:lstStyle/>
          <a:p>
            <a:r>
              <a:rPr lang="en-US" sz="2400" dirty="0">
                <a:solidFill>
                  <a:srgbClr val="002060"/>
                </a:solidFill>
              </a:rPr>
              <a:t>Dawson High School</a:t>
            </a:r>
          </a:p>
          <a:p>
            <a:r>
              <a:rPr lang="en-US" sz="2400" dirty="0">
                <a:solidFill>
                  <a:srgbClr val="002060"/>
                </a:solidFill>
              </a:rPr>
              <a:t>$39 for all tests</a:t>
            </a:r>
          </a:p>
        </p:txBody>
      </p:sp>
      <p:sp>
        <p:nvSpPr>
          <p:cNvPr id="4" name="TextBox 3"/>
          <p:cNvSpPr txBox="1"/>
          <p:nvPr/>
        </p:nvSpPr>
        <p:spPr>
          <a:xfrm>
            <a:off x="463138" y="3145986"/>
            <a:ext cx="4953000" cy="830997"/>
          </a:xfrm>
          <a:prstGeom prst="rect">
            <a:avLst/>
          </a:prstGeom>
          <a:noFill/>
        </p:spPr>
        <p:txBody>
          <a:bodyPr wrap="square" rtlCol="0">
            <a:spAutoFit/>
          </a:bodyPr>
          <a:lstStyle/>
          <a:p>
            <a:r>
              <a:rPr lang="en-US" sz="2400" dirty="0">
                <a:solidFill>
                  <a:srgbClr val="002060"/>
                </a:solidFill>
              </a:rPr>
              <a:t>Will be offered every Wednesday in the Spring starting in January.</a:t>
            </a:r>
          </a:p>
        </p:txBody>
      </p:sp>
      <p:sp>
        <p:nvSpPr>
          <p:cNvPr id="5" name="TextBox 4"/>
          <p:cNvSpPr txBox="1"/>
          <p:nvPr/>
        </p:nvSpPr>
        <p:spPr>
          <a:xfrm>
            <a:off x="494805" y="4454535"/>
            <a:ext cx="6877267" cy="400110"/>
          </a:xfrm>
          <a:prstGeom prst="rect">
            <a:avLst/>
          </a:prstGeom>
          <a:noFill/>
        </p:spPr>
        <p:txBody>
          <a:bodyPr wrap="none" rtlCol="0">
            <a:spAutoFit/>
          </a:bodyPr>
          <a:lstStyle/>
          <a:p>
            <a:r>
              <a:rPr lang="en-US" sz="2000" dirty="0">
                <a:solidFill>
                  <a:srgbClr val="002060"/>
                </a:solidFill>
              </a:rPr>
              <a:t>EXEMPTIONS can be made based on high PSAT, SAT or ACT scores. </a:t>
            </a:r>
          </a:p>
        </p:txBody>
      </p:sp>
    </p:spTree>
    <p:extLst>
      <p:ext uri="{BB962C8B-B14F-4D97-AF65-F5344CB8AC3E}">
        <p14:creationId xmlns:p14="http://schemas.microsoft.com/office/powerpoint/2010/main" val="2235545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2743702-B088-481B-8D2C-C4EB0544D266}"/>
              </a:ext>
            </a:extLst>
          </p:cNvPr>
          <p:cNvSpPr txBox="1">
            <a:spLocks/>
          </p:cNvSpPr>
          <p:nvPr/>
        </p:nvSpPr>
        <p:spPr>
          <a:xfrm>
            <a:off x="457200" y="1295400"/>
            <a:ext cx="8229600" cy="304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a:lstStyle>
          <a:p>
            <a:r>
              <a:rPr lang="en-US" dirty="0">
                <a:solidFill>
                  <a:srgbClr val="002060"/>
                </a:solidFill>
              </a:rPr>
              <a:t>Transcripts</a:t>
            </a:r>
            <a:br>
              <a:rPr lang="en-US" dirty="0">
                <a:solidFill>
                  <a:srgbClr val="002060"/>
                </a:solidFill>
              </a:rPr>
            </a:br>
            <a:br>
              <a:rPr lang="en-US" dirty="0">
                <a:solidFill>
                  <a:srgbClr val="002060"/>
                </a:solidFill>
              </a:rPr>
            </a:br>
            <a:r>
              <a:rPr lang="en-US" sz="2400" dirty="0">
                <a:solidFill>
                  <a:srgbClr val="002060"/>
                </a:solidFill>
              </a:rPr>
              <a:t>*Fill out student request for transcript</a:t>
            </a:r>
          </a:p>
          <a:p>
            <a:pPr defTabSz="511175"/>
            <a:r>
              <a:rPr lang="en-US" sz="2400" dirty="0">
                <a:solidFill>
                  <a:srgbClr val="002060"/>
                </a:solidFill>
              </a:rPr>
              <a:t>	*Available in Counseling office or College/Career Center</a:t>
            </a:r>
          </a:p>
          <a:p>
            <a:pPr defTabSz="511175"/>
            <a:endParaRPr lang="en-US" sz="2400" dirty="0">
              <a:solidFill>
                <a:srgbClr val="002060"/>
              </a:solidFill>
            </a:endParaRPr>
          </a:p>
          <a:p>
            <a:pPr defTabSz="511175"/>
            <a:r>
              <a:rPr lang="en-US" sz="2400" dirty="0">
                <a:solidFill>
                  <a:srgbClr val="002060"/>
                </a:solidFill>
              </a:rPr>
              <a:t>*Return to </a:t>
            </a:r>
            <a:r>
              <a:rPr lang="en-US" sz="2400" dirty="0" err="1">
                <a:solidFill>
                  <a:srgbClr val="002060"/>
                </a:solidFill>
              </a:rPr>
              <a:t>ms.</a:t>
            </a:r>
            <a:r>
              <a:rPr lang="en-US" sz="2400" dirty="0">
                <a:solidFill>
                  <a:srgbClr val="002060"/>
                </a:solidFill>
              </a:rPr>
              <a:t> Peterson in College/Career Center</a:t>
            </a:r>
          </a:p>
          <a:p>
            <a:pPr defTabSz="511175"/>
            <a:endParaRPr lang="en-US" sz="2400" dirty="0">
              <a:solidFill>
                <a:srgbClr val="002060"/>
              </a:solidFill>
            </a:endParaRPr>
          </a:p>
          <a:p>
            <a:pPr defTabSz="511175"/>
            <a:r>
              <a:rPr lang="en-US" sz="2400" dirty="0">
                <a:solidFill>
                  <a:srgbClr val="002060"/>
                </a:solidFill>
              </a:rPr>
              <a:t>*Allow time for processing and mailing on both sides</a:t>
            </a:r>
          </a:p>
          <a:p>
            <a:pPr defTabSz="511175"/>
            <a:endParaRPr lang="en-US" sz="2400" dirty="0">
              <a:solidFill>
                <a:srgbClr val="002060"/>
              </a:solidFill>
            </a:endParaRPr>
          </a:p>
          <a:p>
            <a:pPr defTabSz="511175"/>
            <a:r>
              <a:rPr lang="en-US" sz="2400" dirty="0">
                <a:solidFill>
                  <a:srgbClr val="002060"/>
                </a:solidFill>
              </a:rPr>
              <a:t>*include all requested information</a:t>
            </a:r>
          </a:p>
          <a:p>
            <a:pPr defTabSz="511175"/>
            <a:endParaRPr lang="en-US" sz="2400" dirty="0">
              <a:solidFill>
                <a:srgbClr val="002060"/>
              </a:solidFill>
            </a:endParaRPr>
          </a:p>
          <a:p>
            <a:pPr defTabSz="511175"/>
            <a:r>
              <a:rPr lang="en-US" sz="2400" dirty="0">
                <a:solidFill>
                  <a:srgbClr val="002060"/>
                </a:solidFill>
              </a:rPr>
              <a:t>*$1/transcript</a:t>
            </a:r>
          </a:p>
          <a:p>
            <a:pPr defTabSz="511175"/>
            <a:endParaRPr lang="en-US" sz="2400" dirty="0">
              <a:solidFill>
                <a:srgbClr val="002060"/>
              </a:solidFill>
            </a:endParaRPr>
          </a:p>
          <a:p>
            <a:pPr defTabSz="511175"/>
            <a:r>
              <a:rPr lang="en-US" sz="2400" dirty="0">
                <a:solidFill>
                  <a:srgbClr val="002060"/>
                </a:solidFill>
              </a:rPr>
              <a:t>*webstore: https:/pearlandisd.revtrak.net</a:t>
            </a:r>
            <a:endParaRPr lang="en-US" dirty="0">
              <a:solidFill>
                <a:srgbClr val="002060"/>
              </a:solidFill>
            </a:endParaRPr>
          </a:p>
        </p:txBody>
      </p:sp>
    </p:spTree>
    <p:custDataLst>
      <p:tags r:id="rId1"/>
    </p:custDataLst>
    <p:extLst>
      <p:ext uri="{BB962C8B-B14F-4D97-AF65-F5344CB8AC3E}">
        <p14:creationId xmlns:p14="http://schemas.microsoft.com/office/powerpoint/2010/main" val="2546448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2743702-B088-481B-8D2C-C4EB0544D266}"/>
              </a:ext>
            </a:extLst>
          </p:cNvPr>
          <p:cNvSpPr txBox="1">
            <a:spLocks/>
          </p:cNvSpPr>
          <p:nvPr/>
        </p:nvSpPr>
        <p:spPr>
          <a:xfrm>
            <a:off x="457200" y="1295400"/>
            <a:ext cx="8229600" cy="304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a:lstStyle>
          <a:p>
            <a:r>
              <a:rPr lang="en-US" dirty="0">
                <a:solidFill>
                  <a:srgbClr val="002060"/>
                </a:solidFill>
              </a:rPr>
              <a:t>Letters of Recommendation</a:t>
            </a:r>
            <a:br>
              <a:rPr lang="en-US" dirty="0">
                <a:solidFill>
                  <a:srgbClr val="002060"/>
                </a:solidFill>
              </a:rPr>
            </a:br>
            <a:br>
              <a:rPr lang="en-US" dirty="0">
                <a:solidFill>
                  <a:srgbClr val="002060"/>
                </a:solidFill>
              </a:rPr>
            </a:br>
            <a:r>
              <a:rPr lang="en-US" sz="2400" dirty="0">
                <a:solidFill>
                  <a:srgbClr val="002060"/>
                </a:solidFill>
              </a:rPr>
              <a:t>*Not every school requires them</a:t>
            </a:r>
          </a:p>
          <a:p>
            <a:pPr defTabSz="511175"/>
            <a:endParaRPr lang="en-US" sz="2400" dirty="0">
              <a:solidFill>
                <a:srgbClr val="002060"/>
              </a:solidFill>
            </a:endParaRPr>
          </a:p>
          <a:p>
            <a:pPr defTabSz="511175"/>
            <a:r>
              <a:rPr lang="en-US" sz="2400" dirty="0">
                <a:solidFill>
                  <a:srgbClr val="002060"/>
                </a:solidFill>
              </a:rPr>
              <a:t>*Ask teacher/counselor for brag sheets</a:t>
            </a:r>
          </a:p>
          <a:p>
            <a:pPr defTabSz="511175"/>
            <a:endParaRPr lang="en-US" sz="2400" dirty="0">
              <a:solidFill>
                <a:srgbClr val="002060"/>
              </a:solidFill>
            </a:endParaRPr>
          </a:p>
          <a:p>
            <a:pPr defTabSz="511175"/>
            <a:r>
              <a:rPr lang="en-US" sz="2400" dirty="0">
                <a:solidFill>
                  <a:srgbClr val="002060"/>
                </a:solidFill>
              </a:rPr>
              <a:t>*typically a 2-3 week turnaround time, up to 4 during busy seasons</a:t>
            </a:r>
          </a:p>
          <a:p>
            <a:pPr defTabSz="511175"/>
            <a:endParaRPr lang="en-US" sz="2400" dirty="0">
              <a:solidFill>
                <a:srgbClr val="002060"/>
              </a:solidFill>
            </a:endParaRPr>
          </a:p>
          <a:p>
            <a:pPr defTabSz="511175"/>
            <a:r>
              <a:rPr lang="en-US" sz="2400" dirty="0">
                <a:solidFill>
                  <a:srgbClr val="002060"/>
                </a:solidFill>
              </a:rPr>
              <a:t>*</a:t>
            </a:r>
            <a:endParaRPr lang="en-US" dirty="0">
              <a:solidFill>
                <a:srgbClr val="002060"/>
              </a:solidFill>
            </a:endParaRPr>
          </a:p>
        </p:txBody>
      </p:sp>
    </p:spTree>
    <p:custDataLst>
      <p:tags r:id="rId1"/>
    </p:custDataLst>
    <p:extLst>
      <p:ext uri="{BB962C8B-B14F-4D97-AF65-F5344CB8AC3E}">
        <p14:creationId xmlns:p14="http://schemas.microsoft.com/office/powerpoint/2010/main" val="3364978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4">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886762-16F0-4868-B83A-261746214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useBgFill="1">
        <p:nvSpPr>
          <p:cNvPr id="15" name="Freeform 11">
            <a:extLst>
              <a:ext uri="{FF2B5EF4-FFF2-40B4-BE49-F238E27FC236}">
                <a16:creationId xmlns:a16="http://schemas.microsoft.com/office/drawing/2014/main" id="{D2B54B4E-3454-4B76-B85A-8512B7729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6" y="0"/>
            <a:ext cx="8762857"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7" name="Freeform 13">
            <a:extLst>
              <a:ext uri="{FF2B5EF4-FFF2-40B4-BE49-F238E27FC236}">
                <a16:creationId xmlns:a16="http://schemas.microsoft.com/office/drawing/2014/main" id="{7EFFE965-5586-4889-A74D-3A6080D04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8496942"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9" name="Freeform 25">
            <a:extLst>
              <a:ext uri="{FF2B5EF4-FFF2-40B4-BE49-F238E27FC236}">
                <a16:creationId xmlns:a16="http://schemas.microsoft.com/office/drawing/2014/main" id="{5BC4125D-18D9-4A65-82B6-C24FE943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39684"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1" name="Freeform 14">
            <a:extLst>
              <a:ext uri="{FF2B5EF4-FFF2-40B4-BE49-F238E27FC236}">
                <a16:creationId xmlns:a16="http://schemas.microsoft.com/office/drawing/2014/main" id="{A86DE327-0F45-4F54-BB6C-68A093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21350" y="293317"/>
            <a:ext cx="8525337"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3" name="5-Point Star 24">
            <a:extLst>
              <a:ext uri="{FF2B5EF4-FFF2-40B4-BE49-F238E27FC236}">
                <a16:creationId xmlns:a16="http://schemas.microsoft.com/office/drawing/2014/main" id="{795857C2-E6E7-405A-B5A3-4DE3B50A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3166038" y="5111356"/>
            <a:ext cx="386540"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
        <p:nvSpPr>
          <p:cNvPr id="7" name="Title 1">
            <a:extLst>
              <a:ext uri="{FF2B5EF4-FFF2-40B4-BE49-F238E27FC236}">
                <a16:creationId xmlns:a16="http://schemas.microsoft.com/office/drawing/2014/main" id="{7593B348-74C3-4A40-9F5E-4E358752A445}"/>
              </a:ext>
            </a:extLst>
          </p:cNvPr>
          <p:cNvSpPr>
            <a:spLocks noGrp="1"/>
          </p:cNvSpPr>
          <p:nvPr>
            <p:ph type="title"/>
          </p:nvPr>
        </p:nvSpPr>
        <p:spPr>
          <a:xfrm rot="21420000">
            <a:off x="3420149" y="389977"/>
            <a:ext cx="4884877" cy="3905826"/>
          </a:xfrm>
        </p:spPr>
        <p:txBody>
          <a:bodyPr vert="horz" lIns="91440" tIns="45720" rIns="91440" bIns="45720" rtlCol="0" anchor="b">
            <a:normAutofit fontScale="90000"/>
          </a:bodyPr>
          <a:lstStyle/>
          <a:p>
            <a:pPr algn="r"/>
            <a:r>
              <a:rPr lang="en-US" dirty="0">
                <a:solidFill>
                  <a:srgbClr val="002060"/>
                </a:solidFill>
              </a:rPr>
              <a:t>Applications</a:t>
            </a:r>
            <a:br>
              <a:rPr lang="en-US" sz="2000" dirty="0"/>
            </a:br>
            <a:br>
              <a:rPr lang="en-US" sz="2000" dirty="0"/>
            </a:br>
            <a:r>
              <a:rPr lang="en-US" sz="2000" dirty="0"/>
              <a:t>*</a:t>
            </a:r>
            <a:r>
              <a:rPr lang="en-US" sz="2000" dirty="0">
                <a:solidFill>
                  <a:srgbClr val="002060"/>
                </a:solidFill>
              </a:rPr>
              <a:t>apply Texas- </a:t>
            </a:r>
            <a:br>
              <a:rPr lang="en-US" sz="2000" dirty="0">
                <a:solidFill>
                  <a:srgbClr val="002060"/>
                </a:solidFill>
              </a:rPr>
            </a:br>
            <a:r>
              <a:rPr lang="en-US" sz="2000" dirty="0">
                <a:solidFill>
                  <a:srgbClr val="002060"/>
                </a:solidFill>
                <a:hlinkClick r:id="rId6">
                  <a:extLst>
                    <a:ext uri="{A12FA001-AC4F-418D-AE19-62706E023703}">
                      <ahyp:hlinkClr xmlns:ahyp="http://schemas.microsoft.com/office/drawing/2018/hyperlinkcolor" val="tx"/>
                    </a:ext>
                  </a:extLst>
                </a:hlinkClick>
              </a:rPr>
              <a:t>www.applytexas.org</a:t>
            </a:r>
            <a:br>
              <a:rPr lang="en-US" sz="2000" dirty="0">
                <a:solidFill>
                  <a:srgbClr val="002060"/>
                </a:solidFill>
              </a:rPr>
            </a:br>
            <a:br>
              <a:rPr lang="en-US" sz="2000" dirty="0">
                <a:solidFill>
                  <a:srgbClr val="002060"/>
                </a:solidFill>
              </a:rPr>
            </a:br>
            <a:r>
              <a:rPr lang="en-US" sz="2000" dirty="0">
                <a:solidFill>
                  <a:srgbClr val="002060"/>
                </a:solidFill>
              </a:rPr>
              <a:t>*Common Application-</a:t>
            </a:r>
            <a:r>
              <a:rPr lang="en-US" sz="2000" dirty="0">
                <a:solidFill>
                  <a:srgbClr val="002060"/>
                </a:solidFill>
                <a:hlinkClick r:id="rId7">
                  <a:extLst>
                    <a:ext uri="{A12FA001-AC4F-418D-AE19-62706E023703}">
                      <ahyp:hlinkClr xmlns:ahyp="http://schemas.microsoft.com/office/drawing/2018/hyperlinkcolor" val="tx"/>
                    </a:ext>
                  </a:extLst>
                </a:hlinkClick>
              </a:rPr>
              <a:t>www.commonapp.org</a:t>
            </a:r>
            <a:br>
              <a:rPr lang="en-US" sz="2000" dirty="0">
                <a:solidFill>
                  <a:srgbClr val="002060"/>
                </a:solidFill>
              </a:rPr>
            </a:br>
            <a:br>
              <a:rPr lang="en-US" sz="2000" dirty="0">
                <a:solidFill>
                  <a:srgbClr val="002060"/>
                </a:solidFill>
              </a:rPr>
            </a:br>
            <a:r>
              <a:rPr lang="en-US" sz="2000" dirty="0">
                <a:solidFill>
                  <a:srgbClr val="002060"/>
                </a:solidFill>
              </a:rPr>
              <a:t>*School’s own system</a:t>
            </a:r>
            <a:br>
              <a:rPr lang="en-US" sz="2000" dirty="0"/>
            </a:br>
            <a:br>
              <a:rPr lang="en-US" sz="2800" dirty="0"/>
            </a:br>
            <a:r>
              <a:rPr lang="en-US" sz="2800" dirty="0"/>
              <a:t>***please do not use Coalition</a:t>
            </a:r>
            <a:br>
              <a:rPr lang="en-US" sz="2000" dirty="0"/>
            </a:br>
            <a:endParaRPr lang="en-US" sz="2000" dirty="0"/>
          </a:p>
        </p:txBody>
      </p:sp>
      <p:pic>
        <p:nvPicPr>
          <p:cNvPr id="9" name="Picture 8" descr="Locator flag on a city map">
            <a:extLst>
              <a:ext uri="{FF2B5EF4-FFF2-40B4-BE49-F238E27FC236}">
                <a16:creationId xmlns:a16="http://schemas.microsoft.com/office/drawing/2014/main" id="{260CB480-6C33-23B8-41D9-F3BE4A02A17D}"/>
              </a:ext>
            </a:extLst>
          </p:cNvPr>
          <p:cNvPicPr>
            <a:picLocks noChangeAspect="1"/>
          </p:cNvPicPr>
          <p:nvPr/>
        </p:nvPicPr>
        <p:blipFill rotWithShape="1">
          <a:blip r:embed="rId8"/>
          <a:srcRect l="2995" r="45667" b="-2"/>
          <a:stretch/>
        </p:blipFill>
        <p:spPr>
          <a:xfrm rot="21420000">
            <a:off x="-88939" y="237518"/>
            <a:ext cx="3474957" cy="4518254"/>
          </a:xfrm>
          <a:custGeom>
            <a:avLst/>
            <a:gdLst/>
            <a:ahLst/>
            <a:cxnLst/>
            <a:rect l="l" t="t" r="r" b="b"/>
            <a:pathLst>
              <a:path w="4633277" h="4410442">
                <a:moveTo>
                  <a:pt x="4633277" y="0"/>
                </a:moveTo>
                <a:lnTo>
                  <a:pt x="4633277" y="4410442"/>
                </a:lnTo>
                <a:lnTo>
                  <a:pt x="0" y="4410442"/>
                </a:lnTo>
                <a:lnTo>
                  <a:pt x="231142" y="0"/>
                </a:lnTo>
                <a:close/>
              </a:path>
            </a:pathLst>
          </a:custGeom>
        </p:spPr>
      </p:pic>
      <p:sp>
        <p:nvSpPr>
          <p:cNvPr id="25" name="Freeform 25">
            <a:extLst>
              <a:ext uri="{FF2B5EF4-FFF2-40B4-BE49-F238E27FC236}">
                <a16:creationId xmlns:a16="http://schemas.microsoft.com/office/drawing/2014/main" id="{07280DB5-560C-4CF6-A5D0-61550AAA6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39684"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61893-4273-BCEC-473C-00F92C8B4AAF}"/>
              </a:ext>
            </a:extLst>
          </p:cNvPr>
          <p:cNvSpPr>
            <a:spLocks noGrp="1"/>
          </p:cNvSpPr>
          <p:nvPr>
            <p:ph type="title"/>
          </p:nvPr>
        </p:nvSpPr>
        <p:spPr>
          <a:xfrm>
            <a:off x="512720" y="152400"/>
            <a:ext cx="7797662" cy="1158140"/>
          </a:xfrm>
        </p:spPr>
        <p:txBody>
          <a:bodyPr/>
          <a:lstStyle/>
          <a:p>
            <a:r>
              <a:rPr lang="en-US" dirty="0">
                <a:solidFill>
                  <a:srgbClr val="002060"/>
                </a:solidFill>
              </a:rPr>
              <a:t>Defining ED vs EA</a:t>
            </a:r>
          </a:p>
        </p:txBody>
      </p:sp>
      <p:sp>
        <p:nvSpPr>
          <p:cNvPr id="4" name="Content Placeholder 3">
            <a:extLst>
              <a:ext uri="{FF2B5EF4-FFF2-40B4-BE49-F238E27FC236}">
                <a16:creationId xmlns:a16="http://schemas.microsoft.com/office/drawing/2014/main" id="{5346D44C-4A78-050B-6654-4F3EC6D1AE31}"/>
              </a:ext>
            </a:extLst>
          </p:cNvPr>
          <p:cNvSpPr>
            <a:spLocks noGrp="1"/>
          </p:cNvSpPr>
          <p:nvPr>
            <p:ph sz="quarter" idx="13"/>
          </p:nvPr>
        </p:nvSpPr>
        <p:spPr>
          <a:xfrm>
            <a:off x="512720" y="1219200"/>
            <a:ext cx="3816536" cy="3311189"/>
          </a:xfrm>
        </p:spPr>
        <p:txBody>
          <a:bodyPr>
            <a:normAutofit lnSpcReduction="10000"/>
          </a:bodyPr>
          <a:lstStyle/>
          <a:p>
            <a:pPr marL="0" indent="0">
              <a:buNone/>
            </a:pPr>
            <a:r>
              <a:rPr lang="en-US" sz="2400" b="1" dirty="0">
                <a:solidFill>
                  <a:srgbClr val="002060"/>
                </a:solidFill>
              </a:rPr>
              <a:t>Early Decision</a:t>
            </a:r>
          </a:p>
          <a:p>
            <a:pPr marL="0" indent="0">
              <a:buNone/>
            </a:pPr>
            <a:r>
              <a:rPr lang="en-US" dirty="0">
                <a:solidFill>
                  <a:srgbClr val="002060"/>
                </a:solidFill>
              </a:rPr>
              <a:t>Only 1 ED application- #1 choice</a:t>
            </a:r>
          </a:p>
          <a:p>
            <a:pPr marL="0" indent="0">
              <a:buNone/>
            </a:pPr>
            <a:r>
              <a:rPr lang="en-US" dirty="0">
                <a:solidFill>
                  <a:srgbClr val="002060"/>
                </a:solidFill>
              </a:rPr>
              <a:t>Deadline typically </a:t>
            </a:r>
            <a:r>
              <a:rPr lang="en-US" dirty="0" err="1">
                <a:solidFill>
                  <a:srgbClr val="002060"/>
                </a:solidFill>
              </a:rPr>
              <a:t>nov</a:t>
            </a:r>
            <a:r>
              <a:rPr lang="en-US" dirty="0">
                <a:solidFill>
                  <a:srgbClr val="002060"/>
                </a:solidFill>
              </a:rPr>
              <a:t> 1</a:t>
            </a:r>
            <a:r>
              <a:rPr lang="en-US" baseline="30000" dirty="0">
                <a:solidFill>
                  <a:srgbClr val="002060"/>
                </a:solidFill>
              </a:rPr>
              <a:t>st</a:t>
            </a:r>
            <a:endParaRPr lang="en-US" dirty="0">
              <a:solidFill>
                <a:srgbClr val="002060"/>
              </a:solidFill>
            </a:endParaRPr>
          </a:p>
          <a:p>
            <a:pPr marL="0" indent="0">
              <a:buNone/>
            </a:pPr>
            <a:r>
              <a:rPr lang="en-US" dirty="0">
                <a:solidFill>
                  <a:srgbClr val="002060"/>
                </a:solidFill>
              </a:rPr>
              <a:t>Receive decision by December</a:t>
            </a:r>
          </a:p>
          <a:p>
            <a:pPr marL="0" indent="0">
              <a:buNone/>
            </a:pPr>
            <a:r>
              <a:rPr lang="en-US" dirty="0">
                <a:solidFill>
                  <a:srgbClr val="002060"/>
                </a:solidFill>
              </a:rPr>
              <a:t>Agree to attend</a:t>
            </a:r>
          </a:p>
          <a:p>
            <a:pPr marL="0" indent="0">
              <a:buNone/>
            </a:pPr>
            <a:r>
              <a:rPr lang="en-US" dirty="0">
                <a:solidFill>
                  <a:srgbClr val="002060"/>
                </a:solidFill>
              </a:rPr>
              <a:t>Can apply to other schools but have to withdraw if accepted ED </a:t>
            </a:r>
          </a:p>
        </p:txBody>
      </p:sp>
      <p:sp>
        <p:nvSpPr>
          <p:cNvPr id="5" name="Content Placeholder 4">
            <a:extLst>
              <a:ext uri="{FF2B5EF4-FFF2-40B4-BE49-F238E27FC236}">
                <a16:creationId xmlns:a16="http://schemas.microsoft.com/office/drawing/2014/main" id="{FDE0F03E-24EA-74E2-3ACF-9F54F4DBB5BD}"/>
              </a:ext>
            </a:extLst>
          </p:cNvPr>
          <p:cNvSpPr>
            <a:spLocks noGrp="1"/>
          </p:cNvSpPr>
          <p:nvPr>
            <p:ph sz="quarter" idx="14"/>
          </p:nvPr>
        </p:nvSpPr>
        <p:spPr>
          <a:xfrm>
            <a:off x="4414179" y="1219200"/>
            <a:ext cx="3814904" cy="3505200"/>
          </a:xfrm>
        </p:spPr>
        <p:txBody>
          <a:bodyPr>
            <a:normAutofit lnSpcReduction="10000"/>
          </a:bodyPr>
          <a:lstStyle/>
          <a:p>
            <a:pPr marL="0" indent="0">
              <a:buNone/>
            </a:pPr>
            <a:r>
              <a:rPr lang="en-US" sz="2400" b="1" dirty="0">
                <a:solidFill>
                  <a:srgbClr val="002060"/>
                </a:solidFill>
              </a:rPr>
              <a:t>Early action</a:t>
            </a:r>
          </a:p>
          <a:p>
            <a:pPr marL="0" indent="0">
              <a:buNone/>
            </a:pPr>
            <a:r>
              <a:rPr lang="en-US" dirty="0">
                <a:solidFill>
                  <a:srgbClr val="002060"/>
                </a:solidFill>
              </a:rPr>
              <a:t>Apply to as many schools as you want</a:t>
            </a:r>
          </a:p>
          <a:p>
            <a:pPr marL="0" indent="0">
              <a:buNone/>
            </a:pPr>
            <a:r>
              <a:rPr lang="en-US" dirty="0">
                <a:solidFill>
                  <a:srgbClr val="002060"/>
                </a:solidFill>
              </a:rPr>
              <a:t>Review your acceptance offers</a:t>
            </a:r>
          </a:p>
          <a:p>
            <a:pPr marL="0" indent="0">
              <a:buNone/>
            </a:pPr>
            <a:r>
              <a:rPr lang="en-US" dirty="0">
                <a:solidFill>
                  <a:srgbClr val="002060"/>
                </a:solidFill>
              </a:rPr>
              <a:t>Don’t have to commit to any school right away</a:t>
            </a:r>
          </a:p>
          <a:p>
            <a:pPr marL="0" indent="0">
              <a:buNone/>
            </a:pPr>
            <a:r>
              <a:rPr lang="en-US" dirty="0">
                <a:solidFill>
                  <a:srgbClr val="002060"/>
                </a:solidFill>
              </a:rPr>
              <a:t>Accept offer by for any school by may 1st</a:t>
            </a:r>
          </a:p>
        </p:txBody>
      </p:sp>
      <p:sp>
        <p:nvSpPr>
          <p:cNvPr id="3" name="TextBox 2">
            <a:extLst>
              <a:ext uri="{FF2B5EF4-FFF2-40B4-BE49-F238E27FC236}">
                <a16:creationId xmlns:a16="http://schemas.microsoft.com/office/drawing/2014/main" id="{60E6656D-67C8-1228-04C4-41EA836F17F2}"/>
              </a:ext>
            </a:extLst>
          </p:cNvPr>
          <p:cNvSpPr txBox="1"/>
          <p:nvPr/>
        </p:nvSpPr>
        <p:spPr>
          <a:xfrm>
            <a:off x="304800" y="4724400"/>
            <a:ext cx="8382000" cy="923330"/>
          </a:xfrm>
          <a:prstGeom prst="rect">
            <a:avLst/>
          </a:prstGeom>
          <a:noFill/>
        </p:spPr>
        <p:txBody>
          <a:bodyPr wrap="square" rtlCol="0">
            <a:spAutoFit/>
          </a:bodyPr>
          <a:lstStyle/>
          <a:p>
            <a:r>
              <a:rPr lang="en-US" dirty="0"/>
              <a:t>Rolling admissions- no deadline, are accepted throughout the year.</a:t>
            </a:r>
          </a:p>
          <a:p>
            <a:endParaRPr lang="en-US" dirty="0"/>
          </a:p>
          <a:p>
            <a:r>
              <a:rPr lang="en-US" dirty="0"/>
              <a:t>Regular decision- most have deadlines between January 1 and February 1</a:t>
            </a:r>
            <a:r>
              <a:rPr lang="en-US" baseline="30000" dirty="0"/>
              <a:t>st</a:t>
            </a:r>
            <a:r>
              <a:rPr lang="en-US" dirty="0"/>
              <a:t>.</a:t>
            </a:r>
          </a:p>
        </p:txBody>
      </p:sp>
    </p:spTree>
    <p:extLst>
      <p:ext uri="{BB962C8B-B14F-4D97-AF65-F5344CB8AC3E}">
        <p14:creationId xmlns:p14="http://schemas.microsoft.com/office/powerpoint/2010/main" val="709060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547255" y="269757"/>
            <a:ext cx="7797662" cy="1151965"/>
          </a:xfrm>
        </p:spPr>
        <p:txBody>
          <a:bodyPr/>
          <a:lstStyle/>
          <a:p>
            <a:pPr eaLnBrk="1" hangingPunct="1">
              <a:defRPr/>
            </a:pPr>
            <a:r>
              <a:rPr lang="en-US" dirty="0">
                <a:solidFill>
                  <a:srgbClr val="002060"/>
                </a:solidFill>
              </a:rPr>
              <a:t>TOP 10%</a:t>
            </a:r>
          </a:p>
        </p:txBody>
      </p:sp>
      <p:sp>
        <p:nvSpPr>
          <p:cNvPr id="152579" name="Rectangle 3"/>
          <p:cNvSpPr>
            <a:spLocks noGrp="1" noChangeArrowheads="1"/>
          </p:cNvSpPr>
          <p:nvPr>
            <p:ph idx="1"/>
          </p:nvPr>
        </p:nvSpPr>
        <p:spPr>
          <a:xfrm>
            <a:off x="547255" y="1343390"/>
            <a:ext cx="8610600" cy="2133600"/>
          </a:xfrm>
        </p:spPr>
        <p:txBody>
          <a:bodyPr>
            <a:normAutofit fontScale="85000" lnSpcReduction="10000"/>
          </a:bodyPr>
          <a:lstStyle/>
          <a:p>
            <a:pPr marL="0" indent="0" eaLnBrk="1" hangingPunct="1">
              <a:buNone/>
              <a:defRPr/>
            </a:pPr>
            <a:r>
              <a:rPr lang="en-US" sz="2400" dirty="0">
                <a:solidFill>
                  <a:srgbClr val="002060"/>
                </a:solidFill>
              </a:rPr>
              <a:t>Automatic admission to TEXAS public colleges other than UT ( Top 6%) ! </a:t>
            </a:r>
          </a:p>
          <a:p>
            <a:pPr marL="0" indent="0" eaLnBrk="1" hangingPunct="1">
              <a:buNone/>
              <a:defRPr/>
            </a:pPr>
            <a:r>
              <a:rPr lang="en-US" sz="2400" dirty="0">
                <a:solidFill>
                  <a:srgbClr val="002060"/>
                </a:solidFill>
              </a:rPr>
              <a:t>Must graduate Foundation with Endorsement</a:t>
            </a:r>
          </a:p>
          <a:p>
            <a:pPr marL="0" indent="0" eaLnBrk="1" hangingPunct="1">
              <a:buNone/>
              <a:defRPr/>
            </a:pPr>
            <a:r>
              <a:rPr lang="en-US" sz="2400" dirty="0">
                <a:solidFill>
                  <a:srgbClr val="002060"/>
                </a:solidFill>
              </a:rPr>
              <a:t>Does </a:t>
            </a:r>
            <a:r>
              <a:rPr lang="en-US" sz="2400" u="sng" dirty="0">
                <a:solidFill>
                  <a:srgbClr val="002060"/>
                </a:solidFill>
              </a:rPr>
              <a:t>NOT</a:t>
            </a:r>
            <a:r>
              <a:rPr lang="en-US" sz="2400" dirty="0">
                <a:solidFill>
                  <a:srgbClr val="002060"/>
                </a:solidFill>
              </a:rPr>
              <a:t> include COLLEGE TUITION!</a:t>
            </a:r>
          </a:p>
          <a:p>
            <a:pPr marL="0" indent="0" eaLnBrk="1" hangingPunct="1">
              <a:buNone/>
              <a:defRPr/>
            </a:pPr>
            <a:r>
              <a:rPr lang="en-US" sz="2400" dirty="0">
                <a:solidFill>
                  <a:srgbClr val="002060"/>
                </a:solidFill>
              </a:rPr>
              <a:t>Does not guarantee major of choice</a:t>
            </a:r>
          </a:p>
        </p:txBody>
      </p:sp>
      <p:pic>
        <p:nvPicPr>
          <p:cNvPr id="6" name="Picture 5" descr="TexasAM.gif"/>
          <p:cNvPicPr>
            <a:picLocks noChangeAspect="1"/>
          </p:cNvPicPr>
          <p:nvPr/>
        </p:nvPicPr>
        <p:blipFill>
          <a:blip r:embed="rId4" cstate="print"/>
          <a:stretch>
            <a:fillRect/>
          </a:stretch>
        </p:blipFill>
        <p:spPr>
          <a:xfrm>
            <a:off x="1184069" y="4323621"/>
            <a:ext cx="609600" cy="533400"/>
          </a:xfrm>
          <a:prstGeom prst="rect">
            <a:avLst/>
          </a:prstGeom>
        </p:spPr>
      </p:pic>
      <p:pic>
        <p:nvPicPr>
          <p:cNvPr id="7" name="Picture 6" descr="Texas State.bmp"/>
          <p:cNvPicPr>
            <a:picLocks noChangeAspect="1"/>
          </p:cNvPicPr>
          <p:nvPr/>
        </p:nvPicPr>
        <p:blipFill>
          <a:blip r:embed="rId5" cstate="print"/>
          <a:stretch>
            <a:fillRect/>
          </a:stretch>
        </p:blipFill>
        <p:spPr>
          <a:xfrm>
            <a:off x="2666203" y="3581400"/>
            <a:ext cx="712027" cy="533400"/>
          </a:xfrm>
          <a:prstGeom prst="rect">
            <a:avLst/>
          </a:prstGeom>
        </p:spPr>
      </p:pic>
      <p:pic>
        <p:nvPicPr>
          <p:cNvPr id="8" name="Picture 7" descr="sfa.jpg"/>
          <p:cNvPicPr>
            <a:picLocks noChangeAspect="1"/>
          </p:cNvPicPr>
          <p:nvPr/>
        </p:nvPicPr>
        <p:blipFill>
          <a:blip r:embed="rId6" cstate="print"/>
          <a:stretch>
            <a:fillRect/>
          </a:stretch>
        </p:blipFill>
        <p:spPr>
          <a:xfrm>
            <a:off x="2514600" y="4416873"/>
            <a:ext cx="914400" cy="500062"/>
          </a:xfrm>
          <a:prstGeom prst="rect">
            <a:avLst/>
          </a:prstGeom>
        </p:spPr>
      </p:pic>
      <p:pic>
        <p:nvPicPr>
          <p:cNvPr id="9" name="Picture 8" descr="TexasTechRedRaiders.gif"/>
          <p:cNvPicPr>
            <a:picLocks noChangeAspect="1"/>
          </p:cNvPicPr>
          <p:nvPr/>
        </p:nvPicPr>
        <p:blipFill>
          <a:blip r:embed="rId7" cstate="print"/>
          <a:stretch>
            <a:fillRect/>
          </a:stretch>
        </p:blipFill>
        <p:spPr>
          <a:xfrm>
            <a:off x="1113119" y="3505200"/>
            <a:ext cx="680085" cy="609600"/>
          </a:xfrm>
          <a:prstGeom prst="rect">
            <a:avLst/>
          </a:prstGeom>
        </p:spPr>
      </p:pic>
      <p:pic>
        <p:nvPicPr>
          <p:cNvPr id="10" name="Picture 9" descr="UH.jpg"/>
          <p:cNvPicPr>
            <a:picLocks noChangeAspect="1"/>
          </p:cNvPicPr>
          <p:nvPr/>
        </p:nvPicPr>
        <p:blipFill>
          <a:blip r:embed="rId8" cstate="print"/>
          <a:stretch>
            <a:fillRect/>
          </a:stretch>
        </p:blipFill>
        <p:spPr>
          <a:xfrm>
            <a:off x="6134390" y="4342342"/>
            <a:ext cx="761419" cy="542925"/>
          </a:xfrm>
          <a:prstGeom prst="rect">
            <a:avLst/>
          </a:prstGeom>
        </p:spPr>
      </p:pic>
      <p:pic>
        <p:nvPicPr>
          <p:cNvPr id="11" name="Picture 10" descr="Sam Houston.jpg"/>
          <p:cNvPicPr>
            <a:picLocks noChangeAspect="1"/>
          </p:cNvPicPr>
          <p:nvPr/>
        </p:nvPicPr>
        <p:blipFill>
          <a:blip r:embed="rId9" cstate="print"/>
          <a:stretch>
            <a:fillRect/>
          </a:stretch>
        </p:blipFill>
        <p:spPr>
          <a:xfrm>
            <a:off x="4267200" y="3581400"/>
            <a:ext cx="762886" cy="533400"/>
          </a:xfrm>
          <a:prstGeom prst="rect">
            <a:avLst/>
          </a:prstGeom>
        </p:spPr>
      </p:pic>
      <p:pic>
        <p:nvPicPr>
          <p:cNvPr id="13" name="Picture 12" descr="Texas Southern.jpg"/>
          <p:cNvPicPr>
            <a:picLocks noChangeAspect="1"/>
          </p:cNvPicPr>
          <p:nvPr/>
        </p:nvPicPr>
        <p:blipFill>
          <a:blip r:embed="rId10" cstate="print"/>
          <a:stretch>
            <a:fillRect/>
          </a:stretch>
        </p:blipFill>
        <p:spPr>
          <a:xfrm>
            <a:off x="6096000" y="3505200"/>
            <a:ext cx="838200" cy="609600"/>
          </a:xfrm>
          <a:prstGeom prst="rect">
            <a:avLst/>
          </a:prstGeom>
        </p:spPr>
      </p:pic>
      <p:pic>
        <p:nvPicPr>
          <p:cNvPr id="14" name="Picture 13" descr="UT.jpg"/>
          <p:cNvPicPr>
            <a:picLocks noChangeAspect="1"/>
          </p:cNvPicPr>
          <p:nvPr/>
        </p:nvPicPr>
        <p:blipFill>
          <a:blip r:embed="rId11" cstate="print"/>
          <a:stretch>
            <a:fillRect/>
          </a:stretch>
        </p:blipFill>
        <p:spPr>
          <a:xfrm>
            <a:off x="4267200" y="4323621"/>
            <a:ext cx="839086" cy="561646"/>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15257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52579">
                                            <p:txEl>
                                              <p:pRg st="0" end="0"/>
                                            </p:txEl>
                                          </p:spTgt>
                                        </p:tgtEl>
                                        <p:attrNameLst>
                                          <p:attrName>style.visibility</p:attrName>
                                        </p:attrNameLst>
                                      </p:cBhvr>
                                      <p:to>
                                        <p:strVal val="visible"/>
                                      </p:to>
                                    </p:set>
                                    <p:animEffect transition="in" filter="fade">
                                      <p:cBhvr>
                                        <p:cTn id="11" dur="1000"/>
                                        <p:tgtEl>
                                          <p:spTgt spid="152579">
                                            <p:txEl>
                                              <p:pRg st="0" end="0"/>
                                            </p:txEl>
                                          </p:spTgt>
                                        </p:tgtEl>
                                      </p:cBhvr>
                                    </p:animEffect>
                                    <p:anim calcmode="lin" valueType="num">
                                      <p:cBhvr>
                                        <p:cTn id="12" dur="1000" fill="hold"/>
                                        <p:tgtEl>
                                          <p:spTgt spid="152579">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52579">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5257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152579">
                                            <p:txEl>
                                              <p:pRg st="1" end="1"/>
                                            </p:txEl>
                                          </p:spTgt>
                                        </p:tgtEl>
                                        <p:attrNameLst>
                                          <p:attrName>style.visibility</p:attrName>
                                        </p:attrNameLst>
                                      </p:cBhvr>
                                      <p:to>
                                        <p:strVal val="visible"/>
                                      </p:to>
                                    </p:set>
                                    <p:animEffect transition="in" filter="fade">
                                      <p:cBhvr>
                                        <p:cTn id="19" dur="1000"/>
                                        <p:tgtEl>
                                          <p:spTgt spid="152579">
                                            <p:txEl>
                                              <p:pRg st="1" end="1"/>
                                            </p:txEl>
                                          </p:spTgt>
                                        </p:tgtEl>
                                      </p:cBhvr>
                                    </p:animEffect>
                                    <p:anim calcmode="lin" valueType="num">
                                      <p:cBhvr>
                                        <p:cTn id="20" dur="1000" fill="hold"/>
                                        <p:tgtEl>
                                          <p:spTgt spid="152579">
                                            <p:txEl>
                                              <p:pRg st="1" end="1"/>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152579">
                                            <p:txEl>
                                              <p:pRg st="1" end="1"/>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15257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152579">
                                            <p:txEl>
                                              <p:pRg st="2" end="2"/>
                                            </p:txEl>
                                          </p:spTgt>
                                        </p:tgtEl>
                                        <p:attrNameLst>
                                          <p:attrName>style.visibility</p:attrName>
                                        </p:attrNameLst>
                                      </p:cBhvr>
                                      <p:to>
                                        <p:strVal val="visible"/>
                                      </p:to>
                                    </p:set>
                                    <p:animEffect transition="in" filter="fade">
                                      <p:cBhvr>
                                        <p:cTn id="27" dur="1000"/>
                                        <p:tgtEl>
                                          <p:spTgt spid="152579">
                                            <p:txEl>
                                              <p:pRg st="2" end="2"/>
                                            </p:txEl>
                                          </p:spTgt>
                                        </p:tgtEl>
                                      </p:cBhvr>
                                    </p:animEffect>
                                    <p:anim calcmode="lin" valueType="num">
                                      <p:cBhvr>
                                        <p:cTn id="28" dur="1000" fill="hold"/>
                                        <p:tgtEl>
                                          <p:spTgt spid="152579">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52579">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5257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152579">
                                            <p:txEl>
                                              <p:pRg st="3" end="3"/>
                                            </p:txEl>
                                          </p:spTgt>
                                        </p:tgtEl>
                                        <p:attrNameLst>
                                          <p:attrName>style.visibility</p:attrName>
                                        </p:attrNameLst>
                                      </p:cBhvr>
                                      <p:to>
                                        <p:strVal val="visible"/>
                                      </p:to>
                                    </p:set>
                                    <p:animEffect transition="in" filter="fade">
                                      <p:cBhvr>
                                        <p:cTn id="35" dur="1000"/>
                                        <p:tgtEl>
                                          <p:spTgt spid="152579">
                                            <p:txEl>
                                              <p:pRg st="3" end="3"/>
                                            </p:txEl>
                                          </p:spTgt>
                                        </p:tgtEl>
                                      </p:cBhvr>
                                    </p:animEffect>
                                    <p:anim calcmode="lin" valueType="num">
                                      <p:cBhvr>
                                        <p:cTn id="36" dur="1000" fill="hold"/>
                                        <p:tgtEl>
                                          <p:spTgt spid="152579">
                                            <p:txEl>
                                              <p:pRg st="3" end="3"/>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152579">
                                            <p:txEl>
                                              <p:pRg st="3" end="3"/>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152579">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8" grpId="0"/>
      <p:bldP spid="15257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762000"/>
            <a:ext cx="5943600" cy="2000548"/>
          </a:xfrm>
          <a:prstGeom prst="rect">
            <a:avLst/>
          </a:prstGeom>
          <a:noFill/>
        </p:spPr>
        <p:txBody>
          <a:bodyPr wrap="square" rtlCol="0">
            <a:spAutoFit/>
          </a:bodyPr>
          <a:lstStyle/>
          <a:p>
            <a:pPr algn="ctr"/>
            <a:r>
              <a:rPr lang="en-US" sz="4400" dirty="0">
                <a:solidFill>
                  <a:srgbClr val="FF6600"/>
                </a:solidFill>
                <a:latin typeface="Impact" panose="020B0806030902050204" pitchFamily="34" charset="0"/>
              </a:rPr>
              <a:t>University of Texas</a:t>
            </a:r>
          </a:p>
          <a:p>
            <a:pPr algn="ctr"/>
            <a:r>
              <a:rPr lang="en-US" sz="2000" dirty="0">
                <a:latin typeface="Impact" panose="020B0806030902050204" pitchFamily="34" charset="0"/>
              </a:rPr>
              <a:t>Houston Admissions Center</a:t>
            </a:r>
          </a:p>
          <a:p>
            <a:pPr algn="ctr"/>
            <a:r>
              <a:rPr lang="en-US" sz="2000" dirty="0">
                <a:latin typeface="Impact" panose="020B0806030902050204" pitchFamily="34" charset="0"/>
              </a:rPr>
              <a:t>3201 Allen Parkway, suite 225</a:t>
            </a:r>
          </a:p>
          <a:p>
            <a:pPr algn="ctr"/>
            <a:r>
              <a:rPr lang="en-US" sz="2000" dirty="0">
                <a:latin typeface="Impact" panose="020B0806030902050204" pitchFamily="34" charset="0"/>
              </a:rPr>
              <a:t>Houston, Texas 77019</a:t>
            </a:r>
          </a:p>
          <a:p>
            <a:pPr algn="ctr"/>
            <a:r>
              <a:rPr lang="en-US" sz="2000" dirty="0">
                <a:latin typeface="Impact" panose="020B0806030902050204" pitchFamily="34" charset="0"/>
              </a:rPr>
              <a:t>713.871.BEVO</a:t>
            </a:r>
          </a:p>
        </p:txBody>
      </p:sp>
      <p:sp>
        <p:nvSpPr>
          <p:cNvPr id="3" name="TextBox 2"/>
          <p:cNvSpPr txBox="1"/>
          <p:nvPr/>
        </p:nvSpPr>
        <p:spPr>
          <a:xfrm>
            <a:off x="1447800" y="3203377"/>
            <a:ext cx="6248400" cy="2000548"/>
          </a:xfrm>
          <a:prstGeom prst="rect">
            <a:avLst/>
          </a:prstGeom>
          <a:noFill/>
        </p:spPr>
        <p:txBody>
          <a:bodyPr wrap="square" rtlCol="0">
            <a:spAutoFit/>
          </a:bodyPr>
          <a:lstStyle/>
          <a:p>
            <a:pPr algn="ctr"/>
            <a:r>
              <a:rPr lang="en-US" sz="4400" dirty="0">
                <a:solidFill>
                  <a:schemeClr val="accent1">
                    <a:lumMod val="75000"/>
                  </a:schemeClr>
                </a:solidFill>
              </a:rPr>
              <a:t>Texas A&amp;M University</a:t>
            </a:r>
          </a:p>
          <a:p>
            <a:pPr algn="ctr"/>
            <a:r>
              <a:rPr lang="en-US" sz="2000" dirty="0"/>
              <a:t>Prospective Student Center</a:t>
            </a:r>
          </a:p>
          <a:p>
            <a:pPr algn="ctr"/>
            <a:r>
              <a:rPr lang="en-US" sz="2000" dirty="0"/>
              <a:t>1225 North Loop West, Suite 200</a:t>
            </a:r>
          </a:p>
          <a:p>
            <a:pPr algn="ctr"/>
            <a:r>
              <a:rPr lang="en-US" sz="2000" dirty="0"/>
              <a:t>Houston, Texas  77008</a:t>
            </a:r>
          </a:p>
          <a:p>
            <a:pPr algn="ctr"/>
            <a:r>
              <a:rPr lang="en-US" sz="2000" dirty="0"/>
              <a:t>713.454.1990</a:t>
            </a:r>
          </a:p>
        </p:txBody>
      </p:sp>
    </p:spTree>
    <p:custDataLst>
      <p:tags r:id="rId1"/>
    </p:custDataLst>
    <p:extLst>
      <p:ext uri="{BB962C8B-B14F-4D97-AF65-F5344CB8AC3E}">
        <p14:creationId xmlns:p14="http://schemas.microsoft.com/office/powerpoint/2010/main" val="2755590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2743702-B088-481B-8D2C-C4EB0544D266}"/>
              </a:ext>
            </a:extLst>
          </p:cNvPr>
          <p:cNvSpPr txBox="1">
            <a:spLocks/>
          </p:cNvSpPr>
          <p:nvPr/>
        </p:nvSpPr>
        <p:spPr>
          <a:xfrm>
            <a:off x="457200" y="1295400"/>
            <a:ext cx="8229600" cy="304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cap="all" baseline="0">
                <a:solidFill>
                  <a:schemeClr val="accent1"/>
                </a:solidFill>
                <a:effectLst/>
                <a:latin typeface="+mj-lt"/>
                <a:ea typeface="+mj-ea"/>
                <a:cs typeface="+mj-cs"/>
              </a:defRPr>
            </a:lvl1pPr>
          </a:lstStyle>
          <a:p>
            <a:endParaRPr lang="en-US" dirty="0">
              <a:solidFill>
                <a:srgbClr val="002060"/>
              </a:solidFill>
            </a:endParaRPr>
          </a:p>
          <a:p>
            <a:r>
              <a:rPr lang="en-US" dirty="0">
                <a:solidFill>
                  <a:srgbClr val="002060"/>
                </a:solidFill>
              </a:rPr>
              <a:t>College Preview days</a:t>
            </a:r>
            <a:br>
              <a:rPr lang="en-US" dirty="0">
                <a:solidFill>
                  <a:srgbClr val="002060"/>
                </a:solidFill>
              </a:rPr>
            </a:br>
            <a:br>
              <a:rPr lang="en-US" dirty="0">
                <a:solidFill>
                  <a:srgbClr val="002060"/>
                </a:solidFill>
              </a:rPr>
            </a:br>
            <a:r>
              <a:rPr lang="en-US" sz="2400" dirty="0">
                <a:solidFill>
                  <a:srgbClr val="002060"/>
                </a:solidFill>
              </a:rPr>
              <a:t>Texas </a:t>
            </a:r>
            <a:r>
              <a:rPr lang="en-US" sz="2400" dirty="0" err="1">
                <a:solidFill>
                  <a:srgbClr val="002060"/>
                </a:solidFill>
              </a:rPr>
              <a:t>a&amp;M</a:t>
            </a:r>
            <a:r>
              <a:rPr lang="en-US" sz="2400" dirty="0">
                <a:solidFill>
                  <a:srgbClr val="002060"/>
                </a:solidFill>
              </a:rPr>
              <a:t>- Aggieland Saturday oct 22, 2022 and spring 2023</a:t>
            </a:r>
          </a:p>
          <a:p>
            <a:endParaRPr lang="en-US" sz="2400" dirty="0">
              <a:solidFill>
                <a:srgbClr val="002060"/>
              </a:solidFill>
            </a:endParaRPr>
          </a:p>
          <a:p>
            <a:r>
              <a:rPr lang="en-US" sz="2400" dirty="0">
                <a:solidFill>
                  <a:srgbClr val="002060"/>
                </a:solidFill>
              </a:rPr>
              <a:t>uh- oct. 15</a:t>
            </a:r>
            <a:r>
              <a:rPr lang="en-US" sz="2400" baseline="30000" dirty="0">
                <a:solidFill>
                  <a:srgbClr val="002060"/>
                </a:solidFill>
              </a:rPr>
              <a:t>th</a:t>
            </a:r>
            <a:r>
              <a:rPr lang="en-US" sz="2400" dirty="0">
                <a:solidFill>
                  <a:srgbClr val="002060"/>
                </a:solidFill>
              </a:rPr>
              <a:t> and </a:t>
            </a:r>
            <a:r>
              <a:rPr lang="en-US" sz="2400" dirty="0" err="1">
                <a:solidFill>
                  <a:srgbClr val="002060"/>
                </a:solidFill>
              </a:rPr>
              <a:t>nov</a:t>
            </a:r>
            <a:r>
              <a:rPr lang="en-US" sz="2400" dirty="0">
                <a:solidFill>
                  <a:srgbClr val="002060"/>
                </a:solidFill>
              </a:rPr>
              <a:t> 5</a:t>
            </a:r>
            <a:r>
              <a:rPr lang="en-US" sz="2400" baseline="30000" dirty="0">
                <a:solidFill>
                  <a:srgbClr val="002060"/>
                </a:solidFill>
              </a:rPr>
              <a:t>th</a:t>
            </a:r>
            <a:endParaRPr lang="en-US" sz="2400" dirty="0">
              <a:solidFill>
                <a:srgbClr val="002060"/>
              </a:solidFill>
            </a:endParaRPr>
          </a:p>
          <a:p>
            <a:endParaRPr lang="en-US" sz="2400" dirty="0">
              <a:solidFill>
                <a:srgbClr val="002060"/>
              </a:solidFill>
            </a:endParaRPr>
          </a:p>
          <a:p>
            <a:r>
              <a:rPr lang="en-US" sz="2400" dirty="0">
                <a:solidFill>
                  <a:srgbClr val="002060"/>
                </a:solidFill>
              </a:rPr>
              <a:t>Sam Houston- Saturday @ </a:t>
            </a:r>
            <a:r>
              <a:rPr lang="en-US" sz="2400" dirty="0" err="1">
                <a:solidFill>
                  <a:srgbClr val="002060"/>
                </a:solidFill>
              </a:rPr>
              <a:t>sam</a:t>
            </a:r>
            <a:r>
              <a:rPr lang="en-US" sz="2400" dirty="0">
                <a:solidFill>
                  <a:srgbClr val="002060"/>
                </a:solidFill>
              </a:rPr>
              <a:t> sept 24</a:t>
            </a:r>
            <a:r>
              <a:rPr lang="en-US" sz="2400" baseline="30000" dirty="0">
                <a:solidFill>
                  <a:srgbClr val="002060"/>
                </a:solidFill>
              </a:rPr>
              <a:t>th</a:t>
            </a:r>
            <a:r>
              <a:rPr lang="en-US" sz="2400" dirty="0">
                <a:solidFill>
                  <a:srgbClr val="002060"/>
                </a:solidFill>
              </a:rPr>
              <a:t>, 2022</a:t>
            </a:r>
          </a:p>
          <a:p>
            <a:endParaRPr lang="en-US" sz="2400" dirty="0">
              <a:solidFill>
                <a:srgbClr val="002060"/>
              </a:solidFill>
            </a:endParaRPr>
          </a:p>
          <a:p>
            <a:r>
              <a:rPr lang="en-US" sz="2400" dirty="0">
                <a:solidFill>
                  <a:srgbClr val="002060"/>
                </a:solidFill>
              </a:rPr>
              <a:t>Tx state- bobcat days oct 15</a:t>
            </a:r>
            <a:r>
              <a:rPr lang="en-US" sz="2400" baseline="30000" dirty="0">
                <a:solidFill>
                  <a:srgbClr val="002060"/>
                </a:solidFill>
              </a:rPr>
              <a:t>th</a:t>
            </a:r>
            <a:r>
              <a:rPr lang="en-US" sz="2400" dirty="0">
                <a:solidFill>
                  <a:srgbClr val="002060"/>
                </a:solidFill>
              </a:rPr>
              <a:t>, </a:t>
            </a:r>
            <a:r>
              <a:rPr lang="en-US" sz="2400" dirty="0" err="1">
                <a:solidFill>
                  <a:srgbClr val="002060"/>
                </a:solidFill>
              </a:rPr>
              <a:t>nov</a:t>
            </a:r>
            <a:r>
              <a:rPr lang="en-US" sz="2400" dirty="0">
                <a:solidFill>
                  <a:srgbClr val="002060"/>
                </a:solidFill>
              </a:rPr>
              <a:t> 12</a:t>
            </a:r>
            <a:r>
              <a:rPr lang="en-US" sz="2400" baseline="30000" dirty="0">
                <a:solidFill>
                  <a:srgbClr val="002060"/>
                </a:solidFill>
              </a:rPr>
              <a:t>th</a:t>
            </a:r>
            <a:r>
              <a:rPr lang="en-US" sz="2400" dirty="0">
                <a:solidFill>
                  <a:srgbClr val="002060"/>
                </a:solidFill>
              </a:rPr>
              <a:t>, </a:t>
            </a:r>
            <a:r>
              <a:rPr lang="en-US" sz="2400" dirty="0" err="1">
                <a:solidFill>
                  <a:srgbClr val="002060"/>
                </a:solidFill>
              </a:rPr>
              <a:t>feb</a:t>
            </a:r>
            <a:r>
              <a:rPr lang="en-US" sz="2400" dirty="0">
                <a:solidFill>
                  <a:srgbClr val="002060"/>
                </a:solidFill>
              </a:rPr>
              <a:t> 18</a:t>
            </a:r>
            <a:r>
              <a:rPr lang="en-US" sz="2400" baseline="30000" dirty="0">
                <a:solidFill>
                  <a:srgbClr val="002060"/>
                </a:solidFill>
              </a:rPr>
              <a:t>th</a:t>
            </a:r>
            <a:r>
              <a:rPr lang="en-US" sz="2400" dirty="0">
                <a:solidFill>
                  <a:srgbClr val="002060"/>
                </a:solidFill>
              </a:rPr>
              <a:t>, </a:t>
            </a:r>
            <a:r>
              <a:rPr lang="en-US" sz="2400" dirty="0" err="1">
                <a:solidFill>
                  <a:srgbClr val="002060"/>
                </a:solidFill>
              </a:rPr>
              <a:t>april</a:t>
            </a:r>
            <a:r>
              <a:rPr lang="en-US" sz="2400" dirty="0">
                <a:solidFill>
                  <a:srgbClr val="002060"/>
                </a:solidFill>
              </a:rPr>
              <a:t> 15</a:t>
            </a:r>
            <a:r>
              <a:rPr lang="en-US" sz="2400" baseline="30000" dirty="0">
                <a:solidFill>
                  <a:srgbClr val="002060"/>
                </a:solidFill>
              </a:rPr>
              <a:t>th</a:t>
            </a:r>
            <a:endParaRPr lang="en-US" sz="2400" dirty="0">
              <a:solidFill>
                <a:srgbClr val="002060"/>
              </a:solidFill>
            </a:endParaRPr>
          </a:p>
          <a:p>
            <a:endParaRPr lang="en-US" sz="2400" dirty="0">
              <a:solidFill>
                <a:srgbClr val="002060"/>
              </a:solidFill>
            </a:endParaRPr>
          </a:p>
          <a:p>
            <a:r>
              <a:rPr lang="en-US" sz="2400" dirty="0">
                <a:solidFill>
                  <a:srgbClr val="002060"/>
                </a:solidFill>
              </a:rPr>
              <a:t>Stephen f Austin- showcase Saturday </a:t>
            </a:r>
            <a:r>
              <a:rPr lang="en-US" sz="2400" dirty="0" err="1">
                <a:solidFill>
                  <a:srgbClr val="002060"/>
                </a:solidFill>
              </a:rPr>
              <a:t>nov</a:t>
            </a:r>
            <a:r>
              <a:rPr lang="en-US" sz="2400" dirty="0">
                <a:solidFill>
                  <a:srgbClr val="002060"/>
                </a:solidFill>
              </a:rPr>
              <a:t> 12</a:t>
            </a:r>
            <a:r>
              <a:rPr lang="en-US" sz="2400" baseline="30000" dirty="0">
                <a:solidFill>
                  <a:srgbClr val="002060"/>
                </a:solidFill>
              </a:rPr>
              <a:t>th</a:t>
            </a:r>
            <a:endParaRPr lang="en-US" sz="2400" dirty="0">
              <a:solidFill>
                <a:srgbClr val="002060"/>
              </a:solidFill>
            </a:endParaRPr>
          </a:p>
          <a:p>
            <a:endParaRPr lang="en-US" sz="2400" dirty="0">
              <a:solidFill>
                <a:srgbClr val="002060"/>
              </a:solidFill>
            </a:endParaRPr>
          </a:p>
          <a:p>
            <a:r>
              <a:rPr lang="en-US" sz="2400" dirty="0">
                <a:solidFill>
                  <a:srgbClr val="002060"/>
                </a:solidFill>
              </a:rPr>
              <a:t>Ut- visit their website for options</a:t>
            </a:r>
          </a:p>
          <a:p>
            <a:endParaRPr lang="en-US" dirty="0">
              <a:solidFill>
                <a:srgbClr val="002060"/>
              </a:solidFill>
            </a:endParaRPr>
          </a:p>
        </p:txBody>
      </p:sp>
    </p:spTree>
    <p:custDataLst>
      <p:tags r:id="rId1"/>
    </p:custDataLst>
    <p:extLst>
      <p:ext uri="{BB962C8B-B14F-4D97-AF65-F5344CB8AC3E}">
        <p14:creationId xmlns:p14="http://schemas.microsoft.com/office/powerpoint/2010/main" val="3559912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A4BACC4-A5D0-4924-A80F-7E6F373450A0}"/>
              </a:ext>
            </a:extLst>
          </p:cNvPr>
          <p:cNvSpPr txBox="1">
            <a:spLocks noChangeArrowheads="1"/>
          </p:cNvSpPr>
          <p:nvPr/>
        </p:nvSpPr>
        <p:spPr>
          <a:xfrm rot="21420000">
            <a:off x="409464" y="669436"/>
            <a:ext cx="7533524" cy="1163333"/>
          </a:xfrm>
          <a:prstGeom prst="rect">
            <a:avLst/>
          </a:prstGeom>
        </p:spPr>
        <p:txBody>
          <a:bodyPr vert="horz" lIns="91440" tIns="45720" rIns="91440" bIns="45720" rtlCol="0" anchor="b">
            <a:normAutofit fontScale="47500" lnSpcReduction="20000"/>
          </a:bodyPr>
          <a:lstStyle>
            <a:lvl1pPr algn="r" defTabSz="914400" rtl="0" eaLnBrk="1" latinLnBrk="0" hangingPunct="1">
              <a:lnSpc>
                <a:spcPct val="90000"/>
              </a:lnSpc>
              <a:spcBef>
                <a:spcPct val="0"/>
              </a:spcBef>
              <a:buNone/>
              <a:defRPr sz="7200" kern="1200" cap="all" baseline="0">
                <a:solidFill>
                  <a:schemeClr val="accent1"/>
                </a:solidFill>
                <a:effectLst/>
                <a:latin typeface="+mj-lt"/>
                <a:ea typeface="+mj-ea"/>
                <a:cs typeface="+mj-cs"/>
              </a:defRPr>
            </a:lvl1pPr>
          </a:lstStyle>
          <a:p>
            <a:br>
              <a:rPr lang="en-US" dirty="0"/>
            </a:br>
            <a:r>
              <a:rPr lang="en-US" sz="12600" dirty="0">
                <a:solidFill>
                  <a:srgbClr val="002060"/>
                </a:solidFill>
              </a:rPr>
              <a:t>college night</a:t>
            </a:r>
          </a:p>
        </p:txBody>
      </p:sp>
      <p:sp>
        <p:nvSpPr>
          <p:cNvPr id="5" name="Rectangle 3">
            <a:extLst>
              <a:ext uri="{FF2B5EF4-FFF2-40B4-BE49-F238E27FC236}">
                <a16:creationId xmlns:a16="http://schemas.microsoft.com/office/drawing/2014/main" id="{8B82A0CB-31D1-4D01-B18E-152A70F9683F}"/>
              </a:ext>
            </a:extLst>
          </p:cNvPr>
          <p:cNvSpPr txBox="1">
            <a:spLocks noChangeArrowheads="1"/>
          </p:cNvSpPr>
          <p:nvPr/>
        </p:nvSpPr>
        <p:spPr>
          <a:xfrm rot="21420000">
            <a:off x="554463" y="2936869"/>
            <a:ext cx="7512060" cy="550333"/>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4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r>
              <a:rPr lang="en-US" dirty="0"/>
              <a:t>Friendswood high school</a:t>
            </a:r>
          </a:p>
        </p:txBody>
      </p:sp>
      <p:sp>
        <p:nvSpPr>
          <p:cNvPr id="7" name="Subtitle 6">
            <a:extLst>
              <a:ext uri="{FF2B5EF4-FFF2-40B4-BE49-F238E27FC236}">
                <a16:creationId xmlns:a16="http://schemas.microsoft.com/office/drawing/2014/main" id="{45AD9B14-F812-47CD-9E76-73DC91851AFC}"/>
              </a:ext>
            </a:extLst>
          </p:cNvPr>
          <p:cNvSpPr>
            <a:spLocks noGrp="1"/>
          </p:cNvSpPr>
          <p:nvPr>
            <p:ph type="subTitle" idx="1"/>
          </p:nvPr>
        </p:nvSpPr>
        <p:spPr>
          <a:xfrm rot="21420000">
            <a:off x="451902" y="1893339"/>
            <a:ext cx="7512060" cy="550333"/>
          </a:xfrm>
        </p:spPr>
        <p:txBody>
          <a:bodyPr/>
          <a:lstStyle/>
          <a:p>
            <a:r>
              <a:rPr lang="en-US" dirty="0"/>
              <a:t>Thursday, October 27</a:t>
            </a:r>
            <a:r>
              <a:rPr lang="en-US" baseline="30000" dirty="0"/>
              <a:t>th</a:t>
            </a:r>
            <a:r>
              <a:rPr lang="en-US" dirty="0"/>
              <a:t>, 2022</a:t>
            </a:r>
          </a:p>
        </p:txBody>
      </p:sp>
      <p:sp>
        <p:nvSpPr>
          <p:cNvPr id="10" name="Subtitle 6">
            <a:extLst>
              <a:ext uri="{FF2B5EF4-FFF2-40B4-BE49-F238E27FC236}">
                <a16:creationId xmlns:a16="http://schemas.microsoft.com/office/drawing/2014/main" id="{5DACBBAA-1517-478E-92B4-162BEECA7DE8}"/>
              </a:ext>
            </a:extLst>
          </p:cNvPr>
          <p:cNvSpPr txBox="1">
            <a:spLocks/>
          </p:cNvSpPr>
          <p:nvPr/>
        </p:nvSpPr>
        <p:spPr>
          <a:xfrm rot="21420000">
            <a:off x="554463" y="2364703"/>
            <a:ext cx="7512060" cy="550333"/>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4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r>
              <a:rPr lang="en-US" dirty="0"/>
              <a:t>5:30 – 7:30 PM</a:t>
            </a:r>
          </a:p>
        </p:txBody>
      </p:sp>
      <p:sp>
        <p:nvSpPr>
          <p:cNvPr id="11" name="Rectangle 3">
            <a:extLst>
              <a:ext uri="{FF2B5EF4-FFF2-40B4-BE49-F238E27FC236}">
                <a16:creationId xmlns:a16="http://schemas.microsoft.com/office/drawing/2014/main" id="{4886F9B7-C38B-4C55-8D0D-02F8D6BCD2D7}"/>
              </a:ext>
            </a:extLst>
          </p:cNvPr>
          <p:cNvSpPr txBox="1">
            <a:spLocks noChangeArrowheads="1"/>
          </p:cNvSpPr>
          <p:nvPr/>
        </p:nvSpPr>
        <p:spPr>
          <a:xfrm rot="21420000">
            <a:off x="695055" y="3520811"/>
            <a:ext cx="7512060" cy="550333"/>
          </a:xfrm>
          <a:prstGeom prst="rect">
            <a:avLst/>
          </a:prstGeom>
        </p:spPr>
        <p:txBody>
          <a:bodyPr vert="horz" lIns="91440" tIns="45720" rIns="91440" bIns="45720" rtlCol="0" anchor="t">
            <a:noAutofit/>
          </a:bodyPr>
          <a:lstStyle>
            <a:lvl1pPr marL="0" indent="0" algn="r" defTabSz="914400" rtl="0" eaLnBrk="1" latinLnBrk="0" hangingPunct="1">
              <a:lnSpc>
                <a:spcPct val="120000"/>
              </a:lnSpc>
              <a:spcBef>
                <a:spcPts val="1000"/>
              </a:spcBef>
              <a:buClr>
                <a:schemeClr val="accent1"/>
              </a:buClr>
              <a:buSzPct val="160000"/>
              <a:buFont typeface="Arial" panose="020B0604020202020204" pitchFamily="34" charset="0"/>
              <a:buNone/>
              <a:defRPr sz="2400" kern="1200" cap="all" baseline="0">
                <a:solidFill>
                  <a:schemeClr val="bg1">
                    <a:lumMod val="50000"/>
                  </a:schemeClr>
                </a:solidFill>
                <a:effectLst/>
                <a:latin typeface="+mn-lt"/>
                <a:ea typeface="+mn-ea"/>
                <a:cs typeface="+mn-cs"/>
              </a:defRPr>
            </a:lvl1pPr>
            <a:lvl2pPr marL="457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2000" kern="1200" cap="all" baseline="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800" kern="1200" cap="all" baseline="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60000"/>
              <a:buFont typeface="Arial" panose="020B0604020202020204" pitchFamily="34" charset="0"/>
              <a:buNone/>
              <a:defRPr sz="1600" kern="1200" cap="all" baseline="0">
                <a:solidFill>
                  <a:schemeClr val="tx1"/>
                </a:solidFill>
                <a:effectLst/>
                <a:latin typeface="+mn-lt"/>
                <a:ea typeface="+mn-ea"/>
                <a:cs typeface="+mn-cs"/>
              </a:defRPr>
            </a:lvl9pPr>
          </a:lstStyle>
          <a:p>
            <a:r>
              <a:rPr lang="en-US" dirty="0"/>
              <a:t>Colleges, Military representatives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4"/>
                                        </p:tgtEl>
                                      </p:cBhvr>
                                    </p:animEffect>
                                    <p:animScale>
                                      <p:cBhvr>
                                        <p:cTn id="7" dur="250" autoRev="1" fill="hold"/>
                                        <p:tgtEl>
                                          <p:spTgt spid="4"/>
                                        </p:tgtEl>
                                      </p:cBhvr>
                                      <p:by x="105000" y="105000"/>
                                    </p:animScale>
                                  </p:childTnLst>
                                </p:cTn>
                              </p:par>
                            </p:childTnLst>
                          </p:cTn>
                        </p:par>
                        <p:par>
                          <p:cTn id="8" fill="hold">
                            <p:stCondLst>
                              <p:cond delay="500"/>
                            </p:stCondLst>
                            <p:childTnLst>
                              <p:par>
                                <p:cTn id="9" presetID="27" presetClass="emph" presetSubtype="0" fill="hold" grpId="0" nodeType="afterEffect">
                                  <p:stCondLst>
                                    <p:cond delay="0"/>
                                  </p:stCondLst>
                                  <p:childTnLst>
                                    <p:animClr clrSpc="rgb" dir="cw">
                                      <p:cBhvr override="childStyle">
                                        <p:cTn id="10" dur="250" autoRev="1" fill="hold"/>
                                        <p:tgtEl>
                                          <p:spTgt spid="5">
                                            <p:txEl>
                                              <p:pRg st="0" end="0"/>
                                            </p:txEl>
                                          </p:spTgt>
                                        </p:tgtEl>
                                        <p:attrNameLst>
                                          <p:attrName>style.color</p:attrName>
                                        </p:attrNameLst>
                                      </p:cBhvr>
                                      <p:to>
                                        <a:schemeClr val="bg1"/>
                                      </p:to>
                                    </p:animClr>
                                    <p:animClr clrSpc="rgb" dir="cw">
                                      <p:cBhvr>
                                        <p:cTn id="11" dur="250" autoRev="1" fill="hold"/>
                                        <p:tgtEl>
                                          <p:spTgt spid="5">
                                            <p:txEl>
                                              <p:pRg st="0" end="0"/>
                                            </p:txEl>
                                          </p:spTgt>
                                        </p:tgtEl>
                                        <p:attrNameLst>
                                          <p:attrName>fillcolor</p:attrName>
                                        </p:attrNameLst>
                                      </p:cBhvr>
                                      <p:to>
                                        <a:schemeClr val="bg1"/>
                                      </p:to>
                                    </p:animClr>
                                    <p:set>
                                      <p:cBhvr>
                                        <p:cTn id="12" dur="250" autoRev="1" fill="hold"/>
                                        <p:tgtEl>
                                          <p:spTgt spid="5">
                                            <p:txEl>
                                              <p:pRg st="0" end="0"/>
                                            </p:txEl>
                                          </p:spTgt>
                                        </p:tgtEl>
                                        <p:attrNameLst>
                                          <p:attrName>fill.type</p:attrName>
                                        </p:attrNameLst>
                                      </p:cBhvr>
                                      <p:to>
                                        <p:strVal val="solid"/>
                                      </p:to>
                                    </p:set>
                                    <p:set>
                                      <p:cBhvr>
                                        <p:cTn id="13" dur="250" autoRev="1" fill="hold"/>
                                        <p:tgtEl>
                                          <p:spTgt spid="5">
                                            <p:txEl>
                                              <p:pRg st="0" end="0"/>
                                            </p:txEl>
                                          </p:spTgt>
                                        </p:tgtEl>
                                        <p:attrNameLst>
                                          <p:attrName>fill.on</p:attrName>
                                        </p:attrNameLst>
                                      </p:cBhvr>
                                      <p:to>
                                        <p:strVal val="true"/>
                                      </p:to>
                                    </p:set>
                                  </p:childTnLst>
                                </p:cTn>
                              </p:par>
                            </p:childTnLst>
                          </p:cTn>
                        </p:par>
                        <p:par>
                          <p:cTn id="14" fill="hold">
                            <p:stCondLst>
                              <p:cond delay="1000"/>
                            </p:stCondLst>
                            <p:childTnLst>
                              <p:par>
                                <p:cTn id="15" presetID="27" presetClass="emph" presetSubtype="0" fill="hold" grpId="0" nodeType="afterEffect">
                                  <p:stCondLst>
                                    <p:cond delay="0"/>
                                  </p:stCondLst>
                                  <p:childTnLst>
                                    <p:animClr clrSpc="rgb" dir="cw">
                                      <p:cBhvr override="childStyle">
                                        <p:cTn id="16" dur="250" autoRev="1" fill="hold"/>
                                        <p:tgtEl>
                                          <p:spTgt spid="11">
                                            <p:txEl>
                                              <p:pRg st="0" end="0"/>
                                            </p:txEl>
                                          </p:spTgt>
                                        </p:tgtEl>
                                        <p:attrNameLst>
                                          <p:attrName>style.color</p:attrName>
                                        </p:attrNameLst>
                                      </p:cBhvr>
                                      <p:to>
                                        <a:schemeClr val="bg1"/>
                                      </p:to>
                                    </p:animClr>
                                    <p:animClr clrSpc="rgb" dir="cw">
                                      <p:cBhvr>
                                        <p:cTn id="17" dur="250" autoRev="1" fill="hold"/>
                                        <p:tgtEl>
                                          <p:spTgt spid="11">
                                            <p:txEl>
                                              <p:pRg st="0" end="0"/>
                                            </p:txEl>
                                          </p:spTgt>
                                        </p:tgtEl>
                                        <p:attrNameLst>
                                          <p:attrName>fillcolor</p:attrName>
                                        </p:attrNameLst>
                                      </p:cBhvr>
                                      <p:to>
                                        <a:schemeClr val="bg1"/>
                                      </p:to>
                                    </p:animClr>
                                    <p:set>
                                      <p:cBhvr>
                                        <p:cTn id="18" dur="250" autoRev="1" fill="hold"/>
                                        <p:tgtEl>
                                          <p:spTgt spid="11">
                                            <p:txEl>
                                              <p:pRg st="0" end="0"/>
                                            </p:txEl>
                                          </p:spTgt>
                                        </p:tgtEl>
                                        <p:attrNameLst>
                                          <p:attrName>fill.type</p:attrName>
                                        </p:attrNameLst>
                                      </p:cBhvr>
                                      <p:to>
                                        <p:strVal val="solid"/>
                                      </p:to>
                                    </p:set>
                                    <p:set>
                                      <p:cBhvr>
                                        <p:cTn id="19" dur="250" autoRev="1" fill="hold"/>
                                        <p:tgtEl>
                                          <p:spTgt spid="11">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0100" y="609600"/>
            <a:ext cx="3048000" cy="769441"/>
          </a:xfrm>
          <a:prstGeom prst="rect">
            <a:avLst/>
          </a:prstGeom>
          <a:noFill/>
        </p:spPr>
        <p:txBody>
          <a:bodyPr wrap="square" rtlCol="0">
            <a:spAutoFit/>
          </a:bodyPr>
          <a:lstStyle/>
          <a:p>
            <a:r>
              <a:rPr lang="en-US" sz="4400" dirty="0">
                <a:solidFill>
                  <a:srgbClr val="002060"/>
                </a:solidFill>
                <a:latin typeface="+mj-lt"/>
              </a:rPr>
              <a:t>DATES</a:t>
            </a:r>
          </a:p>
        </p:txBody>
      </p:sp>
      <p:sp>
        <p:nvSpPr>
          <p:cNvPr id="3" name="TextBox 2"/>
          <p:cNvSpPr txBox="1"/>
          <p:nvPr/>
        </p:nvSpPr>
        <p:spPr>
          <a:xfrm>
            <a:off x="733301" y="2133600"/>
            <a:ext cx="8343900" cy="3046988"/>
          </a:xfrm>
          <a:prstGeom prst="rect">
            <a:avLst/>
          </a:prstGeom>
          <a:noFill/>
        </p:spPr>
        <p:txBody>
          <a:bodyPr wrap="square" rtlCol="0">
            <a:spAutoFit/>
          </a:bodyPr>
          <a:lstStyle/>
          <a:p>
            <a:r>
              <a:rPr lang="en-US" sz="3200" dirty="0">
                <a:solidFill>
                  <a:srgbClr val="002060"/>
                </a:solidFill>
              </a:rPr>
              <a:t>March 10</a:t>
            </a:r>
            <a:r>
              <a:rPr lang="en-US" sz="3200" baseline="30000" dirty="0">
                <a:solidFill>
                  <a:srgbClr val="002060"/>
                </a:solidFill>
              </a:rPr>
              <a:t>th</a:t>
            </a:r>
            <a:r>
              <a:rPr lang="en-US" sz="3200" dirty="0">
                <a:solidFill>
                  <a:srgbClr val="002060"/>
                </a:solidFill>
              </a:rPr>
              <a:t> (approx.) - Honors Ranking for Graduation</a:t>
            </a:r>
          </a:p>
          <a:p>
            <a:endParaRPr lang="en-US" sz="3200" dirty="0">
              <a:solidFill>
                <a:srgbClr val="002060"/>
              </a:solidFill>
            </a:endParaRPr>
          </a:p>
          <a:p>
            <a:r>
              <a:rPr lang="en-US" sz="3200" dirty="0">
                <a:solidFill>
                  <a:srgbClr val="002060"/>
                </a:solidFill>
              </a:rPr>
              <a:t>April 15</a:t>
            </a:r>
            <a:r>
              <a:rPr lang="en-US" sz="3200" baseline="30000" dirty="0">
                <a:solidFill>
                  <a:srgbClr val="002060"/>
                </a:solidFill>
              </a:rPr>
              <a:t>th</a:t>
            </a:r>
            <a:r>
              <a:rPr lang="en-US" sz="3200" dirty="0">
                <a:solidFill>
                  <a:srgbClr val="002060"/>
                </a:solidFill>
              </a:rPr>
              <a:t> - Prom</a:t>
            </a:r>
          </a:p>
          <a:p>
            <a:r>
              <a:rPr lang="en-US" sz="3200" dirty="0">
                <a:solidFill>
                  <a:srgbClr val="002060"/>
                </a:solidFill>
              </a:rPr>
              <a:t>	</a:t>
            </a:r>
          </a:p>
          <a:p>
            <a:r>
              <a:rPr lang="en-US" sz="3200" dirty="0">
                <a:solidFill>
                  <a:srgbClr val="002060"/>
                </a:solidFill>
              </a:rPr>
              <a:t>May 26</a:t>
            </a:r>
            <a:r>
              <a:rPr lang="en-US" sz="3200" baseline="30000" dirty="0">
                <a:solidFill>
                  <a:srgbClr val="002060"/>
                </a:solidFill>
              </a:rPr>
              <a:t>th</a:t>
            </a:r>
            <a:r>
              <a:rPr lang="en-US" sz="3200" dirty="0">
                <a:solidFill>
                  <a:srgbClr val="002060"/>
                </a:solidFill>
              </a:rPr>
              <a:t>, 2023- Graduation</a:t>
            </a:r>
          </a:p>
        </p:txBody>
      </p:sp>
    </p:spTree>
    <p:custDataLst>
      <p:tags r:id="rId1"/>
    </p:custDataLst>
    <p:extLst>
      <p:ext uri="{BB962C8B-B14F-4D97-AF65-F5344CB8AC3E}">
        <p14:creationId xmlns:p14="http://schemas.microsoft.com/office/powerpoint/2010/main" val="71658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158" y="228600"/>
            <a:ext cx="7797662" cy="1151965"/>
          </a:xfrm>
        </p:spPr>
        <p:txBody>
          <a:bodyPr/>
          <a:lstStyle/>
          <a:p>
            <a:r>
              <a:rPr lang="en-US" dirty="0">
                <a:solidFill>
                  <a:srgbClr val="002060"/>
                </a:solidFill>
              </a:rPr>
              <a:t>Thoughts &amp; Tips</a:t>
            </a:r>
          </a:p>
        </p:txBody>
      </p:sp>
      <p:sp>
        <p:nvSpPr>
          <p:cNvPr id="3" name="Content Placeholder 2"/>
          <p:cNvSpPr>
            <a:spLocks noGrp="1"/>
          </p:cNvSpPr>
          <p:nvPr>
            <p:ph idx="1"/>
          </p:nvPr>
        </p:nvSpPr>
        <p:spPr>
          <a:xfrm>
            <a:off x="490846" y="804582"/>
            <a:ext cx="8229600" cy="5257800"/>
          </a:xfrm>
        </p:spPr>
        <p:txBody>
          <a:bodyPr>
            <a:normAutofit/>
          </a:bodyPr>
          <a:lstStyle/>
          <a:p>
            <a:pPr marL="0" indent="0">
              <a:buNone/>
            </a:pPr>
            <a:r>
              <a:rPr lang="en-US" sz="2400" dirty="0">
                <a:solidFill>
                  <a:srgbClr val="002060"/>
                </a:solidFill>
              </a:rPr>
              <a:t>If it is important to you, it matters. </a:t>
            </a:r>
          </a:p>
          <a:p>
            <a:pPr marL="0" indent="0">
              <a:buNone/>
            </a:pPr>
            <a:r>
              <a:rPr lang="en-US" sz="2400" dirty="0">
                <a:solidFill>
                  <a:srgbClr val="002060"/>
                </a:solidFill>
              </a:rPr>
              <a:t>Student MUST be in charge of this process!</a:t>
            </a:r>
          </a:p>
          <a:p>
            <a:pPr marL="0" indent="0">
              <a:buNone/>
            </a:pPr>
            <a:r>
              <a:rPr lang="en-US" sz="2400" dirty="0">
                <a:solidFill>
                  <a:srgbClr val="002060"/>
                </a:solidFill>
              </a:rPr>
              <a:t>Make the car a college-free talking zone</a:t>
            </a:r>
          </a:p>
          <a:p>
            <a:pPr marL="0" indent="0">
              <a:buNone/>
            </a:pPr>
            <a:r>
              <a:rPr lang="en-US" sz="2400" dirty="0">
                <a:solidFill>
                  <a:srgbClr val="002060"/>
                </a:solidFill>
              </a:rPr>
              <a:t>Add 1 hour to the family calendar on Sunday (or any day) to discuss college so all of your conversations do not revolve around college</a:t>
            </a:r>
          </a:p>
          <a:p>
            <a:pPr marL="0" indent="0">
              <a:buNone/>
            </a:pPr>
            <a:r>
              <a:rPr lang="en-US" sz="2400" dirty="0">
                <a:solidFill>
                  <a:srgbClr val="002060"/>
                </a:solidFill>
              </a:rPr>
              <a:t>Visit the schools on your list</a:t>
            </a:r>
          </a:p>
        </p:txBody>
      </p:sp>
    </p:spTree>
    <p:extLst>
      <p:ext uri="{BB962C8B-B14F-4D97-AF65-F5344CB8AC3E}">
        <p14:creationId xmlns:p14="http://schemas.microsoft.com/office/powerpoint/2010/main" val="31546693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Main Event</Template>
  <TotalTime>3704</TotalTime>
  <Words>2139</Words>
  <Application>Microsoft Office PowerPoint</Application>
  <PresentationFormat>On-screen Show (4:3)</PresentationFormat>
  <Paragraphs>280</Paragraphs>
  <Slides>29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Impact</vt:lpstr>
      <vt:lpstr>Main Event</vt:lpstr>
      <vt:lpstr> CLASS of 2023</vt:lpstr>
      <vt:lpstr>Agenda</vt:lpstr>
      <vt:lpstr>DHS  COUNSELORS  Prestal Malloy      A-Col***  Chris Daniel      Com-han  Kori Spruce, Lead Counselor     Hap-jon  Brittanee Morris  Joo-nea***  Jessica Sellers   neb-sik  Bob Paluszak   sil-z  Jessica Frasier   Student Support  Shara Schlitzberger    **** </vt:lpstr>
      <vt:lpstr>PowerPoint Presentation</vt:lpstr>
      <vt:lpstr>PowerPoint Presentation</vt:lpstr>
      <vt:lpstr>FAFSA</vt:lpstr>
      <vt:lpstr>Self reported Academic Record (SRAR)</vt:lpstr>
      <vt:lpstr>“The college application process is an exercise in following directions.”  -Emory College admission officer</vt:lpstr>
      <vt:lpstr>Get organized</vt:lpstr>
      <vt:lpstr>PowerPoint Presentation</vt:lpstr>
      <vt:lpstr>PowerPoint Presentation</vt:lpstr>
      <vt:lpstr>Choosing a major</vt:lpstr>
      <vt:lpstr>What are colleges looking for?</vt:lpstr>
      <vt:lpstr>PowerPoint Presentation</vt:lpstr>
      <vt:lpstr>PowerPoint Presentation</vt:lpstr>
      <vt:lpstr>PowerPoint Presentation</vt:lpstr>
      <vt:lpstr>PowerPoint Presentation</vt:lpstr>
      <vt:lpstr>Which to choose? SAT/ACT</vt:lpstr>
      <vt:lpstr>TSI: Texas Success Initiative College Readiness  </vt:lpstr>
      <vt:lpstr>PowerPoint Presentation</vt:lpstr>
      <vt:lpstr>PowerPoint Presentation</vt:lpstr>
      <vt:lpstr>Applications  *apply Texas-  www.applytexas.org  *Common Application-www.commonapp.org  *School’s own system  ***please do not use Coalition </vt:lpstr>
      <vt:lpstr>Defining ED vs EA</vt:lpstr>
      <vt:lpstr>TOP 10%</vt:lpstr>
      <vt:lpstr>PowerPoint Presentation</vt:lpstr>
      <vt:lpstr>PowerPoint Presentation</vt:lpstr>
      <vt:lpstr>PowerPoint Presentation</vt:lpstr>
      <vt:lpstr>PowerPoint Presentation</vt:lpstr>
      <vt:lpstr>Thoughts &amp; Tips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PISD</dc:creator>
  <cp:lastModifiedBy>Spruce, Kori</cp:lastModifiedBy>
  <cp:revision>267</cp:revision>
  <cp:lastPrinted>2022-09-08T15:58:12Z</cp:lastPrinted>
  <dcterms:created xsi:type="dcterms:W3CDTF">2003-01-31T00:54:17Z</dcterms:created>
  <dcterms:modified xsi:type="dcterms:W3CDTF">2022-09-21T19:07:06Z</dcterms:modified>
</cp:coreProperties>
</file>