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NCAA Eligibility Center Academic requirements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by:</a:t>
            </a:r>
          </a:p>
          <a:p>
            <a:r>
              <a:rPr lang="en-US" dirty="0" smtClean="0"/>
              <a:t>Tuscaloosa City Schools Athletics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31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and when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student who is participating in athletics when they enter 9, 10 and 11grades</a:t>
            </a:r>
          </a:p>
          <a:p>
            <a:r>
              <a:rPr lang="en-US" dirty="0" smtClean="0"/>
              <a:t>12 grade students also need to meet these requirements but we also have to focus on graduating</a:t>
            </a:r>
          </a:p>
        </p:txBody>
      </p:sp>
    </p:spTree>
    <p:extLst>
      <p:ext uri="{BB962C8B-B14F-4D97-AF65-F5344CB8AC3E}">
        <p14:creationId xmlns:p14="http://schemas.microsoft.com/office/powerpoint/2010/main" val="2375056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01" y="5533539"/>
            <a:ext cx="8385647" cy="1097922"/>
          </a:xfrm>
        </p:spPr>
        <p:txBody>
          <a:bodyPr/>
          <a:lstStyle/>
          <a:p>
            <a:r>
              <a:rPr lang="en-US" dirty="0" smtClean="0"/>
              <a:t>Division 1 requirements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079696"/>
              </p:ext>
            </p:extLst>
          </p:nvPr>
        </p:nvGraphicFramePr>
        <p:xfrm>
          <a:off x="684212" y="271848"/>
          <a:ext cx="8534400" cy="5463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2272">
                <a:tc>
                  <a:txBody>
                    <a:bodyPr/>
                    <a:lstStyle/>
                    <a:p>
                      <a:r>
                        <a:rPr lang="en-US" dirty="0" smtClean="0"/>
                        <a:t>Athlete</a:t>
                      </a:r>
                      <a:r>
                        <a:rPr lang="en-US" baseline="0" dirty="0" smtClean="0"/>
                        <a:t> enrolling in college</a:t>
                      </a:r>
                    </a:p>
                    <a:p>
                      <a:r>
                        <a:rPr lang="en-US" baseline="0" dirty="0" smtClean="0"/>
                        <a:t>BEFORE August 1, 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Athlete</a:t>
                      </a:r>
                      <a:r>
                        <a:rPr lang="en-US" baseline="0" dirty="0" smtClean="0"/>
                        <a:t> enrolling in college</a:t>
                      </a:r>
                    </a:p>
                    <a:p>
                      <a:r>
                        <a:rPr lang="en-US" baseline="0" dirty="0" smtClean="0"/>
                        <a:t>AFTER August 1, 2016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690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Complete 16 NCAA Core Courses: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4 years of English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3 years of Math (Alg1 or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higher)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2 years of natural/physical Science</a:t>
                      </a:r>
                      <a:r>
                        <a:rPr lang="en-US" sz="1400" baseline="0" dirty="0" smtClean="0"/>
                        <a:t> (with lab)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2 years of social science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1 additional year of English, math or natural/physical science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4 additional years of English, math, natural/physical science, social science, foreign language, comparative religion or philosophy</a:t>
                      </a:r>
                    </a:p>
                    <a:p>
                      <a:pPr marL="457200" lvl="1" indent="0">
                        <a:buFont typeface="Arial" panose="020B0604020202020204" pitchFamily="34" charset="0"/>
                        <a:buNone/>
                      </a:pPr>
                      <a:endParaRPr lang="en-US" sz="1400" baseline="0" dirty="0" smtClean="0"/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aseline="0" dirty="0" smtClean="0"/>
                        <a:t>Earn at least a 2.0 GPA in core courses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400" baseline="0" dirty="0" smtClean="0"/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aseline="0" dirty="0" smtClean="0"/>
                        <a:t>Earn a SAT combined score or ACT sum score that matches the core- course GPA on the Division 1 sliding scale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Complete 16 NCAA core courses:</a:t>
                      </a:r>
                      <a:r>
                        <a:rPr lang="en-US" sz="1200" baseline="0" dirty="0" smtClean="0"/>
                        <a:t> 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4 years of English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3 years of Math (Alg1 or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higher)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 smtClean="0"/>
                        <a:t>2 years of natural/physical Science</a:t>
                      </a:r>
                      <a:r>
                        <a:rPr lang="en-US" sz="1200" baseline="0" dirty="0" smtClean="0"/>
                        <a:t> (with lab)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 smtClean="0"/>
                        <a:t>2 years of social science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 smtClean="0"/>
                        <a:t>1 additional year of English, math or natural/physical science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 smtClean="0"/>
                        <a:t>4 additional years of English, math, natural/physical science, social science, foreign language, comparative religion or philosophy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200" baseline="0" dirty="0" smtClean="0"/>
                        <a:t>Complete 10 core courses, including 7 in English, math, or natural/physical science before the start of the 7</a:t>
                      </a:r>
                      <a:r>
                        <a:rPr lang="en-US" sz="1200" baseline="30000" dirty="0" smtClean="0"/>
                        <a:t>th</a:t>
                      </a:r>
                      <a:r>
                        <a:rPr lang="en-US" sz="1200" baseline="0" dirty="0" smtClean="0"/>
                        <a:t> semester. Once the 7</a:t>
                      </a:r>
                      <a:r>
                        <a:rPr lang="en-US" sz="1200" baseline="30000" dirty="0" smtClean="0"/>
                        <a:t>th</a:t>
                      </a:r>
                      <a:r>
                        <a:rPr lang="en-US" sz="1200" baseline="0" dirty="0" smtClean="0"/>
                        <a:t> semester starts, those 10 core classes may not be repeated or replaced for GPA improvement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200" baseline="0" dirty="0" smtClean="0"/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200" baseline="0" dirty="0" smtClean="0"/>
                        <a:t>Earn at least 2.3 GPA in core courses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200" baseline="0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Earn a SAT combined score or ACT sum score that matches the core- course GPA on the Division 1 sliding scale for students enrolling on or after August 1, 2016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400" baseline="0" dirty="0" smtClean="0"/>
                    </a:p>
                    <a:p>
                      <a:endParaRPr lang="en-US" sz="14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328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076" y="5461686"/>
            <a:ext cx="8592536" cy="53271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Division 2 requirements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9659055"/>
              </p:ext>
            </p:extLst>
          </p:nvPr>
        </p:nvGraphicFramePr>
        <p:xfrm>
          <a:off x="684213" y="685800"/>
          <a:ext cx="85344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Athlete</a:t>
                      </a:r>
                      <a:r>
                        <a:rPr lang="en-US" baseline="0" dirty="0" smtClean="0"/>
                        <a:t> enrolling in college </a:t>
                      </a:r>
                    </a:p>
                    <a:p>
                      <a:r>
                        <a:rPr lang="en-US" baseline="0" dirty="0" smtClean="0"/>
                        <a:t>BEFORE August 1, 2018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Athlete</a:t>
                      </a:r>
                      <a:r>
                        <a:rPr lang="en-US" baseline="0" dirty="0" smtClean="0"/>
                        <a:t> enrolling in college</a:t>
                      </a:r>
                    </a:p>
                    <a:p>
                      <a:r>
                        <a:rPr lang="en-US" baseline="0" dirty="0" smtClean="0"/>
                        <a:t>AFTER August 1, 2018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Complete 16 NCAA Core Courses: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3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years of English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2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years of Math (Alg1 or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higher)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2 years of natural/physical Science</a:t>
                      </a:r>
                      <a:r>
                        <a:rPr lang="en-US" sz="1400" baseline="0" dirty="0" smtClean="0"/>
                        <a:t> (with lab)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2 years of social science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3 additional year of English, math or natural/physical science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4 additional years of English, math, natural/physical science, social science, foreign language, comparative religion or philosophy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400" baseline="0" dirty="0" smtClean="0"/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aseline="0" dirty="0" smtClean="0"/>
                        <a:t>Earn at least a 2.0 GPA in core courses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baseline="0" dirty="0" smtClean="0"/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aseline="0" dirty="0" smtClean="0"/>
                        <a:t>Earn an SAT combined score of 820 or ACT sum score of 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Complete 16 NCAA Core Courses: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3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years of English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2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years of Math (Alg1 or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higher)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2 years of natural/physical Science</a:t>
                      </a:r>
                      <a:r>
                        <a:rPr lang="en-US" sz="1400" baseline="0" dirty="0" smtClean="0"/>
                        <a:t> (with lab)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2 years of social science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3 additional year of English, math or natural/physical science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4 additional years of English, math, natural/physical science, social science, foreign language, comparative religion or philosophy</a:t>
                      </a:r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Earn</a:t>
                      </a:r>
                      <a:r>
                        <a:rPr lang="en-US" sz="1400" baseline="0" dirty="0" smtClean="0"/>
                        <a:t> at least a 2.2 GPA in core courses</a:t>
                      </a:r>
                    </a:p>
                    <a:p>
                      <a:endParaRPr lang="en-US" sz="1400" baseline="0" dirty="0" smtClean="0"/>
                    </a:p>
                    <a:p>
                      <a:r>
                        <a:rPr lang="en-US" sz="1400" baseline="0" dirty="0" smtClean="0"/>
                        <a:t>Earn an SAT combined score or ACT sum score that matches your core-course GPA on the Division II competition sliding scale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16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Credit Recovery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39768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Credit Recovery Courses must meet ALL of the following requirements to count as an NCAA core course:</a:t>
            </a:r>
          </a:p>
          <a:p>
            <a:r>
              <a:rPr lang="en-US" dirty="0" smtClean="0"/>
              <a:t>The course must meet all the requirements of an NCAA-approved nontraditional course. This means there must be instructor-led interaction between the student and the teacher for teaching, evaluating and assistance. There must also be a defined time period for the student to complete the course</a:t>
            </a:r>
          </a:p>
          <a:p>
            <a:r>
              <a:rPr lang="en-US" dirty="0" smtClean="0"/>
              <a:t>The course must be comparable to the regular course in length, content and rigor. Courses taught at a lower level or lack adequate rigor will not be acceptable</a:t>
            </a:r>
          </a:p>
          <a:p>
            <a:r>
              <a:rPr lang="en-US" dirty="0" smtClean="0"/>
              <a:t>The school must follow its credit recovery policy whether or not the student is an athlete</a:t>
            </a:r>
          </a:p>
          <a:p>
            <a:r>
              <a:rPr lang="en-US" dirty="0" smtClean="0"/>
              <a:t>The course should be clearly identified as a credit recovery course on the student’s high school transcript</a:t>
            </a:r>
          </a:p>
          <a:p>
            <a:r>
              <a:rPr lang="en-US" dirty="0" smtClean="0"/>
              <a:t>The course must appear on the school’s list of NCAA-approved courses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93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Courses taken before high school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class is taken during the 8</a:t>
            </a:r>
            <a:r>
              <a:rPr lang="en-US" baseline="30000" dirty="0" smtClean="0"/>
              <a:t>th</a:t>
            </a:r>
            <a:r>
              <a:rPr lang="en-US" dirty="0" smtClean="0"/>
              <a:t> grade, that counts for a credit, it can count towards the 16 core courses if it appears on the school’s NCAA-approved courses list and is shown on the transcript with grade and credit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09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Nontraditional and online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Non traditional courses are classes taught on line or through distance learning, independent study, individualized instruction or correspondence methods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 find out if a nontraditional program or course is approved, you can go to eligibilitycenter.org and search the school list of NCAA approved courses.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468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Nontraditional and online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For a nontraditional course to count as an NCAA-approved core course, it must meet ALL of the following requirements</a:t>
            </a:r>
          </a:p>
          <a:p>
            <a:r>
              <a:rPr lang="en-US" dirty="0" smtClean="0"/>
              <a:t>Must prepare students for academic work at a 4 year college</a:t>
            </a:r>
          </a:p>
          <a:p>
            <a:r>
              <a:rPr lang="en-US" dirty="0" smtClean="0"/>
              <a:t>Must be comparable in length, content and rigor to courses taught in a traditional classroom setting</a:t>
            </a:r>
          </a:p>
          <a:p>
            <a:r>
              <a:rPr lang="en-US" dirty="0" smtClean="0"/>
              <a:t>Student must have regular instructor-led interaction for the purpose of instruction, evaluation, and assistance for the duration of the course. This may include: exchanging emails, online chats, phone calls, feedback on assignments and the opportunity for the teacher to engage the student in individual instruction</a:t>
            </a:r>
          </a:p>
          <a:p>
            <a:r>
              <a:rPr lang="en-US" dirty="0" smtClean="0"/>
              <a:t>Must have a defined time period of completion</a:t>
            </a:r>
          </a:p>
          <a:p>
            <a:r>
              <a:rPr lang="en-US" dirty="0" smtClean="0"/>
              <a:t>Clearly identified as non-traditional on the student’s official high school transcript</a:t>
            </a:r>
          </a:p>
          <a:p>
            <a:r>
              <a:rPr lang="en-US" dirty="0" smtClean="0"/>
              <a:t>Course must appear on the school’s list of NCAA-approved course</a:t>
            </a:r>
          </a:p>
        </p:txBody>
      </p:sp>
    </p:spTree>
    <p:extLst>
      <p:ext uri="{BB962C8B-B14F-4D97-AF65-F5344CB8AC3E}">
        <p14:creationId xmlns:p14="http://schemas.microsoft.com/office/powerpoint/2010/main" val="341249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Nontraditional and online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A nontraditional course could fail to meet the NCAA core-course requirements for any of the following reasons:</a:t>
            </a:r>
          </a:p>
          <a:p>
            <a:r>
              <a:rPr lang="en-US" dirty="0" smtClean="0"/>
              <a:t>Does not have teacher based instruction</a:t>
            </a:r>
          </a:p>
          <a:p>
            <a:r>
              <a:rPr lang="en-US" dirty="0" smtClean="0"/>
              <a:t>Does not have required and ongoing instructor-led interaction</a:t>
            </a:r>
          </a:p>
          <a:p>
            <a:r>
              <a:rPr lang="en-US" dirty="0" smtClean="0"/>
              <a:t>Does not have certified or qualified teachers</a:t>
            </a:r>
          </a:p>
          <a:p>
            <a:r>
              <a:rPr lang="en-US" dirty="0" smtClean="0"/>
              <a:t>Does not require students to complete the entire course</a:t>
            </a:r>
          </a:p>
          <a:p>
            <a:r>
              <a:rPr lang="en-US" dirty="0" smtClean="0"/>
              <a:t>Allows students to complete a course in a short period of time</a:t>
            </a:r>
          </a:p>
          <a:p>
            <a:r>
              <a:rPr lang="en-US" dirty="0" smtClean="0"/>
              <a:t>Allows students to take numerous courses at the same time, especially courses in the same subject area or that are sequential</a:t>
            </a:r>
          </a:p>
          <a:p>
            <a:r>
              <a:rPr lang="en-US" dirty="0" smtClean="0"/>
              <a:t>Does not prepare students for 4 year college work</a:t>
            </a:r>
          </a:p>
          <a:p>
            <a:r>
              <a:rPr lang="en-US" dirty="0" smtClean="0"/>
              <a:t>Does not verify the student’s identity</a:t>
            </a:r>
          </a:p>
          <a:p>
            <a:r>
              <a:rPr lang="en-US" dirty="0" smtClean="0"/>
              <a:t>Does not have formal assessments or only has limited assessments</a:t>
            </a:r>
          </a:p>
          <a:p>
            <a:r>
              <a:rPr lang="en-US" dirty="0" smtClean="0"/>
              <a:t>Does not have official student grade records</a:t>
            </a:r>
          </a:p>
        </p:txBody>
      </p:sp>
    </p:spTree>
    <p:extLst>
      <p:ext uri="{BB962C8B-B14F-4D97-AF65-F5344CB8AC3E}">
        <p14:creationId xmlns:p14="http://schemas.microsoft.com/office/powerpoint/2010/main" val="34577305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54</TotalTime>
  <Words>1001</Words>
  <Application>Microsoft Office PowerPoint</Application>
  <PresentationFormat>Widescreen</PresentationFormat>
  <Paragraphs>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Slice</vt:lpstr>
      <vt:lpstr>NCAA Eligibility Center Academic requirements</vt:lpstr>
      <vt:lpstr>Who and when</vt:lpstr>
      <vt:lpstr>Division 1 requirements</vt:lpstr>
      <vt:lpstr>Division 2 requirements</vt:lpstr>
      <vt:lpstr>Credit Recovery</vt:lpstr>
      <vt:lpstr>Courses taken before high school</vt:lpstr>
      <vt:lpstr>Nontraditional and online courses</vt:lpstr>
      <vt:lpstr>Nontraditional and online courses</vt:lpstr>
      <vt:lpstr>Nontraditional and online courses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NCAA Eligibility Center Academic requirements</dc:title>
  <dc:creator>Katie Andoe</dc:creator>
  <cp:lastModifiedBy>Kylie Keller</cp:lastModifiedBy>
  <cp:revision>7</cp:revision>
  <dcterms:created xsi:type="dcterms:W3CDTF">2015-10-09T19:44:09Z</dcterms:created>
  <dcterms:modified xsi:type="dcterms:W3CDTF">2020-11-13T18:06:15Z</dcterms:modified>
</cp:coreProperties>
</file>