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317" r:id="rId2"/>
    <p:sldId id="318" r:id="rId3"/>
    <p:sldId id="319" r:id="rId4"/>
    <p:sldId id="320" r:id="rId5"/>
    <p:sldId id="325" r:id="rId6"/>
    <p:sldId id="340" r:id="rId7"/>
    <p:sldId id="326" r:id="rId8"/>
    <p:sldId id="327" r:id="rId9"/>
    <p:sldId id="328" r:id="rId10"/>
    <p:sldId id="329" r:id="rId11"/>
    <p:sldId id="330" r:id="rId12"/>
    <p:sldId id="333" r:id="rId13"/>
    <p:sldId id="336" r:id="rId14"/>
    <p:sldId id="334" r:id="rId15"/>
    <p:sldId id="339" r:id="rId16"/>
    <p:sldId id="335" r:id="rId17"/>
    <p:sldId id="337" r:id="rId18"/>
    <p:sldId id="306" r:id="rId19"/>
    <p:sldId id="338" r:id="rId2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86"/>
    <a:srgbClr val="5E67AF"/>
    <a:srgbClr val="889A3A"/>
    <a:srgbClr val="D86E31"/>
    <a:srgbClr val="A53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274" autoAdjust="0"/>
  </p:normalViewPr>
  <p:slideViewPr>
    <p:cSldViewPr snapToGrid="0" snapToObjects="1" showGuides="1">
      <p:cViewPr>
        <p:scale>
          <a:sx n="63" d="100"/>
          <a:sy n="63" d="100"/>
        </p:scale>
        <p:origin x="-73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F5F99E0-8667-4F4A-9818-36F855AEEB80}" type="datetimeFigureOut">
              <a:rPr lang="en-US" smtClean="0"/>
              <a:pPr/>
              <a:t>2/25/2014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6010AC54-3944-4FEE-B91F-536CB0749FC4}" type="slidenum">
              <a:rPr lang="en-US" smtClean="0"/>
              <a:pPr/>
              <a:t>‹#›</a:t>
            </a:fld>
            <a:endParaRPr lang="en-US"/>
          </a:p>
        </p:txBody>
      </p:sp>
    </p:spTree>
    <p:extLst>
      <p:ext uri="{BB962C8B-B14F-4D97-AF65-F5344CB8AC3E}">
        <p14:creationId xmlns:p14="http://schemas.microsoft.com/office/powerpoint/2010/main" val="885740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p12.nysed.gov/specialed/publications/iepguidance.htm"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t>In order for a parent to participate effectively they need to know the process. The first place to look</a:t>
            </a:r>
            <a:r>
              <a:rPr lang="en-US" baseline="0" dirty="0" smtClean="0"/>
              <a:t> for clarification is the </a:t>
            </a:r>
            <a:r>
              <a:rPr lang="en-US" baseline="0" dirty="0" err="1" smtClean="0"/>
              <a:t>regs</a:t>
            </a:r>
            <a:r>
              <a:rPr lang="en-US" baseline="0" dirty="0" smtClean="0"/>
              <a:t>. </a:t>
            </a:r>
            <a:r>
              <a:rPr lang="en-US" sz="1200" kern="1200" baseline="0" dirty="0" err="1" smtClean="0">
                <a:solidFill>
                  <a:schemeClr val="tx1"/>
                </a:solidFill>
                <a:latin typeface="Copperplate" charset="0"/>
                <a:ea typeface="+mn-ea"/>
                <a:cs typeface="+mn-cs"/>
              </a:rPr>
              <a:t>Regs</a:t>
            </a:r>
            <a:r>
              <a:rPr lang="en-US" sz="1200" kern="1200" baseline="0" dirty="0" smtClean="0">
                <a:solidFill>
                  <a:schemeClr val="tx1"/>
                </a:solidFill>
                <a:latin typeface="Copperplate" charset="0"/>
                <a:ea typeface="+mn-ea"/>
                <a:cs typeface="+mn-cs"/>
              </a:rPr>
              <a:t> are the ‘users manual’ for special education.</a:t>
            </a:r>
          </a:p>
          <a:p>
            <a:r>
              <a:rPr lang="en-US" baseline="0" dirty="0" smtClean="0"/>
              <a:t>In NYS it is the Part 200 Regulations that define how special education is established. (show </a:t>
            </a:r>
            <a:r>
              <a:rPr lang="en-US" baseline="0" dirty="0" err="1" smtClean="0"/>
              <a:t>Regs</a:t>
            </a:r>
            <a:r>
              <a:rPr lang="en-US" baseline="0" dirty="0" smtClean="0"/>
              <a:t>)</a:t>
            </a:r>
          </a:p>
          <a:p>
            <a:r>
              <a:rPr lang="en-US" baseline="0" dirty="0" smtClean="0"/>
              <a:t>You can find the </a:t>
            </a:r>
            <a:r>
              <a:rPr lang="en-US" baseline="0" dirty="0" err="1" smtClean="0"/>
              <a:t>regs</a:t>
            </a:r>
            <a:r>
              <a:rPr lang="en-US" baseline="0" dirty="0" smtClean="0"/>
              <a:t> online by </a:t>
            </a:r>
            <a:r>
              <a:rPr lang="en-US" baseline="0" dirty="0" err="1" smtClean="0"/>
              <a:t>googling</a:t>
            </a:r>
            <a:r>
              <a:rPr lang="en-US" baseline="0" dirty="0" smtClean="0"/>
              <a:t> ‘Part 200 Regulations”</a:t>
            </a:r>
            <a:endParaRPr lang="en-US" dirty="0" smtClean="0"/>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Copperplate" charset="0"/>
                <a:ea typeface="+mn-ea"/>
                <a:cs typeface="+mn-cs"/>
              </a:rPr>
              <a:t>At the annual review, the Committee must: </a:t>
            </a:r>
          </a:p>
          <a:p>
            <a:r>
              <a:rPr lang="en-US" sz="1200" kern="1200" baseline="0" dirty="0" smtClean="0">
                <a:solidFill>
                  <a:schemeClr val="tx1"/>
                </a:solidFill>
                <a:latin typeface="Copperplate" charset="0"/>
                <a:ea typeface="+mn-ea"/>
                <a:cs typeface="+mn-cs"/>
              </a:rPr>
              <a:t>First </a:t>
            </a:r>
            <a:r>
              <a:rPr lang="en-US" sz="1200" kern="1200" baseline="0" dirty="0" err="1" smtClean="0">
                <a:solidFill>
                  <a:schemeClr val="tx1"/>
                </a:solidFill>
                <a:latin typeface="Copperplate" charset="0"/>
                <a:ea typeface="+mn-ea"/>
                <a:cs typeface="+mn-cs"/>
              </a:rPr>
              <a:t>paragragh</a:t>
            </a:r>
            <a:r>
              <a:rPr lang="en-US" sz="1200" kern="1200" baseline="0" dirty="0" smtClean="0">
                <a:solidFill>
                  <a:schemeClr val="tx1"/>
                </a:solidFill>
                <a:latin typeface="Copperplate" charset="0"/>
                <a:ea typeface="+mn-ea"/>
                <a:cs typeface="+mn-cs"/>
              </a:rPr>
              <a:t>:</a:t>
            </a:r>
          </a:p>
          <a:p>
            <a:r>
              <a:rPr lang="en-US" sz="1200" kern="1200" baseline="0" dirty="0" smtClean="0">
                <a:solidFill>
                  <a:schemeClr val="tx1"/>
                </a:solidFill>
                <a:latin typeface="Copperplate" charset="0"/>
                <a:ea typeface="+mn-ea"/>
                <a:cs typeface="+mn-cs"/>
              </a:rPr>
              <a:t>Determine if the annuals goals of the student are being achieved</a:t>
            </a:r>
          </a:p>
          <a:p>
            <a:r>
              <a:rPr lang="en-US" sz="1200" kern="1200" baseline="0" dirty="0" smtClean="0">
                <a:solidFill>
                  <a:schemeClr val="tx1"/>
                </a:solidFill>
                <a:latin typeface="Copperplate" charset="0"/>
                <a:ea typeface="+mn-ea"/>
                <a:cs typeface="+mn-cs"/>
              </a:rPr>
              <a:t>Review, revise and Develop the IEP </a:t>
            </a:r>
          </a:p>
          <a:p>
            <a:r>
              <a:rPr lang="en-US" sz="1200" kern="1200" baseline="0" dirty="0" smtClean="0">
                <a:solidFill>
                  <a:schemeClr val="tx1"/>
                </a:solidFill>
                <a:latin typeface="Copperplate" charset="0"/>
                <a:ea typeface="+mn-ea"/>
                <a:cs typeface="+mn-cs"/>
              </a:rPr>
              <a:t>Consider student’s progress, current level of functioning and other current information pertaining to the student’s performance. </a:t>
            </a:r>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Copperplate" charset="0"/>
                <a:ea typeface="+mn-ea"/>
                <a:cs typeface="+mn-cs"/>
              </a:rPr>
              <a:t>These are some of the questions that need to be considered at the meeting: </a:t>
            </a:r>
          </a:p>
          <a:p>
            <a:endParaRPr lang="en-US" sz="1200" kern="1200" baseline="0" dirty="0" smtClean="0">
              <a:solidFill>
                <a:schemeClr val="tx1"/>
              </a:solidFill>
              <a:latin typeface="Copperplate" charset="0"/>
              <a:ea typeface="+mn-ea"/>
              <a:cs typeface="+mn-cs"/>
            </a:endParaRPr>
          </a:p>
          <a:p>
            <a:r>
              <a:rPr lang="en-US" sz="1200" kern="1200" baseline="0" dirty="0" smtClean="0">
                <a:solidFill>
                  <a:schemeClr val="tx1"/>
                </a:solidFill>
                <a:latin typeface="Copperplate" charset="0"/>
                <a:ea typeface="+mn-ea"/>
                <a:cs typeface="+mn-cs"/>
              </a:rPr>
              <a:t>What are some of the successes for the year?</a:t>
            </a:r>
          </a:p>
          <a:p>
            <a:r>
              <a:rPr lang="en-US" sz="1200" kern="1200" baseline="0" dirty="0" smtClean="0">
                <a:solidFill>
                  <a:schemeClr val="tx1"/>
                </a:solidFill>
                <a:latin typeface="Copperplate" charset="0"/>
                <a:ea typeface="+mn-ea"/>
                <a:cs typeface="+mn-cs"/>
              </a:rPr>
              <a:t>What has been effective for the student?</a:t>
            </a:r>
          </a:p>
          <a:p>
            <a:r>
              <a:rPr lang="en-US" sz="1200" kern="1200" baseline="0" dirty="0" smtClean="0">
                <a:solidFill>
                  <a:schemeClr val="tx1"/>
                </a:solidFill>
                <a:latin typeface="Copperplate" charset="0"/>
                <a:ea typeface="+mn-ea"/>
                <a:cs typeface="+mn-cs"/>
              </a:rPr>
              <a:t>What does the student need in order to participate successfully in general education? </a:t>
            </a:r>
          </a:p>
          <a:p>
            <a:r>
              <a:rPr lang="en-US" sz="1200" kern="1200" baseline="0" dirty="0" smtClean="0">
                <a:solidFill>
                  <a:schemeClr val="tx1"/>
                </a:solidFill>
                <a:latin typeface="Copperplate" charset="0"/>
                <a:ea typeface="+mn-ea"/>
                <a:cs typeface="+mn-cs"/>
              </a:rPr>
              <a:t>What concerns do the parent have?</a:t>
            </a:r>
          </a:p>
          <a:p>
            <a:r>
              <a:rPr lang="en-US" sz="1200" kern="1200" baseline="0" dirty="0" smtClean="0">
                <a:solidFill>
                  <a:schemeClr val="tx1"/>
                </a:solidFill>
                <a:latin typeface="Copperplate" charset="0"/>
                <a:ea typeface="+mn-ea"/>
                <a:cs typeface="+mn-cs"/>
              </a:rPr>
              <a:t>What information has the parent provided? </a:t>
            </a:r>
          </a:p>
          <a:p>
            <a:r>
              <a:rPr lang="en-US" sz="1200" kern="1200" baseline="0" dirty="0" smtClean="0">
                <a:solidFill>
                  <a:schemeClr val="tx1"/>
                </a:solidFill>
                <a:latin typeface="Copperplate" charset="0"/>
                <a:ea typeface="+mn-ea"/>
                <a:cs typeface="+mn-cs"/>
              </a:rPr>
              <a:t>What do the results of any new evaluations or assessment data indicate about current functioning and needs?</a:t>
            </a:r>
          </a:p>
          <a:p>
            <a:r>
              <a:rPr lang="en-US" sz="1200" kern="1200" baseline="0" dirty="0" smtClean="0">
                <a:solidFill>
                  <a:schemeClr val="tx1"/>
                </a:solidFill>
                <a:latin typeface="Copperplate" charset="0"/>
                <a:ea typeface="+mn-ea"/>
                <a:cs typeface="+mn-cs"/>
              </a:rPr>
              <a:t>What skills does the student have or need to master content of general education curriculum?</a:t>
            </a:r>
          </a:p>
          <a:p>
            <a:r>
              <a:rPr lang="en-US" sz="1200" kern="1200" baseline="0" dirty="0" smtClean="0">
                <a:solidFill>
                  <a:schemeClr val="tx1"/>
                </a:solidFill>
                <a:latin typeface="Copperplate" charset="0"/>
                <a:ea typeface="+mn-ea"/>
                <a:cs typeface="+mn-cs"/>
              </a:rPr>
              <a:t>What accommodations, modifications, AT and support and/or related services are necessary for the student to achieve progress towards his annual goals?</a:t>
            </a:r>
          </a:p>
          <a:p>
            <a:r>
              <a:rPr lang="en-US" sz="1200" kern="1200" baseline="0" dirty="0" smtClean="0">
                <a:solidFill>
                  <a:schemeClr val="tx1"/>
                </a:solidFill>
                <a:latin typeface="Copperplate" charset="0"/>
                <a:ea typeface="+mn-ea"/>
                <a:cs typeface="+mn-cs"/>
              </a:rPr>
              <a:t>Are services or supports indicated on current IEP still necessary?</a:t>
            </a:r>
          </a:p>
          <a:p>
            <a:r>
              <a:rPr lang="en-US" sz="1200" kern="1200" baseline="0" dirty="0" smtClean="0">
                <a:solidFill>
                  <a:schemeClr val="tx1"/>
                </a:solidFill>
                <a:latin typeface="Copperplate" charset="0"/>
                <a:ea typeface="+mn-ea"/>
                <a:cs typeface="+mn-cs"/>
              </a:rPr>
              <a:t>What special challenges presented themselves this year that need to be addressed?</a:t>
            </a:r>
          </a:p>
          <a:p>
            <a:r>
              <a:rPr lang="en-US" sz="1200" kern="1200" baseline="0" dirty="0" smtClean="0">
                <a:solidFill>
                  <a:schemeClr val="tx1"/>
                </a:solidFill>
                <a:latin typeface="Copperplate" charset="0"/>
                <a:ea typeface="+mn-ea"/>
                <a:cs typeface="+mn-cs"/>
              </a:rPr>
              <a:t>How has the student changed, and how will that impact his progress towards new goals?</a:t>
            </a:r>
          </a:p>
          <a:p>
            <a:r>
              <a:rPr lang="en-US" sz="1200" kern="1200" baseline="0" dirty="0" smtClean="0">
                <a:solidFill>
                  <a:schemeClr val="tx1"/>
                </a:solidFill>
                <a:latin typeface="Copperplate" charset="0"/>
                <a:ea typeface="+mn-ea"/>
                <a:cs typeface="+mn-cs"/>
              </a:rPr>
              <a:t>Finally, each year the committee must reconsider LRE and reconsider what that is for the individual student</a:t>
            </a:r>
          </a:p>
          <a:p>
            <a:endParaRPr lang="en-US" sz="1200" kern="1200" baseline="0" dirty="0" smtClean="0">
              <a:solidFill>
                <a:schemeClr val="tx1"/>
              </a:solidFill>
              <a:latin typeface="Copperplate" charset="0"/>
              <a:ea typeface="+mn-ea"/>
              <a:cs typeface="+mn-cs"/>
            </a:endParaRPr>
          </a:p>
          <a:p>
            <a:endParaRPr lang="en-US" sz="1200" kern="1200" baseline="0" dirty="0" smtClean="0">
              <a:solidFill>
                <a:schemeClr val="tx1"/>
              </a:solidFill>
              <a:latin typeface="Copperplate" charset="0"/>
              <a:ea typeface="+mn-ea"/>
              <a:cs typeface="+mn-cs"/>
            </a:endParaRPr>
          </a:p>
          <a:p>
            <a:r>
              <a:rPr lang="en-US" sz="1200" kern="1200" baseline="0" dirty="0" smtClean="0">
                <a:solidFill>
                  <a:schemeClr val="tx1"/>
                </a:solidFill>
                <a:latin typeface="Copperplate" charset="0"/>
                <a:ea typeface="+mn-ea"/>
                <a:cs typeface="+mn-cs"/>
              </a:rPr>
              <a:t>Each year brings new standards and challenges. For some students, each year represents a transition challenge, with new teachers and new classrooms. </a:t>
            </a:r>
          </a:p>
          <a:p>
            <a:r>
              <a:rPr lang="en-US" sz="1200" kern="1200" baseline="0" dirty="0" smtClean="0">
                <a:solidFill>
                  <a:schemeClr val="tx1"/>
                </a:solidFill>
                <a:latin typeface="Copperplate" charset="0"/>
                <a:ea typeface="+mn-ea"/>
                <a:cs typeface="+mn-cs"/>
              </a:rPr>
              <a:t>Each student’s IEP must be considered in the context of the student’s changing needs, the new curriculum the student must master, and any State or district wide assessments for that upcoming year. </a:t>
            </a:r>
          </a:p>
          <a:p>
            <a:endParaRPr lang="en-US" sz="1200" kern="1200" baseline="0" dirty="0" smtClean="0">
              <a:solidFill>
                <a:schemeClr val="tx1"/>
              </a:solidFill>
              <a:latin typeface="Copperplate"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a:t>
            </a:r>
            <a:r>
              <a:rPr lang="en-US" baseline="0" dirty="0" smtClean="0"/>
              <a:t> is important to consider the fact that the GOALS guide decisions of placement and services. The NEEDS define the goals. It is important to make sure that all areas of need are articulated and discussed in the meeting so that appropriate goals are developed based on accurate present levels of performance. As a Parent be sure to express all your concerns</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Debbie: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At Hastings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Everyone wants to talk about services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Remember </a:t>
            </a:r>
            <a:endParaRPr lang="en-US" dirty="0" smtClean="0"/>
          </a:p>
          <a:p>
            <a:endParaRPr lang="en-US" sz="1200" kern="1200" baseline="0" dirty="0" smtClean="0">
              <a:solidFill>
                <a:schemeClr val="tx1"/>
              </a:solidFill>
              <a:latin typeface="Copperplate" charset="0"/>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we feel when someone</a:t>
            </a:r>
            <a:r>
              <a:rPr lang="en-US" baseline="0" dirty="0" smtClean="0"/>
              <a:t> comes to a meeting with draft</a:t>
            </a:r>
          </a:p>
          <a:p>
            <a:r>
              <a:rPr lang="en-US" baseline="0" dirty="0" smtClean="0"/>
              <a:t>Prepare thoughts or lose them</a:t>
            </a:r>
            <a:endParaRPr lang="en-US" dirty="0"/>
          </a:p>
        </p:txBody>
      </p:sp>
      <p:sp>
        <p:nvSpPr>
          <p:cNvPr id="4" name="Slide Number Placeholder 3"/>
          <p:cNvSpPr>
            <a:spLocks noGrp="1"/>
          </p:cNvSpPr>
          <p:nvPr>
            <p:ph type="sldNum" sz="quarter" idx="10"/>
          </p:nvPr>
        </p:nvSpPr>
        <p:spPr/>
        <p:txBody>
          <a:bodyPr/>
          <a:lstStyle/>
          <a:p>
            <a:fld id="{6010AC54-3944-4FEE-B91F-536CB0749FC4}"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03478BF-F0B3-4E43-9111-BF4863B2AD69}"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Multi-disciplinary process</a:t>
            </a:r>
            <a:r>
              <a:rPr lang="en-US" baseline="0" dirty="0" smtClean="0"/>
              <a:t> of a committee </a:t>
            </a:r>
          </a:p>
        </p:txBody>
      </p:sp>
      <p:sp>
        <p:nvSpPr>
          <p:cNvPr id="4" name="Slide Number Placeholder 3"/>
          <p:cNvSpPr>
            <a:spLocks noGrp="1"/>
          </p:cNvSpPr>
          <p:nvPr>
            <p:ph type="sldNum" sz="quarter" idx="10"/>
          </p:nvPr>
        </p:nvSpPr>
        <p:spPr/>
        <p:txBody>
          <a:bodyPr/>
          <a:lstStyle/>
          <a:p>
            <a:fld id="{B03478BF-F0B3-4E43-9111-BF4863B2AD69}"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Share concerns</a:t>
            </a:r>
            <a:r>
              <a:rPr lang="en-US" baseline="0" dirty="0" smtClean="0"/>
              <a:t> – Edie story</a:t>
            </a:r>
            <a:endParaRPr lang="en-US" dirty="0"/>
          </a:p>
        </p:txBody>
      </p:sp>
      <p:sp>
        <p:nvSpPr>
          <p:cNvPr id="4" name="Slide Number Placeholder 3"/>
          <p:cNvSpPr>
            <a:spLocks noGrp="1"/>
          </p:cNvSpPr>
          <p:nvPr>
            <p:ph type="sldNum" sz="quarter" idx="10"/>
          </p:nvPr>
        </p:nvSpPr>
        <p:spPr/>
        <p:txBody>
          <a:bodyPr/>
          <a:lstStyle/>
          <a:p>
            <a:fld id="{B03478BF-F0B3-4E43-9111-BF4863B2AD69}"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Timeline non-existent. Be proactive</a:t>
            </a:r>
            <a:endParaRPr lang="en-US" dirty="0"/>
          </a:p>
        </p:txBody>
      </p:sp>
      <p:sp>
        <p:nvSpPr>
          <p:cNvPr id="4" name="Slide Number Placeholder 3"/>
          <p:cNvSpPr>
            <a:spLocks noGrp="1"/>
          </p:cNvSpPr>
          <p:nvPr>
            <p:ph type="sldNum" sz="quarter" idx="10"/>
          </p:nvPr>
        </p:nvSpPr>
        <p:spPr/>
        <p:txBody>
          <a:bodyPr/>
          <a:lstStyle/>
          <a:p>
            <a:fld id="{B03478BF-F0B3-4E43-9111-BF4863B2AD69}"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Laws,</a:t>
            </a:r>
            <a:r>
              <a:rPr lang="en-US" baseline="0" dirty="0" smtClean="0"/>
              <a:t> IDEA</a:t>
            </a:r>
          </a:p>
          <a:p>
            <a:r>
              <a:rPr lang="en-US" baseline="0" dirty="0" smtClean="0"/>
              <a:t>The laws are the playbook be familiar with them</a:t>
            </a:r>
          </a:p>
          <a:p>
            <a:r>
              <a:rPr lang="en-US" baseline="0" dirty="0" smtClean="0"/>
              <a:t>LRE – Gen Ed inclusion SWIFT Grant KU $25M</a:t>
            </a:r>
          </a:p>
          <a:p>
            <a:pPr lvl="1">
              <a:spcBef>
                <a:spcPts val="1406"/>
              </a:spcBef>
              <a:buNone/>
            </a:pPr>
            <a:r>
              <a:rPr lang="en-US" sz="3200" dirty="0" smtClean="0">
                <a:solidFill>
                  <a:srgbClr val="007E86"/>
                </a:solidFill>
              </a:rPr>
              <a:t>Guide to Quality IEP Development and Implementation</a:t>
            </a:r>
            <a:endParaRPr lang="en-US" sz="2800" u="sng" dirty="0" smtClean="0">
              <a:solidFill>
                <a:srgbClr val="007E86"/>
              </a:solidFill>
            </a:endParaRPr>
          </a:p>
          <a:p>
            <a:pPr lvl="1">
              <a:spcBef>
                <a:spcPts val="1406"/>
              </a:spcBef>
              <a:buNone/>
            </a:pPr>
            <a:r>
              <a:rPr lang="en-US" sz="2800" u="sng" dirty="0" smtClean="0">
                <a:solidFill>
                  <a:srgbClr val="007E86"/>
                </a:solidFill>
                <a:hlinkClick r:id="rId3"/>
              </a:rPr>
              <a:t>http://www.p12.nysed.gov/specialed/publications/iepguidance.htm</a:t>
            </a:r>
            <a:endParaRPr lang="en-US" sz="2800" u="sng" dirty="0" smtClean="0">
              <a:solidFill>
                <a:srgbClr val="007E86"/>
              </a:solidFill>
            </a:endParaRPr>
          </a:p>
          <a:p>
            <a:pPr lvl="1">
              <a:spcBef>
                <a:spcPts val="1406"/>
              </a:spcBef>
              <a:buNone/>
            </a:pPr>
            <a:endParaRPr lang="en-US" sz="2800" u="sng" dirty="0" smtClean="0">
              <a:solidFill>
                <a:srgbClr val="007E86"/>
              </a:solidFill>
            </a:endParaRPr>
          </a:p>
          <a:p>
            <a:pPr lvl="1">
              <a:spcBef>
                <a:spcPts val="1406"/>
              </a:spcBef>
              <a:buNone/>
            </a:pPr>
            <a:r>
              <a:rPr lang="en-US" sz="2800" dirty="0" smtClean="0">
                <a:solidFill>
                  <a:srgbClr val="007E86"/>
                </a:solidFill>
              </a:rPr>
              <a:t>Google NYSED IEP</a:t>
            </a:r>
            <a:endParaRPr lang="en-US" dirty="0"/>
          </a:p>
        </p:txBody>
      </p:sp>
      <p:sp>
        <p:nvSpPr>
          <p:cNvPr id="4" name="Slide Number Placeholder 3"/>
          <p:cNvSpPr>
            <a:spLocks noGrp="1"/>
          </p:cNvSpPr>
          <p:nvPr>
            <p:ph type="sldNum" sz="quarter" idx="10"/>
          </p:nvPr>
        </p:nvSpPr>
        <p:spPr/>
        <p:txBody>
          <a:bodyPr/>
          <a:lstStyle/>
          <a:p>
            <a:fld id="{B03478BF-F0B3-4E43-9111-BF4863B2AD69}"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Grief process. We really are crazy</a:t>
            </a:r>
            <a:r>
              <a:rPr lang="en-US" baseline="0" dirty="0" smtClean="0"/>
              <a:t> parent’s recognize and work on that.</a:t>
            </a:r>
          </a:p>
          <a:p>
            <a:r>
              <a:rPr lang="en-US" baseline="0" dirty="0" smtClean="0"/>
              <a:t>Acorn story</a:t>
            </a:r>
            <a:endParaRPr lang="en-US" dirty="0"/>
          </a:p>
        </p:txBody>
      </p:sp>
      <p:sp>
        <p:nvSpPr>
          <p:cNvPr id="4" name="Slide Number Placeholder 3"/>
          <p:cNvSpPr>
            <a:spLocks noGrp="1"/>
          </p:cNvSpPr>
          <p:nvPr>
            <p:ph type="sldNum" sz="quarter" idx="10"/>
          </p:nvPr>
        </p:nvSpPr>
        <p:spPr/>
        <p:txBody>
          <a:bodyPr/>
          <a:lstStyle/>
          <a:p>
            <a:fld id="{B03478BF-F0B3-4E43-9111-BF4863B2AD69}"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Stages of </a:t>
            </a:r>
            <a:r>
              <a:rPr lang="en-US" dirty="0" err="1" smtClean="0"/>
              <a:t>greif</a:t>
            </a:r>
            <a:r>
              <a:rPr lang="en-US" dirty="0" smtClean="0"/>
              <a:t> _ Mindy story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Jackie Vasquez</a:t>
            </a:r>
            <a:endParaRPr lang="en-US" dirty="0" smtClean="0"/>
          </a:p>
          <a:p>
            <a:endParaRPr lang="en-US" dirty="0"/>
          </a:p>
        </p:txBody>
      </p:sp>
      <p:sp>
        <p:nvSpPr>
          <p:cNvPr id="4" name="Slide Number Placeholder 3"/>
          <p:cNvSpPr>
            <a:spLocks noGrp="1"/>
          </p:cNvSpPr>
          <p:nvPr>
            <p:ph type="sldNum" sz="quarter" idx="10"/>
          </p:nvPr>
        </p:nvSpPr>
        <p:spPr/>
        <p:txBody>
          <a:bodyPr/>
          <a:lstStyle/>
          <a:p>
            <a:fld id="{6010AC54-3944-4FEE-B91F-536CB0749FC4}"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Push</a:t>
            </a:r>
          </a:p>
          <a:p>
            <a:r>
              <a:rPr lang="en-US" dirty="0" smtClean="0"/>
              <a:t>O</a:t>
            </a:r>
          </a:p>
          <a:p>
            <a:r>
              <a:rPr lang="en-US" dirty="0" smtClean="0"/>
              <a:t>CSE process is service driven, intended to be goal driven</a:t>
            </a:r>
          </a:p>
          <a:p>
            <a:r>
              <a:rPr lang="en-US" dirty="0" smtClean="0"/>
              <a:t>Every service imposed takes away opportunity for student to learn the skill</a:t>
            </a:r>
          </a:p>
          <a:p>
            <a:r>
              <a:rPr lang="en-US" dirty="0" smtClean="0"/>
              <a:t>Less is more</a:t>
            </a:r>
          </a:p>
          <a:p>
            <a:r>
              <a:rPr lang="en-US" dirty="0" smtClean="0"/>
              <a:t>Schools don’t think about life after </a:t>
            </a:r>
            <a:r>
              <a:rPr lang="en-US" dirty="0" err="1" smtClean="0"/>
              <a:t>gradualtion</a:t>
            </a:r>
            <a:r>
              <a:rPr lang="en-US" dirty="0" smtClean="0"/>
              <a:t> – 18</a:t>
            </a:r>
            <a:r>
              <a:rPr lang="en-US" baseline="0" dirty="0" smtClean="0"/>
              <a:t> or 21</a:t>
            </a:r>
          </a:p>
          <a:p>
            <a:r>
              <a:rPr lang="en-US" baseline="0" dirty="0" err="1" smtClean="0"/>
              <a:t>Colege</a:t>
            </a:r>
            <a:r>
              <a:rPr lang="en-US" baseline="0" dirty="0" smtClean="0"/>
              <a:t> and Career ready – for all students</a:t>
            </a:r>
          </a:p>
          <a:p>
            <a:r>
              <a:rPr lang="en-US" baseline="0" dirty="0" smtClean="0"/>
              <a:t>Thinking about life after school as early as middle school</a:t>
            </a:r>
            <a:endParaRPr lang="en-US" dirty="0" smtClean="0"/>
          </a:p>
          <a:p>
            <a:r>
              <a:rPr lang="en-US" dirty="0" err="1" smtClean="0"/>
              <a:t>ver</a:t>
            </a:r>
            <a:r>
              <a:rPr lang="en-US" baseline="0" dirty="0" smtClean="0"/>
              <a:t> dependent. Focus on what he can do and where we can go, rather than what he needs.</a:t>
            </a:r>
            <a:endParaRPr lang="en-US" dirty="0"/>
          </a:p>
        </p:txBody>
      </p:sp>
      <p:sp>
        <p:nvSpPr>
          <p:cNvPr id="4" name="Slide Number Placeholder 3"/>
          <p:cNvSpPr>
            <a:spLocks noGrp="1"/>
          </p:cNvSpPr>
          <p:nvPr>
            <p:ph type="sldNum" sz="quarter" idx="10"/>
          </p:nvPr>
        </p:nvSpPr>
        <p:spPr/>
        <p:txBody>
          <a:bodyPr/>
          <a:lstStyle/>
          <a:p>
            <a:fld id="{B03478BF-F0B3-4E43-9111-BF4863B2AD69}"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JohnPaul story – self-advocacy</a:t>
            </a:r>
          </a:p>
          <a:p>
            <a:r>
              <a:rPr lang="en-US" dirty="0" smtClean="0"/>
              <a:t>Letter</a:t>
            </a:r>
            <a:r>
              <a:rPr lang="en-US" baseline="0" dirty="0" smtClean="0"/>
              <a:t> in mail – </a:t>
            </a:r>
            <a:r>
              <a:rPr lang="en-US" baseline="0" dirty="0" err="1" smtClean="0"/>
              <a:t>mindy</a:t>
            </a:r>
            <a:r>
              <a:rPr lang="en-US" baseline="0" dirty="0" smtClean="0"/>
              <a:t>, meaningful </a:t>
            </a:r>
            <a:r>
              <a:rPr lang="en-US" baseline="0" dirty="0" err="1" smtClean="0"/>
              <a:t>particiaption</a:t>
            </a:r>
            <a:r>
              <a:rPr lang="en-US" baseline="0" dirty="0" smtClean="0"/>
              <a:t> (research)</a:t>
            </a:r>
            <a:endParaRPr lang="en-US" dirty="0"/>
          </a:p>
        </p:txBody>
      </p:sp>
      <p:sp>
        <p:nvSpPr>
          <p:cNvPr id="4" name="Slide Number Placeholder 3"/>
          <p:cNvSpPr>
            <a:spLocks noGrp="1"/>
          </p:cNvSpPr>
          <p:nvPr>
            <p:ph type="sldNum" sz="quarter" idx="10"/>
          </p:nvPr>
        </p:nvSpPr>
        <p:spPr/>
        <p:txBody>
          <a:bodyPr/>
          <a:lstStyle/>
          <a:p>
            <a:fld id="{6010AC54-3944-4FEE-B91F-536CB0749FC4}"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B26728-91D8-974F-B57E-D1FB949B0D4F}" type="datetimeFigureOut">
              <a:rPr lang="en-US" smtClean="0"/>
              <a:pPr/>
              <a:t>2/25/2014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FD88D-4DCA-D143-9592-BFF7F97BEBA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B26728-91D8-974F-B57E-D1FB949B0D4F}" type="datetimeFigureOut">
              <a:rPr lang="en-US" smtClean="0"/>
              <a:pPr/>
              <a:t>2/25/2014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FD88D-4DCA-D143-9592-BFF7F97BEBA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B26728-91D8-974F-B57E-D1FB949B0D4F}" type="datetimeFigureOut">
              <a:rPr lang="en-US" smtClean="0"/>
              <a:pPr/>
              <a:t>2/25/2014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FD88D-4DCA-D143-9592-BFF7F97BEBA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B26728-91D8-974F-B57E-D1FB949B0D4F}" type="datetimeFigureOut">
              <a:rPr lang="en-US" smtClean="0"/>
              <a:pPr/>
              <a:t>2/25/2014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DFD88D-4DCA-D143-9592-BFF7F97BEB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B26728-91D8-974F-B57E-D1FB949B0D4F}" type="datetimeFigureOut">
              <a:rPr lang="en-US" smtClean="0"/>
              <a:pPr/>
              <a:t>2/25/2014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DFD88D-4DCA-D143-9592-BFF7F97BEBA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B26728-91D8-974F-B57E-D1FB949B0D4F}" type="datetimeFigureOut">
              <a:rPr lang="en-US" smtClean="0"/>
              <a:pPr/>
              <a:t>2/25/2014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DFD88D-4DCA-D143-9592-BFF7F97BEB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B26728-91D8-974F-B57E-D1FB949B0D4F}" type="datetimeFigureOut">
              <a:rPr lang="en-US" smtClean="0"/>
              <a:pPr/>
              <a:t>2/25/2014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DFD88D-4DCA-D143-9592-BFF7F97BEB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B26728-91D8-974F-B57E-D1FB949B0D4F}" type="datetimeFigureOut">
              <a:rPr lang="en-US" smtClean="0"/>
              <a:pPr/>
              <a:t>2/25/2014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DFD88D-4DCA-D143-9592-BFF7F97BEBA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B26728-91D8-974F-B57E-D1FB949B0D4F}" type="datetimeFigureOut">
              <a:rPr lang="en-US" smtClean="0"/>
              <a:pPr/>
              <a:t>2/25/2014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DFD88D-4DCA-D143-9592-BFF7F97BEBA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B26728-91D8-974F-B57E-D1FB949B0D4F}" type="datetimeFigureOut">
              <a:rPr lang="en-US" smtClean="0"/>
              <a:pPr/>
              <a:t>2/25/2014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FD88D-4DCA-D143-9592-BFF7F97BEB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B26728-91D8-974F-B57E-D1FB949B0D4F}" type="datetimeFigureOut">
              <a:rPr lang="en-US" smtClean="0"/>
              <a:pPr/>
              <a:t>2/25/2014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FD88D-4DCA-D143-9592-BFF7F97BEBA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d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d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333" y="54042"/>
            <a:ext cx="8229600" cy="1417638"/>
          </a:xfrm>
          <a:prstGeom prst="rect">
            <a:avLst/>
          </a:prstGeom>
        </p:spPr>
        <p:txBody>
          <a:bodyPr vert="horz" lIns="91440" tIns="45720" rIns="91440" bIns="45720" rtlCol="0" anchor="t">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33910" y="1225005"/>
            <a:ext cx="7452889" cy="537740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B26728-91D8-974F-B57E-D1FB949B0D4F}" type="datetimeFigureOut">
              <a:rPr lang="en-US" smtClean="0"/>
              <a:pPr/>
              <a:t>2/25/2014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DFD88D-4DCA-D143-9592-BFF7F97BEBAF}" type="slidenum">
              <a:rPr lang="en-US" smtClean="0"/>
              <a:pPr/>
              <a:t>‹#›</a:t>
            </a:fld>
            <a:endParaRPr lang="en-US"/>
          </a:p>
        </p:txBody>
      </p:sp>
      <p:pic>
        <p:nvPicPr>
          <p:cNvPr id="9" name="Picture 8"/>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stretch>
                <a:fillRect/>
              </a:stretch>
            </p:blipFill>
          </mc:Choice>
          <mc:Fallback>
            <p:blipFill>
              <a:blip r:embed="rId14"/>
              <a:stretch>
                <a:fillRect/>
              </a:stretch>
            </p:blipFill>
          </mc:Fallback>
        </mc:AlternateContent>
        <p:spPr>
          <a:xfrm>
            <a:off x="292099" y="580991"/>
            <a:ext cx="196035" cy="5715000"/>
          </a:xfrm>
          <a:prstGeom prst="rect">
            <a:avLst/>
          </a:prstGeom>
          <a:effectLst>
            <a:outerShdw blurRad="50800" dist="38100" dir="2700000">
              <a:srgbClr val="000000">
                <a:alpha val="43000"/>
              </a:srgbClr>
            </a:outerShdw>
          </a:effectLst>
        </p:spPr>
      </p:pic>
      <p:pic>
        <p:nvPicPr>
          <p:cNvPr id="10" name="Picture 9"/>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5"/>
              <a:stretch>
                <a:fillRect/>
              </a:stretch>
            </p:blipFill>
          </mc:Choice>
          <mc:Fallback>
            <p:blipFill>
              <a:blip r:embed="rId16"/>
              <a:stretch>
                <a:fillRect/>
              </a:stretch>
            </p:blipFill>
          </mc:Fallback>
        </mc:AlternateContent>
        <p:spPr>
          <a:xfrm>
            <a:off x="8112132" y="5885347"/>
            <a:ext cx="863600" cy="800100"/>
          </a:xfrm>
          <a:prstGeom prst="rect">
            <a:avLst/>
          </a:prstGeom>
          <a:effectLst>
            <a:outerShdw blurRad="50800" dist="38100" dir="2700000">
              <a:srgbClr val="000000">
                <a:alpha val="43000"/>
              </a:srgbClr>
            </a:outerShdw>
          </a:effectLst>
        </p:spPr>
      </p:pic>
      <p:sp>
        <p:nvSpPr>
          <p:cNvPr id="11" name="TextBox 10"/>
          <p:cNvSpPr txBox="1"/>
          <p:nvPr userDrawn="1"/>
        </p:nvSpPr>
        <p:spPr>
          <a:xfrm>
            <a:off x="4296194" y="6149712"/>
            <a:ext cx="3845838" cy="276999"/>
          </a:xfrm>
          <a:prstGeom prst="rect">
            <a:avLst/>
          </a:prstGeom>
          <a:noFill/>
        </p:spPr>
        <p:txBody>
          <a:bodyPr wrap="square" rtlCol="0">
            <a:spAutoFit/>
          </a:bodyPr>
          <a:lstStyle/>
          <a:p>
            <a:pPr algn="r"/>
            <a:r>
              <a:rPr lang="en-US" sz="1200" b="1" i="0" dirty="0" smtClean="0">
                <a:solidFill>
                  <a:srgbClr val="007E86"/>
                </a:solidFill>
                <a:latin typeface="Helvetica Neue Light"/>
                <a:cs typeface="Helvetica Neue Light"/>
              </a:rPr>
              <a:t>Westchester Institute for Human Development</a:t>
            </a:r>
            <a:endParaRPr lang="en-US" sz="1200" b="1" i="0" dirty="0">
              <a:solidFill>
                <a:srgbClr val="007E86"/>
              </a:solidFill>
              <a:latin typeface="Helvetica Neue Light"/>
              <a:cs typeface="Helvetica Neue Ligh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Tx/>
        <a:buNone/>
        <a:defRPr sz="18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1600" kern="1200">
          <a:solidFill>
            <a:srgbClr val="FFFFFF"/>
          </a:solidFill>
          <a:latin typeface="+mn-lt"/>
          <a:ea typeface="+mn-ea"/>
          <a:cs typeface="+mn-cs"/>
        </a:defRPr>
      </a:lvl2pPr>
      <a:lvl3pPr marL="1143000" indent="-228600" algn="l" defTabSz="457200" rtl="0" eaLnBrk="1" latinLnBrk="0" hangingPunct="1">
        <a:spcBef>
          <a:spcPct val="20000"/>
        </a:spcBef>
        <a:buFont typeface="Arial"/>
        <a:buChar char="•"/>
        <a:defRPr sz="1200" kern="1200">
          <a:solidFill>
            <a:srgbClr val="FFFFFF"/>
          </a:solidFill>
          <a:latin typeface="+mn-lt"/>
          <a:ea typeface="+mn-ea"/>
          <a:cs typeface="+mn-cs"/>
        </a:defRPr>
      </a:lvl3pPr>
      <a:lvl4pPr marL="1600200" indent="-228600" algn="l" defTabSz="457200" rtl="0" eaLnBrk="1" latinLnBrk="0" hangingPunct="1">
        <a:spcBef>
          <a:spcPct val="20000"/>
        </a:spcBef>
        <a:buFont typeface="Arial"/>
        <a:buChar char="–"/>
        <a:defRPr sz="1200" kern="1200">
          <a:solidFill>
            <a:srgbClr val="FFFFFF"/>
          </a:solidFill>
          <a:latin typeface="+mn-lt"/>
          <a:ea typeface="+mn-ea"/>
          <a:cs typeface="+mn-cs"/>
        </a:defRPr>
      </a:lvl4pPr>
      <a:lvl5pPr marL="2057400" indent="-228600" algn="l" defTabSz="457200" rtl="0" eaLnBrk="1" latinLnBrk="0" hangingPunct="1">
        <a:spcBef>
          <a:spcPct val="20000"/>
        </a:spcBef>
        <a:buFont typeface="Arial"/>
        <a:buChar char="»"/>
        <a:defRPr sz="1200" kern="1200">
          <a:solidFill>
            <a:srgbClr val="FFFFF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wihd.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p12.nysed.gov/specialed/publications/iepguidance.ht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hvsepc@wihd.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b="1" dirty="0" smtClean="0">
                <a:solidFill>
                  <a:srgbClr val="007E86"/>
                </a:solidFill>
              </a:rPr>
              <a:t>Annual Review</a:t>
            </a:r>
            <a:endParaRPr lang="en-US" b="1" dirty="0">
              <a:solidFill>
                <a:srgbClr val="007E86"/>
              </a:solidFill>
            </a:endParaRPr>
          </a:p>
        </p:txBody>
      </p:sp>
      <p:sp>
        <p:nvSpPr>
          <p:cNvPr id="5" name="Subtitle 4"/>
          <p:cNvSpPr>
            <a:spLocks noGrp="1"/>
          </p:cNvSpPr>
          <p:nvPr>
            <p:ph type="subTitle" idx="1"/>
          </p:nvPr>
        </p:nvSpPr>
        <p:spPr>
          <a:xfrm>
            <a:off x="1371600" y="2685143"/>
            <a:ext cx="6400800" cy="2953657"/>
          </a:xfrm>
        </p:spPr>
        <p:txBody>
          <a:bodyPr/>
          <a:lstStyle/>
          <a:p>
            <a:r>
              <a:rPr lang="en-US" sz="3400" i="1" dirty="0" smtClean="0">
                <a:solidFill>
                  <a:srgbClr val="007E86"/>
                </a:solidFill>
              </a:rPr>
              <a:t>Strategies for Effective Preparation</a:t>
            </a:r>
            <a:endParaRPr lang="en-US" sz="3400" i="1" dirty="0">
              <a:solidFill>
                <a:srgbClr val="007E86"/>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ln/>
        </p:spPr>
        <p:txBody>
          <a:bodyPr>
            <a:normAutofit fontScale="90000"/>
          </a:bodyPr>
          <a:lstStyle/>
          <a:p>
            <a:r>
              <a:rPr lang="en-US" sz="4600" b="1" dirty="0" smtClean="0">
                <a:solidFill>
                  <a:srgbClr val="007E86"/>
                </a:solidFill>
              </a:rPr>
              <a:t>Westchester Institute </a:t>
            </a:r>
            <a:br>
              <a:rPr lang="en-US" sz="4600" b="1" dirty="0" smtClean="0">
                <a:solidFill>
                  <a:srgbClr val="007E86"/>
                </a:solidFill>
              </a:rPr>
            </a:br>
            <a:r>
              <a:rPr lang="en-US" sz="4600" b="1" dirty="0" smtClean="0">
                <a:solidFill>
                  <a:srgbClr val="007E86"/>
                </a:solidFill>
              </a:rPr>
              <a:t>for Human Development:</a:t>
            </a:r>
            <a:endParaRPr lang="en-US" sz="4600" b="1" dirty="0">
              <a:solidFill>
                <a:srgbClr val="007E86"/>
              </a:solidFill>
            </a:endParaRPr>
          </a:p>
        </p:txBody>
      </p:sp>
      <p:sp>
        <p:nvSpPr>
          <p:cNvPr id="15362" name="Rectangle 2"/>
          <p:cNvSpPr>
            <a:spLocks noGrp="1" noChangeArrowheads="1"/>
          </p:cNvSpPr>
          <p:nvPr>
            <p:ph type="body" idx="1"/>
          </p:nvPr>
        </p:nvSpPr>
        <p:spPr>
          <a:xfrm>
            <a:off x="1422400" y="1471680"/>
            <a:ext cx="7264399" cy="5130734"/>
          </a:xfrm>
          <a:ln/>
        </p:spPr>
        <p:txBody>
          <a:bodyPr>
            <a:normAutofit/>
          </a:bodyPr>
          <a:lstStyle/>
          <a:p>
            <a:pPr>
              <a:buFont typeface="Arial" pitchFamily="34" charset="0"/>
              <a:buChar char="•"/>
            </a:pPr>
            <a:r>
              <a:rPr lang="en-US" sz="3200" dirty="0">
                <a:solidFill>
                  <a:srgbClr val="007E86"/>
                </a:solidFill>
              </a:rPr>
              <a:t>WIHD</a:t>
            </a:r>
            <a:r>
              <a:rPr lang="en-US" sz="3200" dirty="0" smtClean="0">
                <a:solidFill>
                  <a:srgbClr val="007E86"/>
                </a:solidFill>
              </a:rPr>
              <a:t>  </a:t>
            </a:r>
            <a:r>
              <a:rPr lang="en-US" sz="3200" dirty="0" err="1" smtClean="0">
                <a:solidFill>
                  <a:srgbClr val="007E86"/>
                </a:solidFill>
                <a:hlinkClick r:id="rId2"/>
              </a:rPr>
              <a:t>www.wihd.org</a:t>
            </a:r>
            <a:endParaRPr lang="en-US" sz="3200" dirty="0" smtClean="0">
              <a:solidFill>
                <a:srgbClr val="007E86"/>
              </a:solidFill>
            </a:endParaRPr>
          </a:p>
          <a:p>
            <a:pPr marL="660773" lvl="1">
              <a:buFont typeface="Arial" pitchFamily="34" charset="0"/>
              <a:buChar char="•"/>
            </a:pPr>
            <a:r>
              <a:rPr lang="en-US" sz="3200" dirty="0">
                <a:solidFill>
                  <a:srgbClr val="007E86"/>
                </a:solidFill>
              </a:rPr>
              <a:t>University Center for Excellence in Developmental Disabilities</a:t>
            </a:r>
          </a:p>
          <a:p>
            <a:pPr marL="660773" lvl="1">
              <a:buFont typeface="Arial" pitchFamily="34" charset="0"/>
              <a:buChar char="•"/>
            </a:pPr>
            <a:r>
              <a:rPr lang="en-US" sz="3200" dirty="0" smtClean="0">
                <a:solidFill>
                  <a:srgbClr val="007E86"/>
                </a:solidFill>
              </a:rPr>
              <a:t>Develop </a:t>
            </a:r>
            <a:r>
              <a:rPr lang="en-US" sz="3200" dirty="0">
                <a:solidFill>
                  <a:srgbClr val="007E86"/>
                </a:solidFill>
              </a:rPr>
              <a:t>best practices for individuals with disabilities from birth through adulthood</a:t>
            </a:r>
          </a:p>
          <a:p>
            <a:pPr marL="660773" lvl="1">
              <a:buFont typeface="Arial" pitchFamily="34" charset="0"/>
              <a:buChar char="•"/>
            </a:pPr>
            <a:r>
              <a:rPr lang="en-US" sz="3200" dirty="0">
                <a:solidFill>
                  <a:srgbClr val="007E86"/>
                </a:solidFill>
              </a:rPr>
              <a:t>Other programs: Parent to Parent, ECDC, RCA, Article 28 Medical Clinic, AT Center</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321469"/>
            <a:ext cx="8228707" cy="1143000"/>
          </a:xfrm>
        </p:spPr>
        <p:txBody>
          <a:bodyPr>
            <a:normAutofit fontScale="90000"/>
          </a:bodyPr>
          <a:lstStyle/>
          <a:p>
            <a:pPr algn="ctr"/>
            <a:r>
              <a:rPr lang="en-US" sz="3800" dirty="0" smtClean="0">
                <a:solidFill>
                  <a:srgbClr val="007E86"/>
                </a:solidFill>
              </a:rPr>
              <a:t>Annual Review Requirements:</a:t>
            </a:r>
            <a:br>
              <a:rPr lang="en-US" sz="3800" dirty="0" smtClean="0">
                <a:solidFill>
                  <a:srgbClr val="007E86"/>
                </a:solidFill>
              </a:rPr>
            </a:br>
            <a:endParaRPr lang="en-US" sz="3800" dirty="0">
              <a:solidFill>
                <a:srgbClr val="007E86"/>
              </a:solidFill>
            </a:endParaRPr>
          </a:p>
        </p:txBody>
      </p:sp>
      <p:sp>
        <p:nvSpPr>
          <p:cNvPr id="3" name="Content Placeholder 2"/>
          <p:cNvSpPr>
            <a:spLocks noGrp="1"/>
          </p:cNvSpPr>
          <p:nvPr>
            <p:ph idx="1"/>
          </p:nvPr>
        </p:nvSpPr>
        <p:spPr/>
        <p:txBody>
          <a:bodyPr>
            <a:normAutofit/>
          </a:bodyPr>
          <a:lstStyle/>
          <a:p>
            <a:pPr>
              <a:buFont typeface="Arial" pitchFamily="34" charset="0"/>
              <a:buChar char="•"/>
            </a:pPr>
            <a:r>
              <a:rPr lang="en-US" sz="2800" dirty="0" smtClean="0">
                <a:solidFill>
                  <a:srgbClr val="007E86"/>
                </a:solidFill>
              </a:rPr>
              <a:t>The IEP of each student with a disability shall be reviewed and, if appropriate, revised, …not less than annually to determine if the annual goals for the student are being achieved.</a:t>
            </a:r>
          </a:p>
          <a:p>
            <a:pPr>
              <a:buFont typeface="Arial" pitchFamily="34" charset="0"/>
              <a:buChar char="•"/>
            </a:pPr>
            <a:r>
              <a:rPr lang="en-US" sz="2800" dirty="0" smtClean="0">
                <a:solidFill>
                  <a:srgbClr val="007E86"/>
                </a:solidFill>
              </a:rPr>
              <a:t>Conducted at a CSE or sub-CSE</a:t>
            </a:r>
          </a:p>
          <a:p>
            <a:pPr>
              <a:buFont typeface="Arial" pitchFamily="34" charset="0"/>
              <a:buChar char="•"/>
            </a:pPr>
            <a:r>
              <a:rPr lang="en-US" sz="2800" dirty="0" smtClean="0">
                <a:solidFill>
                  <a:srgbClr val="007E86"/>
                </a:solidFill>
              </a:rPr>
              <a:t>Based upon review of current IEP and other info pertaining to student performance</a:t>
            </a:r>
          </a:p>
          <a:p>
            <a:pPr lvl="5">
              <a:buNone/>
            </a:pPr>
            <a:r>
              <a:rPr lang="en-US" sz="1600" dirty="0" smtClean="0">
                <a:solidFill>
                  <a:srgbClr val="007E86"/>
                </a:solidFill>
              </a:rPr>
              <a:t>							Section 200.4(f)</a:t>
            </a:r>
            <a:endParaRPr lang="en-US" sz="1600" dirty="0">
              <a:solidFill>
                <a:srgbClr val="007E86"/>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800" dirty="0" smtClean="0">
                <a:solidFill>
                  <a:srgbClr val="007E86"/>
                </a:solidFill>
              </a:rPr>
              <a:t>The Annual Review Meeting:</a:t>
            </a:r>
            <a:br>
              <a:rPr lang="en-US" sz="3800" dirty="0" smtClean="0">
                <a:solidFill>
                  <a:srgbClr val="007E86"/>
                </a:solidFill>
              </a:rPr>
            </a:br>
            <a:r>
              <a:rPr lang="en-US" sz="3800" dirty="0" smtClean="0">
                <a:solidFill>
                  <a:srgbClr val="007E86"/>
                </a:solidFill>
              </a:rPr>
              <a:t/>
            </a:r>
            <a:br>
              <a:rPr lang="en-US" sz="3800" dirty="0" smtClean="0">
                <a:solidFill>
                  <a:srgbClr val="007E86"/>
                </a:solidFill>
              </a:rPr>
            </a:br>
            <a:endParaRPr lang="en-US" sz="3800" dirty="0">
              <a:solidFill>
                <a:srgbClr val="007E86"/>
              </a:solidFill>
            </a:endParaRPr>
          </a:p>
        </p:txBody>
      </p:sp>
      <p:sp>
        <p:nvSpPr>
          <p:cNvPr id="3" name="Content Placeholder 2"/>
          <p:cNvSpPr>
            <a:spLocks noGrp="1"/>
          </p:cNvSpPr>
          <p:nvPr>
            <p:ph idx="1"/>
          </p:nvPr>
        </p:nvSpPr>
        <p:spPr/>
        <p:txBody>
          <a:bodyPr numCol="1"/>
          <a:lstStyle/>
          <a:p>
            <a:pPr>
              <a:buFont typeface="Arial" pitchFamily="34" charset="0"/>
              <a:buChar char="•"/>
            </a:pPr>
            <a:r>
              <a:rPr lang="en-US" sz="2500" dirty="0" smtClean="0">
                <a:solidFill>
                  <a:srgbClr val="007E86"/>
                </a:solidFill>
              </a:rPr>
              <a:t>Strengths of the student</a:t>
            </a:r>
          </a:p>
          <a:p>
            <a:pPr>
              <a:buFont typeface="Arial" pitchFamily="34" charset="0"/>
              <a:buChar char="•"/>
            </a:pPr>
            <a:r>
              <a:rPr lang="en-US" sz="2500" dirty="0" smtClean="0">
                <a:solidFill>
                  <a:srgbClr val="007E86"/>
                </a:solidFill>
              </a:rPr>
              <a:t>Parental concerns</a:t>
            </a:r>
          </a:p>
          <a:p>
            <a:pPr>
              <a:buFont typeface="Arial" pitchFamily="34" charset="0"/>
              <a:buChar char="•"/>
            </a:pPr>
            <a:r>
              <a:rPr lang="en-US" sz="2500" dirty="0" smtClean="0">
                <a:solidFill>
                  <a:srgbClr val="007E86"/>
                </a:solidFill>
              </a:rPr>
              <a:t>Evaluation results</a:t>
            </a:r>
          </a:p>
          <a:p>
            <a:pPr>
              <a:buFont typeface="Arial" pitchFamily="34" charset="0"/>
              <a:buChar char="•"/>
            </a:pPr>
            <a:r>
              <a:rPr lang="en-US" sz="2500" dirty="0" smtClean="0">
                <a:solidFill>
                  <a:srgbClr val="007E86"/>
                </a:solidFill>
              </a:rPr>
              <a:t>Results on state or district-wide assessments</a:t>
            </a:r>
          </a:p>
          <a:p>
            <a:pPr>
              <a:buFont typeface="Arial" pitchFamily="34" charset="0"/>
              <a:buChar char="•"/>
            </a:pPr>
            <a:r>
              <a:rPr lang="en-US" sz="2500" dirty="0" smtClean="0">
                <a:solidFill>
                  <a:srgbClr val="007E86"/>
                </a:solidFill>
              </a:rPr>
              <a:t>Needs: academic, developmental and functional</a:t>
            </a:r>
          </a:p>
          <a:p>
            <a:pPr>
              <a:buFont typeface="Arial" pitchFamily="34" charset="0"/>
              <a:buChar char="•"/>
            </a:pPr>
            <a:r>
              <a:rPr lang="en-US" sz="2500" dirty="0" smtClean="0">
                <a:solidFill>
                  <a:srgbClr val="007E86"/>
                </a:solidFill>
              </a:rPr>
              <a:t>Special factors</a:t>
            </a:r>
          </a:p>
          <a:p>
            <a:pPr>
              <a:buFont typeface="Arial" pitchFamily="34" charset="0"/>
              <a:buChar char="•"/>
            </a:pPr>
            <a:r>
              <a:rPr lang="en-US" sz="2500" dirty="0" smtClean="0">
                <a:solidFill>
                  <a:srgbClr val="007E86"/>
                </a:solidFill>
              </a:rPr>
              <a:t>Educational progress </a:t>
            </a:r>
          </a:p>
          <a:p>
            <a:pPr>
              <a:buFont typeface="Arial" pitchFamily="34" charset="0"/>
              <a:buChar char="•"/>
            </a:pPr>
            <a:r>
              <a:rPr lang="en-US" sz="2500" dirty="0" smtClean="0">
                <a:solidFill>
                  <a:srgbClr val="007E86"/>
                </a:solidFill>
              </a:rPr>
              <a:t>Ability to participate in regular education and LRE</a:t>
            </a:r>
          </a:p>
          <a:p>
            <a:r>
              <a:rPr lang="en-US" dirty="0" smtClean="0">
                <a:solidFill>
                  <a:srgbClr val="007E86"/>
                </a:solidFill>
              </a:rPr>
              <a:t>										Section 200.4(f)(1)</a:t>
            </a:r>
          </a:p>
          <a:p>
            <a:endParaRPr lang="en-US" dirty="0">
              <a:solidFill>
                <a:srgbClr val="007E86"/>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solidFill>
                  <a:srgbClr val="007E86"/>
                </a:solidFill>
              </a:rPr>
              <a:t>Let’s get organized . . .How?</a:t>
            </a:r>
            <a:endParaRPr lang="en-US" b="1" i="1" dirty="0">
              <a:solidFill>
                <a:srgbClr val="007E86"/>
              </a:solidFill>
            </a:endParaRPr>
          </a:p>
        </p:txBody>
      </p:sp>
      <p:sp>
        <p:nvSpPr>
          <p:cNvPr id="3" name="Content Placeholder 2"/>
          <p:cNvSpPr>
            <a:spLocks noGrp="1"/>
          </p:cNvSpPr>
          <p:nvPr>
            <p:ph idx="1"/>
          </p:nvPr>
        </p:nvSpPr>
        <p:spPr/>
        <p:txBody>
          <a:bodyPr>
            <a:normAutofit/>
          </a:bodyPr>
          <a:lstStyle/>
          <a:p>
            <a:pPr>
              <a:buFont typeface="Arial" pitchFamily="34" charset="0"/>
              <a:buChar char="•"/>
            </a:pPr>
            <a:r>
              <a:rPr lang="en-US" sz="3200" dirty="0" smtClean="0">
                <a:solidFill>
                  <a:srgbClr val="007E86"/>
                </a:solidFill>
              </a:rPr>
              <a:t>Locate your child’s IEP, evaluations, reports, meeting notices, report cards, and all other documents you’ve received from your district</a:t>
            </a:r>
          </a:p>
          <a:p>
            <a:pPr>
              <a:buFont typeface="Arial" pitchFamily="34" charset="0"/>
              <a:buChar char="•"/>
            </a:pPr>
            <a:r>
              <a:rPr lang="en-US" sz="3200" dirty="0" smtClean="0">
                <a:solidFill>
                  <a:srgbClr val="007E86"/>
                </a:solidFill>
              </a:rPr>
              <a:t>Organize your papers</a:t>
            </a:r>
          </a:p>
          <a:p>
            <a:pPr>
              <a:buFont typeface="Arial" pitchFamily="34" charset="0"/>
              <a:buChar char="•"/>
            </a:pPr>
            <a:r>
              <a:rPr lang="en-US" sz="3200" dirty="0" smtClean="0">
                <a:solidFill>
                  <a:srgbClr val="007E86"/>
                </a:solidFill>
              </a:rPr>
              <a:t>Review your papers</a:t>
            </a:r>
          </a:p>
          <a:p>
            <a:pPr>
              <a:buFont typeface="Arial" pitchFamily="34" charset="0"/>
              <a:buChar char="•"/>
            </a:pPr>
            <a:r>
              <a:rPr lang="en-US" sz="3200" dirty="0" smtClean="0">
                <a:solidFill>
                  <a:srgbClr val="007E86"/>
                </a:solidFill>
              </a:rPr>
              <a:t>Prepare a parent report including a list of questions and concerns.</a:t>
            </a:r>
            <a:endParaRPr lang="en-US" sz="3200" dirty="0">
              <a:solidFill>
                <a:srgbClr val="007E86"/>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a:stretch>
            <a:fillRect/>
          </a:stretch>
        </p:blipFill>
        <p:spPr bwMode="auto">
          <a:xfrm>
            <a:off x="860727" y="936082"/>
            <a:ext cx="3777139" cy="4887754"/>
          </a:xfrm>
          <a:prstGeom prst="rect">
            <a:avLst/>
          </a:prstGeom>
          <a:noFill/>
          <a:ln w="9525">
            <a:noFill/>
            <a:miter lim="800000"/>
            <a:headEnd/>
            <a:tailEnd/>
          </a:ln>
        </p:spPr>
      </p:pic>
      <p:pic>
        <p:nvPicPr>
          <p:cNvPr id="1029" name="Picture 5"/>
          <p:cNvPicPr>
            <a:picLocks noChangeAspect="1" noChangeArrowheads="1"/>
          </p:cNvPicPr>
          <p:nvPr/>
        </p:nvPicPr>
        <p:blipFill>
          <a:blip r:embed="rId3" cstate="print"/>
          <a:srcRect/>
          <a:stretch>
            <a:fillRect/>
          </a:stretch>
        </p:blipFill>
        <p:spPr bwMode="auto">
          <a:xfrm>
            <a:off x="4877834" y="936081"/>
            <a:ext cx="3771900" cy="4872038"/>
          </a:xfrm>
          <a:prstGeom prst="rect">
            <a:avLst/>
          </a:prstGeom>
          <a:noFill/>
          <a:ln w="9525">
            <a:noFill/>
            <a:miter lim="800000"/>
            <a:headEnd/>
            <a:tailEnd/>
          </a:ln>
        </p:spPr>
      </p:pic>
      <p:sp>
        <p:nvSpPr>
          <p:cNvPr id="4" name="Title 3"/>
          <p:cNvSpPr>
            <a:spLocks noGrp="1"/>
          </p:cNvSpPr>
          <p:nvPr>
            <p:ph type="title"/>
          </p:nvPr>
        </p:nvSpPr>
        <p:spPr>
          <a:xfrm>
            <a:off x="533737" y="148638"/>
            <a:ext cx="8229600" cy="655406"/>
          </a:xfrm>
        </p:spPr>
        <p:txBody>
          <a:bodyPr/>
          <a:lstStyle/>
          <a:p>
            <a:r>
              <a:rPr lang="en-US" i="1" dirty="0" smtClean="0">
                <a:solidFill>
                  <a:srgbClr val="007E86"/>
                </a:solidFill>
              </a:rPr>
              <a:t>Preparation Tool:</a:t>
            </a:r>
            <a:endParaRPr lang="en-US" i="1" dirty="0">
              <a:solidFill>
                <a:srgbClr val="007E86"/>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4864" indent="0" eaLnBrk="1" fontAlgn="auto" hangingPunct="1">
              <a:spcAft>
                <a:spcPts val="0"/>
              </a:spcAft>
              <a:defRPr/>
            </a:pPr>
            <a:r>
              <a:rPr lang="en-US" b="1" i="1" dirty="0" smtClean="0">
                <a:solidFill>
                  <a:srgbClr val="007E86"/>
                </a:solidFill>
              </a:rPr>
              <a:t>Other considerations…</a:t>
            </a:r>
            <a:endParaRPr lang="en-US" b="1" i="1" dirty="0">
              <a:solidFill>
                <a:srgbClr val="007E86"/>
              </a:solidFill>
            </a:endParaRPr>
          </a:p>
        </p:txBody>
      </p:sp>
      <p:sp>
        <p:nvSpPr>
          <p:cNvPr id="13315" name="Content Placeholder 4"/>
          <p:cNvSpPr>
            <a:spLocks noGrp="1"/>
          </p:cNvSpPr>
          <p:nvPr>
            <p:ph idx="1"/>
          </p:nvPr>
        </p:nvSpPr>
        <p:spPr/>
        <p:txBody>
          <a:bodyPr/>
          <a:lstStyle/>
          <a:p>
            <a:pPr algn="ctr" eaLnBrk="1" hangingPunct="1">
              <a:buFont typeface="Wingdings 2" pitchFamily="18" charset="2"/>
              <a:buNone/>
            </a:pPr>
            <a:endParaRPr lang="en-US" dirty="0" smtClean="0">
              <a:solidFill>
                <a:srgbClr val="007E86"/>
              </a:solidFill>
            </a:endParaRPr>
          </a:p>
          <a:p>
            <a:pPr algn="ctr">
              <a:buFont typeface="Wingdings 2" pitchFamily="18" charset="2"/>
              <a:buNone/>
            </a:pPr>
            <a:endParaRPr lang="en-US" dirty="0" smtClean="0">
              <a:solidFill>
                <a:srgbClr val="007E86"/>
              </a:solidFill>
            </a:endParaRPr>
          </a:p>
          <a:p>
            <a:pPr algn="ctr">
              <a:buFont typeface="Wingdings 2" pitchFamily="18" charset="2"/>
              <a:buNone/>
            </a:pPr>
            <a:r>
              <a:rPr lang="en-US" sz="5400" dirty="0" smtClean="0">
                <a:solidFill>
                  <a:srgbClr val="007E86"/>
                </a:solidFill>
              </a:rPr>
              <a:t>Remember you are a part of the problem solving team for your child.</a:t>
            </a:r>
          </a:p>
          <a:p>
            <a:pPr algn="ctr" eaLnBrk="1" hangingPunct="1">
              <a:buFont typeface="Wingdings 2" pitchFamily="18" charset="2"/>
              <a:buNone/>
            </a:pPr>
            <a:endParaRPr lang="en-US" i="1" dirty="0" smtClean="0">
              <a:solidFill>
                <a:srgbClr val="007E86"/>
              </a:solidFill>
            </a:endParaRPr>
          </a:p>
          <a:p>
            <a:pPr algn="ctr" eaLnBrk="1" hangingPunct="1"/>
            <a:endParaRPr lang="en-US" dirty="0" smtClean="0">
              <a:solidFill>
                <a:srgbClr val="007E86"/>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450427" y="912959"/>
            <a:ext cx="6550198" cy="5061516"/>
          </a:xfrm>
          <a:prstGeom prst="rect">
            <a:avLst/>
          </a:prstGeom>
          <a:noFill/>
          <a:ln w="9525">
            <a:noFill/>
            <a:miter lim="800000"/>
            <a:headEnd/>
            <a:tailEnd/>
          </a:ln>
        </p:spPr>
      </p:pic>
      <p:sp>
        <p:nvSpPr>
          <p:cNvPr id="3" name="Title 2"/>
          <p:cNvSpPr>
            <a:spLocks noGrp="1"/>
          </p:cNvSpPr>
          <p:nvPr>
            <p:ph type="title"/>
          </p:nvPr>
        </p:nvSpPr>
        <p:spPr>
          <a:xfrm>
            <a:off x="533737" y="101340"/>
            <a:ext cx="8229600" cy="858917"/>
          </a:xfrm>
        </p:spPr>
        <p:txBody>
          <a:bodyPr>
            <a:normAutofit/>
          </a:bodyPr>
          <a:lstStyle/>
          <a:p>
            <a:pPr algn="ctr"/>
            <a:r>
              <a:rPr lang="en-US" sz="3200" dirty="0" smtClean="0"/>
              <a:t>CSE Membership</a:t>
            </a:r>
            <a:endParaRPr lang="en-US" sz="32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4864">
              <a:defRPr/>
            </a:pPr>
            <a:r>
              <a:rPr lang="en-US" b="1" i="1" dirty="0" smtClean="0">
                <a:solidFill>
                  <a:srgbClr val="007E86"/>
                </a:solidFill>
              </a:rPr>
              <a:t>Other considerations…</a:t>
            </a:r>
            <a:endParaRPr lang="en-US" dirty="0">
              <a:solidFill>
                <a:schemeClr val="tx2">
                  <a:tint val="100000"/>
                  <a:shade val="90000"/>
                  <a:satMod val="250000"/>
                  <a:alpha val="100000"/>
                </a:schemeClr>
              </a:solidFill>
            </a:endParaRPr>
          </a:p>
        </p:txBody>
      </p:sp>
      <p:sp>
        <p:nvSpPr>
          <p:cNvPr id="16387" name="Content Placeholder 4"/>
          <p:cNvSpPr>
            <a:spLocks noGrp="1"/>
          </p:cNvSpPr>
          <p:nvPr>
            <p:ph idx="1"/>
          </p:nvPr>
        </p:nvSpPr>
        <p:spPr/>
        <p:txBody>
          <a:bodyPr/>
          <a:lstStyle/>
          <a:p>
            <a:pPr algn="ctr" eaLnBrk="1" hangingPunct="1">
              <a:buFont typeface="Wingdings 2" pitchFamily="18" charset="2"/>
              <a:buNone/>
            </a:pPr>
            <a:endParaRPr lang="en-US" dirty="0" smtClean="0">
              <a:solidFill>
                <a:srgbClr val="007E86"/>
              </a:solidFill>
            </a:endParaRPr>
          </a:p>
          <a:p>
            <a:pPr>
              <a:buFont typeface="Wingdings 2" pitchFamily="18" charset="2"/>
              <a:buNone/>
            </a:pPr>
            <a:endParaRPr lang="en-US" dirty="0" smtClean="0">
              <a:solidFill>
                <a:srgbClr val="007E86"/>
              </a:solidFill>
            </a:endParaRPr>
          </a:p>
          <a:p>
            <a:pPr algn="ctr">
              <a:buFont typeface="Wingdings 2" pitchFamily="18" charset="2"/>
              <a:buNone/>
            </a:pPr>
            <a:r>
              <a:rPr lang="en-US" sz="4800" dirty="0" smtClean="0">
                <a:solidFill>
                  <a:srgbClr val="007E86"/>
                </a:solidFill>
              </a:rPr>
              <a:t>Understand the roles of the </a:t>
            </a:r>
          </a:p>
          <a:p>
            <a:pPr algn="ctr">
              <a:buFont typeface="Wingdings 2" pitchFamily="18" charset="2"/>
              <a:buNone/>
            </a:pPr>
            <a:r>
              <a:rPr lang="en-US" sz="4800" dirty="0" smtClean="0">
                <a:solidFill>
                  <a:srgbClr val="007E86"/>
                </a:solidFill>
              </a:rPr>
              <a:t>other CSE members.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4864">
              <a:defRPr/>
            </a:pPr>
            <a:r>
              <a:rPr lang="en-US" b="1" i="1" dirty="0" smtClean="0">
                <a:solidFill>
                  <a:srgbClr val="007E86"/>
                </a:solidFill>
              </a:rPr>
              <a:t>Other considerations…</a:t>
            </a:r>
            <a:endParaRPr lang="en-US" dirty="0">
              <a:solidFill>
                <a:schemeClr val="tx2">
                  <a:tint val="100000"/>
                  <a:shade val="90000"/>
                  <a:satMod val="250000"/>
                  <a:alpha val="100000"/>
                </a:schemeClr>
              </a:solidFill>
            </a:endParaRPr>
          </a:p>
        </p:txBody>
      </p:sp>
      <p:sp>
        <p:nvSpPr>
          <p:cNvPr id="14339" name="Content Placeholder 4"/>
          <p:cNvSpPr>
            <a:spLocks noGrp="1"/>
          </p:cNvSpPr>
          <p:nvPr>
            <p:ph idx="1"/>
          </p:nvPr>
        </p:nvSpPr>
        <p:spPr/>
        <p:txBody>
          <a:bodyPr/>
          <a:lstStyle/>
          <a:p>
            <a:pPr algn="ctr" eaLnBrk="1" hangingPunct="1"/>
            <a:endParaRPr lang="en-US" dirty="0" smtClean="0">
              <a:solidFill>
                <a:srgbClr val="007E86"/>
              </a:solidFill>
            </a:endParaRPr>
          </a:p>
          <a:p>
            <a:pPr algn="ctr" eaLnBrk="1" hangingPunct="1">
              <a:buFont typeface="Wingdings 2" pitchFamily="18" charset="2"/>
              <a:buNone/>
            </a:pPr>
            <a:endParaRPr lang="en-US" dirty="0" smtClean="0">
              <a:solidFill>
                <a:srgbClr val="007E86"/>
              </a:solidFill>
            </a:endParaRPr>
          </a:p>
          <a:p>
            <a:pPr algn="ctr" eaLnBrk="1" hangingPunct="1">
              <a:buFont typeface="Wingdings 2" pitchFamily="18" charset="2"/>
              <a:buNone/>
            </a:pPr>
            <a:r>
              <a:rPr lang="en-US" sz="5400" dirty="0" smtClean="0">
                <a:solidFill>
                  <a:srgbClr val="007E86"/>
                </a:solidFill>
              </a:rPr>
              <a:t>Be active in the evaluation process.</a:t>
            </a:r>
          </a:p>
          <a:p>
            <a:pPr algn="ctr" eaLnBrk="1" hangingPunct="1">
              <a:buFont typeface="Wingdings 2" pitchFamily="18" charset="2"/>
              <a:buNone/>
            </a:pPr>
            <a:r>
              <a:rPr lang="en-US" i="1" dirty="0" smtClean="0">
                <a:solidFill>
                  <a:srgbClr val="007E86"/>
                </a:solidFill>
              </a:rPr>
              <a:t/>
            </a:r>
            <a:br>
              <a:rPr lang="en-US" i="1" dirty="0" smtClean="0">
                <a:solidFill>
                  <a:srgbClr val="007E86"/>
                </a:solidFill>
              </a:rPr>
            </a:br>
            <a:endParaRPr lang="en-US" i="1" dirty="0" smtClean="0">
              <a:solidFill>
                <a:srgbClr val="007E86"/>
              </a:solidFill>
            </a:endParaRPr>
          </a:p>
          <a:p>
            <a:pPr algn="ctr" eaLnBrk="1" hangingPunct="1"/>
            <a:endParaRPr lang="en-US" dirty="0" smtClean="0">
              <a:solidFill>
                <a:srgbClr val="007E86"/>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4864">
              <a:defRPr/>
            </a:pPr>
            <a:r>
              <a:rPr lang="en-US" b="1" i="1" dirty="0" smtClean="0">
                <a:solidFill>
                  <a:srgbClr val="007E86"/>
                </a:solidFill>
              </a:rPr>
              <a:t>Other considerations…</a:t>
            </a:r>
            <a:endParaRPr lang="en-US" dirty="0">
              <a:solidFill>
                <a:schemeClr val="tx2">
                  <a:tint val="100000"/>
                  <a:shade val="90000"/>
                  <a:satMod val="250000"/>
                  <a:alpha val="100000"/>
                </a:schemeClr>
              </a:solidFill>
            </a:endParaRPr>
          </a:p>
        </p:txBody>
      </p:sp>
      <p:sp>
        <p:nvSpPr>
          <p:cNvPr id="15363" name="Content Placeholder 4"/>
          <p:cNvSpPr>
            <a:spLocks noGrp="1"/>
          </p:cNvSpPr>
          <p:nvPr>
            <p:ph idx="1"/>
          </p:nvPr>
        </p:nvSpPr>
        <p:spPr/>
        <p:txBody>
          <a:bodyPr/>
          <a:lstStyle/>
          <a:p>
            <a:pPr algn="ctr" eaLnBrk="1" hangingPunct="1">
              <a:buFont typeface="Wingdings 2" pitchFamily="18" charset="2"/>
              <a:buNone/>
            </a:pPr>
            <a:endParaRPr lang="en-US" dirty="0" smtClean="0">
              <a:solidFill>
                <a:srgbClr val="007E86"/>
              </a:solidFill>
            </a:endParaRPr>
          </a:p>
          <a:p>
            <a:pPr algn="ctr" eaLnBrk="1" hangingPunct="1">
              <a:buFont typeface="Wingdings 2" pitchFamily="18" charset="2"/>
              <a:buNone/>
            </a:pPr>
            <a:endParaRPr lang="en-US" dirty="0" smtClean="0">
              <a:solidFill>
                <a:srgbClr val="007E86"/>
              </a:solidFill>
            </a:endParaRPr>
          </a:p>
          <a:p>
            <a:pPr algn="ctr" eaLnBrk="1" hangingPunct="1">
              <a:buFont typeface="Wingdings 2" pitchFamily="18" charset="2"/>
              <a:buNone/>
            </a:pPr>
            <a:r>
              <a:rPr lang="en-US" sz="4800" dirty="0" smtClean="0">
                <a:solidFill>
                  <a:srgbClr val="007E86"/>
                </a:solidFill>
              </a:rPr>
              <a:t>Reports</a:t>
            </a:r>
          </a:p>
          <a:p>
            <a:pPr algn="ctr" eaLnBrk="1" hangingPunct="1">
              <a:buFont typeface="Wingdings 2" pitchFamily="18" charset="2"/>
              <a:buNone/>
            </a:pPr>
            <a:r>
              <a:rPr lang="en-US" sz="4800" dirty="0" smtClean="0">
                <a:solidFill>
                  <a:srgbClr val="007E86"/>
                </a:solidFill>
              </a:rPr>
              <a:t> 3Rs : request, review, reciprocate</a:t>
            </a:r>
          </a:p>
          <a:p>
            <a:pPr algn="ctr" eaLnBrk="1" hangingPunct="1">
              <a:buFont typeface="Wingdings 2" pitchFamily="18" charset="2"/>
              <a:buNone/>
            </a:pPr>
            <a:r>
              <a:rPr lang="en-US" dirty="0" smtClean="0">
                <a:solidFill>
                  <a:srgbClr val="007E86"/>
                </a:solidFill>
              </a:rPr>
              <a:t/>
            </a:r>
            <a:br>
              <a:rPr lang="en-US" dirty="0" smtClean="0">
                <a:solidFill>
                  <a:srgbClr val="007E86"/>
                </a:solidFill>
              </a:rPr>
            </a:br>
            <a:endParaRPr lang="en-US" dirty="0" smtClean="0">
              <a:solidFill>
                <a:srgbClr val="007E86"/>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54864">
              <a:defRPr/>
            </a:pPr>
            <a:r>
              <a:rPr lang="en-US" b="1" i="1" dirty="0" smtClean="0">
                <a:solidFill>
                  <a:srgbClr val="007E86"/>
                </a:solidFill>
              </a:rPr>
              <a:t>Other considerations…</a:t>
            </a:r>
            <a:endParaRPr lang="en-US" dirty="0">
              <a:solidFill>
                <a:schemeClr val="tx2">
                  <a:tint val="100000"/>
                  <a:shade val="90000"/>
                  <a:satMod val="250000"/>
                  <a:alpha val="100000"/>
                </a:schemeClr>
              </a:solidFill>
            </a:endParaRPr>
          </a:p>
        </p:txBody>
      </p:sp>
      <p:sp>
        <p:nvSpPr>
          <p:cNvPr id="18435" name="Content Placeholder 4"/>
          <p:cNvSpPr>
            <a:spLocks noGrp="1"/>
          </p:cNvSpPr>
          <p:nvPr>
            <p:ph idx="1"/>
          </p:nvPr>
        </p:nvSpPr>
        <p:spPr/>
        <p:txBody>
          <a:bodyPr/>
          <a:lstStyle/>
          <a:p>
            <a:pPr algn="ctr">
              <a:buFont typeface="Wingdings 2" pitchFamily="18" charset="2"/>
              <a:buNone/>
            </a:pPr>
            <a:endParaRPr lang="en-US" dirty="0" smtClean="0">
              <a:solidFill>
                <a:srgbClr val="007E86"/>
              </a:solidFill>
            </a:endParaRPr>
          </a:p>
          <a:p>
            <a:pPr algn="ctr">
              <a:buFont typeface="Wingdings 2" pitchFamily="18" charset="2"/>
              <a:buNone/>
            </a:pPr>
            <a:endParaRPr lang="en-US" dirty="0" smtClean="0">
              <a:solidFill>
                <a:srgbClr val="007E86"/>
              </a:solidFill>
            </a:endParaRPr>
          </a:p>
          <a:p>
            <a:pPr algn="ctr">
              <a:buFont typeface="Wingdings 2" pitchFamily="18" charset="2"/>
              <a:buNone/>
            </a:pPr>
            <a:r>
              <a:rPr lang="en-US" sz="5400" dirty="0" smtClean="0">
                <a:solidFill>
                  <a:srgbClr val="007E86"/>
                </a:solidFill>
              </a:rPr>
              <a:t>Understand the process of IEP development</a:t>
            </a:r>
          </a:p>
          <a:p>
            <a:pPr marL="342900" lvl="1" indent="-342900" algn="ctr">
              <a:buNone/>
            </a:pPr>
            <a:r>
              <a:rPr lang="en-US" sz="2800" u="sng" dirty="0" smtClean="0">
                <a:solidFill>
                  <a:srgbClr val="007E86"/>
                </a:solidFill>
                <a:hlinkClick r:id="rId3"/>
              </a:rPr>
              <a:t>http://www.p12.nysed.gov/specialed/publications/iepguidance.htm</a:t>
            </a:r>
            <a:endParaRPr lang="en-US" sz="2800" u="sng" dirty="0" smtClean="0">
              <a:solidFill>
                <a:srgbClr val="007E86"/>
              </a:solidFill>
            </a:endParaRPr>
          </a:p>
          <a:p>
            <a:pPr algn="ctr">
              <a:buFont typeface="Wingdings 2" pitchFamily="18" charset="2"/>
              <a:buNone/>
            </a:pPr>
            <a:r>
              <a:rPr lang="en-US" sz="5400" dirty="0" smtClean="0">
                <a:solidFill>
                  <a:srgbClr val="007E86"/>
                </a:solidFill>
              </a:rPr>
              <a:t/>
            </a:r>
            <a:br>
              <a:rPr lang="en-US" sz="5400" dirty="0" smtClean="0">
                <a:solidFill>
                  <a:srgbClr val="007E86"/>
                </a:solidFill>
              </a:rPr>
            </a:br>
            <a:endParaRPr lang="en-US" sz="5400" dirty="0" smtClean="0">
              <a:solidFill>
                <a:srgbClr val="007E86"/>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4864">
              <a:defRPr/>
            </a:pPr>
            <a:r>
              <a:rPr lang="en-US" b="1" i="1" dirty="0" smtClean="0">
                <a:solidFill>
                  <a:srgbClr val="007E86"/>
                </a:solidFill>
              </a:rPr>
              <a:t>Other considerations…</a:t>
            </a:r>
            <a:endParaRPr lang="en-US" dirty="0">
              <a:solidFill>
                <a:schemeClr val="tx2">
                  <a:tint val="100000"/>
                  <a:shade val="90000"/>
                  <a:satMod val="250000"/>
                  <a:alpha val="100000"/>
                </a:schemeClr>
              </a:solidFill>
            </a:endParaRPr>
          </a:p>
        </p:txBody>
      </p:sp>
      <p:sp>
        <p:nvSpPr>
          <p:cNvPr id="21507" name="Content Placeholder 2"/>
          <p:cNvSpPr>
            <a:spLocks noGrp="1"/>
          </p:cNvSpPr>
          <p:nvPr>
            <p:ph idx="1"/>
          </p:nvPr>
        </p:nvSpPr>
        <p:spPr/>
        <p:txBody>
          <a:bodyPr/>
          <a:lstStyle/>
          <a:p>
            <a:pPr algn="ctr" eaLnBrk="1" hangingPunct="1">
              <a:buFont typeface="Wingdings 2" pitchFamily="18" charset="2"/>
              <a:buNone/>
            </a:pPr>
            <a:endParaRPr lang="en-US" dirty="0" smtClean="0">
              <a:solidFill>
                <a:srgbClr val="007E86"/>
              </a:solidFill>
            </a:endParaRPr>
          </a:p>
          <a:p>
            <a:pPr algn="ctr" eaLnBrk="1" hangingPunct="1">
              <a:buFont typeface="Wingdings 2" pitchFamily="18" charset="2"/>
              <a:buNone/>
            </a:pPr>
            <a:endParaRPr lang="en-US" dirty="0" smtClean="0">
              <a:solidFill>
                <a:srgbClr val="007E86"/>
              </a:solidFill>
            </a:endParaRPr>
          </a:p>
          <a:p>
            <a:pPr algn="ctr" eaLnBrk="1" hangingPunct="1">
              <a:buFont typeface="Wingdings 2" pitchFamily="18" charset="2"/>
              <a:buNone/>
            </a:pPr>
            <a:endParaRPr lang="en-US" dirty="0" smtClean="0">
              <a:solidFill>
                <a:srgbClr val="007E86"/>
              </a:solidFill>
            </a:endParaRPr>
          </a:p>
          <a:p>
            <a:pPr algn="ctr">
              <a:buFont typeface="Wingdings 2" pitchFamily="18" charset="2"/>
              <a:buNone/>
            </a:pPr>
            <a:r>
              <a:rPr lang="en-US" sz="6000" dirty="0" smtClean="0">
                <a:solidFill>
                  <a:srgbClr val="007E86"/>
                </a:solidFill>
              </a:rPr>
              <a:t>Read your child’s IEP!</a:t>
            </a:r>
            <a:br>
              <a:rPr lang="en-US" sz="6000" dirty="0" smtClean="0">
                <a:solidFill>
                  <a:srgbClr val="007E86"/>
                </a:solidFill>
              </a:rPr>
            </a:br>
            <a:endParaRPr lang="en-US" sz="6000" dirty="0" smtClean="0">
              <a:solidFill>
                <a:srgbClr val="007E86"/>
              </a:solidFill>
            </a:endParaRPr>
          </a:p>
          <a:p>
            <a:pPr eaLnBrk="1" hangingPunct="1">
              <a:buFont typeface="Wingdings 2" pitchFamily="18" charset="2"/>
              <a:buNone/>
            </a:pPr>
            <a:endParaRPr lang="en-US" dirty="0" smtClean="0">
              <a:solidFill>
                <a:srgbClr val="007E86"/>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4864">
              <a:defRPr/>
            </a:pPr>
            <a:r>
              <a:rPr lang="en-US" b="1" i="1" dirty="0" smtClean="0">
                <a:solidFill>
                  <a:srgbClr val="007E86"/>
                </a:solidFill>
              </a:rPr>
              <a:t>Other considerations…</a:t>
            </a:r>
            <a:endParaRPr lang="en-US" dirty="0">
              <a:solidFill>
                <a:schemeClr val="tx2">
                  <a:tint val="100000"/>
                  <a:shade val="90000"/>
                  <a:satMod val="250000"/>
                  <a:alpha val="100000"/>
                </a:schemeClr>
              </a:solidFill>
            </a:endParaRPr>
          </a:p>
        </p:txBody>
      </p:sp>
      <p:sp>
        <p:nvSpPr>
          <p:cNvPr id="19459" name="Content Placeholder 2"/>
          <p:cNvSpPr>
            <a:spLocks noGrp="1"/>
          </p:cNvSpPr>
          <p:nvPr>
            <p:ph idx="1"/>
          </p:nvPr>
        </p:nvSpPr>
        <p:spPr/>
        <p:txBody>
          <a:bodyPr/>
          <a:lstStyle/>
          <a:p>
            <a:pPr algn="ctr" eaLnBrk="1" hangingPunct="1"/>
            <a:endParaRPr lang="en-US" dirty="0" smtClean="0">
              <a:solidFill>
                <a:srgbClr val="007E86"/>
              </a:solidFill>
            </a:endParaRPr>
          </a:p>
          <a:p>
            <a:pPr algn="ctr">
              <a:buFont typeface="Wingdings 2" pitchFamily="18" charset="2"/>
              <a:buNone/>
            </a:pPr>
            <a:endParaRPr lang="en-US" dirty="0" smtClean="0">
              <a:solidFill>
                <a:srgbClr val="007E86"/>
              </a:solidFill>
            </a:endParaRPr>
          </a:p>
          <a:p>
            <a:pPr algn="ctr">
              <a:buFont typeface="Wingdings 2" pitchFamily="18" charset="2"/>
              <a:buNone/>
            </a:pPr>
            <a:r>
              <a:rPr lang="en-US" sz="5400" dirty="0" smtClean="0">
                <a:solidFill>
                  <a:srgbClr val="007E86"/>
                </a:solidFill>
              </a:rPr>
              <a:t>Recognize the emotional component</a:t>
            </a:r>
            <a:r>
              <a:rPr lang="en-US" dirty="0" smtClean="0">
                <a:solidFill>
                  <a:srgbClr val="007E86"/>
                </a:solidFill>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26626" name="Picture 2" descr="http://www.dailywaffle.co.uk/wp-content/uploads/2011/08/bigstockphoto_Anger__1167749-resized-600.png"/>
          <p:cNvPicPr>
            <a:picLocks noChangeAspect="1" noChangeArrowheads="1"/>
          </p:cNvPicPr>
          <p:nvPr/>
        </p:nvPicPr>
        <p:blipFill>
          <a:blip r:embed="rId3"/>
          <a:srcRect/>
          <a:stretch>
            <a:fillRect/>
          </a:stretch>
        </p:blipFill>
        <p:spPr bwMode="auto">
          <a:xfrm>
            <a:off x="4443051" y="500305"/>
            <a:ext cx="3261473" cy="2592295"/>
          </a:xfrm>
          <a:prstGeom prst="rect">
            <a:avLst/>
          </a:prstGeom>
          <a:noFill/>
        </p:spPr>
      </p:pic>
      <p:pic>
        <p:nvPicPr>
          <p:cNvPr id="26630" name="Picture 6" descr="http://4.bp.blogspot.com/-a_yYDlEOyJ0/UPRPqeAwX7I/AAAAAAAAAmE/SIybjkAViHM/s320/bargain.jpg"/>
          <p:cNvPicPr>
            <a:picLocks noChangeAspect="1" noChangeArrowheads="1"/>
          </p:cNvPicPr>
          <p:nvPr/>
        </p:nvPicPr>
        <p:blipFill>
          <a:blip r:embed="rId4"/>
          <a:srcRect/>
          <a:stretch>
            <a:fillRect/>
          </a:stretch>
        </p:blipFill>
        <p:spPr bwMode="auto">
          <a:xfrm>
            <a:off x="1310691" y="3092601"/>
            <a:ext cx="2466975" cy="1847850"/>
          </a:xfrm>
          <a:prstGeom prst="rect">
            <a:avLst/>
          </a:prstGeom>
          <a:noFill/>
        </p:spPr>
      </p:pic>
      <p:pic>
        <p:nvPicPr>
          <p:cNvPr id="26632" name="Picture 8" descr="http://edenlifenigeria.com/eden_imagesblog/the-stages-of-grief-and-what-you-need-to-do-3.jpg"/>
          <p:cNvPicPr>
            <a:picLocks noChangeAspect="1" noChangeArrowheads="1"/>
          </p:cNvPicPr>
          <p:nvPr/>
        </p:nvPicPr>
        <p:blipFill>
          <a:blip r:embed="rId5"/>
          <a:srcRect/>
          <a:stretch>
            <a:fillRect/>
          </a:stretch>
        </p:blipFill>
        <p:spPr bwMode="auto">
          <a:xfrm>
            <a:off x="3563177" y="3340956"/>
            <a:ext cx="3980416" cy="2472822"/>
          </a:xfrm>
          <a:prstGeom prst="rect">
            <a:avLst/>
          </a:prstGeom>
          <a:noFill/>
        </p:spPr>
      </p:pic>
      <p:pic>
        <p:nvPicPr>
          <p:cNvPr id="17" name="Picture 4" descr="http://1.bp.blogspot.com/-ICBMN4so6vc/UREYvTnc_sI/AAAAAAAAAhU/BP8rHJF7O54/s1600/Bargaining.png"/>
          <p:cNvPicPr>
            <a:picLocks noChangeAspect="1" noChangeArrowheads="1"/>
          </p:cNvPicPr>
          <p:nvPr/>
        </p:nvPicPr>
        <p:blipFill>
          <a:blip r:embed="rId6"/>
          <a:srcRect/>
          <a:stretch>
            <a:fillRect/>
          </a:stretch>
        </p:blipFill>
        <p:spPr bwMode="auto">
          <a:xfrm>
            <a:off x="6693958" y="1471681"/>
            <a:ext cx="2383161" cy="2897120"/>
          </a:xfrm>
          <a:prstGeom prst="rect">
            <a:avLst/>
          </a:prstGeom>
          <a:noFill/>
        </p:spPr>
      </p:pic>
      <p:pic>
        <p:nvPicPr>
          <p:cNvPr id="18" name="Picture 17"/>
          <p:cNvPicPr/>
          <p:nvPr/>
        </p:nvPicPr>
        <p:blipFill>
          <a:blip r:embed="rId7" cstate="print"/>
          <a:srcRect/>
          <a:stretch>
            <a:fillRect/>
          </a:stretch>
        </p:blipFill>
        <p:spPr bwMode="auto">
          <a:xfrm>
            <a:off x="982134" y="4940451"/>
            <a:ext cx="3826932" cy="1279727"/>
          </a:xfrm>
          <a:prstGeom prst="rect">
            <a:avLst/>
          </a:prstGeom>
          <a:noFill/>
          <a:ln w="12700" cap="flat">
            <a:noFill/>
            <a:miter lim="800000"/>
            <a:headEnd/>
            <a:tailEnd/>
          </a:ln>
        </p:spPr>
      </p:pic>
      <p:pic>
        <p:nvPicPr>
          <p:cNvPr id="20" name="Content Placeholder 3"/>
          <p:cNvPicPr>
            <a:picLocks noGrp="1"/>
          </p:cNvPicPr>
          <p:nvPr>
            <p:ph idx="1"/>
          </p:nvPr>
        </p:nvPicPr>
        <p:blipFill>
          <a:blip r:embed="rId8" cstate="print"/>
          <a:srcRect l="-10395" r="-10395"/>
          <a:stretch>
            <a:fillRect/>
          </a:stretch>
        </p:blipFill>
        <p:spPr bwMode="auto">
          <a:xfrm>
            <a:off x="628333" y="807306"/>
            <a:ext cx="4602099" cy="2533650"/>
          </a:xfrm>
          <a:prstGeom prst="rect">
            <a:avLst/>
          </a:prstGeom>
          <a:noFill/>
          <a:ln w="12700" cap="flat">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4864">
              <a:defRPr/>
            </a:pPr>
            <a:r>
              <a:rPr lang="en-US" b="1" i="1" dirty="0" smtClean="0">
                <a:solidFill>
                  <a:srgbClr val="007E86"/>
                </a:solidFill>
              </a:rPr>
              <a:t>Other considerations…</a:t>
            </a:r>
            <a:endParaRPr lang="en-US" dirty="0">
              <a:solidFill>
                <a:schemeClr val="tx2">
                  <a:tint val="100000"/>
                  <a:shade val="90000"/>
                  <a:satMod val="250000"/>
                  <a:alpha val="100000"/>
                </a:schemeClr>
              </a:solidFill>
            </a:endParaRPr>
          </a:p>
        </p:txBody>
      </p:sp>
      <p:sp>
        <p:nvSpPr>
          <p:cNvPr id="20483" name="Content Placeholder 2"/>
          <p:cNvSpPr>
            <a:spLocks noGrp="1"/>
          </p:cNvSpPr>
          <p:nvPr>
            <p:ph idx="1"/>
          </p:nvPr>
        </p:nvSpPr>
        <p:spPr/>
        <p:txBody>
          <a:bodyPr/>
          <a:lstStyle/>
          <a:p>
            <a:pPr algn="ctr" eaLnBrk="1" hangingPunct="1">
              <a:buFont typeface="Wingdings 2" pitchFamily="18" charset="2"/>
              <a:buNone/>
            </a:pPr>
            <a:endParaRPr lang="en-US" dirty="0" smtClean="0">
              <a:solidFill>
                <a:srgbClr val="007E86"/>
              </a:solidFill>
            </a:endParaRPr>
          </a:p>
          <a:p>
            <a:pPr algn="ctr">
              <a:buFont typeface="Wingdings 2" pitchFamily="18" charset="2"/>
              <a:buNone/>
            </a:pPr>
            <a:endParaRPr lang="en-US" dirty="0" smtClean="0">
              <a:solidFill>
                <a:srgbClr val="007E86"/>
              </a:solidFill>
            </a:endParaRPr>
          </a:p>
          <a:p>
            <a:pPr algn="ctr">
              <a:buFont typeface="Wingdings 2" pitchFamily="18" charset="2"/>
              <a:buNone/>
            </a:pPr>
            <a:r>
              <a:rPr lang="en-US" sz="5400" dirty="0" smtClean="0">
                <a:solidFill>
                  <a:srgbClr val="007E86"/>
                </a:solidFill>
              </a:rPr>
              <a:t>Consider the end goal:  What are the desired outcomes for your child?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4864">
              <a:defRPr/>
            </a:pPr>
            <a:r>
              <a:rPr lang="en-US" b="1" i="1" dirty="0" smtClean="0">
                <a:solidFill>
                  <a:srgbClr val="007E86"/>
                </a:solidFill>
              </a:rPr>
              <a:t>Other considerations…</a:t>
            </a:r>
            <a:endParaRPr lang="en-US" dirty="0">
              <a:solidFill>
                <a:schemeClr val="tx2">
                  <a:tint val="100000"/>
                  <a:shade val="90000"/>
                  <a:satMod val="250000"/>
                  <a:alpha val="100000"/>
                </a:schemeClr>
              </a:solidFill>
            </a:endParaRPr>
          </a:p>
        </p:txBody>
      </p:sp>
      <p:sp>
        <p:nvSpPr>
          <p:cNvPr id="22531" name="Content Placeholder 2"/>
          <p:cNvSpPr>
            <a:spLocks noGrp="1"/>
          </p:cNvSpPr>
          <p:nvPr>
            <p:ph idx="1"/>
          </p:nvPr>
        </p:nvSpPr>
        <p:spPr/>
        <p:txBody>
          <a:bodyPr/>
          <a:lstStyle/>
          <a:p>
            <a:pPr algn="ctr" eaLnBrk="1" hangingPunct="1">
              <a:buFont typeface="Wingdings 2" pitchFamily="18" charset="2"/>
              <a:buNone/>
            </a:pPr>
            <a:endParaRPr lang="en-US" dirty="0" smtClean="0">
              <a:solidFill>
                <a:srgbClr val="007E86"/>
              </a:solidFill>
            </a:endParaRPr>
          </a:p>
          <a:p>
            <a:pPr algn="ctr">
              <a:buFont typeface="Wingdings 2" pitchFamily="18" charset="2"/>
              <a:buNone/>
            </a:pPr>
            <a:endParaRPr lang="en-US" dirty="0" smtClean="0">
              <a:solidFill>
                <a:srgbClr val="007E86"/>
              </a:solidFill>
            </a:endParaRPr>
          </a:p>
          <a:p>
            <a:pPr algn="ctr">
              <a:buFont typeface="Wingdings 2" pitchFamily="18" charset="2"/>
              <a:buNone/>
            </a:pPr>
            <a:r>
              <a:rPr lang="en-US" sz="4400" dirty="0" smtClean="0">
                <a:solidFill>
                  <a:srgbClr val="007E86"/>
                </a:solidFill>
              </a:rPr>
              <a:t>Get involved and be informed</a:t>
            </a:r>
            <a:r>
              <a:rPr lang="en-US" sz="4400" dirty="0" smtClean="0">
                <a:solidFill>
                  <a:srgbClr val="007E86"/>
                </a:solidFill>
              </a:rPr>
              <a:t>….</a:t>
            </a:r>
            <a:endParaRPr lang="en-US" sz="4400" dirty="0" smtClean="0">
              <a:solidFill>
                <a:srgbClr val="007E86"/>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233910" y="1225006"/>
            <a:ext cx="7452889" cy="4307922"/>
          </a:xfrm>
        </p:spPr>
        <p:txBody>
          <a:bodyPr anchor="ctr">
            <a:normAutofit/>
          </a:bodyPr>
          <a:lstStyle/>
          <a:p>
            <a:r>
              <a:rPr lang="en-US" sz="4000" dirty="0" smtClean="0">
                <a:solidFill>
                  <a:srgbClr val="007E86"/>
                </a:solidFill>
              </a:rPr>
              <a:t>Sometimes we forget who we are there for </a:t>
            </a:r>
          </a:p>
          <a:p>
            <a:r>
              <a:rPr lang="en-US" sz="4000" dirty="0" smtClean="0">
                <a:solidFill>
                  <a:srgbClr val="007E86"/>
                </a:solidFill>
              </a:rPr>
              <a:t>         -or at least to include him</a:t>
            </a:r>
          </a:p>
          <a:p>
            <a:r>
              <a:rPr lang="en-US" sz="4000" dirty="0" smtClean="0">
                <a:solidFill>
                  <a:srgbClr val="007E86"/>
                </a:solidFill>
              </a:rPr>
              <a:t>			YOUTH SELF ADVOCACY!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a:xfrm>
            <a:off x="628333" y="132872"/>
            <a:ext cx="8229600" cy="734234"/>
          </a:xfrm>
          <a:ln/>
        </p:spPr>
        <p:txBody>
          <a:bodyPr/>
          <a:lstStyle/>
          <a:p>
            <a:pPr algn="ctr"/>
            <a:r>
              <a:rPr lang="en-US" b="1" i="1" dirty="0">
                <a:solidFill>
                  <a:srgbClr val="007E86"/>
                </a:solidFill>
              </a:rPr>
              <a:t>Contact </a:t>
            </a:r>
            <a:r>
              <a:rPr lang="en-US" b="1" i="1" dirty="0" smtClean="0">
                <a:solidFill>
                  <a:srgbClr val="007E86"/>
                </a:solidFill>
              </a:rPr>
              <a:t>info:</a:t>
            </a:r>
            <a:endParaRPr lang="en-US" b="1" i="1" dirty="0">
              <a:solidFill>
                <a:srgbClr val="007E86"/>
              </a:solidFill>
            </a:endParaRPr>
          </a:p>
        </p:txBody>
      </p:sp>
      <p:sp>
        <p:nvSpPr>
          <p:cNvPr id="41986" name="Rectangle 2"/>
          <p:cNvSpPr>
            <a:spLocks/>
          </p:cNvSpPr>
          <p:nvPr/>
        </p:nvSpPr>
        <p:spPr bwMode="auto">
          <a:xfrm>
            <a:off x="851338" y="831042"/>
            <a:ext cx="8006595" cy="4832092"/>
          </a:xfrm>
          <a:prstGeom prst="rect">
            <a:avLst/>
          </a:prstGeom>
          <a:noFill/>
          <a:ln w="12700">
            <a:noFill/>
            <a:miter lim="800000"/>
            <a:headEnd/>
            <a:tailEnd/>
          </a:ln>
        </p:spPr>
        <p:txBody>
          <a:bodyPr wrap="square" lIns="0" tIns="0" rIns="0" bIns="0" anchor="ctr">
            <a:spAutoFit/>
          </a:bodyPr>
          <a:lstStyle/>
          <a:p>
            <a:pPr marL="241093" indent="-241093"/>
            <a:endParaRPr lang="en-US" sz="2500" b="1" dirty="0">
              <a:solidFill>
                <a:srgbClr val="007E86"/>
              </a:solidFill>
            </a:endParaRPr>
          </a:p>
          <a:p>
            <a:pPr marL="241093" indent="-241093" algn="ctr"/>
            <a:endParaRPr lang="en-US" sz="4400" b="1" dirty="0" smtClean="0">
              <a:solidFill>
                <a:srgbClr val="007E86"/>
              </a:solidFill>
            </a:endParaRPr>
          </a:p>
          <a:p>
            <a:pPr marL="241093" indent="-241093" algn="ctr"/>
            <a:r>
              <a:rPr lang="en-US" sz="4400" b="1" dirty="0" smtClean="0">
                <a:solidFill>
                  <a:srgbClr val="007E86"/>
                </a:solidFill>
              </a:rPr>
              <a:t>Phone</a:t>
            </a:r>
            <a:r>
              <a:rPr lang="en-US" sz="4400" b="1" dirty="0">
                <a:solidFill>
                  <a:srgbClr val="007E86"/>
                </a:solidFill>
              </a:rPr>
              <a:t>: (914) 493-7665 </a:t>
            </a:r>
          </a:p>
          <a:p>
            <a:pPr marL="241093" indent="-241093" algn="ctr"/>
            <a:endParaRPr lang="en-US" sz="4400" b="1" dirty="0">
              <a:solidFill>
                <a:srgbClr val="007E86"/>
              </a:solidFill>
            </a:endParaRPr>
          </a:p>
          <a:p>
            <a:pPr marL="241093" indent="-241093" algn="ctr"/>
            <a:r>
              <a:rPr lang="en-US" sz="4400" b="1" dirty="0">
                <a:solidFill>
                  <a:srgbClr val="007E86"/>
                </a:solidFill>
              </a:rPr>
              <a:t>Email: </a:t>
            </a:r>
            <a:r>
              <a:rPr lang="en-US" sz="4400" b="1" u="sng" dirty="0" smtClean="0">
                <a:solidFill>
                  <a:srgbClr val="007E86"/>
                </a:solidFill>
                <a:hlinkClick r:id="rId2"/>
              </a:rPr>
              <a:t>nbrickel@wihd.org</a:t>
            </a:r>
            <a:r>
              <a:rPr lang="en-US" sz="4400" b="1" dirty="0" smtClean="0">
                <a:solidFill>
                  <a:srgbClr val="007E86"/>
                </a:solidFill>
              </a:rPr>
              <a:t> </a:t>
            </a:r>
            <a:endParaRPr lang="en-US" sz="4400" b="1" dirty="0">
              <a:solidFill>
                <a:srgbClr val="007E86"/>
              </a:solidFill>
            </a:endParaRPr>
          </a:p>
          <a:p>
            <a:pPr marL="241093" indent="-241093" algn="ctr"/>
            <a:endParaRPr lang="en-US" sz="4400" b="1" dirty="0">
              <a:solidFill>
                <a:srgbClr val="007E86"/>
              </a:solidFill>
            </a:endParaRPr>
          </a:p>
          <a:p>
            <a:pPr marL="241093" indent="-241093" algn="ctr"/>
            <a:r>
              <a:rPr lang="en-US" sz="4400" b="1" dirty="0">
                <a:solidFill>
                  <a:srgbClr val="007E86"/>
                </a:solidFill>
              </a:rPr>
              <a:t>Website: </a:t>
            </a:r>
            <a:r>
              <a:rPr lang="en-US" sz="4400" b="1" u="sng" dirty="0">
                <a:solidFill>
                  <a:srgbClr val="007E86"/>
                </a:solidFill>
              </a:rPr>
              <a:t>www.hvsepc.org</a:t>
            </a:r>
            <a:r>
              <a:rPr lang="en-US" sz="4400" b="1" dirty="0">
                <a:solidFill>
                  <a:srgbClr val="007E86"/>
                </a:solidFill>
              </a:rPr>
              <a:t> </a:t>
            </a:r>
          </a:p>
          <a:p>
            <a:pPr marL="241093" indent="-241093" algn="ctr"/>
            <a:endParaRPr lang="en-US" sz="2500" dirty="0">
              <a:solidFill>
                <a:srgbClr val="007E86"/>
              </a:solidFill>
            </a:endParaRP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12722</TotalTime>
  <Words>962</Words>
  <Application>Microsoft Office PowerPoint</Application>
  <PresentationFormat>On-screen Show (4:3)</PresentationFormat>
  <Paragraphs>154</Paragraphs>
  <Slides>19</Slides>
  <Notes>14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Annual Review</vt:lpstr>
      <vt:lpstr>Westchester Institute  for Human Development:</vt:lpstr>
      <vt:lpstr>Annual Review Requirements: </vt:lpstr>
      <vt:lpstr>The Annual Review Meeting:  </vt:lpstr>
      <vt:lpstr>Let’s get organized . . .How?</vt:lpstr>
      <vt:lpstr>Preparation Tool:</vt:lpstr>
      <vt:lpstr>Other considerations…</vt:lpstr>
      <vt:lpstr>CSE Membership</vt:lpstr>
      <vt:lpstr>Other considerations…</vt:lpstr>
      <vt:lpstr>Other considerations…</vt:lpstr>
      <vt:lpstr>Other considerations…</vt:lpstr>
      <vt:lpstr>Other considerations…</vt:lpstr>
      <vt:lpstr>Other considerations…</vt:lpstr>
      <vt:lpstr>Other considerations…</vt:lpstr>
      <vt:lpstr>PowerPoint Presentation</vt:lpstr>
      <vt:lpstr>Other considerations…</vt:lpstr>
      <vt:lpstr>Other considerations…</vt:lpstr>
      <vt:lpstr> </vt:lpstr>
      <vt:lpstr>Contact info:</vt:lpstr>
    </vt:vector>
  </TitlesOfParts>
  <Company>PMS Design,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Molly Smith</dc:creator>
  <cp:lastModifiedBy>HOHSchools User</cp:lastModifiedBy>
  <cp:revision>82</cp:revision>
  <dcterms:created xsi:type="dcterms:W3CDTF">2013-10-29T22:01:14Z</dcterms:created>
  <dcterms:modified xsi:type="dcterms:W3CDTF">2014-02-25T12:56:54Z</dcterms:modified>
</cp:coreProperties>
</file>