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7010400" cy="9296400"/>
  <p:embeddedFontLst>
    <p:embeddedFont>
      <p:font typeface="Calibri" panose="020F0502020204030204" pitchFamily="34" charset="0"/>
      <p:regular r:id="rId22"/>
      <p:bold r:id="rId23"/>
      <p:italic r:id="rId24"/>
      <p:boldItalic r:id="rId25"/>
    </p:embeddedFont>
    <p:embeddedFont>
      <p:font typeface="Century Gothic" panose="020B050202020202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hToeMPlBgbEvDF+Z67kIZA9opgJ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9" name="Google Shape;149;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5" name="Google Shape;155;p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1" name="Google Shape;161;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7" name="Google Shape;167;p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73" name="Google Shape;173;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79" name="Google Shape;179;p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5" name="Google Shape;185;p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1" name="Google Shape;191;p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97" name="Google Shape;197;p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9" name="Google Shape;209;p1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5" name="Google Shape;215;p1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1" name="Google Shape;221;p1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7" name="Google Shape;227;p1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33" name="Google Shape;233;p1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39" name="Google Shape;239;p1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45" name="Google Shape;245;p1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8: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1" name="Google Shape;251;p1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1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8" name="Google Shape;258;p1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21"/>
          <p:cNvSpPr txBox="1">
            <a:spLocks noGrp="1"/>
          </p:cNvSpPr>
          <p:nvPr>
            <p:ph type="ctrTitle"/>
          </p:nvPr>
        </p:nvSpPr>
        <p:spPr>
          <a:xfrm>
            <a:off x="866442" y="1447801"/>
            <a:ext cx="6620968" cy="3329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1"/>
          <p:cNvSpPr txBox="1">
            <a:spLocks noGrp="1"/>
          </p:cNvSpPr>
          <p:nvPr>
            <p:ph type="subTitle" idx="1"/>
          </p:nvPr>
        </p:nvSpPr>
        <p:spPr>
          <a:xfrm>
            <a:off x="866442" y="4777380"/>
            <a:ext cx="6620968" cy="861420"/>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a:endParaRPr/>
          </a:p>
        </p:txBody>
      </p:sp>
      <p:sp>
        <p:nvSpPr>
          <p:cNvPr id="24" name="Google Shape;24;p21"/>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1"/>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1"/>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2"/>
          <p:cNvSpPr txBox="1">
            <a:spLocks noGrp="1"/>
          </p:cNvSpPr>
          <p:nvPr>
            <p:ph type="body" idx="1"/>
          </p:nvPr>
        </p:nvSpPr>
        <p:spPr>
          <a:xfrm>
            <a:off x="827700" y="2052925"/>
            <a:ext cx="6711654" cy="419548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0" name="Google Shape;30;p22"/>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2"/>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23"/>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3"/>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3"/>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4"/>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body" idx="1"/>
          </p:nvPr>
        </p:nvSpPr>
        <p:spPr>
          <a:xfrm>
            <a:off x="827700" y="2060576"/>
            <a:ext cx="3298113" cy="419576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41" name="Google Shape;41;p24"/>
          <p:cNvSpPr txBox="1">
            <a:spLocks noGrp="1"/>
          </p:cNvSpPr>
          <p:nvPr>
            <p:ph type="body" idx="2"/>
          </p:nvPr>
        </p:nvSpPr>
        <p:spPr>
          <a:xfrm>
            <a:off x="4241975" y="2056093"/>
            <a:ext cx="3298115" cy="4200245"/>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42" name="Google Shape;42;p24"/>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4"/>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66442" y="1447800"/>
            <a:ext cx="6620968" cy="1981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5"/>
          <p:cNvSpPr txBox="1">
            <a:spLocks noGrp="1"/>
          </p:cNvSpPr>
          <p:nvPr>
            <p:ph type="body" idx="1"/>
          </p:nvPr>
        </p:nvSpPr>
        <p:spPr>
          <a:xfrm>
            <a:off x="866442" y="3657600"/>
            <a:ext cx="6620968" cy="23622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48" name="Google Shape;48;p25"/>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5"/>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26"/>
          <p:cNvSpPr txBox="1">
            <a:spLocks noGrp="1"/>
          </p:cNvSpPr>
          <p:nvPr>
            <p:ph type="title"/>
          </p:nvPr>
        </p:nvSpPr>
        <p:spPr>
          <a:xfrm>
            <a:off x="866443" y="2861734"/>
            <a:ext cx="6620967" cy="1915647"/>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6"/>
          <p:cNvSpPr txBox="1">
            <a:spLocks noGrp="1"/>
          </p:cNvSpPr>
          <p:nvPr>
            <p:ph type="body" idx="1"/>
          </p:nvPr>
        </p:nvSpPr>
        <p:spPr>
          <a:xfrm>
            <a:off x="866442" y="4777381"/>
            <a:ext cx="66209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86D1D8"/>
                </a:solidFill>
              </a:defRPr>
            </a:lvl1pPr>
            <a:lvl2pPr marL="914400" lvl="1" indent="-228600" algn="l">
              <a:spcBef>
                <a:spcPts val="1000"/>
              </a:spcBef>
              <a:spcAft>
                <a:spcPts val="0"/>
              </a:spcAft>
              <a:buSzPts val="1440"/>
              <a:buNone/>
              <a:defRPr sz="1800">
                <a:solidFill>
                  <a:schemeClr val="lt1"/>
                </a:solidFill>
              </a:defRPr>
            </a:lvl2pPr>
            <a:lvl3pPr marL="1371600" lvl="2" indent="-228600" algn="l">
              <a:spcBef>
                <a:spcPts val="1000"/>
              </a:spcBef>
              <a:spcAft>
                <a:spcPts val="0"/>
              </a:spcAft>
              <a:buSzPts val="1280"/>
              <a:buNone/>
              <a:defRPr sz="1600">
                <a:solidFill>
                  <a:schemeClr val="lt1"/>
                </a:solidFill>
              </a:defRPr>
            </a:lvl3pPr>
            <a:lvl4pPr marL="1828800" lvl="3" indent="-228600" algn="l">
              <a:spcBef>
                <a:spcPts val="1000"/>
              </a:spcBef>
              <a:spcAft>
                <a:spcPts val="0"/>
              </a:spcAft>
              <a:buSzPts val="1120"/>
              <a:buNone/>
              <a:defRPr sz="1400">
                <a:solidFill>
                  <a:schemeClr val="lt1"/>
                </a:solidFill>
              </a:defRPr>
            </a:lvl4pPr>
            <a:lvl5pPr marL="2286000" lvl="4" indent="-228600" algn="l">
              <a:spcBef>
                <a:spcPts val="1000"/>
              </a:spcBef>
              <a:spcAft>
                <a:spcPts val="0"/>
              </a:spcAft>
              <a:buSzPts val="1120"/>
              <a:buNone/>
              <a:defRPr sz="1400">
                <a:solidFill>
                  <a:schemeClr val="lt1"/>
                </a:solidFill>
              </a:defRPr>
            </a:lvl5pPr>
            <a:lvl6pPr marL="2743200" lvl="5" indent="-228600" algn="l">
              <a:spcBef>
                <a:spcPts val="1000"/>
              </a:spcBef>
              <a:spcAft>
                <a:spcPts val="0"/>
              </a:spcAft>
              <a:buSzPts val="1120"/>
              <a:buNone/>
              <a:defRPr sz="1400">
                <a:solidFill>
                  <a:schemeClr val="lt1"/>
                </a:solidFill>
              </a:defRPr>
            </a:lvl6pPr>
            <a:lvl7pPr marL="3200400" lvl="6" indent="-228600" algn="l">
              <a:spcBef>
                <a:spcPts val="1000"/>
              </a:spcBef>
              <a:spcAft>
                <a:spcPts val="0"/>
              </a:spcAft>
              <a:buSzPts val="1120"/>
              <a:buNone/>
              <a:defRPr sz="1400">
                <a:solidFill>
                  <a:schemeClr val="lt1"/>
                </a:solidFill>
              </a:defRPr>
            </a:lvl7pPr>
            <a:lvl8pPr marL="3657600" lvl="7" indent="-228600" algn="l">
              <a:spcBef>
                <a:spcPts val="1000"/>
              </a:spcBef>
              <a:spcAft>
                <a:spcPts val="0"/>
              </a:spcAft>
              <a:buSzPts val="1120"/>
              <a:buNone/>
              <a:defRPr sz="1400">
                <a:solidFill>
                  <a:schemeClr val="lt1"/>
                </a:solidFill>
              </a:defRPr>
            </a:lvl8pPr>
            <a:lvl9pPr marL="4114800" lvl="8" indent="-228600" algn="l">
              <a:spcBef>
                <a:spcPts val="1000"/>
              </a:spcBef>
              <a:spcAft>
                <a:spcPts val="0"/>
              </a:spcAft>
              <a:buSzPts val="1120"/>
              <a:buNone/>
              <a:defRPr sz="1400">
                <a:solidFill>
                  <a:schemeClr val="lt1"/>
                </a:solidFill>
              </a:defRPr>
            </a:lvl9pPr>
          </a:lstStyle>
          <a:p>
            <a:endParaRPr/>
          </a:p>
        </p:txBody>
      </p:sp>
      <p:sp>
        <p:nvSpPr>
          <p:cNvPr id="54" name="Google Shape;54;p26"/>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6"/>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7"/>
        <p:cNvGrpSpPr/>
        <p:nvPr/>
      </p:nvGrpSpPr>
      <p:grpSpPr>
        <a:xfrm>
          <a:off x="0" y="0"/>
          <a:ext cx="0" cy="0"/>
          <a:chOff x="0" y="0"/>
          <a:chExt cx="0" cy="0"/>
        </a:xfrm>
      </p:grpSpPr>
      <p:sp>
        <p:nvSpPr>
          <p:cNvPr id="58" name="Google Shape;58;p27"/>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body" idx="1"/>
          </p:nvPr>
        </p:nvSpPr>
        <p:spPr>
          <a:xfrm>
            <a:off x="827700" y="1905000"/>
            <a:ext cx="3298112"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0" name="Google Shape;60;p27"/>
          <p:cNvSpPr txBox="1">
            <a:spLocks noGrp="1"/>
          </p:cNvSpPr>
          <p:nvPr>
            <p:ph type="body" idx="2"/>
          </p:nvPr>
        </p:nvSpPr>
        <p:spPr>
          <a:xfrm>
            <a:off x="827700" y="2514600"/>
            <a:ext cx="3298113" cy="374173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61" name="Google Shape;61;p27"/>
          <p:cNvSpPr txBox="1">
            <a:spLocks noGrp="1"/>
          </p:cNvSpPr>
          <p:nvPr>
            <p:ph type="body" idx="3"/>
          </p:nvPr>
        </p:nvSpPr>
        <p:spPr>
          <a:xfrm>
            <a:off x="4241976" y="1905000"/>
            <a:ext cx="329811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2" name="Google Shape;62;p27"/>
          <p:cNvSpPr txBox="1">
            <a:spLocks noGrp="1"/>
          </p:cNvSpPr>
          <p:nvPr>
            <p:ph type="body" idx="4"/>
          </p:nvPr>
        </p:nvSpPr>
        <p:spPr>
          <a:xfrm>
            <a:off x="4241976" y="2514600"/>
            <a:ext cx="3298113" cy="374173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63" name="Google Shape;63;p27"/>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7"/>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28"/>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8"/>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8"/>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29"/>
          <p:cNvSpPr txBox="1">
            <a:spLocks noGrp="1"/>
          </p:cNvSpPr>
          <p:nvPr>
            <p:ph type="title"/>
          </p:nvPr>
        </p:nvSpPr>
        <p:spPr>
          <a:xfrm>
            <a:off x="866441" y="1447800"/>
            <a:ext cx="2551462" cy="1447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body" idx="1"/>
          </p:nvPr>
        </p:nvSpPr>
        <p:spPr>
          <a:xfrm>
            <a:off x="3589397" y="1447800"/>
            <a:ext cx="3898013" cy="4572000"/>
          </a:xfrm>
          <a:prstGeom prst="rect">
            <a:avLst/>
          </a:prstGeom>
          <a:noFill/>
          <a:ln>
            <a:noFill/>
          </a:ln>
        </p:spPr>
        <p:txBody>
          <a:bodyPr spcFirstLastPara="1" wrap="square" lIns="91425" tIns="45700" rIns="91425" bIns="45700" anchor="ctr" anchorCtr="0">
            <a:normAutofit/>
          </a:bodyPr>
          <a:lstStyle>
            <a:lvl1pPr marL="457200" lvl="0" indent="-330200" algn="l">
              <a:spcBef>
                <a:spcPts val="1000"/>
              </a:spcBef>
              <a:spcAft>
                <a:spcPts val="0"/>
              </a:spcAft>
              <a:buSzPts val="1600"/>
              <a:buChar char="►"/>
              <a:defRPr sz="2000"/>
            </a:lvl1pPr>
            <a:lvl2pPr marL="914400" lvl="1" indent="-320040" algn="l">
              <a:spcBef>
                <a:spcPts val="1000"/>
              </a:spcBef>
              <a:spcAft>
                <a:spcPts val="0"/>
              </a:spcAft>
              <a:buSzPts val="1440"/>
              <a:buChar char="►"/>
              <a:defRPr sz="1800"/>
            </a:lvl2pPr>
            <a:lvl3pPr marL="1371600" lvl="2" indent="-309880" algn="l">
              <a:spcBef>
                <a:spcPts val="1000"/>
              </a:spcBef>
              <a:spcAft>
                <a:spcPts val="0"/>
              </a:spcAft>
              <a:buSzPts val="1280"/>
              <a:buChar char="►"/>
              <a:defRPr sz="1600"/>
            </a:lvl3pPr>
            <a:lvl4pPr marL="1828800" lvl="3" indent="-299719" algn="l">
              <a:spcBef>
                <a:spcPts val="1000"/>
              </a:spcBef>
              <a:spcAft>
                <a:spcPts val="0"/>
              </a:spcAft>
              <a:buSzPts val="1120"/>
              <a:buChar char="►"/>
              <a:defRPr sz="1400"/>
            </a:lvl4pPr>
            <a:lvl5pPr marL="2286000" lvl="4" indent="-299720" algn="l">
              <a:spcBef>
                <a:spcPts val="1000"/>
              </a:spcBef>
              <a:spcAft>
                <a:spcPts val="0"/>
              </a:spcAft>
              <a:buSzPts val="1120"/>
              <a:buChar char="►"/>
              <a:defRPr sz="1400"/>
            </a:lvl5pPr>
            <a:lvl6pPr marL="2743200" lvl="5" indent="-299720" algn="l">
              <a:spcBef>
                <a:spcPts val="1000"/>
              </a:spcBef>
              <a:spcAft>
                <a:spcPts val="0"/>
              </a:spcAft>
              <a:buSzPts val="1120"/>
              <a:buChar char="►"/>
              <a:defRPr sz="1400"/>
            </a:lvl6pPr>
            <a:lvl7pPr marL="3200400" lvl="6" indent="-299720" algn="l">
              <a:spcBef>
                <a:spcPts val="1000"/>
              </a:spcBef>
              <a:spcAft>
                <a:spcPts val="0"/>
              </a:spcAft>
              <a:buSzPts val="1120"/>
              <a:buChar char="►"/>
              <a:defRPr sz="1400"/>
            </a:lvl7pPr>
            <a:lvl8pPr marL="3657600" lvl="7" indent="-299720" algn="l">
              <a:spcBef>
                <a:spcPts val="1000"/>
              </a:spcBef>
              <a:spcAft>
                <a:spcPts val="0"/>
              </a:spcAft>
              <a:buSzPts val="1120"/>
              <a:buChar char="►"/>
              <a:defRPr sz="1400"/>
            </a:lvl8pPr>
            <a:lvl9pPr marL="4114800" lvl="8" indent="-299720" algn="l">
              <a:spcBef>
                <a:spcPts val="1000"/>
              </a:spcBef>
              <a:spcAft>
                <a:spcPts val="0"/>
              </a:spcAft>
              <a:buSzPts val="1120"/>
              <a:buChar char="►"/>
              <a:defRPr sz="1400"/>
            </a:lvl9pPr>
          </a:lstStyle>
          <a:p>
            <a:endParaRPr/>
          </a:p>
        </p:txBody>
      </p:sp>
      <p:sp>
        <p:nvSpPr>
          <p:cNvPr id="73" name="Google Shape;73;p29"/>
          <p:cNvSpPr txBox="1">
            <a:spLocks noGrp="1"/>
          </p:cNvSpPr>
          <p:nvPr>
            <p:ph type="body" idx="2"/>
          </p:nvPr>
        </p:nvSpPr>
        <p:spPr>
          <a:xfrm>
            <a:off x="866441" y="3129281"/>
            <a:ext cx="2551462" cy="289559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74" name="Google Shape;74;p29"/>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9"/>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9"/>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
        <p:cNvGrpSpPr/>
        <p:nvPr/>
      </p:nvGrpSpPr>
      <p:grpSpPr>
        <a:xfrm>
          <a:off x="0" y="0"/>
          <a:ext cx="0" cy="0"/>
          <a:chOff x="0" y="0"/>
          <a:chExt cx="0" cy="0"/>
        </a:xfrm>
      </p:grpSpPr>
      <p:sp>
        <p:nvSpPr>
          <p:cNvPr id="78" name="Google Shape;78;p30"/>
          <p:cNvSpPr txBox="1">
            <a:spLocks noGrp="1"/>
          </p:cNvSpPr>
          <p:nvPr>
            <p:ph type="title"/>
          </p:nvPr>
        </p:nvSpPr>
        <p:spPr>
          <a:xfrm>
            <a:off x="865656" y="1854192"/>
            <a:ext cx="3820674" cy="157480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Century Gothic"/>
              <a:buNone/>
              <a:defRPr sz="36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a:spLocks noGrp="1"/>
          </p:cNvSpPr>
          <p:nvPr>
            <p:ph type="pic" idx="2"/>
          </p:nvPr>
        </p:nvSpPr>
        <p:spPr>
          <a:xfrm>
            <a:off x="5213517" y="1143000"/>
            <a:ext cx="2400925" cy="4572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80" name="Google Shape;80;p30"/>
          <p:cNvSpPr txBox="1">
            <a:spLocks noGrp="1"/>
          </p:cNvSpPr>
          <p:nvPr>
            <p:ph type="body" idx="1"/>
          </p:nvPr>
        </p:nvSpPr>
        <p:spPr>
          <a:xfrm>
            <a:off x="866441" y="3657600"/>
            <a:ext cx="3814728" cy="13716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1" name="Google Shape;81;p30"/>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0"/>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4"/>
        <p:cNvGrpSpPr/>
        <p:nvPr/>
      </p:nvGrpSpPr>
      <p:grpSpPr>
        <a:xfrm>
          <a:off x="0" y="0"/>
          <a:ext cx="0" cy="0"/>
          <a:chOff x="0" y="0"/>
          <a:chExt cx="0" cy="0"/>
        </a:xfrm>
      </p:grpSpPr>
      <p:sp>
        <p:nvSpPr>
          <p:cNvPr id="85" name="Google Shape;85;p31"/>
          <p:cNvSpPr txBox="1">
            <a:spLocks noGrp="1"/>
          </p:cNvSpPr>
          <p:nvPr>
            <p:ph type="title"/>
          </p:nvPr>
        </p:nvSpPr>
        <p:spPr>
          <a:xfrm>
            <a:off x="866443" y="4800587"/>
            <a:ext cx="66209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31"/>
          <p:cNvSpPr>
            <a:spLocks noGrp="1"/>
          </p:cNvSpPr>
          <p:nvPr>
            <p:ph type="pic" idx="2"/>
          </p:nvPr>
        </p:nvSpPr>
        <p:spPr>
          <a:xfrm>
            <a:off x="866442" y="685800"/>
            <a:ext cx="6620968" cy="3640666"/>
          </a:xfrm>
          <a:prstGeom prst="roundRect">
            <a:avLst>
              <a:gd name="adj" fmla="val 1858"/>
            </a:avLst>
          </a:prstGeom>
          <a:noFill/>
          <a:ln>
            <a:noFill/>
          </a:ln>
          <a:effectLst>
            <a:outerShdw blurRad="50800" dist="50800" dir="5400000" algn="tl" rotWithShape="0">
              <a:srgbClr val="000000">
                <a:alpha val="42745"/>
              </a:srgbClr>
            </a:outerShdw>
          </a:effectLst>
        </p:spPr>
      </p:sp>
      <p:sp>
        <p:nvSpPr>
          <p:cNvPr id="87" name="Google Shape;87;p31"/>
          <p:cNvSpPr txBox="1">
            <a:spLocks noGrp="1"/>
          </p:cNvSpPr>
          <p:nvPr>
            <p:ph type="body" idx="1"/>
          </p:nvPr>
        </p:nvSpPr>
        <p:spPr>
          <a:xfrm>
            <a:off x="866443" y="5367325"/>
            <a:ext cx="6620966"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8" name="Google Shape;88;p31"/>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1"/>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1"/>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1"/>
        <p:cNvGrpSpPr/>
        <p:nvPr/>
      </p:nvGrpSpPr>
      <p:grpSpPr>
        <a:xfrm>
          <a:off x="0" y="0"/>
          <a:ext cx="0" cy="0"/>
          <a:chOff x="0" y="0"/>
          <a:chExt cx="0" cy="0"/>
        </a:xfrm>
      </p:grpSpPr>
      <p:sp>
        <p:nvSpPr>
          <p:cNvPr id="92" name="Google Shape;92;p32"/>
          <p:cNvSpPr txBox="1">
            <a:spLocks noGrp="1"/>
          </p:cNvSpPr>
          <p:nvPr>
            <p:ph type="title"/>
          </p:nvPr>
        </p:nvSpPr>
        <p:spPr>
          <a:xfrm>
            <a:off x="1181409" y="1447800"/>
            <a:ext cx="6001049" cy="2323374"/>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2"/>
          <p:cNvSpPr txBox="1">
            <a:spLocks noGrp="1"/>
          </p:cNvSpPr>
          <p:nvPr>
            <p:ph type="body" idx="1"/>
          </p:nvPr>
        </p:nvSpPr>
        <p:spPr>
          <a:xfrm>
            <a:off x="1448177" y="3771174"/>
            <a:ext cx="5461159" cy="34217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b="0" i="0" cap="small">
                <a:solidFill>
                  <a:srgbClr val="86D1D8"/>
                </a:solidFill>
                <a:latin typeface="Century Gothic"/>
                <a:ea typeface="Century Gothic"/>
                <a:cs typeface="Century Gothic"/>
                <a:sym typeface="Century Gothic"/>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4" name="Google Shape;94;p32"/>
          <p:cNvSpPr txBox="1">
            <a:spLocks noGrp="1"/>
          </p:cNvSpPr>
          <p:nvPr>
            <p:ph type="body" idx="2"/>
          </p:nvPr>
        </p:nvSpPr>
        <p:spPr>
          <a:xfrm>
            <a:off x="866442" y="4350657"/>
            <a:ext cx="6620968" cy="16764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5" name="Google Shape;95;p32"/>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2"/>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2"/>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98" name="Google Shape;98;p32"/>
          <p:cNvSpPr txBox="1"/>
          <p:nvPr/>
        </p:nvSpPr>
        <p:spPr>
          <a:xfrm>
            <a:off x="673897" y="971253"/>
            <a:ext cx="601591" cy="19697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200" b="0" i="0" u="none" strike="noStrike" cap="none">
                <a:solidFill>
                  <a:srgbClr val="86D1D8"/>
                </a:solidFill>
                <a:latin typeface="Arial"/>
                <a:ea typeface="Arial"/>
                <a:cs typeface="Arial"/>
                <a:sym typeface="Arial"/>
              </a:rPr>
              <a:t>“</a:t>
            </a:r>
            <a:endParaRPr/>
          </a:p>
        </p:txBody>
      </p:sp>
      <p:sp>
        <p:nvSpPr>
          <p:cNvPr id="99" name="Google Shape;99;p32"/>
          <p:cNvSpPr txBox="1"/>
          <p:nvPr/>
        </p:nvSpPr>
        <p:spPr>
          <a:xfrm>
            <a:off x="6999690" y="2613787"/>
            <a:ext cx="601591" cy="19697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200" b="0" i="0" u="none" strike="noStrike" cap="none">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0"/>
        <p:cNvGrpSpPr/>
        <p:nvPr/>
      </p:nvGrpSpPr>
      <p:grpSpPr>
        <a:xfrm>
          <a:off x="0" y="0"/>
          <a:ext cx="0" cy="0"/>
          <a:chOff x="0" y="0"/>
          <a:chExt cx="0" cy="0"/>
        </a:xfrm>
      </p:grpSpPr>
      <p:sp>
        <p:nvSpPr>
          <p:cNvPr id="101" name="Google Shape;101;p33"/>
          <p:cNvSpPr txBox="1">
            <a:spLocks noGrp="1"/>
          </p:cNvSpPr>
          <p:nvPr>
            <p:ph type="title"/>
          </p:nvPr>
        </p:nvSpPr>
        <p:spPr>
          <a:xfrm>
            <a:off x="866441" y="3124201"/>
            <a:ext cx="6620969" cy="165318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3"/>
          <p:cNvSpPr txBox="1">
            <a:spLocks noGrp="1"/>
          </p:cNvSpPr>
          <p:nvPr>
            <p:ph type="body" idx="1"/>
          </p:nvPr>
        </p:nvSpPr>
        <p:spPr>
          <a:xfrm>
            <a:off x="866442" y="4777381"/>
            <a:ext cx="66209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86D1D8"/>
                </a:solidFill>
              </a:defRPr>
            </a:lvl1pPr>
            <a:lvl2pPr marL="914400" lvl="1" indent="-228600" algn="l">
              <a:spcBef>
                <a:spcPts val="1000"/>
              </a:spcBef>
              <a:spcAft>
                <a:spcPts val="0"/>
              </a:spcAft>
              <a:buSzPts val="1440"/>
              <a:buNone/>
              <a:defRPr sz="1800">
                <a:solidFill>
                  <a:schemeClr val="lt1"/>
                </a:solidFill>
              </a:defRPr>
            </a:lvl2pPr>
            <a:lvl3pPr marL="1371600" lvl="2" indent="-228600" algn="l">
              <a:spcBef>
                <a:spcPts val="1000"/>
              </a:spcBef>
              <a:spcAft>
                <a:spcPts val="0"/>
              </a:spcAft>
              <a:buSzPts val="1280"/>
              <a:buNone/>
              <a:defRPr sz="1600">
                <a:solidFill>
                  <a:schemeClr val="lt1"/>
                </a:solidFill>
              </a:defRPr>
            </a:lvl3pPr>
            <a:lvl4pPr marL="1828800" lvl="3" indent="-228600" algn="l">
              <a:spcBef>
                <a:spcPts val="1000"/>
              </a:spcBef>
              <a:spcAft>
                <a:spcPts val="0"/>
              </a:spcAft>
              <a:buSzPts val="1120"/>
              <a:buNone/>
              <a:defRPr sz="1400">
                <a:solidFill>
                  <a:schemeClr val="lt1"/>
                </a:solidFill>
              </a:defRPr>
            </a:lvl4pPr>
            <a:lvl5pPr marL="2286000" lvl="4" indent="-228600" algn="l">
              <a:spcBef>
                <a:spcPts val="1000"/>
              </a:spcBef>
              <a:spcAft>
                <a:spcPts val="0"/>
              </a:spcAft>
              <a:buSzPts val="1120"/>
              <a:buNone/>
              <a:defRPr sz="1400">
                <a:solidFill>
                  <a:schemeClr val="lt1"/>
                </a:solidFill>
              </a:defRPr>
            </a:lvl5pPr>
            <a:lvl6pPr marL="2743200" lvl="5" indent="-228600" algn="l">
              <a:spcBef>
                <a:spcPts val="1000"/>
              </a:spcBef>
              <a:spcAft>
                <a:spcPts val="0"/>
              </a:spcAft>
              <a:buSzPts val="1120"/>
              <a:buNone/>
              <a:defRPr sz="1400">
                <a:solidFill>
                  <a:schemeClr val="lt1"/>
                </a:solidFill>
              </a:defRPr>
            </a:lvl6pPr>
            <a:lvl7pPr marL="3200400" lvl="6" indent="-228600" algn="l">
              <a:spcBef>
                <a:spcPts val="1000"/>
              </a:spcBef>
              <a:spcAft>
                <a:spcPts val="0"/>
              </a:spcAft>
              <a:buSzPts val="1120"/>
              <a:buNone/>
              <a:defRPr sz="1400">
                <a:solidFill>
                  <a:schemeClr val="lt1"/>
                </a:solidFill>
              </a:defRPr>
            </a:lvl7pPr>
            <a:lvl8pPr marL="3657600" lvl="7" indent="-228600" algn="l">
              <a:spcBef>
                <a:spcPts val="1000"/>
              </a:spcBef>
              <a:spcAft>
                <a:spcPts val="0"/>
              </a:spcAft>
              <a:buSzPts val="1120"/>
              <a:buNone/>
              <a:defRPr sz="1400">
                <a:solidFill>
                  <a:schemeClr val="lt1"/>
                </a:solidFill>
              </a:defRPr>
            </a:lvl8pPr>
            <a:lvl9pPr marL="4114800" lvl="8" indent="-228600" algn="l">
              <a:spcBef>
                <a:spcPts val="1000"/>
              </a:spcBef>
              <a:spcAft>
                <a:spcPts val="0"/>
              </a:spcAft>
              <a:buSzPts val="1120"/>
              <a:buNone/>
              <a:defRPr sz="1400">
                <a:solidFill>
                  <a:schemeClr val="lt1"/>
                </a:solidFill>
              </a:defRPr>
            </a:lvl9pPr>
          </a:lstStyle>
          <a:p>
            <a:endParaRPr/>
          </a:p>
        </p:txBody>
      </p:sp>
      <p:sp>
        <p:nvSpPr>
          <p:cNvPr id="103" name="Google Shape;103;p33"/>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3"/>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3"/>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6"/>
        <p:cNvGrpSpPr/>
        <p:nvPr/>
      </p:nvGrpSpPr>
      <p:grpSpPr>
        <a:xfrm>
          <a:off x="0" y="0"/>
          <a:ext cx="0" cy="0"/>
          <a:chOff x="0" y="0"/>
          <a:chExt cx="0" cy="0"/>
        </a:xfrm>
      </p:grpSpPr>
      <p:sp>
        <p:nvSpPr>
          <p:cNvPr id="107" name="Google Shape;107;p34"/>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4"/>
          <p:cNvSpPr txBox="1">
            <a:spLocks noGrp="1"/>
          </p:cNvSpPr>
          <p:nvPr>
            <p:ph type="body" idx="1"/>
          </p:nvPr>
        </p:nvSpPr>
        <p:spPr>
          <a:xfrm>
            <a:off x="474834" y="1981200"/>
            <a:ext cx="2210725"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09" name="Google Shape;109;p34"/>
          <p:cNvSpPr txBox="1">
            <a:spLocks noGrp="1"/>
          </p:cNvSpPr>
          <p:nvPr>
            <p:ph type="body" idx="2"/>
          </p:nvPr>
        </p:nvSpPr>
        <p:spPr>
          <a:xfrm>
            <a:off x="489475" y="2667000"/>
            <a:ext cx="2196084"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0" name="Google Shape;110;p34"/>
          <p:cNvSpPr txBox="1">
            <a:spLocks noGrp="1"/>
          </p:cNvSpPr>
          <p:nvPr>
            <p:ph type="body" idx="3"/>
          </p:nvPr>
        </p:nvSpPr>
        <p:spPr>
          <a:xfrm>
            <a:off x="2913504" y="1981200"/>
            <a:ext cx="2202754"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11" name="Google Shape;111;p34"/>
          <p:cNvSpPr txBox="1">
            <a:spLocks noGrp="1"/>
          </p:cNvSpPr>
          <p:nvPr>
            <p:ph type="body" idx="4"/>
          </p:nvPr>
        </p:nvSpPr>
        <p:spPr>
          <a:xfrm>
            <a:off x="2905586" y="2667000"/>
            <a:ext cx="2210671"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2" name="Google Shape;112;p34"/>
          <p:cNvSpPr txBox="1">
            <a:spLocks noGrp="1"/>
          </p:cNvSpPr>
          <p:nvPr>
            <p:ph type="body" idx="5"/>
          </p:nvPr>
        </p:nvSpPr>
        <p:spPr>
          <a:xfrm>
            <a:off x="5344917" y="1981200"/>
            <a:ext cx="219965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13" name="Google Shape;113;p34"/>
          <p:cNvSpPr txBox="1">
            <a:spLocks noGrp="1"/>
          </p:cNvSpPr>
          <p:nvPr>
            <p:ph type="body" idx="6"/>
          </p:nvPr>
        </p:nvSpPr>
        <p:spPr>
          <a:xfrm>
            <a:off x="5344917" y="2667000"/>
            <a:ext cx="2199658" cy="358933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114" name="Google Shape;114;p34"/>
          <p:cNvCxnSpPr/>
          <p:nvPr/>
        </p:nvCxnSpPr>
        <p:spPr>
          <a:xfrm>
            <a:off x="2795334"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15" name="Google Shape;115;p34"/>
          <p:cNvCxnSpPr/>
          <p:nvPr/>
        </p:nvCxnSpPr>
        <p:spPr>
          <a:xfrm>
            <a:off x="5223030"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16" name="Google Shape;116;p34"/>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4"/>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4"/>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9"/>
        <p:cNvGrpSpPr/>
        <p:nvPr/>
      </p:nvGrpSpPr>
      <p:grpSpPr>
        <a:xfrm>
          <a:off x="0" y="0"/>
          <a:ext cx="0" cy="0"/>
          <a:chOff x="0" y="0"/>
          <a:chExt cx="0" cy="0"/>
        </a:xfrm>
      </p:grpSpPr>
      <p:sp>
        <p:nvSpPr>
          <p:cNvPr id="120" name="Google Shape;120;p35"/>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35"/>
          <p:cNvSpPr txBox="1">
            <a:spLocks noGrp="1"/>
          </p:cNvSpPr>
          <p:nvPr>
            <p:ph type="body" idx="1"/>
          </p:nvPr>
        </p:nvSpPr>
        <p:spPr>
          <a:xfrm>
            <a:off x="489475" y="4250949"/>
            <a:ext cx="2205612"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2" name="Google Shape;122;p35"/>
          <p:cNvSpPr>
            <a:spLocks noGrp="1"/>
          </p:cNvSpPr>
          <p:nvPr>
            <p:ph type="pic" idx="2"/>
          </p:nvPr>
        </p:nvSpPr>
        <p:spPr>
          <a:xfrm>
            <a:off x="489475" y="2209800"/>
            <a:ext cx="2205612"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3" name="Google Shape;123;p35"/>
          <p:cNvSpPr txBox="1">
            <a:spLocks noGrp="1"/>
          </p:cNvSpPr>
          <p:nvPr>
            <p:ph type="body" idx="3"/>
          </p:nvPr>
        </p:nvSpPr>
        <p:spPr>
          <a:xfrm>
            <a:off x="489475" y="4827212"/>
            <a:ext cx="2205612"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24" name="Google Shape;124;p35"/>
          <p:cNvSpPr txBox="1">
            <a:spLocks noGrp="1"/>
          </p:cNvSpPr>
          <p:nvPr>
            <p:ph type="body" idx="4"/>
          </p:nvPr>
        </p:nvSpPr>
        <p:spPr>
          <a:xfrm>
            <a:off x="2917792" y="4250949"/>
            <a:ext cx="2198466"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5" name="Google Shape;125;p35"/>
          <p:cNvSpPr>
            <a:spLocks noGrp="1"/>
          </p:cNvSpPr>
          <p:nvPr>
            <p:ph type="pic" idx="5"/>
          </p:nvPr>
        </p:nvSpPr>
        <p:spPr>
          <a:xfrm>
            <a:off x="2917791" y="2209800"/>
            <a:ext cx="2198466"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6" name="Google Shape;126;p35"/>
          <p:cNvSpPr txBox="1">
            <a:spLocks noGrp="1"/>
          </p:cNvSpPr>
          <p:nvPr>
            <p:ph type="body" idx="6"/>
          </p:nvPr>
        </p:nvSpPr>
        <p:spPr>
          <a:xfrm>
            <a:off x="2916776" y="4827211"/>
            <a:ext cx="2201378"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27" name="Google Shape;127;p35"/>
          <p:cNvSpPr txBox="1">
            <a:spLocks noGrp="1"/>
          </p:cNvSpPr>
          <p:nvPr>
            <p:ph type="body" idx="7"/>
          </p:nvPr>
        </p:nvSpPr>
        <p:spPr>
          <a:xfrm>
            <a:off x="5344917" y="4250949"/>
            <a:ext cx="219965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86D1D8"/>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28" name="Google Shape;128;p35"/>
          <p:cNvSpPr>
            <a:spLocks noGrp="1"/>
          </p:cNvSpPr>
          <p:nvPr>
            <p:ph type="pic" idx="8"/>
          </p:nvPr>
        </p:nvSpPr>
        <p:spPr>
          <a:xfrm>
            <a:off x="5344916" y="2209800"/>
            <a:ext cx="2199658"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29" name="Google Shape;129;p35"/>
          <p:cNvSpPr txBox="1">
            <a:spLocks noGrp="1"/>
          </p:cNvSpPr>
          <p:nvPr>
            <p:ph type="body" idx="9"/>
          </p:nvPr>
        </p:nvSpPr>
        <p:spPr>
          <a:xfrm>
            <a:off x="5344824" y="4827209"/>
            <a:ext cx="2202571" cy="65918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130" name="Google Shape;130;p35"/>
          <p:cNvCxnSpPr/>
          <p:nvPr/>
        </p:nvCxnSpPr>
        <p:spPr>
          <a:xfrm>
            <a:off x="2795334"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31" name="Google Shape;131;p35"/>
          <p:cNvCxnSpPr/>
          <p:nvPr/>
        </p:nvCxnSpPr>
        <p:spPr>
          <a:xfrm>
            <a:off x="5223030"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32" name="Google Shape;132;p35"/>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35"/>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5"/>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5"/>
        <p:cNvGrpSpPr/>
        <p:nvPr/>
      </p:nvGrpSpPr>
      <p:grpSpPr>
        <a:xfrm>
          <a:off x="0" y="0"/>
          <a:ext cx="0" cy="0"/>
          <a:chOff x="0" y="0"/>
          <a:chExt cx="0" cy="0"/>
        </a:xfrm>
      </p:grpSpPr>
      <p:sp>
        <p:nvSpPr>
          <p:cNvPr id="136" name="Google Shape;136;p36"/>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6"/>
          <p:cNvSpPr txBox="1">
            <a:spLocks noGrp="1"/>
          </p:cNvSpPr>
          <p:nvPr>
            <p:ph type="body" idx="1"/>
          </p:nvPr>
        </p:nvSpPr>
        <p:spPr>
          <a:xfrm rot="5400000">
            <a:off x="2085787" y="794839"/>
            <a:ext cx="4195481" cy="6711654"/>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8" name="Google Shape;138;p36"/>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6"/>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6"/>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1"/>
        <p:cNvGrpSpPr/>
        <p:nvPr/>
      </p:nvGrpSpPr>
      <p:grpSpPr>
        <a:xfrm>
          <a:off x="0" y="0"/>
          <a:ext cx="0" cy="0"/>
          <a:chOff x="0" y="0"/>
          <a:chExt cx="0" cy="0"/>
        </a:xfrm>
      </p:grpSpPr>
      <p:sp>
        <p:nvSpPr>
          <p:cNvPr id="142" name="Google Shape;142;p37"/>
          <p:cNvSpPr txBox="1">
            <a:spLocks noGrp="1"/>
          </p:cNvSpPr>
          <p:nvPr>
            <p:ph type="title"/>
          </p:nvPr>
        </p:nvSpPr>
        <p:spPr>
          <a:xfrm rot="5400000">
            <a:off x="3974116" y="2685880"/>
            <a:ext cx="5826125" cy="131479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37"/>
          <p:cNvSpPr txBox="1">
            <a:spLocks noGrp="1"/>
          </p:cNvSpPr>
          <p:nvPr>
            <p:ph type="body" idx="1"/>
          </p:nvPr>
        </p:nvSpPr>
        <p:spPr>
          <a:xfrm rot="5400000">
            <a:off x="532314" y="730366"/>
            <a:ext cx="5483134" cy="556881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4" name="Google Shape;144;p37"/>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7"/>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7"/>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sp>
        <p:nvSpPr>
          <p:cNvPr id="10" name="Google Shape;10;p20"/>
          <p:cNvSpPr/>
          <p:nvPr/>
        </p:nvSpPr>
        <p:spPr>
          <a:xfrm>
            <a:off x="629943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0"/>
          <p:cNvSpPr/>
          <p:nvPr/>
        </p:nvSpPr>
        <p:spPr>
          <a:xfrm>
            <a:off x="5689832" y="-457200"/>
            <a:ext cx="1600200" cy="1600200"/>
          </a:xfrm>
          <a:prstGeom prst="ellipse">
            <a:avLst/>
          </a:prstGeom>
          <a:gradFill>
            <a:gsLst>
              <a:gs pos="0">
                <a:srgbClr val="4CB9C3">
                  <a:alpha val="13725"/>
                </a:srgbClr>
              </a:gs>
              <a:gs pos="36000">
                <a:srgbClr val="4CB9C3">
                  <a:alpha val="6666"/>
                </a:srgbClr>
              </a:gs>
              <a:gs pos="73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0"/>
          <p:cNvSpPr/>
          <p:nvPr/>
        </p:nvSpPr>
        <p:spPr>
          <a:xfrm>
            <a:off x="6299432" y="6096000"/>
            <a:ext cx="990600" cy="990600"/>
          </a:xfrm>
          <a:prstGeom prst="ellipse">
            <a:avLst/>
          </a:prstGeom>
          <a:gradFill>
            <a:gsLst>
              <a:gs pos="0">
                <a:srgbClr val="4CB9C3">
                  <a:alpha val="8627"/>
                </a:srgbClr>
              </a:gs>
              <a:gs pos="36000">
                <a:srgbClr val="4CB9C3">
                  <a:alpha val="4705"/>
                </a:srgbClr>
              </a:gs>
              <a:gs pos="66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0"/>
          <p:cNvSpPr/>
          <p:nvPr/>
        </p:nvSpPr>
        <p:spPr>
          <a:xfrm>
            <a:off x="-153988" y="2667000"/>
            <a:ext cx="4191000" cy="4191000"/>
          </a:xfrm>
          <a:prstGeom prst="ellipse">
            <a:avLst/>
          </a:prstGeom>
          <a:gradFill>
            <a:gsLst>
              <a:gs pos="0">
                <a:srgbClr val="4CB9C3">
                  <a:alpha val="10980"/>
                </a:srgbClr>
              </a:gs>
              <a:gs pos="36000">
                <a:srgbClr val="4CB9C3">
                  <a:alpha val="9803"/>
                </a:srgbClr>
              </a:gs>
              <a:gs pos="75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0"/>
          <p:cNvSpPr/>
          <p:nvPr/>
        </p:nvSpPr>
        <p:spPr>
          <a:xfrm>
            <a:off x="-839788" y="2895600"/>
            <a:ext cx="2362200" cy="2362200"/>
          </a:xfrm>
          <a:prstGeom prst="ellipse">
            <a:avLst/>
          </a:prstGeom>
          <a:gradFill>
            <a:gsLst>
              <a:gs pos="0">
                <a:srgbClr val="4CB9C3">
                  <a:alpha val="7843"/>
                </a:srgbClr>
              </a:gs>
              <a:gs pos="36000">
                <a:srgbClr val="4CB9C3">
                  <a:alpha val="7843"/>
                </a:srgbClr>
              </a:gs>
              <a:gs pos="72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0"/>
          <p:cNvSpPr/>
          <p:nvPr/>
        </p:nvSpPr>
        <p:spPr>
          <a:xfrm>
            <a:off x="7745644" y="0"/>
            <a:ext cx="685800" cy="1099458"/>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0"/>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2"/>
              </a:buClr>
              <a:buSzPts val="4200"/>
              <a:buFont typeface="Century Gothic"/>
              <a:buNone/>
              <a:defRPr sz="4200" b="0" i="0" u="none" strike="noStrike" cap="none">
                <a:solidFill>
                  <a:schemeClr val="lt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7" name="Google Shape;17;p20"/>
          <p:cNvSpPr txBox="1">
            <a:spLocks noGrp="1"/>
          </p:cNvSpPr>
          <p:nvPr>
            <p:ph type="body" idx="1"/>
          </p:nvPr>
        </p:nvSpPr>
        <p:spPr>
          <a:xfrm>
            <a:off x="827700" y="2052925"/>
            <a:ext cx="6711654" cy="4195481"/>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1000"/>
              </a:spcBef>
              <a:spcAft>
                <a:spcPts val="0"/>
              </a:spcAft>
              <a:buClr>
                <a:srgbClr val="86D1D8"/>
              </a:buClr>
              <a:buSzPts val="1600"/>
              <a:buFont typeface="Noto Sans Symbols"/>
              <a:buChar char="►"/>
              <a:defRPr sz="2000" b="0" i="0" u="none" strike="noStrike" cap="none">
                <a:solidFill>
                  <a:schemeClr val="lt1"/>
                </a:solidFill>
                <a:latin typeface="Century Gothic"/>
                <a:ea typeface="Century Gothic"/>
                <a:cs typeface="Century Gothic"/>
                <a:sym typeface="Century Gothic"/>
              </a:defRPr>
            </a:lvl1pPr>
            <a:lvl2pPr marL="914400" marR="0" lvl="1" indent="-320040" algn="l" rtl="0">
              <a:spcBef>
                <a:spcPts val="1000"/>
              </a:spcBef>
              <a:spcAft>
                <a:spcPts val="0"/>
              </a:spcAft>
              <a:buClr>
                <a:srgbClr val="86D1D8"/>
              </a:buClr>
              <a:buSzPts val="1440"/>
              <a:buFont typeface="Noto Sans Symbols"/>
              <a:buChar char="►"/>
              <a:defRPr sz="1800" b="0" i="0" u="none" strike="noStrike" cap="none">
                <a:solidFill>
                  <a:schemeClr val="lt1"/>
                </a:solidFill>
                <a:latin typeface="Century Gothic"/>
                <a:ea typeface="Century Gothic"/>
                <a:cs typeface="Century Gothic"/>
                <a:sym typeface="Century Gothic"/>
              </a:defRPr>
            </a:lvl2pPr>
            <a:lvl3pPr marL="1371600" marR="0" lvl="2" indent="-309880" algn="l" rtl="0">
              <a:spcBef>
                <a:spcPts val="1000"/>
              </a:spcBef>
              <a:spcAft>
                <a:spcPts val="0"/>
              </a:spcAft>
              <a:buClr>
                <a:srgbClr val="86D1D8"/>
              </a:buClr>
              <a:buSzPts val="1280"/>
              <a:buFont typeface="Noto Sans Symbols"/>
              <a:buChar char="►"/>
              <a:defRPr sz="1600" b="0" i="0" u="none" strike="noStrike" cap="none">
                <a:solidFill>
                  <a:schemeClr val="lt1"/>
                </a:solidFill>
                <a:latin typeface="Century Gothic"/>
                <a:ea typeface="Century Gothic"/>
                <a:cs typeface="Century Gothic"/>
                <a:sym typeface="Century Gothic"/>
              </a:defRPr>
            </a:lvl3pPr>
            <a:lvl4pPr marL="1828800" marR="0" lvl="3" indent="-299719"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4pPr>
            <a:lvl5pPr marL="2286000" marR="0" lvl="4"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5pPr>
            <a:lvl6pPr marL="2743200" marR="0" lvl="5"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6pPr>
            <a:lvl7pPr marL="3200400" marR="0" lvl="6"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7pPr>
            <a:lvl8pPr marL="3657600" marR="0" lvl="7"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8pPr>
            <a:lvl9pPr marL="4114800" marR="0" lvl="8"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8" name="Google Shape;18;p20"/>
          <p:cNvSpPr txBox="1">
            <a:spLocks noGrp="1"/>
          </p:cNvSpPr>
          <p:nvPr>
            <p:ph type="dt" idx="10"/>
          </p:nvPr>
        </p:nvSpPr>
        <p:spPr>
          <a:xfrm rot="5400000">
            <a:off x="7494989" y="1828771"/>
            <a:ext cx="990599" cy="228659"/>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9" name="Google Shape;19;p20"/>
          <p:cNvSpPr txBox="1">
            <a:spLocks noGrp="1"/>
          </p:cNvSpPr>
          <p:nvPr>
            <p:ph type="ftr" idx="11"/>
          </p:nvPr>
        </p:nvSpPr>
        <p:spPr>
          <a:xfrm rot="5400000">
            <a:off x="6233335" y="3263371"/>
            <a:ext cx="3859795" cy="22866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0" name="Google Shape;20;p20"/>
          <p:cNvSpPr txBox="1">
            <a:spLocks noGrp="1"/>
          </p:cNvSpPr>
          <p:nvPr>
            <p:ph type="sldNum" idx="12"/>
          </p:nvPr>
        </p:nvSpPr>
        <p:spPr>
          <a:xfrm>
            <a:off x="7766431" y="295736"/>
            <a:ext cx="628813" cy="767687"/>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2801" b="0" i="0" u="none" strike="noStrike" cap="none">
                <a:solidFill>
                  <a:schemeClr val="lt1"/>
                </a:solidFill>
                <a:latin typeface="Century Gothic"/>
                <a:ea typeface="Century Gothic"/>
                <a:cs typeface="Century Gothic"/>
                <a:sym typeface="Century Gothic"/>
              </a:defRPr>
            </a:lvl1pPr>
            <a:lvl2pPr marL="0" marR="0" lvl="1" indent="0" algn="ctr" rtl="0">
              <a:spcBef>
                <a:spcPts val="0"/>
              </a:spcBef>
              <a:buNone/>
              <a:defRPr sz="2801" b="0" i="0" u="none" strike="noStrike" cap="none">
                <a:solidFill>
                  <a:schemeClr val="lt1"/>
                </a:solidFill>
                <a:latin typeface="Century Gothic"/>
                <a:ea typeface="Century Gothic"/>
                <a:cs typeface="Century Gothic"/>
                <a:sym typeface="Century Gothic"/>
              </a:defRPr>
            </a:lvl2pPr>
            <a:lvl3pPr marL="0" marR="0" lvl="2" indent="0" algn="ctr" rtl="0">
              <a:spcBef>
                <a:spcPts val="0"/>
              </a:spcBef>
              <a:buNone/>
              <a:defRPr sz="2801" b="0" i="0" u="none" strike="noStrike" cap="none">
                <a:solidFill>
                  <a:schemeClr val="lt1"/>
                </a:solidFill>
                <a:latin typeface="Century Gothic"/>
                <a:ea typeface="Century Gothic"/>
                <a:cs typeface="Century Gothic"/>
                <a:sym typeface="Century Gothic"/>
              </a:defRPr>
            </a:lvl3pPr>
            <a:lvl4pPr marL="0" marR="0" lvl="3" indent="0" algn="ctr" rtl="0">
              <a:spcBef>
                <a:spcPts val="0"/>
              </a:spcBef>
              <a:buNone/>
              <a:defRPr sz="2801" b="0" i="0" u="none" strike="noStrike" cap="none">
                <a:solidFill>
                  <a:schemeClr val="lt1"/>
                </a:solidFill>
                <a:latin typeface="Century Gothic"/>
                <a:ea typeface="Century Gothic"/>
                <a:cs typeface="Century Gothic"/>
                <a:sym typeface="Century Gothic"/>
              </a:defRPr>
            </a:lvl4pPr>
            <a:lvl5pPr marL="0" marR="0" lvl="4" indent="0" algn="ctr" rtl="0">
              <a:spcBef>
                <a:spcPts val="0"/>
              </a:spcBef>
              <a:buNone/>
              <a:defRPr sz="2801" b="0" i="0" u="none" strike="noStrike" cap="none">
                <a:solidFill>
                  <a:schemeClr val="lt1"/>
                </a:solidFill>
                <a:latin typeface="Century Gothic"/>
                <a:ea typeface="Century Gothic"/>
                <a:cs typeface="Century Gothic"/>
                <a:sym typeface="Century Gothic"/>
              </a:defRPr>
            </a:lvl5pPr>
            <a:lvl6pPr marL="0" marR="0" lvl="5" indent="0" algn="ctr" rtl="0">
              <a:spcBef>
                <a:spcPts val="0"/>
              </a:spcBef>
              <a:buNone/>
              <a:defRPr sz="2801" b="0" i="0" u="none" strike="noStrike" cap="none">
                <a:solidFill>
                  <a:schemeClr val="lt1"/>
                </a:solidFill>
                <a:latin typeface="Century Gothic"/>
                <a:ea typeface="Century Gothic"/>
                <a:cs typeface="Century Gothic"/>
                <a:sym typeface="Century Gothic"/>
              </a:defRPr>
            </a:lvl6pPr>
            <a:lvl7pPr marL="0" marR="0" lvl="6" indent="0" algn="ctr" rtl="0">
              <a:spcBef>
                <a:spcPts val="0"/>
              </a:spcBef>
              <a:buNone/>
              <a:defRPr sz="2801" b="0" i="0" u="none" strike="noStrike" cap="none">
                <a:solidFill>
                  <a:schemeClr val="lt1"/>
                </a:solidFill>
                <a:latin typeface="Century Gothic"/>
                <a:ea typeface="Century Gothic"/>
                <a:cs typeface="Century Gothic"/>
                <a:sym typeface="Century Gothic"/>
              </a:defRPr>
            </a:lvl7pPr>
            <a:lvl8pPr marL="0" marR="0" lvl="7" indent="0" algn="ctr" rtl="0">
              <a:spcBef>
                <a:spcPts val="0"/>
              </a:spcBef>
              <a:buNone/>
              <a:defRPr sz="2801" b="0" i="0" u="none" strike="noStrike" cap="none">
                <a:solidFill>
                  <a:schemeClr val="lt1"/>
                </a:solidFill>
                <a:latin typeface="Century Gothic"/>
                <a:ea typeface="Century Gothic"/>
                <a:cs typeface="Century Gothic"/>
                <a:sym typeface="Century Gothic"/>
              </a:defRPr>
            </a:lvl8pPr>
            <a:lvl9pPr marL="0" marR="0" lvl="8" indent="0" algn="ctr" rtl="0">
              <a:spcBef>
                <a:spcPts val="0"/>
              </a:spcBef>
              <a:buNone/>
              <a:defRPr sz="2801"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dhodges@georgiaSouthern.edu"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www.ega.edu/admissions"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mailto:lbrinson@ogeecheetech.edu"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mailto:cgroover@ogeecheetech.edu"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
          <p:cNvSpPr txBox="1">
            <a:spLocks noGrp="1"/>
          </p:cNvSpPr>
          <p:nvPr>
            <p:ph type="ctrTitle"/>
          </p:nvPr>
        </p:nvSpPr>
        <p:spPr>
          <a:xfrm>
            <a:off x="533400" y="1371600"/>
            <a:ext cx="7851648" cy="12954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2"/>
              </a:buClr>
              <a:buSzPts val="6600"/>
              <a:buFont typeface="Century Gothic"/>
              <a:buNone/>
            </a:pPr>
            <a:r>
              <a:rPr lang="en-US" sz="6600"/>
              <a:t>Dual Enrollment</a:t>
            </a:r>
            <a:endParaRPr sz="6600"/>
          </a:p>
        </p:txBody>
      </p:sp>
      <p:sp>
        <p:nvSpPr>
          <p:cNvPr id="152" name="Google Shape;152;p1"/>
          <p:cNvSpPr txBox="1">
            <a:spLocks noGrp="1"/>
          </p:cNvSpPr>
          <p:nvPr>
            <p:ph type="subTitle" idx="1"/>
          </p:nvPr>
        </p:nvSpPr>
        <p:spPr>
          <a:xfrm>
            <a:off x="866442" y="3429000"/>
            <a:ext cx="7667958" cy="22098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3520"/>
              <a:buNone/>
            </a:pPr>
            <a:r>
              <a:rPr lang="en-US" sz="4400"/>
              <a:t>PORTAL HIGH SCHOOL</a:t>
            </a:r>
            <a:endParaRPr/>
          </a:p>
          <a:p>
            <a:pPr marL="0" lvl="0" indent="0" algn="ctr" rtl="0">
              <a:spcBef>
                <a:spcPts val="1000"/>
              </a:spcBef>
              <a:spcAft>
                <a:spcPts val="0"/>
              </a:spcAft>
              <a:buSzPts val="3520"/>
              <a:buNone/>
            </a:pPr>
            <a:r>
              <a:rPr lang="en-US" sz="4400"/>
              <a:t>FOR SCHOOL YEAR 23-24</a:t>
            </a:r>
            <a:endParaRPr sz="4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2"/>
              </a:buClr>
              <a:buSzPts val="4200"/>
              <a:buFont typeface="Century Gothic"/>
              <a:buNone/>
            </a:pPr>
            <a:r>
              <a:rPr lang="en-US"/>
              <a:t>What is Dual Enrollment?</a:t>
            </a:r>
            <a:endParaRPr/>
          </a:p>
        </p:txBody>
      </p:sp>
      <p:sp>
        <p:nvSpPr>
          <p:cNvPr id="158" name="Google Shape;158;p2"/>
          <p:cNvSpPr txBox="1">
            <a:spLocks noGrp="1"/>
          </p:cNvSpPr>
          <p:nvPr>
            <p:ph type="body" idx="1"/>
          </p:nvPr>
        </p:nvSpPr>
        <p:spPr>
          <a:xfrm>
            <a:off x="381000" y="1600200"/>
            <a:ext cx="8153400" cy="5029200"/>
          </a:xfrm>
          <a:prstGeom prst="rect">
            <a:avLst/>
          </a:prstGeom>
          <a:noFill/>
          <a:ln>
            <a:noFill/>
          </a:ln>
        </p:spPr>
        <p:txBody>
          <a:bodyPr spcFirstLastPara="1" wrap="square" lIns="91425" tIns="45700" rIns="91425" bIns="45700" anchor="t" anchorCtr="0">
            <a:normAutofit lnSpcReduction="10000"/>
          </a:bodyPr>
          <a:lstStyle/>
          <a:p>
            <a:pPr marL="342906" lvl="0" indent="-342906" algn="l" rtl="0">
              <a:spcBef>
                <a:spcPts val="0"/>
              </a:spcBef>
              <a:spcAft>
                <a:spcPts val="0"/>
              </a:spcAft>
              <a:buSzPts val="1920"/>
              <a:buChar char="►"/>
            </a:pPr>
            <a:r>
              <a:rPr lang="en-US" sz="2400"/>
              <a:t>Dual Enrollment---You are a high school and college student at the same time.  Courses count for high school and college credit</a:t>
            </a:r>
            <a:endParaRPr/>
          </a:p>
          <a:p>
            <a:pPr marL="342906" lvl="0" indent="-342906" algn="l" rtl="0">
              <a:spcBef>
                <a:spcPts val="1000"/>
              </a:spcBef>
              <a:spcAft>
                <a:spcPts val="0"/>
              </a:spcAft>
              <a:buSzPts val="1920"/>
              <a:buChar char="►"/>
            </a:pPr>
            <a:r>
              <a:rPr lang="en-US" sz="2400"/>
              <a:t>All tuition, mandatory fees, and books are paid for by the Georgia Student Finance Commission </a:t>
            </a:r>
            <a:endParaRPr/>
          </a:p>
          <a:p>
            <a:pPr marL="342906" lvl="0" indent="-342906" algn="l" rtl="0">
              <a:spcBef>
                <a:spcPts val="1000"/>
              </a:spcBef>
              <a:spcAft>
                <a:spcPts val="0"/>
              </a:spcAft>
              <a:buSzPts val="1920"/>
              <a:buChar char="►"/>
            </a:pPr>
            <a:r>
              <a:rPr lang="en-US" sz="2400"/>
              <a:t>All coursework added to high school transcript, some satisfying graduation requirements.</a:t>
            </a:r>
            <a:endParaRPr sz="2400"/>
          </a:p>
          <a:p>
            <a:pPr marL="342906" lvl="0" indent="-342906" algn="l" rtl="0">
              <a:spcBef>
                <a:spcPts val="1000"/>
              </a:spcBef>
              <a:spcAft>
                <a:spcPts val="0"/>
              </a:spcAft>
              <a:buSzPts val="1920"/>
              <a:buChar char="►"/>
            </a:pPr>
            <a:r>
              <a:rPr lang="en-US" sz="2400"/>
              <a:t>Students must be in 11</a:t>
            </a:r>
            <a:r>
              <a:rPr lang="en-US" sz="2400" baseline="30000"/>
              <a:t>th</a:t>
            </a:r>
            <a:r>
              <a:rPr lang="en-US" sz="2400"/>
              <a:t> or 12</a:t>
            </a:r>
            <a:r>
              <a:rPr lang="en-US" sz="2400" baseline="30000"/>
              <a:t>th</a:t>
            </a:r>
            <a:r>
              <a:rPr lang="en-US" sz="2400"/>
              <a:t> grade.  10</a:t>
            </a:r>
            <a:r>
              <a:rPr lang="en-US" sz="2400" baseline="30000"/>
              <a:t>th</a:t>
            </a:r>
            <a:r>
              <a:rPr lang="en-US" sz="2400"/>
              <a:t> grade student may be eligible for some classes.   </a:t>
            </a:r>
            <a:endParaRPr sz="2400"/>
          </a:p>
          <a:p>
            <a:pPr marL="342906" lvl="0" indent="-342906" algn="l" rtl="0">
              <a:spcBef>
                <a:spcPts val="1000"/>
              </a:spcBef>
              <a:spcAft>
                <a:spcPts val="0"/>
              </a:spcAft>
              <a:buSzPts val="1920"/>
              <a:buChar char="►"/>
            </a:pPr>
            <a:r>
              <a:rPr lang="en-US" sz="2400"/>
              <a:t>Students may take 30 credit hours total under Dual Enrollment while in high school.   (about 10 courses)</a:t>
            </a:r>
            <a:endParaRPr/>
          </a:p>
          <a:p>
            <a:pPr marL="0" lvl="0" indent="0" algn="l" rtl="0">
              <a:spcBef>
                <a:spcPts val="1000"/>
              </a:spcBef>
              <a:spcAft>
                <a:spcPts val="0"/>
              </a:spcAft>
              <a:buSzPts val="1920"/>
              <a:buNone/>
            </a:pPr>
            <a:r>
              <a:rPr lang="en-US" sz="2400"/>
              <a:t> </a:t>
            </a:r>
            <a:r>
              <a:rPr lang="en-US"/>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Who is eligible for D.E.?</a:t>
            </a:r>
            <a:endParaRPr/>
          </a:p>
        </p:txBody>
      </p:sp>
      <p:sp>
        <p:nvSpPr>
          <p:cNvPr id="164" name="Google Shape;164;p3"/>
          <p:cNvSpPr txBox="1">
            <a:spLocks noGrp="1"/>
          </p:cNvSpPr>
          <p:nvPr>
            <p:ph type="body" idx="1"/>
          </p:nvPr>
        </p:nvSpPr>
        <p:spPr>
          <a:xfrm>
            <a:off x="827700" y="1371600"/>
            <a:ext cx="7478100" cy="5105399"/>
          </a:xfrm>
          <a:prstGeom prst="rect">
            <a:avLst/>
          </a:prstGeom>
          <a:noFill/>
          <a:ln>
            <a:noFill/>
          </a:ln>
        </p:spPr>
        <p:txBody>
          <a:bodyPr spcFirstLastPara="1" wrap="square" lIns="91425" tIns="45700" rIns="91425" bIns="45700" anchor="t" anchorCtr="0">
            <a:noAutofit/>
          </a:bodyPr>
          <a:lstStyle/>
          <a:p>
            <a:pPr marL="342906" lvl="0" indent="-342906" algn="l" rtl="0">
              <a:spcBef>
                <a:spcPts val="0"/>
              </a:spcBef>
              <a:spcAft>
                <a:spcPts val="0"/>
              </a:spcAft>
              <a:buSzPts val="1920"/>
              <a:buChar char="►"/>
            </a:pPr>
            <a:r>
              <a:rPr lang="en-US" sz="2400"/>
              <a:t>Students who are:</a:t>
            </a:r>
            <a:endParaRPr/>
          </a:p>
          <a:p>
            <a:pPr marL="0" lvl="0" indent="0" algn="l" rtl="0">
              <a:spcBef>
                <a:spcPts val="1000"/>
              </a:spcBef>
              <a:spcAft>
                <a:spcPts val="0"/>
              </a:spcAft>
              <a:buSzPts val="1920"/>
              <a:buNone/>
            </a:pPr>
            <a:r>
              <a:rPr lang="en-US" sz="2400"/>
              <a:t>		-self-motivated</a:t>
            </a:r>
            <a:endParaRPr/>
          </a:p>
          <a:p>
            <a:pPr marL="0" lvl="0" indent="0" algn="l" rtl="0">
              <a:spcBef>
                <a:spcPts val="1000"/>
              </a:spcBef>
              <a:spcAft>
                <a:spcPts val="0"/>
              </a:spcAft>
              <a:buSzPts val="1920"/>
              <a:buNone/>
            </a:pPr>
            <a:r>
              <a:rPr lang="en-US" sz="2400"/>
              <a:t>		-independent learners</a:t>
            </a:r>
            <a:endParaRPr/>
          </a:p>
          <a:p>
            <a:pPr marL="0" lvl="0" indent="0" algn="l" rtl="0">
              <a:spcBef>
                <a:spcPts val="1000"/>
              </a:spcBef>
              <a:spcAft>
                <a:spcPts val="0"/>
              </a:spcAft>
              <a:buSzPts val="1920"/>
              <a:buNone/>
            </a:pPr>
            <a:r>
              <a:rPr lang="en-US" sz="2400"/>
              <a:t> 		-be able to handle college responsibilities</a:t>
            </a:r>
            <a:endParaRPr/>
          </a:p>
          <a:p>
            <a:pPr marL="342906" lvl="0" indent="-342906" algn="l" rtl="0">
              <a:spcBef>
                <a:spcPts val="1000"/>
              </a:spcBef>
              <a:spcAft>
                <a:spcPts val="0"/>
              </a:spcAft>
              <a:buSzPts val="1920"/>
              <a:buChar char="►"/>
            </a:pPr>
            <a:r>
              <a:rPr lang="en-US" sz="2400"/>
              <a:t>Students who meet the criteria of the postsecondary institutions---You must be an 11</a:t>
            </a:r>
            <a:r>
              <a:rPr lang="en-US" sz="2400" baseline="30000"/>
              <a:t>th</a:t>
            </a:r>
            <a:r>
              <a:rPr lang="en-US" sz="2400"/>
              <a:t> or 12th grade student.  </a:t>
            </a:r>
            <a:endParaRPr/>
          </a:p>
          <a:p>
            <a:pPr marL="342906" lvl="0" indent="-342906" algn="l" rtl="0">
              <a:spcBef>
                <a:spcPts val="1000"/>
              </a:spcBef>
              <a:spcAft>
                <a:spcPts val="0"/>
              </a:spcAft>
              <a:buSzPts val="1920"/>
              <a:buChar char="►"/>
            </a:pPr>
            <a:r>
              <a:rPr lang="en-US" sz="2400"/>
              <a:t>Students provide their own transportation to GSU or EGC.</a:t>
            </a:r>
            <a:endParaRPr/>
          </a:p>
          <a:p>
            <a:pPr marL="342906" lvl="0" indent="-342906" algn="l" rtl="0">
              <a:spcBef>
                <a:spcPts val="1000"/>
              </a:spcBef>
              <a:spcAft>
                <a:spcPts val="0"/>
              </a:spcAft>
              <a:buSzPts val="1920"/>
              <a:buChar char="►"/>
            </a:pPr>
            <a:r>
              <a:rPr lang="en-US" sz="2400"/>
              <a:t>Bulloch BOE planning on bus transportation for OTC for first period; return by end of second period.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Courses you will be taking…	</a:t>
            </a:r>
            <a:endParaRPr/>
          </a:p>
        </p:txBody>
      </p:sp>
      <p:sp>
        <p:nvSpPr>
          <p:cNvPr id="170" name="Google Shape;170;p4"/>
          <p:cNvSpPr txBox="1">
            <a:spLocks noGrp="1"/>
          </p:cNvSpPr>
          <p:nvPr>
            <p:ph type="body" idx="1"/>
          </p:nvPr>
        </p:nvSpPr>
        <p:spPr>
          <a:xfrm>
            <a:off x="827700" y="2052925"/>
            <a:ext cx="6711654" cy="4195481"/>
          </a:xfrm>
          <a:prstGeom prst="rect">
            <a:avLst/>
          </a:prstGeom>
          <a:noFill/>
          <a:ln>
            <a:noFill/>
          </a:ln>
        </p:spPr>
        <p:txBody>
          <a:bodyPr spcFirstLastPara="1" wrap="square" lIns="91425" tIns="45700" rIns="91425" bIns="45700" anchor="t" anchorCtr="0">
            <a:normAutofit fontScale="92500" lnSpcReduction="20000"/>
          </a:bodyPr>
          <a:lstStyle/>
          <a:p>
            <a:pPr marL="342906" lvl="0" indent="-342906" algn="l" rtl="0">
              <a:spcBef>
                <a:spcPts val="0"/>
              </a:spcBef>
              <a:spcAft>
                <a:spcPts val="0"/>
              </a:spcAft>
              <a:buSzPct val="79999"/>
              <a:buChar char="►"/>
            </a:pPr>
            <a:r>
              <a:rPr lang="en-US" sz="2600"/>
              <a:t>Are college level courses and count toward your High School GPA and High School Hope GPA.</a:t>
            </a:r>
            <a:endParaRPr/>
          </a:p>
          <a:p>
            <a:pPr marL="342906" lvl="0" indent="-342906" algn="l" rtl="0">
              <a:spcBef>
                <a:spcPts val="1000"/>
              </a:spcBef>
              <a:spcAft>
                <a:spcPts val="0"/>
              </a:spcAft>
              <a:buSzPct val="79999"/>
              <a:buChar char="►"/>
            </a:pPr>
            <a:r>
              <a:rPr lang="en-US" sz="2600"/>
              <a:t>Dual Enrollment courses do not count toward a student’s College Hope GPA. (This restarts after a student graduates from high school).  </a:t>
            </a:r>
            <a:endParaRPr/>
          </a:p>
          <a:p>
            <a:pPr marL="342906" lvl="0" indent="-342906" algn="l" rtl="0">
              <a:spcBef>
                <a:spcPts val="1000"/>
              </a:spcBef>
              <a:spcAft>
                <a:spcPts val="0"/>
              </a:spcAft>
              <a:buSzPct val="79999"/>
              <a:buChar char="►"/>
            </a:pPr>
            <a:r>
              <a:rPr lang="en-US" sz="2600"/>
              <a:t>Dual Enrollment courses do not count toward a student’s College Credit Hour Maximum of 120.</a:t>
            </a:r>
            <a:endParaRPr/>
          </a:p>
          <a:p>
            <a:pPr marL="0" lvl="0" indent="0" algn="l" rtl="0">
              <a:spcBef>
                <a:spcPts val="1000"/>
              </a:spcBef>
              <a:spcAft>
                <a:spcPts val="0"/>
              </a:spcAft>
              <a:buSzPct val="80000"/>
              <a:buNone/>
            </a:pPr>
            <a:endParaRPr/>
          </a:p>
          <a:p>
            <a:pPr marL="0" lvl="0" indent="0" algn="l" rtl="0">
              <a:spcBef>
                <a:spcPts val="1000"/>
              </a:spcBef>
              <a:spcAft>
                <a:spcPts val="0"/>
              </a:spcAft>
              <a:buSzPct val="80000"/>
              <a:buNone/>
            </a:pPr>
            <a:r>
              <a:rPr lang="en-US"/>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5"/>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Dual Enrollment  Grades</a:t>
            </a:r>
            <a:endParaRPr/>
          </a:p>
        </p:txBody>
      </p:sp>
      <p:sp>
        <p:nvSpPr>
          <p:cNvPr id="176" name="Google Shape;176;p5"/>
          <p:cNvSpPr txBox="1">
            <a:spLocks noGrp="1"/>
          </p:cNvSpPr>
          <p:nvPr>
            <p:ph type="body" idx="1"/>
          </p:nvPr>
        </p:nvSpPr>
        <p:spPr>
          <a:xfrm>
            <a:off x="827700" y="1371601"/>
            <a:ext cx="7478100" cy="4876806"/>
          </a:xfrm>
          <a:prstGeom prst="rect">
            <a:avLst/>
          </a:prstGeom>
          <a:noFill/>
          <a:ln>
            <a:noFill/>
          </a:ln>
        </p:spPr>
        <p:txBody>
          <a:bodyPr spcFirstLastPara="1" wrap="square" lIns="91425" tIns="45700" rIns="91425" bIns="45700" anchor="t" anchorCtr="0">
            <a:normAutofit lnSpcReduction="10000"/>
          </a:bodyPr>
          <a:lstStyle/>
          <a:p>
            <a:pPr marL="342906" lvl="0" indent="-342906" algn="l" rtl="0">
              <a:spcBef>
                <a:spcPts val="0"/>
              </a:spcBef>
              <a:spcAft>
                <a:spcPts val="0"/>
              </a:spcAft>
              <a:buSzPts val="2560"/>
              <a:buChar char="►"/>
            </a:pPr>
            <a:r>
              <a:rPr lang="en-US" sz="3200"/>
              <a:t>College Grades are given as A, B, C, D, F</a:t>
            </a:r>
            <a:endParaRPr/>
          </a:p>
          <a:p>
            <a:pPr marL="0" lvl="0" indent="0" algn="l" rtl="0">
              <a:spcBef>
                <a:spcPts val="1000"/>
              </a:spcBef>
              <a:spcAft>
                <a:spcPts val="0"/>
              </a:spcAft>
              <a:buSzPts val="2560"/>
              <a:buNone/>
            </a:pPr>
            <a:r>
              <a:rPr lang="en-US" sz="3200"/>
              <a:t>But for your high school transcript</a:t>
            </a:r>
            <a:r>
              <a:rPr lang="en-US"/>
              <a:t>:</a:t>
            </a:r>
            <a:endParaRPr/>
          </a:p>
          <a:p>
            <a:pPr marL="0" lvl="0" indent="0" algn="l" rtl="0">
              <a:spcBef>
                <a:spcPts val="1000"/>
              </a:spcBef>
              <a:spcAft>
                <a:spcPts val="0"/>
              </a:spcAft>
              <a:buSzPts val="1600"/>
              <a:buNone/>
            </a:pPr>
            <a:endParaRPr/>
          </a:p>
          <a:p>
            <a:pPr marL="0" lvl="0" indent="0" algn="l" rtl="0">
              <a:spcBef>
                <a:spcPts val="1000"/>
              </a:spcBef>
              <a:spcAft>
                <a:spcPts val="0"/>
              </a:spcAft>
              <a:buSzPts val="2560"/>
              <a:buNone/>
            </a:pPr>
            <a:r>
              <a:rPr lang="en-US" sz="3200"/>
              <a:t>A=99</a:t>
            </a:r>
            <a:endParaRPr/>
          </a:p>
          <a:p>
            <a:pPr marL="0" lvl="0" indent="0" algn="l" rtl="0">
              <a:spcBef>
                <a:spcPts val="1000"/>
              </a:spcBef>
              <a:spcAft>
                <a:spcPts val="0"/>
              </a:spcAft>
              <a:buSzPts val="2560"/>
              <a:buNone/>
            </a:pPr>
            <a:r>
              <a:rPr lang="en-US" sz="3200"/>
              <a:t>B=89</a:t>
            </a:r>
            <a:endParaRPr/>
          </a:p>
          <a:p>
            <a:pPr marL="0" lvl="0" indent="0" algn="l" rtl="0">
              <a:spcBef>
                <a:spcPts val="1000"/>
              </a:spcBef>
              <a:spcAft>
                <a:spcPts val="0"/>
              </a:spcAft>
              <a:buSzPts val="2560"/>
              <a:buNone/>
            </a:pPr>
            <a:r>
              <a:rPr lang="en-US" sz="3200"/>
              <a:t>C=79</a:t>
            </a:r>
            <a:endParaRPr/>
          </a:p>
          <a:p>
            <a:pPr marL="0" lvl="0" indent="0" algn="l" rtl="0">
              <a:spcBef>
                <a:spcPts val="1000"/>
              </a:spcBef>
              <a:spcAft>
                <a:spcPts val="0"/>
              </a:spcAft>
              <a:buSzPts val="2560"/>
              <a:buNone/>
            </a:pPr>
            <a:r>
              <a:rPr lang="en-US" sz="3200"/>
              <a:t>D=70</a:t>
            </a:r>
            <a:endParaRPr/>
          </a:p>
          <a:p>
            <a:pPr marL="0" lvl="0" indent="0" algn="l" rtl="0">
              <a:spcBef>
                <a:spcPts val="1000"/>
              </a:spcBef>
              <a:spcAft>
                <a:spcPts val="0"/>
              </a:spcAft>
              <a:buSzPts val="2560"/>
              <a:buNone/>
            </a:pPr>
            <a:r>
              <a:rPr lang="en-US" sz="3200"/>
              <a:t>F=60</a:t>
            </a:r>
            <a:endParaRPr sz="3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6"/>
          <p:cNvSpPr txBox="1">
            <a:spLocks noGrp="1"/>
          </p:cNvSpPr>
          <p:nvPr>
            <p:ph type="ctrTitle"/>
          </p:nvPr>
        </p:nvSpPr>
        <p:spPr>
          <a:xfrm rot="10800000" flipH="1">
            <a:off x="866442" y="1371600"/>
            <a:ext cx="6620968" cy="7620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7200"/>
              <a:buFont typeface="Century Gothic"/>
              <a:buNone/>
            </a:pPr>
            <a:endParaRPr/>
          </a:p>
        </p:txBody>
      </p:sp>
      <p:sp>
        <p:nvSpPr>
          <p:cNvPr id="182" name="Google Shape;182;p6"/>
          <p:cNvSpPr txBox="1">
            <a:spLocks noGrp="1"/>
          </p:cNvSpPr>
          <p:nvPr>
            <p:ph type="subTitle" idx="1"/>
          </p:nvPr>
        </p:nvSpPr>
        <p:spPr>
          <a:xfrm>
            <a:off x="1066800" y="990600"/>
            <a:ext cx="6620968" cy="4876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en-US">
                <a:solidFill>
                  <a:schemeClr val="lt1"/>
                </a:solidFill>
              </a:rPr>
              <a:t>STUDENTS MAY TAKE UP TO 30 CREDIT HOURS PAID FOR BY THE GSFC.  (TYPICALLY 10 CLASSES)</a:t>
            </a:r>
            <a:endParaRPr/>
          </a:p>
          <a:p>
            <a:pPr marL="0" lvl="0" indent="0" algn="l" rtl="0">
              <a:spcBef>
                <a:spcPts val="1000"/>
              </a:spcBef>
              <a:spcAft>
                <a:spcPts val="0"/>
              </a:spcAft>
              <a:buSzPts val="1600"/>
              <a:buNone/>
            </a:pPr>
            <a:endParaRPr>
              <a:solidFill>
                <a:schemeClr val="lt1"/>
              </a:solidFill>
            </a:endParaRPr>
          </a:p>
          <a:p>
            <a:pPr marL="0" lvl="0" indent="0" algn="l" rtl="0">
              <a:spcBef>
                <a:spcPts val="1000"/>
              </a:spcBef>
              <a:spcAft>
                <a:spcPts val="0"/>
              </a:spcAft>
              <a:buSzPts val="1600"/>
              <a:buNone/>
            </a:pPr>
            <a:r>
              <a:rPr lang="en-US">
                <a:solidFill>
                  <a:schemeClr val="lt1"/>
                </a:solidFill>
              </a:rPr>
              <a:t>2 COURSE WITHDRAWAL  MAXIMUM  (STUDENTS ARE UNABLE TO TAKE MORE COURSES AFTER 2 WD)</a:t>
            </a:r>
            <a:endParaRPr/>
          </a:p>
          <a:p>
            <a:pPr marL="0" lvl="0" indent="0" algn="l" rtl="0">
              <a:spcBef>
                <a:spcPts val="1000"/>
              </a:spcBef>
              <a:spcAft>
                <a:spcPts val="0"/>
              </a:spcAft>
              <a:buSzPts val="1600"/>
              <a:buNone/>
            </a:pPr>
            <a:endParaRPr>
              <a:solidFill>
                <a:schemeClr val="lt1"/>
              </a:solidFill>
            </a:endParaRPr>
          </a:p>
          <a:p>
            <a:pPr marL="0" lvl="0" indent="0" algn="l" rtl="0">
              <a:spcBef>
                <a:spcPts val="1000"/>
              </a:spcBef>
              <a:spcAft>
                <a:spcPts val="0"/>
              </a:spcAft>
              <a:buSzPts val="1600"/>
              <a:buNone/>
            </a:pPr>
            <a:r>
              <a:rPr lang="en-US">
                <a:solidFill>
                  <a:schemeClr val="lt1"/>
                </a:solidFill>
              </a:rPr>
              <a:t>STUDENTS CANNOT ENROLL IN THE SAME CLASS 2 TIMES</a:t>
            </a:r>
            <a:endParaRPr/>
          </a:p>
          <a:p>
            <a:pPr marL="0" lvl="0" indent="0" algn="l" rtl="0">
              <a:spcBef>
                <a:spcPts val="1000"/>
              </a:spcBef>
              <a:spcAft>
                <a:spcPts val="0"/>
              </a:spcAft>
              <a:buSzPts val="1600"/>
              <a:buNone/>
            </a:pPr>
            <a:endParaRPr>
              <a:solidFill>
                <a:schemeClr val="lt1"/>
              </a:solidFill>
            </a:endParaRPr>
          </a:p>
          <a:p>
            <a:pPr marL="0" lvl="0" indent="0" algn="l" rtl="0">
              <a:spcBef>
                <a:spcPts val="1000"/>
              </a:spcBef>
              <a:spcAft>
                <a:spcPts val="0"/>
              </a:spcAft>
              <a:buSzPts val="1600"/>
              <a:buNone/>
            </a:pPr>
            <a:r>
              <a:rPr lang="en-US">
                <a:solidFill>
                  <a:schemeClr val="lt1"/>
                </a:solidFill>
              </a:rPr>
              <a:t>STUDENTS MUST BE MAKING SATISFACTORY ACADEMIC PROGRESS, AS DETERMINED BY COLLEGE, USUALLY A 2.0 GPA.   </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7"/>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2"/>
              </a:buClr>
              <a:buSzPts val="4200"/>
              <a:buFont typeface="Century Gothic"/>
              <a:buNone/>
            </a:pPr>
            <a:r>
              <a:rPr lang="en-US"/>
              <a:t>Courses available… </a:t>
            </a:r>
            <a:endParaRPr/>
          </a:p>
        </p:txBody>
      </p:sp>
      <p:sp>
        <p:nvSpPr>
          <p:cNvPr id="188" name="Google Shape;188;p7"/>
          <p:cNvSpPr txBox="1">
            <a:spLocks noGrp="1"/>
          </p:cNvSpPr>
          <p:nvPr>
            <p:ph type="body" idx="1"/>
          </p:nvPr>
        </p:nvSpPr>
        <p:spPr>
          <a:xfrm>
            <a:off x="827700" y="1295401"/>
            <a:ext cx="7401900" cy="4953006"/>
          </a:xfrm>
          <a:prstGeom prst="rect">
            <a:avLst/>
          </a:prstGeom>
          <a:noFill/>
          <a:ln>
            <a:noFill/>
          </a:ln>
        </p:spPr>
        <p:txBody>
          <a:bodyPr spcFirstLastPara="1" wrap="square" lIns="91425" tIns="45700" rIns="91425" bIns="45700" anchor="t" anchorCtr="0">
            <a:normAutofit lnSpcReduction="10000"/>
          </a:bodyPr>
          <a:lstStyle/>
          <a:p>
            <a:pPr marL="342906" lvl="0" indent="-342906" algn="l" rtl="0">
              <a:spcBef>
                <a:spcPts val="0"/>
              </a:spcBef>
              <a:spcAft>
                <a:spcPts val="0"/>
              </a:spcAft>
              <a:buSzPts val="1920"/>
              <a:buChar char="►"/>
            </a:pPr>
            <a:r>
              <a:rPr lang="en-US" sz="2400"/>
              <a:t>Courses are listed in the D.E. Course Directory by institution, located at </a:t>
            </a:r>
            <a:r>
              <a:rPr lang="en-US" sz="2400" u="sng">
                <a:solidFill>
                  <a:schemeClr val="hlink"/>
                </a:solidFill>
                <a:hlinkClick r:id="rId3"/>
              </a:rPr>
              <a:t>www.gafutures.org</a:t>
            </a:r>
            <a:r>
              <a:rPr lang="en-US" sz="2400"/>
              <a:t>  under the Dual Enrollment Application Information.    </a:t>
            </a:r>
            <a:endParaRPr/>
          </a:p>
          <a:p>
            <a:pPr marL="342906" lvl="0" indent="-342906" algn="l" rtl="0">
              <a:spcBef>
                <a:spcPts val="1000"/>
              </a:spcBef>
              <a:spcAft>
                <a:spcPts val="0"/>
              </a:spcAft>
              <a:buSzPts val="1920"/>
              <a:buChar char="►"/>
            </a:pPr>
            <a:r>
              <a:rPr lang="en-US" sz="2400"/>
              <a:t>Examples:   College Freshman English ENG 1101, 1102</a:t>
            </a:r>
            <a:endParaRPr/>
          </a:p>
          <a:p>
            <a:pPr marL="0" lvl="0" indent="0" algn="l" rtl="0">
              <a:spcBef>
                <a:spcPts val="1000"/>
              </a:spcBef>
              <a:spcAft>
                <a:spcPts val="0"/>
              </a:spcAft>
              <a:buSzPts val="1920"/>
              <a:buNone/>
            </a:pPr>
            <a:r>
              <a:rPr lang="en-US" sz="2400"/>
              <a:t>     Sociology SOC 1101,    Psychology PSY1101</a:t>
            </a:r>
            <a:endParaRPr/>
          </a:p>
          <a:p>
            <a:pPr marL="0" lvl="0" indent="0" algn="l" rtl="0">
              <a:spcBef>
                <a:spcPts val="1000"/>
              </a:spcBef>
              <a:spcAft>
                <a:spcPts val="0"/>
              </a:spcAft>
              <a:buSzPts val="1920"/>
              <a:buNone/>
            </a:pPr>
            <a:r>
              <a:rPr lang="en-US" sz="2400"/>
              <a:t>     Welding, Automotive, Nursing                </a:t>
            </a:r>
            <a:endParaRPr sz="2400"/>
          </a:p>
          <a:p>
            <a:pPr marL="342906" lvl="0" indent="-342906" algn="l" rtl="0">
              <a:spcBef>
                <a:spcPts val="1000"/>
              </a:spcBef>
              <a:spcAft>
                <a:spcPts val="0"/>
              </a:spcAft>
              <a:buSzPts val="1920"/>
              <a:buChar char="►"/>
            </a:pPr>
            <a:r>
              <a:rPr lang="en-US" sz="2400"/>
              <a:t>Online will be available—be sure that is a good fit before enrolling.  </a:t>
            </a:r>
            <a:endParaRPr/>
          </a:p>
          <a:p>
            <a:pPr marL="342906" lvl="0" indent="-342906" algn="l" rtl="0">
              <a:spcBef>
                <a:spcPts val="1000"/>
              </a:spcBef>
              <a:spcAft>
                <a:spcPts val="0"/>
              </a:spcAft>
              <a:buSzPts val="1920"/>
              <a:buChar char="►"/>
            </a:pPr>
            <a:r>
              <a:rPr lang="en-US" sz="2400"/>
              <a:t>Some EOC tests are required for D.E. students</a:t>
            </a:r>
            <a:r>
              <a:rPr lang="en-US"/>
              <a:t>.  American Lit EOC is required.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8"/>
          <p:cNvSpPr txBox="1">
            <a:spLocks noGrp="1"/>
          </p:cNvSpPr>
          <p:nvPr>
            <p:ph type="title"/>
          </p:nvPr>
        </p:nvSpPr>
        <p:spPr>
          <a:xfrm>
            <a:off x="457200" y="-152400"/>
            <a:ext cx="8305800" cy="1143000"/>
          </a:xfrm>
          <a:prstGeom prst="rect">
            <a:avLst/>
          </a:prstGeom>
          <a:noFill/>
          <a:ln>
            <a:noFill/>
          </a:ln>
        </p:spPr>
        <p:txBody>
          <a:bodyPr spcFirstLastPara="1" wrap="square" lIns="91425" tIns="45700" rIns="91425" bIns="45700" anchor="t" anchorCtr="0">
            <a:normAutofit fontScale="90000"/>
          </a:bodyPr>
          <a:lstStyle/>
          <a:p>
            <a:pPr marL="0" lvl="0" indent="0" algn="ctr" rtl="0">
              <a:spcBef>
                <a:spcPts val="0"/>
              </a:spcBef>
              <a:spcAft>
                <a:spcPts val="0"/>
              </a:spcAft>
              <a:buClr>
                <a:schemeClr val="lt2"/>
              </a:buClr>
              <a:buSzPct val="100000"/>
              <a:buFont typeface="Century Gothic"/>
              <a:buNone/>
            </a:pPr>
            <a:r>
              <a:rPr lang="en-US" sz="3200"/>
              <a:t>Courses that will transfer from a Technical College in GA to a University System School in Ga.  </a:t>
            </a:r>
            <a:endParaRPr sz="3200"/>
          </a:p>
        </p:txBody>
      </p:sp>
      <p:pic>
        <p:nvPicPr>
          <p:cNvPr id="194" name="Google Shape;194;p8"/>
          <p:cNvPicPr preferRelativeResize="0"/>
          <p:nvPr/>
        </p:nvPicPr>
        <p:blipFill rotWithShape="1">
          <a:blip r:embed="rId3">
            <a:alphaModFix/>
          </a:blip>
          <a:srcRect/>
          <a:stretch/>
        </p:blipFill>
        <p:spPr>
          <a:xfrm>
            <a:off x="1143000" y="1295400"/>
            <a:ext cx="7396163" cy="58603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9"/>
          <p:cNvSpPr txBox="1">
            <a:spLocks noGrp="1"/>
          </p:cNvSpPr>
          <p:nvPr>
            <p:ph type="title"/>
          </p:nvPr>
        </p:nvSpPr>
        <p:spPr>
          <a:xfrm>
            <a:off x="533400" y="0"/>
            <a:ext cx="8305800" cy="1143000"/>
          </a:xfrm>
          <a:prstGeom prst="rect">
            <a:avLst/>
          </a:prstGeom>
          <a:noFill/>
          <a:ln>
            <a:noFill/>
          </a:ln>
        </p:spPr>
        <p:txBody>
          <a:bodyPr spcFirstLastPara="1" wrap="square" lIns="91425" tIns="45700" rIns="91425" bIns="45700" anchor="t" anchorCtr="0">
            <a:normAutofit fontScale="90000"/>
          </a:bodyPr>
          <a:lstStyle/>
          <a:p>
            <a:pPr marL="0" lvl="0" indent="0" algn="ctr" rtl="0">
              <a:spcBef>
                <a:spcPts val="0"/>
              </a:spcBef>
              <a:spcAft>
                <a:spcPts val="0"/>
              </a:spcAft>
              <a:buClr>
                <a:schemeClr val="lt2"/>
              </a:buClr>
              <a:buSzPct val="100000"/>
              <a:buFont typeface="Century Gothic"/>
              <a:buNone/>
            </a:pPr>
            <a:r>
              <a:rPr lang="en-US" sz="3200"/>
              <a:t>Courses that will transfer from a Technical College in GA to a University System School in Ga. –con’t.  </a:t>
            </a:r>
            <a:endParaRPr sz="3200"/>
          </a:p>
        </p:txBody>
      </p:sp>
      <p:pic>
        <p:nvPicPr>
          <p:cNvPr id="200" name="Google Shape;200;p9"/>
          <p:cNvPicPr preferRelativeResize="0"/>
          <p:nvPr/>
        </p:nvPicPr>
        <p:blipFill rotWithShape="1">
          <a:blip r:embed="rId3">
            <a:alphaModFix/>
          </a:blip>
          <a:srcRect/>
          <a:stretch/>
        </p:blipFill>
        <p:spPr>
          <a:xfrm>
            <a:off x="685800" y="1371600"/>
            <a:ext cx="7705725" cy="3362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0"/>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Benefits of D.E.</a:t>
            </a:r>
            <a:endParaRPr/>
          </a:p>
        </p:txBody>
      </p:sp>
      <p:sp>
        <p:nvSpPr>
          <p:cNvPr id="206" name="Google Shape;206;p10"/>
          <p:cNvSpPr txBox="1">
            <a:spLocks noGrp="1"/>
          </p:cNvSpPr>
          <p:nvPr>
            <p:ph type="body" idx="1"/>
          </p:nvPr>
        </p:nvSpPr>
        <p:spPr>
          <a:xfrm>
            <a:off x="827700" y="1371601"/>
            <a:ext cx="6711654" cy="4876806"/>
          </a:xfrm>
          <a:prstGeom prst="rect">
            <a:avLst/>
          </a:prstGeom>
          <a:noFill/>
          <a:ln>
            <a:noFill/>
          </a:ln>
        </p:spPr>
        <p:txBody>
          <a:bodyPr spcFirstLastPara="1" wrap="square" lIns="91425" tIns="45700" rIns="91425" bIns="45700" anchor="t" anchorCtr="0">
            <a:normAutofit/>
          </a:bodyPr>
          <a:lstStyle/>
          <a:p>
            <a:pPr marL="342906" lvl="0" indent="-342906" algn="l" rtl="0">
              <a:spcBef>
                <a:spcPts val="0"/>
              </a:spcBef>
              <a:spcAft>
                <a:spcPts val="0"/>
              </a:spcAft>
              <a:buSzPts val="2560"/>
              <a:buChar char="►"/>
            </a:pPr>
            <a:r>
              <a:rPr lang="en-US" sz="3200"/>
              <a:t>Earn college credit while still in high school</a:t>
            </a:r>
            <a:endParaRPr/>
          </a:p>
          <a:p>
            <a:pPr marL="342906" lvl="0" indent="-342906" algn="l" rtl="0">
              <a:spcBef>
                <a:spcPts val="1000"/>
              </a:spcBef>
              <a:spcAft>
                <a:spcPts val="0"/>
              </a:spcAft>
              <a:buSzPts val="2560"/>
              <a:buChar char="►"/>
            </a:pPr>
            <a:r>
              <a:rPr lang="en-US" sz="3200"/>
              <a:t>Get a head start on adjusting to the college experience while still in high school</a:t>
            </a:r>
            <a:endParaRPr/>
          </a:p>
          <a:p>
            <a:pPr marL="342906" lvl="0" indent="-342906" algn="l" rtl="0">
              <a:spcBef>
                <a:spcPts val="1000"/>
              </a:spcBef>
              <a:spcAft>
                <a:spcPts val="0"/>
              </a:spcAft>
              <a:buSzPts val="2560"/>
              <a:buChar char="►"/>
            </a:pPr>
            <a:r>
              <a:rPr lang="en-US" sz="3200"/>
              <a:t>May be able to take courses that are not offered at our high school. </a:t>
            </a:r>
            <a:endParaRPr/>
          </a:p>
          <a:p>
            <a:pPr marL="0" lvl="0" indent="0" algn="l" rtl="0">
              <a:spcBef>
                <a:spcPts val="1000"/>
              </a:spcBef>
              <a:spcAft>
                <a:spcPts val="0"/>
              </a:spcAft>
              <a:buSzPts val="2560"/>
              <a:buNone/>
            </a:pPr>
            <a:r>
              <a:rPr lang="en-US" sz="3200"/>
              <a:t> </a:t>
            </a:r>
            <a:endParaRPr sz="3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2"/>
              </a:buClr>
              <a:buSzPts val="3600"/>
              <a:buFont typeface="Century Gothic"/>
              <a:buNone/>
            </a:pPr>
            <a:r>
              <a:rPr lang="en-US" sz="3600"/>
              <a:t>Requirements for Acceptance</a:t>
            </a:r>
            <a:endParaRPr sz="3600"/>
          </a:p>
        </p:txBody>
      </p:sp>
      <p:sp>
        <p:nvSpPr>
          <p:cNvPr id="212" name="Google Shape;212;p11"/>
          <p:cNvSpPr txBox="1">
            <a:spLocks noGrp="1"/>
          </p:cNvSpPr>
          <p:nvPr>
            <p:ph type="body" idx="1"/>
          </p:nvPr>
        </p:nvSpPr>
        <p:spPr>
          <a:xfrm>
            <a:off x="152400" y="1219200"/>
            <a:ext cx="8763000" cy="4906963"/>
          </a:xfrm>
          <a:prstGeom prst="rect">
            <a:avLst/>
          </a:prstGeom>
          <a:noFill/>
          <a:ln>
            <a:noFill/>
          </a:ln>
        </p:spPr>
        <p:txBody>
          <a:bodyPr spcFirstLastPara="1" wrap="square" lIns="91425" tIns="45700" rIns="91425" bIns="45700" anchor="t" anchorCtr="0">
            <a:normAutofit fontScale="55000" lnSpcReduction="20000"/>
          </a:bodyPr>
          <a:lstStyle/>
          <a:p>
            <a:pPr marL="342906" lvl="0" indent="-292614" algn="l" rtl="0">
              <a:spcBef>
                <a:spcPts val="0"/>
              </a:spcBef>
              <a:spcAft>
                <a:spcPts val="0"/>
              </a:spcAft>
              <a:buSzPct val="79999"/>
              <a:buNone/>
            </a:pPr>
            <a:endParaRPr/>
          </a:p>
          <a:p>
            <a:pPr marL="342906" lvl="0" indent="-342906" algn="l" rtl="0">
              <a:spcBef>
                <a:spcPts val="1000"/>
              </a:spcBef>
              <a:spcAft>
                <a:spcPts val="0"/>
              </a:spcAft>
              <a:buSzPct val="79999"/>
              <a:buChar char="►"/>
            </a:pPr>
            <a:r>
              <a:rPr lang="en-US" sz="4100"/>
              <a:t>Georgia Southern University</a:t>
            </a:r>
            <a:endParaRPr/>
          </a:p>
          <a:p>
            <a:pPr marL="0" lvl="0" indent="0" algn="l" rtl="0">
              <a:spcBef>
                <a:spcPts val="1000"/>
              </a:spcBef>
              <a:spcAft>
                <a:spcPts val="0"/>
              </a:spcAft>
              <a:buSzPct val="80000"/>
              <a:buNone/>
            </a:pPr>
            <a:r>
              <a:rPr lang="en-US" sz="2800"/>
              <a:t>       -Academic GPA of 3.0</a:t>
            </a:r>
            <a:endParaRPr/>
          </a:p>
          <a:p>
            <a:pPr marL="0" lvl="0" indent="0" algn="l" rtl="0">
              <a:spcBef>
                <a:spcPts val="1000"/>
              </a:spcBef>
              <a:spcAft>
                <a:spcPts val="0"/>
              </a:spcAft>
              <a:buSzPct val="80000"/>
              <a:buNone/>
            </a:pPr>
            <a:r>
              <a:rPr lang="en-US" sz="2800"/>
              <a:t>       -Meet  PSAT, SAT, ACT or Accuplacer Score requirement</a:t>
            </a:r>
            <a:endParaRPr/>
          </a:p>
          <a:p>
            <a:pPr marL="0" lvl="0" indent="0" algn="l" rtl="0">
              <a:spcBef>
                <a:spcPts val="1000"/>
              </a:spcBef>
              <a:spcAft>
                <a:spcPts val="0"/>
              </a:spcAft>
              <a:buSzPct val="80000"/>
              <a:buNone/>
            </a:pPr>
            <a:r>
              <a:rPr lang="en-US" sz="2800"/>
              <a:t>         (PSAT or SAT 480 ERW 440 Math) (ACT 17 English or Reading, 17 Math)</a:t>
            </a:r>
            <a:endParaRPr/>
          </a:p>
          <a:p>
            <a:pPr marL="0" lvl="0" indent="0" algn="l" rtl="0">
              <a:spcBef>
                <a:spcPts val="1000"/>
              </a:spcBef>
              <a:spcAft>
                <a:spcPts val="0"/>
              </a:spcAft>
              <a:buSzPct val="80000"/>
              <a:buNone/>
            </a:pPr>
            <a:r>
              <a:rPr lang="en-US" sz="2800"/>
              <a:t>         (Accuplacer 237 Reading, 4 WritePlacer, 258 Math, 266 for College Algebra)</a:t>
            </a:r>
            <a:endParaRPr/>
          </a:p>
          <a:p>
            <a:pPr marL="0" lvl="0" indent="0" algn="l" rtl="0">
              <a:spcBef>
                <a:spcPts val="1000"/>
              </a:spcBef>
              <a:spcAft>
                <a:spcPts val="0"/>
              </a:spcAft>
              <a:buSzPct val="80000"/>
              <a:buNone/>
            </a:pPr>
            <a:endParaRPr sz="2800"/>
          </a:p>
          <a:p>
            <a:pPr marL="0" lvl="0" indent="0" algn="l" rtl="0">
              <a:spcBef>
                <a:spcPts val="1000"/>
              </a:spcBef>
              <a:spcAft>
                <a:spcPts val="0"/>
              </a:spcAft>
              <a:buSzPct val="80000"/>
              <a:buNone/>
            </a:pPr>
            <a:r>
              <a:rPr lang="en-US" sz="2800"/>
              <a:t>       -To sign up for Accuplacer:   call 912-478-5415, (Testing Center, Cone Hall, 2254 Southern Drive, or go online under Ga Southern Admissions Testing----free to take.  </a:t>
            </a:r>
            <a:endParaRPr sz="2800"/>
          </a:p>
          <a:p>
            <a:pPr marL="0" lvl="0" indent="0" algn="l" rtl="0">
              <a:spcBef>
                <a:spcPts val="1000"/>
              </a:spcBef>
              <a:spcAft>
                <a:spcPts val="0"/>
              </a:spcAft>
              <a:buSzPct val="79999"/>
              <a:buNone/>
            </a:pPr>
            <a:endParaRPr sz="2600"/>
          </a:p>
          <a:p>
            <a:pPr marL="0" lvl="0" indent="0" algn="l" rtl="0">
              <a:spcBef>
                <a:spcPts val="1000"/>
              </a:spcBef>
              <a:spcAft>
                <a:spcPts val="0"/>
              </a:spcAft>
              <a:buSzPct val="79999"/>
              <a:buNone/>
            </a:pPr>
            <a:r>
              <a:rPr lang="en-US" sz="2600"/>
              <a:t>      Go to www.georgiasouthern.edu/dualenrollment  For more information       </a:t>
            </a:r>
            <a:endParaRPr/>
          </a:p>
          <a:p>
            <a:pPr marL="0" lvl="0" indent="0" algn="l" rtl="0">
              <a:spcBef>
                <a:spcPts val="1000"/>
              </a:spcBef>
              <a:spcAft>
                <a:spcPts val="0"/>
              </a:spcAft>
              <a:buSzPct val="79999"/>
              <a:buNone/>
            </a:pPr>
            <a:r>
              <a:rPr lang="en-US" sz="2600"/>
              <a:t> </a:t>
            </a:r>
            <a:endParaRPr/>
          </a:p>
          <a:p>
            <a:pPr marL="0" lvl="0" indent="0" algn="l" rtl="0">
              <a:spcBef>
                <a:spcPts val="1000"/>
              </a:spcBef>
              <a:spcAft>
                <a:spcPts val="0"/>
              </a:spcAft>
              <a:buSzPct val="79999"/>
              <a:buNone/>
            </a:pPr>
            <a:r>
              <a:rPr lang="en-US" sz="2600"/>
              <a:t>GSU Dual Enrollment Advisors:    </a:t>
            </a:r>
            <a:endParaRPr/>
          </a:p>
          <a:p>
            <a:pPr marL="0" lvl="0" indent="0" algn="l" rtl="0">
              <a:spcBef>
                <a:spcPts val="1000"/>
              </a:spcBef>
              <a:spcAft>
                <a:spcPts val="0"/>
              </a:spcAft>
              <a:buSzPct val="79999"/>
              <a:buNone/>
            </a:pPr>
            <a:r>
              <a:rPr lang="en-US" sz="2600"/>
              <a:t>912-478-2564    </a:t>
            </a:r>
            <a:endParaRPr/>
          </a:p>
          <a:p>
            <a:pPr marL="0" lvl="0" indent="0" algn="l" rtl="0">
              <a:spcBef>
                <a:spcPts val="1000"/>
              </a:spcBef>
              <a:spcAft>
                <a:spcPts val="0"/>
              </a:spcAft>
              <a:buSzPct val="79999"/>
              <a:buNone/>
            </a:pPr>
            <a:r>
              <a:rPr lang="en-US" sz="2600"/>
              <a:t>Devon Hodges        </a:t>
            </a:r>
            <a:r>
              <a:rPr lang="en-US" sz="2600" u="sng">
                <a:solidFill>
                  <a:schemeClr val="hlink"/>
                </a:solidFill>
                <a:hlinkClick r:id="rId3"/>
              </a:rPr>
              <a:t>dhodges@georgiaSouthern.edu</a:t>
            </a:r>
            <a:r>
              <a:rPr lang="en-US" sz="2600"/>
              <a:t>   912-478-5391</a:t>
            </a:r>
            <a:endParaRPr sz="2600"/>
          </a:p>
          <a:p>
            <a:pPr marL="0" lvl="0" indent="0" algn="l" rtl="0">
              <a:spcBef>
                <a:spcPts val="1000"/>
              </a:spcBef>
              <a:spcAft>
                <a:spcPts val="0"/>
              </a:spcAft>
              <a:buSzPct val="79999"/>
              <a:buNone/>
            </a:pPr>
            <a:endParaRPr/>
          </a:p>
          <a:p>
            <a:pPr marL="0" lvl="0" indent="0" algn="l" rtl="0">
              <a:spcBef>
                <a:spcPts val="1000"/>
              </a:spcBef>
              <a:spcAft>
                <a:spcPts val="0"/>
              </a:spcAft>
              <a:buSzPct val="79999"/>
              <a:buNone/>
            </a:pPr>
            <a:endParaRPr/>
          </a:p>
          <a:p>
            <a:pPr marL="0" lvl="0" indent="0" algn="l" rtl="0">
              <a:spcBef>
                <a:spcPts val="1000"/>
              </a:spcBef>
              <a:spcAft>
                <a:spcPts val="0"/>
              </a:spcAft>
              <a:buSzPct val="79999"/>
              <a:buNone/>
            </a:pPr>
            <a:endParaRPr/>
          </a:p>
          <a:p>
            <a:pPr marL="0" lvl="0" indent="0" algn="l" rtl="0">
              <a:spcBef>
                <a:spcPts val="1000"/>
              </a:spcBef>
              <a:spcAft>
                <a:spcPts val="0"/>
              </a:spcAft>
              <a:buSzPct val="79999"/>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2"/>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2"/>
              </a:buClr>
              <a:buSzPts val="3600"/>
              <a:buFont typeface="Century Gothic"/>
              <a:buNone/>
            </a:pPr>
            <a:r>
              <a:rPr lang="en-US" sz="3600"/>
              <a:t>Requirements for Acceptance</a:t>
            </a:r>
            <a:endParaRPr sz="3600"/>
          </a:p>
        </p:txBody>
      </p:sp>
      <p:sp>
        <p:nvSpPr>
          <p:cNvPr id="218" name="Google Shape;218;p12"/>
          <p:cNvSpPr txBox="1">
            <a:spLocks noGrp="1"/>
          </p:cNvSpPr>
          <p:nvPr>
            <p:ph type="body" idx="1"/>
          </p:nvPr>
        </p:nvSpPr>
        <p:spPr>
          <a:xfrm>
            <a:off x="381000" y="1143000"/>
            <a:ext cx="8305800" cy="5486400"/>
          </a:xfrm>
          <a:prstGeom prst="rect">
            <a:avLst/>
          </a:prstGeom>
          <a:noFill/>
          <a:ln>
            <a:noFill/>
          </a:ln>
        </p:spPr>
        <p:txBody>
          <a:bodyPr spcFirstLastPara="1" wrap="square" lIns="91425" tIns="45700" rIns="91425" bIns="45700" anchor="t" anchorCtr="0">
            <a:normAutofit/>
          </a:bodyPr>
          <a:lstStyle/>
          <a:p>
            <a:pPr marL="342906" lvl="0" indent="-251466" algn="l" rtl="0">
              <a:spcBef>
                <a:spcPts val="0"/>
              </a:spcBef>
              <a:spcAft>
                <a:spcPts val="0"/>
              </a:spcAft>
              <a:buSzPts val="1440"/>
              <a:buNone/>
            </a:pPr>
            <a:endParaRPr/>
          </a:p>
          <a:p>
            <a:pPr marL="342906" lvl="0" indent="-342906" algn="l" rtl="0">
              <a:spcBef>
                <a:spcPts val="1000"/>
              </a:spcBef>
              <a:spcAft>
                <a:spcPts val="0"/>
              </a:spcAft>
              <a:buSzPts val="2560"/>
              <a:buChar char="►"/>
            </a:pPr>
            <a:r>
              <a:rPr lang="en-US" sz="3200"/>
              <a:t>East GA State College</a:t>
            </a:r>
            <a:endParaRPr/>
          </a:p>
          <a:p>
            <a:pPr marL="0" lvl="0" indent="0" algn="l" rtl="0">
              <a:spcBef>
                <a:spcPts val="1000"/>
              </a:spcBef>
              <a:spcAft>
                <a:spcPts val="0"/>
              </a:spcAft>
              <a:buSzPts val="1920"/>
              <a:buNone/>
            </a:pPr>
            <a:r>
              <a:rPr lang="en-US" sz="2400"/>
              <a:t>		-Academic GPA of 3.0</a:t>
            </a:r>
            <a:endParaRPr/>
          </a:p>
          <a:p>
            <a:pPr marL="0" lvl="0" indent="0" algn="l" rtl="0">
              <a:spcBef>
                <a:spcPts val="1000"/>
              </a:spcBef>
              <a:spcAft>
                <a:spcPts val="0"/>
              </a:spcAft>
              <a:buSzPts val="1920"/>
              <a:buNone/>
            </a:pPr>
            <a:r>
              <a:rPr lang="en-US" sz="2400" u="sng">
                <a:solidFill>
                  <a:schemeClr val="hlink"/>
                </a:solidFill>
                <a:hlinkClick r:id="rId3"/>
              </a:rPr>
              <a:t> www.ega.edu/admissions</a:t>
            </a:r>
            <a:r>
              <a:rPr lang="en-US" sz="2400"/>
              <a:t> For more information</a:t>
            </a:r>
            <a:endParaRPr/>
          </a:p>
          <a:p>
            <a:pPr marL="0" lvl="0" indent="0" algn="l" rtl="0">
              <a:spcBef>
                <a:spcPts val="1000"/>
              </a:spcBef>
              <a:spcAft>
                <a:spcPts val="0"/>
              </a:spcAft>
              <a:buSzPts val="1920"/>
              <a:buNone/>
            </a:pPr>
            <a:r>
              <a:rPr lang="en-US" sz="2400"/>
              <a:t>Students need qualifying SAT, ACT or Accuplacer.</a:t>
            </a:r>
            <a:endParaRPr/>
          </a:p>
          <a:p>
            <a:pPr marL="0" lvl="0" indent="0" algn="l" rtl="0">
              <a:spcBef>
                <a:spcPts val="1000"/>
              </a:spcBef>
              <a:spcAft>
                <a:spcPts val="0"/>
              </a:spcAft>
              <a:buSzPts val="1920"/>
              <a:buNone/>
            </a:pPr>
            <a:endParaRPr sz="2400"/>
          </a:p>
          <a:p>
            <a:pPr marL="0" lvl="0" indent="0" algn="l" rtl="0">
              <a:spcBef>
                <a:spcPts val="1000"/>
              </a:spcBef>
              <a:spcAft>
                <a:spcPts val="0"/>
              </a:spcAft>
              <a:buSzPts val="1920"/>
              <a:buNone/>
            </a:pPr>
            <a:r>
              <a:rPr lang="en-US" sz="2400"/>
              <a:t>East GA Advisor:  </a:t>
            </a:r>
            <a:endParaRPr/>
          </a:p>
          <a:p>
            <a:pPr marL="0" lvl="0" indent="0" algn="l" rtl="0">
              <a:spcBef>
                <a:spcPts val="1000"/>
              </a:spcBef>
              <a:spcAft>
                <a:spcPts val="0"/>
              </a:spcAft>
              <a:buSzPts val="1920"/>
              <a:buNone/>
            </a:pPr>
            <a:r>
              <a:rPr lang="en-US" sz="2400"/>
              <a:t> Swainsboro Campus Mike Moran      mmoran@ega.edu  478-289-2022</a:t>
            </a:r>
            <a:endParaRPr/>
          </a:p>
          <a:p>
            <a:pPr marL="0" lvl="0" indent="0" algn="l" rtl="0">
              <a:spcBef>
                <a:spcPts val="1000"/>
              </a:spcBef>
              <a:spcAft>
                <a:spcPts val="0"/>
              </a:spcAft>
              <a:buSzPts val="1920"/>
              <a:buNone/>
            </a:pPr>
            <a:r>
              <a:rPr lang="en-US" sz="2400"/>
              <a:t> Statesboro campus   912-623-2400</a:t>
            </a:r>
            <a:endParaRPr/>
          </a:p>
          <a:p>
            <a:pPr marL="0" lvl="0" indent="0" algn="l" rtl="0">
              <a:spcBef>
                <a:spcPts val="1000"/>
              </a:spcBef>
              <a:spcAft>
                <a:spcPts val="0"/>
              </a:spcAft>
              <a:buSzPts val="1920"/>
              <a:buNone/>
            </a:pP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3"/>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3600"/>
              <a:buFont typeface="Century Gothic"/>
              <a:buNone/>
            </a:pPr>
            <a:r>
              <a:rPr lang="en-US" sz="3600"/>
              <a:t>Ogeechee Technical College</a:t>
            </a:r>
            <a:endParaRPr sz="3600"/>
          </a:p>
        </p:txBody>
      </p:sp>
      <p:sp>
        <p:nvSpPr>
          <p:cNvPr id="224" name="Google Shape;224;p13"/>
          <p:cNvSpPr txBox="1">
            <a:spLocks noGrp="1"/>
          </p:cNvSpPr>
          <p:nvPr>
            <p:ph type="body" idx="1"/>
          </p:nvPr>
        </p:nvSpPr>
        <p:spPr>
          <a:xfrm>
            <a:off x="471062" y="1295400"/>
            <a:ext cx="8382000" cy="5181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920"/>
              <a:buNone/>
            </a:pPr>
            <a:r>
              <a:rPr lang="en-US" sz="2400"/>
              <a:t>Offers College/University level courses and traditional technical courses.   College/University courses will transfer to GSU, UGA, and every other public university in GA.   The courses will transfer to most private universities and out of state universities.  </a:t>
            </a:r>
            <a:endParaRPr/>
          </a:p>
          <a:p>
            <a:pPr marL="0" lvl="0" indent="0" algn="l" rtl="0">
              <a:spcBef>
                <a:spcPts val="1000"/>
              </a:spcBef>
              <a:spcAft>
                <a:spcPts val="0"/>
              </a:spcAft>
              <a:buSzPts val="1920"/>
              <a:buNone/>
            </a:pPr>
            <a:endParaRPr sz="2400"/>
          </a:p>
          <a:p>
            <a:pPr marL="0" lvl="0" indent="0" algn="l" rtl="0">
              <a:spcBef>
                <a:spcPts val="1000"/>
              </a:spcBef>
              <a:spcAft>
                <a:spcPts val="0"/>
              </a:spcAft>
              <a:buSzPts val="1920"/>
              <a:buNone/>
            </a:pPr>
            <a:r>
              <a:rPr lang="en-US" sz="2400"/>
              <a:t>Be a Junior or Senior and be at least 16 years old. Some tenth grade students may qualify for certain classes. </a:t>
            </a:r>
            <a:endParaRPr sz="2400"/>
          </a:p>
          <a:p>
            <a:pPr marL="0" lvl="0" indent="0" algn="l" rtl="0">
              <a:spcBef>
                <a:spcPts val="1000"/>
              </a:spcBef>
              <a:spcAft>
                <a:spcPts val="0"/>
              </a:spcAft>
              <a:buSzPts val="1920"/>
              <a:buNone/>
            </a:pPr>
            <a:endParaRPr sz="2400"/>
          </a:p>
          <a:p>
            <a:pPr marL="0" lvl="0" indent="0" algn="l" rtl="0">
              <a:spcBef>
                <a:spcPts val="1000"/>
              </a:spcBef>
              <a:spcAft>
                <a:spcPts val="0"/>
              </a:spcAft>
              <a:buSzPts val="1920"/>
              <a:buNone/>
            </a:pPr>
            <a:r>
              <a:rPr lang="en-US" sz="2400"/>
              <a:t>Advisors:   Lucy Brinson  (</a:t>
            </a:r>
            <a:r>
              <a:rPr lang="en-US" sz="2400" u="sng">
                <a:solidFill>
                  <a:schemeClr val="hlink"/>
                </a:solidFill>
                <a:hlinkClick r:id="rId3"/>
              </a:rPr>
              <a:t>lbrinson@ogeecheetech.edu</a:t>
            </a:r>
            <a:r>
              <a:rPr lang="en-US" sz="2400"/>
              <a:t>) or Catherine Groover (</a:t>
            </a:r>
            <a:r>
              <a:rPr lang="en-US" sz="2400" u="sng">
                <a:solidFill>
                  <a:schemeClr val="hlink"/>
                </a:solidFill>
                <a:hlinkClick r:id="rId4"/>
              </a:rPr>
              <a:t>cgroover@ogeecheetech.edu</a:t>
            </a:r>
            <a:r>
              <a:rPr lang="en-US" sz="2400"/>
              <a:t>) 912-681-5500</a:t>
            </a:r>
            <a:endParaRPr/>
          </a:p>
          <a:p>
            <a:pPr marL="0" lvl="0" indent="0" algn="l" rtl="0">
              <a:spcBef>
                <a:spcPts val="1000"/>
              </a:spcBef>
              <a:spcAft>
                <a:spcPts val="0"/>
              </a:spcAft>
              <a:buSzPts val="1920"/>
              <a:buNone/>
            </a:pPr>
            <a:endParaRPr sz="2400"/>
          </a:p>
          <a:p>
            <a:pPr marL="0" lvl="0" indent="0" algn="l" rtl="0">
              <a:spcBef>
                <a:spcPts val="1000"/>
              </a:spcBef>
              <a:spcAft>
                <a:spcPts val="0"/>
              </a:spcAft>
              <a:buSzPts val="1920"/>
              <a:buNone/>
            </a:pPr>
            <a:endParaRPr sz="2400"/>
          </a:p>
          <a:p>
            <a:pPr marL="0" lvl="0" indent="0" algn="l" rtl="0">
              <a:spcBef>
                <a:spcPts val="1000"/>
              </a:spcBef>
              <a:spcAft>
                <a:spcPts val="0"/>
              </a:spcAft>
              <a:buSzPts val="1440"/>
              <a:buNone/>
            </a:pPr>
            <a:endParaRPr/>
          </a:p>
          <a:p>
            <a:pPr marL="0" lvl="0" indent="0" algn="l" rtl="0">
              <a:spcBef>
                <a:spcPts val="1000"/>
              </a:spcBef>
              <a:spcAft>
                <a:spcPts val="0"/>
              </a:spcAft>
              <a:buSzPts val="144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4"/>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Sample Courses to be offered at OTC</a:t>
            </a:r>
            <a:endParaRPr/>
          </a:p>
        </p:txBody>
      </p:sp>
      <p:sp>
        <p:nvSpPr>
          <p:cNvPr id="230" name="Google Shape;230;p14"/>
          <p:cNvSpPr txBox="1">
            <a:spLocks noGrp="1"/>
          </p:cNvSpPr>
          <p:nvPr>
            <p:ph type="body" idx="1"/>
          </p:nvPr>
        </p:nvSpPr>
        <p:spPr>
          <a:xfrm>
            <a:off x="479023" y="1524000"/>
            <a:ext cx="8229600" cy="4525963"/>
          </a:xfrm>
          <a:prstGeom prst="rect">
            <a:avLst/>
          </a:prstGeom>
          <a:noFill/>
          <a:ln>
            <a:noFill/>
          </a:ln>
        </p:spPr>
        <p:txBody>
          <a:bodyPr spcFirstLastPara="1" wrap="square" lIns="91425" tIns="45700" rIns="91425" bIns="45700" anchor="t" anchorCtr="0">
            <a:normAutofit/>
          </a:bodyPr>
          <a:lstStyle/>
          <a:p>
            <a:pPr marL="342906" lvl="0" indent="-251466" algn="l" rtl="0">
              <a:spcBef>
                <a:spcPts val="0"/>
              </a:spcBef>
              <a:spcAft>
                <a:spcPts val="0"/>
              </a:spcAft>
              <a:buSzPts val="1440"/>
              <a:buNone/>
            </a:pPr>
            <a:endParaRPr/>
          </a:p>
          <a:p>
            <a:pPr marL="342906" lvl="0" indent="-342906" algn="l" rtl="0">
              <a:spcBef>
                <a:spcPts val="1000"/>
              </a:spcBef>
              <a:spcAft>
                <a:spcPts val="0"/>
              </a:spcAft>
              <a:buSzPts val="2240"/>
              <a:buChar char="►"/>
            </a:pPr>
            <a:r>
              <a:rPr lang="en-US" sz="2800"/>
              <a:t>Air Conditioning Repair</a:t>
            </a:r>
            <a:endParaRPr/>
          </a:p>
          <a:p>
            <a:pPr marL="342906" lvl="0" indent="-342906" algn="l" rtl="0">
              <a:spcBef>
                <a:spcPts val="1000"/>
              </a:spcBef>
              <a:spcAft>
                <a:spcPts val="0"/>
              </a:spcAft>
              <a:buSzPts val="2240"/>
              <a:buChar char="►"/>
            </a:pPr>
            <a:r>
              <a:rPr lang="en-US" sz="2800"/>
              <a:t>Automotive Engine Performance Technician</a:t>
            </a:r>
            <a:endParaRPr/>
          </a:p>
          <a:p>
            <a:pPr marL="342906" lvl="0" indent="-342906" algn="l" rtl="0">
              <a:spcBef>
                <a:spcPts val="1000"/>
              </a:spcBef>
              <a:spcAft>
                <a:spcPts val="0"/>
              </a:spcAft>
              <a:buSzPts val="2240"/>
              <a:buChar char="►"/>
            </a:pPr>
            <a:r>
              <a:rPr lang="en-US" sz="2800"/>
              <a:t>Electrical Technician (Electrician)</a:t>
            </a:r>
            <a:endParaRPr/>
          </a:p>
          <a:p>
            <a:pPr marL="342906" lvl="0" indent="-342906" algn="l" rtl="0">
              <a:spcBef>
                <a:spcPts val="1000"/>
              </a:spcBef>
              <a:spcAft>
                <a:spcPts val="0"/>
              </a:spcAft>
              <a:buSzPts val="2240"/>
              <a:buChar char="►"/>
            </a:pPr>
            <a:r>
              <a:rPr lang="en-US" sz="2800"/>
              <a:t>Carpentry</a:t>
            </a:r>
            <a:endParaRPr/>
          </a:p>
          <a:p>
            <a:pPr marL="342906" lvl="0" indent="-342906" algn="l" rtl="0">
              <a:spcBef>
                <a:spcPts val="1000"/>
              </a:spcBef>
              <a:spcAft>
                <a:spcPts val="0"/>
              </a:spcAft>
              <a:buSzPts val="2240"/>
              <a:buChar char="►"/>
            </a:pPr>
            <a:r>
              <a:rPr lang="en-US" sz="2800"/>
              <a:t>Culinary Arts</a:t>
            </a:r>
            <a:endParaRPr/>
          </a:p>
          <a:p>
            <a:pPr marL="342906" lvl="0" indent="-342906" algn="l" rtl="0">
              <a:spcBef>
                <a:spcPts val="1000"/>
              </a:spcBef>
              <a:spcAft>
                <a:spcPts val="0"/>
              </a:spcAft>
              <a:buSzPts val="2240"/>
              <a:buChar char="►"/>
            </a:pPr>
            <a:r>
              <a:rPr lang="en-US" sz="2800"/>
              <a:t>Welding </a:t>
            </a:r>
            <a:endParaRPr/>
          </a:p>
          <a:p>
            <a:pPr marL="342906" lvl="0" indent="-342906" algn="l" rtl="0">
              <a:spcBef>
                <a:spcPts val="1000"/>
              </a:spcBef>
              <a:spcAft>
                <a:spcPts val="0"/>
              </a:spcAft>
              <a:buSzPts val="2240"/>
              <a:buChar char="►"/>
            </a:pPr>
            <a:r>
              <a:rPr lang="en-US" sz="2800"/>
              <a:t>Medical (Nursing, EMT)</a:t>
            </a:r>
            <a:endParaRPr sz="2800"/>
          </a:p>
          <a:p>
            <a:pPr marL="342906" lvl="0" indent="-200666" algn="l" rtl="0">
              <a:spcBef>
                <a:spcPts val="1000"/>
              </a:spcBef>
              <a:spcAft>
                <a:spcPts val="0"/>
              </a:spcAft>
              <a:buSzPts val="2240"/>
              <a:buNone/>
            </a:pPr>
            <a:endParaRPr sz="2800"/>
          </a:p>
          <a:p>
            <a:pPr marL="342906" lvl="0" indent="-251466" algn="l" rtl="0">
              <a:spcBef>
                <a:spcPts val="1000"/>
              </a:spcBef>
              <a:spcAft>
                <a:spcPts val="0"/>
              </a:spcAft>
              <a:buSzPts val="144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5"/>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2"/>
              </a:buClr>
              <a:buSzPts val="4200"/>
              <a:buFont typeface="Century Gothic"/>
              <a:buNone/>
            </a:pPr>
            <a:r>
              <a:rPr lang="en-US"/>
              <a:t>Sample OTC Courses Offered (continued)</a:t>
            </a:r>
            <a:endParaRPr/>
          </a:p>
        </p:txBody>
      </p:sp>
      <p:sp>
        <p:nvSpPr>
          <p:cNvPr id="236" name="Google Shape;236;p15"/>
          <p:cNvSpPr txBox="1">
            <a:spLocks noGrp="1"/>
          </p:cNvSpPr>
          <p:nvPr>
            <p:ph type="body" idx="1"/>
          </p:nvPr>
        </p:nvSpPr>
        <p:spPr>
          <a:xfrm>
            <a:off x="827700" y="2052925"/>
            <a:ext cx="6711654" cy="419548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920"/>
              <a:buNone/>
            </a:pPr>
            <a:r>
              <a:rPr lang="en-US" sz="2400"/>
              <a:t>Academic/University System courses:</a:t>
            </a:r>
            <a:endParaRPr/>
          </a:p>
          <a:p>
            <a:pPr marL="342906" lvl="0" indent="-342906" algn="l" rtl="0">
              <a:spcBef>
                <a:spcPts val="1000"/>
              </a:spcBef>
              <a:spcAft>
                <a:spcPts val="0"/>
              </a:spcAft>
              <a:buSzPts val="2240"/>
              <a:buChar char="►"/>
            </a:pPr>
            <a:r>
              <a:rPr lang="en-US" sz="2800"/>
              <a:t>English 1101, 1102, 2130, </a:t>
            </a:r>
            <a:endParaRPr/>
          </a:p>
          <a:p>
            <a:pPr marL="342906" lvl="0" indent="-342906" algn="l" rtl="0">
              <a:spcBef>
                <a:spcPts val="1000"/>
              </a:spcBef>
              <a:spcAft>
                <a:spcPts val="0"/>
              </a:spcAft>
              <a:buSzPts val="2240"/>
              <a:buChar char="►"/>
            </a:pPr>
            <a:r>
              <a:rPr lang="en-US" sz="2800"/>
              <a:t>Psychology 1101, Sociology 1101</a:t>
            </a:r>
            <a:endParaRPr/>
          </a:p>
          <a:p>
            <a:pPr marL="342906" lvl="0" indent="-342906" algn="l" rtl="0">
              <a:spcBef>
                <a:spcPts val="1000"/>
              </a:spcBef>
              <a:spcAft>
                <a:spcPts val="0"/>
              </a:spcAft>
              <a:buSzPts val="2240"/>
              <a:buChar char="►"/>
            </a:pPr>
            <a:r>
              <a:rPr lang="en-US" sz="2800"/>
              <a:t>History 2111, Music Appreciation</a:t>
            </a:r>
            <a:endParaRPr/>
          </a:p>
          <a:p>
            <a:pPr marL="342906" lvl="0" indent="-342906" algn="l" rtl="0">
              <a:spcBef>
                <a:spcPts val="1000"/>
              </a:spcBef>
              <a:spcAft>
                <a:spcPts val="0"/>
              </a:spcAft>
              <a:buSzPts val="2240"/>
              <a:buChar char="►"/>
            </a:pPr>
            <a:r>
              <a:rPr lang="en-US" sz="2800"/>
              <a:t>College Algebra Math 1111</a:t>
            </a:r>
            <a:endParaRPr/>
          </a:p>
          <a:p>
            <a:pPr marL="342906" lvl="0" indent="-342906" algn="l" rtl="0">
              <a:spcBef>
                <a:spcPts val="1000"/>
              </a:spcBef>
              <a:spcAft>
                <a:spcPts val="0"/>
              </a:spcAft>
              <a:buSzPts val="2240"/>
              <a:buChar char="►"/>
            </a:pPr>
            <a:r>
              <a:rPr lang="en-US" sz="2800"/>
              <a:t>(Course list subject to change)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6"/>
          <p:cNvSpPr txBox="1">
            <a:spLocks noGrp="1"/>
          </p:cNvSpPr>
          <p:nvPr>
            <p:ph type="title"/>
          </p:nvPr>
        </p:nvSpPr>
        <p:spPr>
          <a:xfrm>
            <a:off x="484710" y="452718"/>
            <a:ext cx="7055380"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Interested in D.E?</a:t>
            </a:r>
            <a:endParaRPr/>
          </a:p>
        </p:txBody>
      </p:sp>
      <p:sp>
        <p:nvSpPr>
          <p:cNvPr id="242" name="Google Shape;242;p16"/>
          <p:cNvSpPr txBox="1">
            <a:spLocks noGrp="1"/>
          </p:cNvSpPr>
          <p:nvPr>
            <p:ph type="body" idx="1"/>
          </p:nvPr>
        </p:nvSpPr>
        <p:spPr>
          <a:xfrm>
            <a:off x="828436" y="1371600"/>
            <a:ext cx="6711654" cy="4876800"/>
          </a:xfrm>
          <a:prstGeom prst="rect">
            <a:avLst/>
          </a:prstGeom>
          <a:noFill/>
          <a:ln>
            <a:noFill/>
          </a:ln>
        </p:spPr>
        <p:txBody>
          <a:bodyPr spcFirstLastPara="1" wrap="square" lIns="91425" tIns="45700" rIns="91425" bIns="45700" anchor="t" anchorCtr="0">
            <a:normAutofit/>
          </a:bodyPr>
          <a:lstStyle/>
          <a:p>
            <a:pPr marL="342906" lvl="0" indent="-180346" algn="l" rtl="0">
              <a:spcBef>
                <a:spcPts val="0"/>
              </a:spcBef>
              <a:spcAft>
                <a:spcPts val="0"/>
              </a:spcAft>
              <a:buSzPts val="2560"/>
              <a:buNone/>
            </a:pPr>
            <a:endParaRPr sz="3200"/>
          </a:p>
          <a:p>
            <a:pPr marL="342906" lvl="0" indent="-342906" algn="l" rtl="0">
              <a:spcBef>
                <a:spcPts val="1000"/>
              </a:spcBef>
              <a:spcAft>
                <a:spcPts val="0"/>
              </a:spcAft>
              <a:buSzPts val="2560"/>
              <a:buChar char="►"/>
            </a:pPr>
            <a:r>
              <a:rPr lang="en-US" sz="3200"/>
              <a:t>Concentrate on your grades (need 3.0 Academic GPA)</a:t>
            </a:r>
            <a:endParaRPr/>
          </a:p>
          <a:p>
            <a:pPr marL="342906" lvl="0" indent="-342906" algn="l" rtl="0">
              <a:spcBef>
                <a:spcPts val="1000"/>
              </a:spcBef>
              <a:spcAft>
                <a:spcPts val="0"/>
              </a:spcAft>
              <a:buSzPts val="2560"/>
              <a:buChar char="►"/>
            </a:pPr>
            <a:r>
              <a:rPr lang="en-US" sz="3200"/>
              <a:t>Check Dual Enrollment websites of GSU, EGC, OTC for more information</a:t>
            </a:r>
            <a:endParaRPr sz="3200"/>
          </a:p>
          <a:p>
            <a:pPr marL="342906" lvl="0" indent="-342906" algn="l" rtl="0">
              <a:spcBef>
                <a:spcPts val="1000"/>
              </a:spcBef>
              <a:spcAft>
                <a:spcPts val="0"/>
              </a:spcAft>
              <a:buSzPts val="2560"/>
              <a:buChar char="►"/>
            </a:pPr>
            <a:r>
              <a:rPr lang="en-US" sz="3200"/>
              <a:t>Learn the application requirements of each institution</a:t>
            </a:r>
            <a:endParaRPr sz="3200"/>
          </a:p>
          <a:p>
            <a:pPr marL="342906" lvl="0" indent="-241306" algn="l" rtl="0">
              <a:spcBef>
                <a:spcPts val="1000"/>
              </a:spcBef>
              <a:spcAft>
                <a:spcPts val="0"/>
              </a:spcAft>
              <a:buSzPts val="160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7"/>
          <p:cNvSpPr txBox="1">
            <a:spLocks noGrp="1"/>
          </p:cNvSpPr>
          <p:nvPr>
            <p:ph type="title"/>
          </p:nvPr>
        </p:nvSpPr>
        <p:spPr>
          <a:xfrm>
            <a:off x="457200" y="274638"/>
            <a:ext cx="8229600" cy="9445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en-US"/>
              <a:t>Next steps…</a:t>
            </a:r>
            <a:endParaRPr/>
          </a:p>
        </p:txBody>
      </p:sp>
      <p:sp>
        <p:nvSpPr>
          <p:cNvPr id="248" name="Google Shape;248;p17"/>
          <p:cNvSpPr txBox="1">
            <a:spLocks noGrp="1"/>
          </p:cNvSpPr>
          <p:nvPr>
            <p:ph type="body" idx="1"/>
          </p:nvPr>
        </p:nvSpPr>
        <p:spPr>
          <a:xfrm>
            <a:off x="457200" y="1295400"/>
            <a:ext cx="8229600" cy="5334000"/>
          </a:xfrm>
          <a:prstGeom prst="rect">
            <a:avLst/>
          </a:prstGeom>
          <a:noFill/>
          <a:ln>
            <a:noFill/>
          </a:ln>
        </p:spPr>
        <p:txBody>
          <a:bodyPr spcFirstLastPara="1" wrap="square" lIns="91425" tIns="45700" rIns="91425" bIns="45700" anchor="t" anchorCtr="0">
            <a:normAutofit fontScale="92500" lnSpcReduction="20000"/>
          </a:bodyPr>
          <a:lstStyle/>
          <a:p>
            <a:pPr marL="342906" lvl="0" indent="-342906" algn="l" rtl="0">
              <a:spcBef>
                <a:spcPts val="0"/>
              </a:spcBef>
              <a:spcAft>
                <a:spcPts val="0"/>
              </a:spcAft>
              <a:buSzPct val="80000"/>
              <a:buChar char="►"/>
            </a:pPr>
            <a:r>
              <a:rPr lang="en-US" sz="2400"/>
              <a:t>Discuss the Dual Enrollment program with your parents</a:t>
            </a:r>
            <a:endParaRPr/>
          </a:p>
          <a:p>
            <a:pPr marL="0" lvl="0" indent="0" algn="l" rtl="0">
              <a:spcBef>
                <a:spcPts val="1000"/>
              </a:spcBef>
              <a:spcAft>
                <a:spcPts val="0"/>
              </a:spcAft>
              <a:buSzPct val="80000"/>
              <a:buNone/>
            </a:pPr>
            <a:endParaRPr sz="2400"/>
          </a:p>
          <a:p>
            <a:pPr marL="342906" lvl="0" indent="-342906" algn="l" rtl="0">
              <a:spcBef>
                <a:spcPts val="1000"/>
              </a:spcBef>
              <a:spcAft>
                <a:spcPts val="0"/>
              </a:spcAft>
              <a:buSzPct val="80000"/>
              <a:buChar char="►"/>
            </a:pPr>
            <a:r>
              <a:rPr lang="en-US" sz="2400"/>
              <a:t>Apply to GSU /EGC or OTC , application fee is waived for Dual Enrollment students.  Online application at each College’s Admission Website.</a:t>
            </a:r>
            <a:endParaRPr/>
          </a:p>
          <a:p>
            <a:pPr marL="342906" lvl="0" indent="-230130" algn="l" rtl="0">
              <a:spcBef>
                <a:spcPts val="1000"/>
              </a:spcBef>
              <a:spcAft>
                <a:spcPts val="0"/>
              </a:spcAft>
              <a:buSzPct val="80000"/>
              <a:buNone/>
            </a:pPr>
            <a:endParaRPr sz="2400"/>
          </a:p>
          <a:p>
            <a:pPr marL="342906" lvl="0" indent="-342906" algn="l" rtl="0">
              <a:spcBef>
                <a:spcPts val="1000"/>
              </a:spcBef>
              <a:spcAft>
                <a:spcPts val="0"/>
              </a:spcAft>
              <a:buSzPct val="80000"/>
              <a:buChar char="►"/>
            </a:pPr>
            <a:r>
              <a:rPr lang="en-US" sz="2400"/>
              <a:t>Complete the Dual Enrollment Funding application at www.gafutures.org</a:t>
            </a:r>
            <a:endParaRPr/>
          </a:p>
          <a:p>
            <a:pPr marL="342906" lvl="0" indent="-230130" algn="l" rtl="0">
              <a:spcBef>
                <a:spcPts val="1000"/>
              </a:spcBef>
              <a:spcAft>
                <a:spcPts val="0"/>
              </a:spcAft>
              <a:buSzPct val="80000"/>
              <a:buNone/>
            </a:pPr>
            <a:endParaRPr sz="2400"/>
          </a:p>
          <a:p>
            <a:pPr marL="342906" lvl="0" indent="-342906" algn="l" rtl="0">
              <a:spcBef>
                <a:spcPts val="1000"/>
              </a:spcBef>
              <a:spcAft>
                <a:spcPts val="0"/>
              </a:spcAft>
              <a:buSzPct val="80000"/>
              <a:buChar char="►"/>
            </a:pPr>
            <a:r>
              <a:rPr lang="en-US" sz="2400"/>
              <a:t>Email Mr. Bettinger once you have completed your GSU, EGC or OTC Admissions Application, so we can send your transcript.  </a:t>
            </a:r>
            <a:endParaRPr/>
          </a:p>
          <a:p>
            <a:pPr marL="342906" lvl="0" indent="-230130" algn="l" rtl="0">
              <a:spcBef>
                <a:spcPts val="1000"/>
              </a:spcBef>
              <a:spcAft>
                <a:spcPts val="0"/>
              </a:spcAft>
              <a:buSzPct val="80000"/>
              <a:buNone/>
            </a:pPr>
            <a:endParaRPr sz="2400"/>
          </a:p>
          <a:p>
            <a:pPr marL="342906" lvl="0" indent="-342906" algn="l" rtl="0">
              <a:spcBef>
                <a:spcPts val="1000"/>
              </a:spcBef>
              <a:spcAft>
                <a:spcPts val="0"/>
              </a:spcAft>
              <a:buSzPct val="80000"/>
              <a:buChar char="►"/>
            </a:pPr>
            <a:r>
              <a:rPr lang="en-US" sz="2400"/>
              <a:t>If applying to GSU or EGC, sign up through GSU or EGC to take the Accuplacer if you need qualifying score. </a:t>
            </a:r>
            <a:endParaRPr sz="2400"/>
          </a:p>
          <a:p>
            <a:pPr marL="342906" lvl="0" indent="-230130" algn="l" rtl="0">
              <a:spcBef>
                <a:spcPts val="1000"/>
              </a:spcBef>
              <a:spcAft>
                <a:spcPts val="0"/>
              </a:spcAft>
              <a:buSzPct val="80000"/>
              <a:buNone/>
            </a:pPr>
            <a:endParaRPr sz="2400"/>
          </a:p>
          <a:p>
            <a:pPr marL="0" lvl="0" indent="0" algn="l" rtl="0">
              <a:spcBef>
                <a:spcPts val="1000"/>
              </a:spcBef>
              <a:spcAft>
                <a:spcPts val="0"/>
              </a:spcAft>
              <a:buSzPct val="80000"/>
              <a:buNone/>
            </a:pPr>
            <a:endParaRPr sz="2400"/>
          </a:p>
          <a:p>
            <a:pPr marL="342906" lvl="0" indent="-230130" algn="l" rtl="0">
              <a:spcBef>
                <a:spcPts val="1000"/>
              </a:spcBef>
              <a:spcAft>
                <a:spcPts val="0"/>
              </a:spcAft>
              <a:buSzPct val="80000"/>
              <a:buNone/>
            </a:pPr>
            <a:endParaRPr sz="2400"/>
          </a:p>
          <a:p>
            <a:pPr marL="342906" lvl="0" indent="-248926" algn="l" rtl="0">
              <a:spcBef>
                <a:spcPts val="1000"/>
              </a:spcBef>
              <a:spcAft>
                <a:spcPts val="0"/>
              </a:spcAft>
              <a:buSzPct val="80000"/>
              <a:buNone/>
            </a:pPr>
            <a:endParaRPr/>
          </a:p>
          <a:p>
            <a:pPr marL="2286000" lvl="8" indent="0" algn="l" rtl="0">
              <a:spcBef>
                <a:spcPts val="1000"/>
              </a:spcBef>
              <a:spcAft>
                <a:spcPts val="0"/>
              </a:spcAft>
              <a:buSzPct val="800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8"/>
          <p:cNvSpPr txBox="1">
            <a:spLocks noGrp="1"/>
          </p:cNvSpPr>
          <p:nvPr>
            <p:ph type="title"/>
          </p:nvPr>
        </p:nvSpPr>
        <p:spPr>
          <a:xfrm>
            <a:off x="609600" y="0"/>
            <a:ext cx="8229600" cy="11430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2"/>
              </a:buClr>
              <a:buSzPts val="4200"/>
              <a:buFont typeface="Century Gothic"/>
              <a:buNone/>
            </a:pPr>
            <a:r>
              <a:rPr lang="en-US"/>
              <a:t>Pros and Cons</a:t>
            </a:r>
            <a:endParaRPr/>
          </a:p>
        </p:txBody>
      </p:sp>
      <p:sp>
        <p:nvSpPr>
          <p:cNvPr id="254" name="Google Shape;254;p18"/>
          <p:cNvSpPr txBox="1">
            <a:spLocks noGrp="1"/>
          </p:cNvSpPr>
          <p:nvPr>
            <p:ph type="body" idx="1"/>
          </p:nvPr>
        </p:nvSpPr>
        <p:spPr>
          <a:xfrm>
            <a:off x="278642" y="762000"/>
            <a:ext cx="8534400" cy="5638800"/>
          </a:xfrm>
          <a:prstGeom prst="rect">
            <a:avLst/>
          </a:prstGeom>
          <a:noFill/>
          <a:ln>
            <a:noFill/>
          </a:ln>
        </p:spPr>
        <p:txBody>
          <a:bodyPr spcFirstLastPara="1" wrap="square" lIns="91425" tIns="45700" rIns="91425" bIns="45700" anchor="t" anchorCtr="0">
            <a:normAutofit/>
          </a:bodyPr>
          <a:lstStyle/>
          <a:p>
            <a:pPr marL="342900" lvl="3" indent="-342900" algn="ctr" rtl="0">
              <a:spcBef>
                <a:spcPts val="0"/>
              </a:spcBef>
              <a:spcAft>
                <a:spcPts val="0"/>
              </a:spcAft>
              <a:buSzPts val="1920"/>
              <a:buNone/>
            </a:pPr>
            <a:endParaRPr sz="2400"/>
          </a:p>
          <a:p>
            <a:pPr marL="342900" lvl="3" indent="-342900" algn="ctr" rtl="0">
              <a:spcBef>
                <a:spcPts val="1000"/>
              </a:spcBef>
              <a:spcAft>
                <a:spcPts val="0"/>
              </a:spcAft>
              <a:buSzPts val="1440"/>
              <a:buNone/>
            </a:pPr>
            <a:r>
              <a:rPr lang="en-US" sz="1800"/>
              <a:t>GSU</a:t>
            </a:r>
            <a:endParaRPr/>
          </a:p>
          <a:p>
            <a:pPr marL="342900" lvl="3" indent="-342900" algn="ctr" rtl="0">
              <a:spcBef>
                <a:spcPts val="1000"/>
              </a:spcBef>
              <a:spcAft>
                <a:spcPts val="0"/>
              </a:spcAft>
              <a:buSzPts val="1440"/>
              <a:buNone/>
            </a:pPr>
            <a:r>
              <a:rPr lang="en-US" sz="1800"/>
              <a:t>Pro:  More Courses offered at all times of the day</a:t>
            </a:r>
            <a:endParaRPr/>
          </a:p>
          <a:p>
            <a:pPr marL="342900" lvl="3" indent="-342900" algn="ctr" rtl="0">
              <a:spcBef>
                <a:spcPts val="1000"/>
              </a:spcBef>
              <a:spcAft>
                <a:spcPts val="0"/>
              </a:spcAft>
              <a:buSzPts val="1440"/>
              <a:buNone/>
            </a:pPr>
            <a:r>
              <a:rPr lang="en-US" sz="1800"/>
              <a:t>Con:  Sometimes Larger class sizes</a:t>
            </a:r>
            <a:endParaRPr/>
          </a:p>
          <a:p>
            <a:pPr marL="342900" lvl="3" indent="-342900" algn="ctr" rtl="0">
              <a:spcBef>
                <a:spcPts val="1000"/>
              </a:spcBef>
              <a:spcAft>
                <a:spcPts val="0"/>
              </a:spcAft>
              <a:buSzPts val="1440"/>
              <a:buNone/>
            </a:pPr>
            <a:r>
              <a:rPr lang="en-US" sz="1800"/>
              <a:t>Pro:  Organized, professional staff and campus</a:t>
            </a:r>
            <a:endParaRPr/>
          </a:p>
          <a:p>
            <a:pPr marL="342900" lvl="3" indent="-342900" algn="ctr" rtl="0">
              <a:spcBef>
                <a:spcPts val="1000"/>
              </a:spcBef>
              <a:spcAft>
                <a:spcPts val="0"/>
              </a:spcAft>
              <a:buSzPts val="1440"/>
              <a:buNone/>
            </a:pPr>
            <a:r>
              <a:rPr lang="en-US" sz="1800"/>
              <a:t>EGC</a:t>
            </a:r>
            <a:endParaRPr sz="1800"/>
          </a:p>
          <a:p>
            <a:pPr marL="342900" lvl="3" indent="-342900" algn="ctr" rtl="0">
              <a:spcBef>
                <a:spcPts val="1000"/>
              </a:spcBef>
              <a:spcAft>
                <a:spcPts val="0"/>
              </a:spcAft>
              <a:buSzPts val="1440"/>
              <a:buNone/>
            </a:pPr>
            <a:r>
              <a:rPr lang="en-US" sz="1800"/>
              <a:t>Pro: Smaller Class Sizes</a:t>
            </a:r>
            <a:endParaRPr/>
          </a:p>
          <a:p>
            <a:pPr marL="342900" lvl="3" indent="-342900" algn="ctr" rtl="0">
              <a:spcBef>
                <a:spcPts val="1000"/>
              </a:spcBef>
              <a:spcAft>
                <a:spcPts val="0"/>
              </a:spcAft>
              <a:buSzPts val="1440"/>
              <a:buNone/>
            </a:pPr>
            <a:endParaRPr sz="1800"/>
          </a:p>
          <a:p>
            <a:pPr marL="342900" lvl="3" indent="-342900" algn="ctr" rtl="0">
              <a:spcBef>
                <a:spcPts val="1000"/>
              </a:spcBef>
              <a:spcAft>
                <a:spcPts val="0"/>
              </a:spcAft>
              <a:buSzPts val="1440"/>
              <a:buNone/>
            </a:pPr>
            <a:r>
              <a:rPr lang="en-US" sz="1800"/>
              <a:t>OTC </a:t>
            </a:r>
            <a:endParaRPr/>
          </a:p>
          <a:p>
            <a:pPr marL="342900" lvl="3" indent="-342900" algn="ctr" rtl="0">
              <a:spcBef>
                <a:spcPts val="1000"/>
              </a:spcBef>
              <a:spcAft>
                <a:spcPts val="0"/>
              </a:spcAft>
              <a:buSzPts val="1440"/>
              <a:buNone/>
            </a:pPr>
            <a:r>
              <a:rPr lang="en-US" sz="1800"/>
              <a:t>Pro: Morning Class Program with bus transportation</a:t>
            </a:r>
            <a:endParaRPr sz="1800"/>
          </a:p>
          <a:p>
            <a:pPr marL="342900" lvl="3" indent="-342900" algn="ctr" rtl="0">
              <a:spcBef>
                <a:spcPts val="1000"/>
              </a:spcBef>
              <a:spcAft>
                <a:spcPts val="0"/>
              </a:spcAft>
              <a:buSzPts val="1440"/>
              <a:buNone/>
            </a:pPr>
            <a:r>
              <a:rPr lang="en-US" sz="1800"/>
              <a:t>Pro:   Morning Classes with other Bulloch High School students</a:t>
            </a:r>
            <a:endParaRPr/>
          </a:p>
          <a:p>
            <a:pPr marL="342900" lvl="3" indent="-342900" algn="ctr" rtl="0">
              <a:spcBef>
                <a:spcPts val="1000"/>
              </a:spcBef>
              <a:spcAft>
                <a:spcPts val="0"/>
              </a:spcAft>
              <a:buSzPts val="1440"/>
              <a:buNone/>
            </a:pPr>
            <a:r>
              <a:rPr lang="en-US" sz="1800"/>
              <a:t>Con: Fewest Academic Courses to Choose</a:t>
            </a:r>
            <a:endParaRPr/>
          </a:p>
          <a:p>
            <a:pPr marL="342900" lvl="3" indent="-342900" algn="ctr" rtl="0">
              <a:spcBef>
                <a:spcPts val="1000"/>
              </a:spcBef>
              <a:spcAft>
                <a:spcPts val="0"/>
              </a:spcAft>
              <a:buSzPts val="1440"/>
              <a:buNone/>
            </a:pPr>
            <a:r>
              <a:rPr lang="en-US" sz="1800"/>
              <a:t>Pro: Smaller Class Sizes</a:t>
            </a:r>
            <a:endParaRPr/>
          </a:p>
          <a:p>
            <a:pPr marL="342900" lvl="3" indent="-342900" algn="ctr" rtl="0">
              <a:spcBef>
                <a:spcPts val="1000"/>
              </a:spcBef>
              <a:spcAft>
                <a:spcPts val="0"/>
              </a:spcAft>
              <a:buSzPts val="1440"/>
              <a:buNone/>
            </a:pPr>
            <a:endParaRPr sz="1800"/>
          </a:p>
          <a:p>
            <a:pPr marL="342900" lvl="3" indent="-342900" algn="ctr" rtl="0">
              <a:spcBef>
                <a:spcPts val="1000"/>
              </a:spcBef>
              <a:spcAft>
                <a:spcPts val="0"/>
              </a:spcAft>
              <a:buSzPts val="1440"/>
              <a:buNone/>
            </a:pPr>
            <a:endParaRPr sz="1800"/>
          </a:p>
          <a:p>
            <a:pPr marL="342900" lvl="3" indent="-342900" algn="ctr" rtl="0">
              <a:spcBef>
                <a:spcPts val="1000"/>
              </a:spcBef>
              <a:spcAft>
                <a:spcPts val="0"/>
              </a:spcAft>
              <a:buSzPts val="1440"/>
              <a:buNone/>
            </a:pP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9"/>
          <p:cNvSpPr txBox="1">
            <a:spLocks noGrp="1"/>
          </p:cNvSpPr>
          <p:nvPr>
            <p:ph type="title"/>
          </p:nvPr>
        </p:nvSpPr>
        <p:spPr>
          <a:xfrm>
            <a:off x="990600" y="914400"/>
            <a:ext cx="6620968" cy="1981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1800"/>
              <a:buFont typeface="Century Gothic"/>
              <a:buNone/>
            </a:pPr>
            <a:r>
              <a:rPr lang="en-US" sz="1800"/>
              <a:t>My Recommendation:    </a:t>
            </a:r>
            <a:br>
              <a:rPr lang="en-US" sz="1800"/>
            </a:br>
            <a:br>
              <a:rPr lang="en-US" sz="1800"/>
            </a:br>
            <a:r>
              <a:rPr lang="en-US" sz="1800"/>
              <a:t>Most of our students are doing Dual Enrollment with OTC.  Currently, We have about 51 at OTC, 9 at GSU and 3 at EGSC……..OTC offers small class sizes and mostly high school students in their morning Academic classes.   We also have a bus going to OTC in the morning at 8:00 AM and returning at 10:00 AM for students to take a class on M/ W or Tue/Th.   </a:t>
            </a:r>
            <a:br>
              <a:rPr lang="en-US" sz="1800"/>
            </a:br>
            <a:r>
              <a:rPr lang="en-US" sz="1800"/>
              <a:t>For students starting out in Dual Enrollment, I recommend most of our students to start at OTC as 11</a:t>
            </a:r>
            <a:r>
              <a:rPr lang="en-US" sz="1800" baseline="30000"/>
              <a:t>th</a:t>
            </a:r>
            <a:r>
              <a:rPr lang="en-US" sz="1800"/>
              <a:t> grade.  Students can then continue at OTC or apply to GSU or EGSC as 12</a:t>
            </a:r>
            <a:r>
              <a:rPr lang="en-US" sz="1800" baseline="30000"/>
              <a:t>th</a:t>
            </a:r>
            <a:r>
              <a:rPr lang="en-US" sz="1800"/>
              <a:t> graders if they want to.   The courses at GSU and EGSC are slightly more challenging than at OTC from what I have seen and heard from students.  So, starting at OTC makes the most sense for most of our students.  I recommend taking 1 or 2 classes per semester in the morning at OTC for most 11</a:t>
            </a:r>
            <a:r>
              <a:rPr lang="en-US" sz="1800" baseline="30000"/>
              <a:t>th</a:t>
            </a:r>
            <a:r>
              <a:rPr lang="en-US" sz="1800"/>
              <a:t> grade students.  The typical 11</a:t>
            </a:r>
            <a:r>
              <a:rPr lang="en-US" sz="1800" baseline="30000"/>
              <a:t>th</a:t>
            </a:r>
            <a:r>
              <a:rPr lang="en-US" sz="1800"/>
              <a:t> grade Dual Enrollment student should take English 1101, Hist 2111 or 2112, English 2130 and Psychology 1101 or Sociology 1101.  </a:t>
            </a:r>
            <a:endParaRPr sz="1800"/>
          </a:p>
        </p:txBody>
      </p:sp>
      <p:sp>
        <p:nvSpPr>
          <p:cNvPr id="261" name="Google Shape;261;p19"/>
          <p:cNvSpPr txBox="1">
            <a:spLocks noGrp="1"/>
          </p:cNvSpPr>
          <p:nvPr>
            <p:ph type="body" idx="1"/>
          </p:nvPr>
        </p:nvSpPr>
        <p:spPr>
          <a:xfrm>
            <a:off x="5334000" y="5562600"/>
            <a:ext cx="6620968" cy="23622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1440"/>
              <a:buNone/>
            </a:pPr>
            <a:endParaRPr/>
          </a:p>
        </p:txBody>
      </p:sp>
    </p:spTree>
  </p:cSld>
  <p:clrMapOvr>
    <a:masterClrMapping/>
  </p:clrMapOvr>
</p:sld>
</file>

<file path=ppt/theme/theme1.xml><?xml version="1.0" encoding="utf-8"?>
<a:theme xmlns:a="http://schemas.openxmlformats.org/drawingml/2006/main"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1271</Words>
  <Application>Microsoft Office PowerPoint</Application>
  <PresentationFormat>On-screen Show (4:3)</PresentationFormat>
  <Paragraphs>140</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Arial</vt:lpstr>
      <vt:lpstr>Century Gothic</vt:lpstr>
      <vt:lpstr>Noto Sans Symbols</vt:lpstr>
      <vt:lpstr>Ion</vt:lpstr>
      <vt:lpstr>Dual Enrollment</vt:lpstr>
      <vt:lpstr>What is Dual Enrollment?</vt:lpstr>
      <vt:lpstr>Who is eligible for D.E.?</vt:lpstr>
      <vt:lpstr>Courses you will be taking… </vt:lpstr>
      <vt:lpstr>Dual Enrollment  Grades</vt:lpstr>
      <vt:lpstr>PowerPoint Presentation</vt:lpstr>
      <vt:lpstr>Courses available… </vt:lpstr>
      <vt:lpstr>Courses that will transfer from a Technical College in GA to a University System School in Ga.  </vt:lpstr>
      <vt:lpstr>Courses that will transfer from a Technical College in GA to a University System School in Ga. –con’t.  </vt:lpstr>
      <vt:lpstr>Benefits of D.E.</vt:lpstr>
      <vt:lpstr>Requirements for Acceptance</vt:lpstr>
      <vt:lpstr>Requirements for Acceptance</vt:lpstr>
      <vt:lpstr>Ogeechee Technical College</vt:lpstr>
      <vt:lpstr>Sample Courses to be offered at OTC</vt:lpstr>
      <vt:lpstr>Sample OTC Courses Offered (continued)</vt:lpstr>
      <vt:lpstr>Interested in D.E?</vt:lpstr>
      <vt:lpstr>Next steps…</vt:lpstr>
      <vt:lpstr>Pros and Cons</vt:lpstr>
      <vt:lpstr>My Recommendation:      Most of our students are doing Dual Enrollment with OTC.  Currently, We have about 51 at OTC, 9 at GSU and 3 at EGSC……..OTC offers small class sizes and mostly high school students in their morning Academic classes.   We also have a bus going to OTC in the morning at 8:00 AM and returning at 10:00 AM for students to take a class on M/ W or Tue/Th.    For students starting out in Dual Enrollment, I recommend most of our students to start at OTC as 11th grade.  Students can then continue at OTC or apply to GSU or EGSC as 12th graders if they want to.   The courses at GSU and EGSC are slightly more challenging than at OTC from what I have seen and heard from students.  So, starting at OTC makes the most sense for most of our students.  I recommend taking 1 or 2 classes per semester in the morning at OTC for most 11th grade students.  The typical 11th grade Dual Enrollment student should take English 1101, Hist 2111 or 2112, English 2130 and Psychology 1101 or Sociology 1101.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Enrollment</dc:title>
  <dc:creator>HolmeAm</dc:creator>
  <cp:lastModifiedBy>JULIE A HAGAN</cp:lastModifiedBy>
  <cp:revision>1</cp:revision>
  <dcterms:created xsi:type="dcterms:W3CDTF">2016-01-25T13:36:11Z</dcterms:created>
  <dcterms:modified xsi:type="dcterms:W3CDTF">2023-09-08T16:21:01Z</dcterms:modified>
</cp:coreProperties>
</file>