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9144000"/>
  <p:notesSz cx="6858000" cy="9144000"/>
  <p:embeddedFontLst>
    <p:embeddedFont>
      <p:font typeface="Gill Sans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72">
          <p15:clr>
            <a:srgbClr val="F26B43"/>
          </p15:clr>
        </p15:guide>
        <p15:guide id="2" pos="5424">
          <p15:clr>
            <a:srgbClr val="F26B43"/>
          </p15:clr>
        </p15:guide>
        <p15:guide id="3" pos="336">
          <p15:clr>
            <a:srgbClr val="F26B43"/>
          </p15:clr>
        </p15:guide>
        <p15:guide id="4" orient="horz" pos="3936">
          <p15:clr>
            <a:srgbClr val="F26B43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D40A7B-23CB-456C-BA6F-9FED1B1E13B6}">
  <a:tblStyle styleId="{81D40A7B-23CB-456C-BA6F-9FED1B1E13B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72" orient="horz"/>
        <p:guide pos="5424"/>
        <p:guide pos="336"/>
        <p:guide pos="393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GillSans-bold.fntdata"/><Relationship Id="rId14" Type="http://schemas.openxmlformats.org/officeDocument/2006/relationships/font" Target="fonts/GillSans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ba37f51c22_0_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ba37f51c22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ba37f51c22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03ad62145_0_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c03ad62145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c03ad62145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c03ad62145_0_40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c03ad62145_0_4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c03ad62145_0_40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03ad62145_0_27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gc03ad62145_0_2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c03ad62145_0_2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04eae6324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c04eae632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c04eae632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c04eae6324_0_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c04eae6324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c04eae6324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04eae6324_0_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c04eae6324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c04eae6324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Left">
  <p:cSld name="Image Lef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/>
          <p:nvPr>
            <p:ph idx="2" type="pic"/>
          </p:nvPr>
        </p:nvSpPr>
        <p:spPr>
          <a:xfrm>
            <a:off x="533400" y="1447800"/>
            <a:ext cx="3276600" cy="388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b="0" i="0" sz="2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962400" y="1447800"/>
            <a:ext cx="46482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5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3" type="body"/>
          </p:nvPr>
        </p:nvSpPr>
        <p:spPr>
          <a:xfrm>
            <a:off x="533400" y="760264"/>
            <a:ext cx="8077200" cy="350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5"/>
          <p:cNvSpPr/>
          <p:nvPr/>
        </p:nvSpPr>
        <p:spPr>
          <a:xfrm rot="-5400000">
            <a:off x="-66108" y="3282140"/>
            <a:ext cx="421640" cy="2937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54000" spcFirstLastPara="1" rIns="54000" wrap="square" tIns="54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Draft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 and 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611188" y="1844675"/>
            <a:ext cx="7921625" cy="4464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ing checklist">
  <p:cSld name="Meeting checklis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/>
          <p:nvPr/>
        </p:nvSpPr>
        <p:spPr>
          <a:xfrm>
            <a:off x="6972314" y="234703"/>
            <a:ext cx="1992174" cy="1884856"/>
          </a:xfrm>
          <a:prstGeom prst="foldedCorner">
            <a:avLst>
              <a:gd fmla="val 16667" name="adj"/>
            </a:avLst>
          </a:prstGeom>
          <a:solidFill>
            <a:srgbClr val="FFFF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sure to delete this slide before presenting or printing this deck.</a:t>
            </a:r>
            <a:endParaRPr/>
          </a:p>
        </p:txBody>
      </p:sp>
      <p:sp>
        <p:nvSpPr>
          <p:cNvPr id="28" name="Google Shape;28;p7"/>
          <p:cNvSpPr txBox="1"/>
          <p:nvPr/>
        </p:nvSpPr>
        <p:spPr>
          <a:xfrm>
            <a:off x="395536" y="1124744"/>
            <a:ext cx="7704856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meeting invite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 weeks in advance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meeting invite at least 48 hours in advance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updates as pre-reading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save meeting time for collaborative work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Beginning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Honor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 time 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assign a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keeper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Anchor the meeting in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the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vision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(use the Spirit of PSJA wherever possible)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community 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(e.g., recognitions, testimonials, reflection, ice breakers)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 an official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taker 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take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detailed notes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everyone involved has a meaningful role and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participates early and often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During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devices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whenever possible, unless needed for the work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drive and anchor conversations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team focused on upcoming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benchmarks and deliverables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End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clarity re: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steps, upcoming meetings, deadlines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decisions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for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feedback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the end of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time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After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notes and next steps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24-48 hours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Upload all notes and materials to the Collaborative’s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SharePoint site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ives">
  <p:cSld name="Objective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8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idx="1" type="body"/>
          </p:nvPr>
        </p:nvSpPr>
        <p:spPr>
          <a:xfrm>
            <a:off x="1691680" y="1825625"/>
            <a:ext cx="682367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norms">
  <p:cSld name="Team norm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" type="body"/>
          </p:nvPr>
        </p:nvSpPr>
        <p:spPr>
          <a:xfrm>
            <a:off x="611188" y="1340768"/>
            <a:ext cx="7921625" cy="4967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5C3D3"/>
              </a:buClr>
              <a:buSzPts val="35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Calibri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edback">
  <p:cSld name="Feedbac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11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irit -Graphic">
  <p:cSld name="Spirit -Graphic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3" name="Google Shape;43;p12"/>
          <p:cNvPicPr preferRelativeResize="0"/>
          <p:nvPr/>
        </p:nvPicPr>
        <p:blipFill rotWithShape="1">
          <a:blip r:embed="rId2">
            <a:alphaModFix/>
          </a:blip>
          <a:srcRect b="9617" l="24138" r="24252" t="10167"/>
          <a:stretch/>
        </p:blipFill>
        <p:spPr>
          <a:xfrm>
            <a:off x="1667575" y="1124744"/>
            <a:ext cx="5712737" cy="5745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irit - Catgories">
  <p:cSld name="Spirit - Catgorie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/>
          <p:nvPr/>
        </p:nvSpPr>
        <p:spPr>
          <a:xfrm>
            <a:off x="8460432" y="1052735"/>
            <a:ext cx="683568" cy="82617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3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/>
          <p:nvPr/>
        </p:nvSpPr>
        <p:spPr>
          <a:xfrm>
            <a:off x="6213396" y="2694388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3"/>
          <p:cNvSpPr/>
          <p:nvPr/>
        </p:nvSpPr>
        <p:spPr>
          <a:xfrm>
            <a:off x="4708072" y="5705035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6213396" y="4199711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7651813" y="4199711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6213396" y="5696206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7651813" y="5705035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199180" y="2792284"/>
            <a:ext cx="1950088" cy="45251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Welcomes staff, students, parents, and community as honored members at the district table </a:t>
            </a:r>
            <a:endParaRPr b="1"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Builds relationships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Builds positive, trusting relationships through frequent interactions which demonstrate care and interest in the well-being of all stakeholders</a:t>
            </a:r>
            <a:r>
              <a:rPr b="1"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Communicates effectively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Maintains open lines of two-way communication with staff, students, parents, and community to receive input and provide information for engagement with district vision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Models ethics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Exemplifies the values and priorities of the district through consistent actions and service to stakeholders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Exhibits professionalism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Exhibits awareness and reflection to manage emotions and engage in continuous personal growth</a:t>
            </a:r>
            <a:r>
              <a:rPr b="1"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2530380" y="2792283"/>
            <a:ext cx="1862014" cy="40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Holds vision and expectations for success for all students and all staff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Demonstrates expertise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Possesses up-to-date knowledge and skills to perform organizational role at a high level of competence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Establishes shared vision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Develops and communicates a clear vision for the future with deep buy-in from all stakeholders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Implements plan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Works with all stakeholders to implement vision by establishing goals, monitoring progress, and providing resources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Expects results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Pursues exceptional results for all students by holding self and others accountable and driving for continuous improvement</a:t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839278" y="2792283"/>
            <a:ext cx="1885788" cy="41392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Develops and empowers individuals and teams for effective action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Builds capacity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Provides opportunities for growth to ensure all staff build capacity to support district goals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Promotes collaboration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Designs organizational structures to promote collaboration and teamwork for  distributed leadership throughout the district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Inspires action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Motivates others to take responsible risks and perform at their highest level to support district vision and goals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Develops leaders</a:t>
            </a:r>
            <a:r>
              <a:rPr b="1" lang="en-US" sz="1200" strike="sngStrike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Identifies, develops, and places future leaders through rigorous processes and strategic leadership assignments</a:t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170477" y="2792283"/>
            <a:ext cx="1922361" cy="3826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Maintains district at the forefront of educational service providers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Scans Environment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Analyzes and applies understanding of internal organization and external environment to assess and respond to the district’s future advancement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Champions solutions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Challenges the status quo by collaboratively exploring new and better ways of doing things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Manages change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Demonstrates courage, initiative, and perseverance in bringing about meaningful change to support the shared vision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Acknowledges outcomes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Creates a positive environment for growth by celebrating success and learning from failure</a:t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78455" y="1206701"/>
            <a:ext cx="1487714" cy="1487714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5F5E5F"/>
              </a:gs>
              <a:gs pos="100000">
                <a:srgbClr val="23232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2E2E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2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09655" y="1206701"/>
            <a:ext cx="1487714" cy="1487714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7A1618"/>
              </a:gs>
              <a:gs pos="100000">
                <a:srgbClr val="3C1515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2E2E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2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5018553" y="1188327"/>
            <a:ext cx="1487714" cy="1487714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405499"/>
              </a:gs>
              <a:gs pos="100000">
                <a:srgbClr val="1B2955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2E2E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2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7349752" y="1193091"/>
            <a:ext cx="1487714" cy="1487714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2D8642"/>
              </a:gs>
              <a:gs pos="100000">
                <a:srgbClr val="1E582A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2E2E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2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31992" y="2346005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P</a:t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470797" y="908720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P</a:t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467300" y="1548973"/>
            <a:ext cx="1451168" cy="735756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Positive Engagement</a:t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2769961" y="908720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S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2727927" y="1410473"/>
            <a:ext cx="1451168" cy="101275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Student-centered Excellence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078858" y="908720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J</a:t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4947306" y="1548973"/>
            <a:ext cx="1644686" cy="735756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Joint Empowerment</a:t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7410058" y="908720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A</a:t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7368025" y="1548973"/>
            <a:ext cx="1451168" cy="735756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Adaptive Innovation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irit - Behaviors">
  <p:cSld name="Spirit - Behavior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2" name="Google Shape;72;p14"/>
          <p:cNvGrpSpPr/>
          <p:nvPr/>
        </p:nvGrpSpPr>
        <p:grpSpPr>
          <a:xfrm>
            <a:off x="251519" y="1700808"/>
            <a:ext cx="8784977" cy="6378019"/>
            <a:chOff x="-252537" y="1196752"/>
            <a:chExt cx="9679632" cy="6378019"/>
          </a:xfrm>
        </p:grpSpPr>
        <p:grpSp>
          <p:nvGrpSpPr>
            <p:cNvPr id="73" name="Google Shape;73;p14"/>
            <p:cNvGrpSpPr/>
            <p:nvPr/>
          </p:nvGrpSpPr>
          <p:grpSpPr>
            <a:xfrm>
              <a:off x="-252536" y="1243808"/>
              <a:ext cx="9593407" cy="298946"/>
              <a:chOff x="81536" y="204739"/>
              <a:chExt cx="9998860" cy="306538"/>
            </a:xfrm>
          </p:grpSpPr>
          <p:sp>
            <p:nvSpPr>
              <p:cNvPr id="74" name="Google Shape;74;p14"/>
              <p:cNvSpPr/>
              <p:nvPr/>
            </p:nvSpPr>
            <p:spPr>
              <a:xfrm>
                <a:off x="81536" y="204739"/>
                <a:ext cx="2451381" cy="306538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35000">
                    <a:srgbClr val="5F5E5F"/>
                  </a:gs>
                  <a:gs pos="100000">
                    <a:srgbClr val="232323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9525">
                <a:solidFill>
                  <a:srgbClr val="E2E2E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90000" lIns="91425" spcFirstLastPara="1" rIns="91425" wrap="square" tIns="90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43525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4"/>
              <p:cNvSpPr/>
              <p:nvPr/>
            </p:nvSpPr>
            <p:spPr>
              <a:xfrm>
                <a:off x="2597362" y="204739"/>
                <a:ext cx="2451381" cy="306538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35000">
                    <a:srgbClr val="7A1618"/>
                  </a:gs>
                  <a:gs pos="100000">
                    <a:srgbClr val="3C1515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9525">
                <a:solidFill>
                  <a:srgbClr val="E2E2E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90000" lIns="91425" spcFirstLastPara="1" rIns="91425" wrap="square" tIns="90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43525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4"/>
              <p:cNvSpPr/>
              <p:nvPr/>
            </p:nvSpPr>
            <p:spPr>
              <a:xfrm>
                <a:off x="5113188" y="204739"/>
                <a:ext cx="2451381" cy="306538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35000">
                    <a:srgbClr val="405499"/>
                  </a:gs>
                  <a:gs pos="100000">
                    <a:srgbClr val="1B2955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9525">
                <a:solidFill>
                  <a:srgbClr val="E2E2E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90000" lIns="91425" spcFirstLastPara="1" rIns="91425" wrap="square" tIns="90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43525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4"/>
              <p:cNvSpPr/>
              <p:nvPr/>
            </p:nvSpPr>
            <p:spPr>
              <a:xfrm>
                <a:off x="7629015" y="204739"/>
                <a:ext cx="2451381" cy="306538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35000">
                    <a:srgbClr val="2D8642"/>
                  </a:gs>
                  <a:gs pos="100000">
                    <a:srgbClr val="1E582A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9525">
                <a:solidFill>
                  <a:srgbClr val="E2E2E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90000" lIns="91425" spcFirstLastPara="1" rIns="91425" wrap="square" tIns="90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43525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8" name="Google Shape;78;p14"/>
            <p:cNvSpPr txBox="1"/>
            <p:nvPr/>
          </p:nvSpPr>
          <p:spPr>
            <a:xfrm>
              <a:off x="34639" y="1196752"/>
              <a:ext cx="8992800" cy="83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0" spcFirstLastPara="1" rIns="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6158587" y="2950183"/>
              <a:ext cx="1505324" cy="15053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47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65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6158587" y="4455506"/>
              <a:ext cx="1505324" cy="15053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4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4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7597004" y="4455506"/>
              <a:ext cx="1505324" cy="15053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4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-252537" y="1583703"/>
              <a:ext cx="2398367" cy="59910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3E3E3E"/>
                  </a:solidFill>
                  <a:latin typeface="Arial"/>
                  <a:ea typeface="Arial"/>
                  <a:cs typeface="Arial"/>
                  <a:sym typeface="Arial"/>
                </a:rPr>
                <a:t>Builds relationships 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concern, respect, and understanding for the needs of others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Fosters hospitality -- sense of belonging to the same team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Builds relationships and rapport that nurture growth and invite stakeholders to collective action</a:t>
              </a:r>
              <a:endParaRPr sz="700" strike="sng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Frequent availability, contact, and visibility with stakeholders</a:t>
              </a:r>
              <a:endParaRPr b="1"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3E3E3E"/>
                  </a:solidFill>
                  <a:latin typeface="Arial"/>
                  <a:ea typeface="Arial"/>
                  <a:cs typeface="Arial"/>
                  <a:sym typeface="Arial"/>
                </a:rPr>
                <a:t>Communicates effectively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Maintains open lines of clear, effective, and engaging communication with and among stakeholders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Effectively synthesizes  and presents information in a way that  advocates and connects the district and community</a:t>
              </a:r>
              <a:endParaRPr b="1"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3E3E3E"/>
                  </a:solidFill>
                  <a:latin typeface="Arial"/>
                  <a:ea typeface="Arial"/>
                  <a:cs typeface="Arial"/>
                  <a:sym typeface="Arial"/>
                </a:rPr>
                <a:t>Models ethics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Establishes trust by acting in ways that consistently reflect high standards of honesty, fairness, and confidentiality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service orientation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Maintains orderly environments for the physical and emotional safety of all stakeholders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3E3E3E"/>
                  </a:solidFill>
                  <a:latin typeface="Arial"/>
                  <a:ea typeface="Arial"/>
                  <a:cs typeface="Arial"/>
                  <a:sym typeface="Arial"/>
                </a:rPr>
                <a:t>Exhibits professionalism</a:t>
              </a:r>
              <a:endParaRPr b="1" sz="700" strike="sngStrike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Reflects on actions/decisions and seeks development and feedback for growth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Possesses self-awareness around emotions, behaviors, and mindset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Transitions skillfully  between different leadership styles to respond to context, individuals, and challenges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Maintains work-life balance and promotes a sense of well-being to address professional responsibilities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2161273" y="1583703"/>
              <a:ext cx="2369766" cy="54763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7716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771618"/>
                  </a:solidFill>
                  <a:latin typeface="Arial"/>
                  <a:ea typeface="Arial"/>
                  <a:cs typeface="Arial"/>
                  <a:sym typeface="Arial"/>
                </a:rPr>
                <a:t>Demonstrates expertise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Possesses expertise and continuous desire to learn and ask questions in order to better serve students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Encourages and partners with all stakeholders in pursuing excellence and success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7716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771618"/>
                  </a:solidFill>
                  <a:latin typeface="Arial"/>
                  <a:ea typeface="Arial"/>
                  <a:cs typeface="Arial"/>
                  <a:sym typeface="Arial"/>
                </a:rPr>
                <a:t>Establishes shared vision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Engages staff, students, and community in creation of shared vision, which is clear, specific, and operational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7716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771618"/>
                  </a:solidFill>
                  <a:latin typeface="Arial"/>
                  <a:ea typeface="Arial"/>
                  <a:cs typeface="Arial"/>
                  <a:sym typeface="Arial"/>
                </a:rPr>
                <a:t>Implements plan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Collaboratively establishes realistic and measurable short- and mid-term goals aligned to vision and mission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Engages team in monitoring progress through use of data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Follows through to achieve goals through organization, prioritization, and time management 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Anticipates challenges and plans for them, utilizing effective problem-solving models as appropriate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Maintains focus on vision and goals when involved in decision making about  strategies and programs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Procures and manages resources necessary to accomplish plan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7716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771618"/>
                  </a:solidFill>
                  <a:latin typeface="Arial"/>
                  <a:ea typeface="Arial"/>
                  <a:cs typeface="Arial"/>
                  <a:sym typeface="Arial"/>
                </a:rPr>
                <a:t>Expects results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Establishes high, concrete goals and expectations for all stakeholders through words and actions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Designs systems and structures to support environment for  optimal results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Exhibits strong commitment to fairness and equitable access, opportunities,  and resources for success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Meets demands for external accountability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4575083" y="1583703"/>
              <a:ext cx="2351978" cy="55935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9396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9396F"/>
                  </a:solidFill>
                  <a:latin typeface="Arial"/>
                  <a:ea typeface="Arial"/>
                  <a:cs typeface="Arial"/>
                  <a:sym typeface="Arial"/>
                </a:rPr>
                <a:t>Builds capacity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Ensures opportunities to develop strengths, build capacity, and address identified needs of all individuals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Supports growth through mentoring and coaching by providing specific, constructive, and actionable feedback</a:t>
              </a:r>
              <a:endParaRPr b="1"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9396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9396F"/>
                  </a:solidFill>
                  <a:latin typeface="Arial"/>
                  <a:ea typeface="Arial"/>
                  <a:cs typeface="Arial"/>
                  <a:sym typeface="Arial"/>
                </a:rPr>
                <a:t>Promotes collaboration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Values the capacity of all to contribute and engage in decisions that impact their work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Encourages development of collective, organizational norms and structures that promote community of  collaboration and distributed leadership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9396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9396F"/>
                  </a:solidFill>
                  <a:latin typeface="Arial"/>
                  <a:ea typeface="Arial"/>
                  <a:cs typeface="Arial"/>
                  <a:sym typeface="Arial"/>
                </a:rPr>
                <a:t>Inspires action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Inspires others to accomplish things that might seem beyond their grasp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Motivates staff to assume responsibility for achieving campus/district vision for all students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9396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9396F"/>
                  </a:solidFill>
                  <a:latin typeface="Arial"/>
                  <a:ea typeface="Arial"/>
                  <a:cs typeface="Arial"/>
                  <a:sym typeface="Arial"/>
                </a:rPr>
                <a:t>Develops leaders 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Utilizes rigorous processes to identify, hire, place, and retain skilled staff 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Focuses on identifying the strengths in all staff and matching  staff to roles that grow capacity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Develops future leaders through fair allocation of strategic assignments and delegated leadership responsibilities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6988894" y="1583703"/>
              <a:ext cx="2325720" cy="53226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1602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1602E"/>
                  </a:solidFill>
                  <a:latin typeface="Arial"/>
                  <a:ea typeface="Arial"/>
                  <a:cs typeface="Arial"/>
                  <a:sym typeface="Arial"/>
                </a:rPr>
                <a:t>Scans Environment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Exhibits understanding of dense and complex connections between organizational elements and external environment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foresight by engaging the organization in likely futures and scenario planning to identify concerns and opportunities for improvement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1602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1602E"/>
                  </a:solidFill>
                  <a:latin typeface="Arial"/>
                  <a:ea typeface="Arial"/>
                  <a:cs typeface="Arial"/>
                  <a:sym typeface="Arial"/>
                </a:rPr>
                <a:t>Champions solutions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intellectual curiosity and actively challenges the status quo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Receptive to new ideas/perspectives from diverse stakeholders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Supports staff to try new practices and engage in risk-taking, aligned to vision and goals 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Engages organization with current research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1602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1602E"/>
                  </a:solidFill>
                  <a:latin typeface="Arial"/>
                  <a:ea typeface="Arial"/>
                  <a:cs typeface="Arial"/>
                  <a:sym typeface="Arial"/>
                </a:rPr>
                <a:t>Manages change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courage, initiative, and perseverance in bringing about meaningful change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Resilient amid challenging circumstances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Anticipates and manages conflict in a constructive manner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1602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1602E"/>
                  </a:solidFill>
                  <a:latin typeface="Arial"/>
                  <a:ea typeface="Arial"/>
                  <a:cs typeface="Arial"/>
                  <a:sym typeface="Arial"/>
                </a:rPr>
                <a:t>Acknowledges outcomes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Creates a positive environment by recognizing and celebrating individual and team effort and success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Acknowledges failure as opportunity to learn and improve</a:t>
              </a:r>
              <a:endParaRPr/>
            </a:p>
            <a:p>
              <a:pPr indent="-13765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Arial"/>
                <a:buNone/>
              </a:pPr>
              <a:r>
                <a:t/>
              </a:r>
              <a:endParaRPr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4"/>
            <p:cNvSpPr txBox="1"/>
            <p:nvPr/>
          </p:nvSpPr>
          <p:spPr>
            <a:xfrm>
              <a:off x="-252536" y="1196752"/>
              <a:ext cx="2451381" cy="397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0000" lIns="91425" spcFirstLastPara="1" rIns="91425" wrap="square" tIns="90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Positive Engagement</a:t>
              </a:r>
              <a:endParaRPr/>
            </a:p>
          </p:txBody>
        </p:sp>
        <p:sp>
          <p:nvSpPr>
            <p:cNvPr id="87" name="Google Shape;87;p14"/>
            <p:cNvSpPr txBox="1"/>
            <p:nvPr/>
          </p:nvSpPr>
          <p:spPr>
            <a:xfrm>
              <a:off x="2108260" y="1209488"/>
              <a:ext cx="2451381" cy="397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0000" lIns="91425" spcFirstLastPara="1" rIns="91425" wrap="square" tIns="90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Student-centered Excellence</a:t>
              </a:r>
              <a:endParaRPr/>
            </a:p>
          </p:txBody>
        </p:sp>
        <p:sp>
          <p:nvSpPr>
            <p:cNvPr id="88" name="Google Shape;88;p14"/>
            <p:cNvSpPr txBox="1"/>
            <p:nvPr/>
          </p:nvSpPr>
          <p:spPr>
            <a:xfrm>
              <a:off x="4531039" y="1209488"/>
              <a:ext cx="2451381" cy="397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0000" lIns="91425" spcFirstLastPara="1" rIns="91425" wrap="square" tIns="90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Joint Empowerment</a:t>
              </a:r>
              <a:endParaRPr/>
            </a:p>
          </p:txBody>
        </p:sp>
        <p:sp>
          <p:nvSpPr>
            <p:cNvPr id="89" name="Google Shape;89;p14"/>
            <p:cNvSpPr txBox="1"/>
            <p:nvPr/>
          </p:nvSpPr>
          <p:spPr>
            <a:xfrm>
              <a:off x="6975714" y="1214037"/>
              <a:ext cx="2451381" cy="397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0000" lIns="91425" spcFirstLastPara="1" rIns="91425" wrap="square" tIns="90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Adaptive Innovation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apid">
  <p:cSld name="Rapid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/>
          <p:nvPr/>
        </p:nvSpPr>
        <p:spPr>
          <a:xfrm>
            <a:off x="683568" y="1920282"/>
            <a:ext cx="681768" cy="973955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/>
          </a:p>
        </p:txBody>
      </p:sp>
      <p:sp>
        <p:nvSpPr>
          <p:cNvPr id="93" name="Google Shape;93;p15"/>
          <p:cNvSpPr/>
          <p:nvPr/>
        </p:nvSpPr>
        <p:spPr>
          <a:xfrm>
            <a:off x="1365336" y="1920284"/>
            <a:ext cx="6572837" cy="633403"/>
          </a:xfrm>
          <a:custGeom>
            <a:rect b="b" l="l" r="r" t="t"/>
            <a:pathLst>
              <a:path extrusionOk="0" h="6572837" w="633403">
                <a:moveTo>
                  <a:pt x="633403" y="1095495"/>
                </a:moveTo>
                <a:lnTo>
                  <a:pt x="633403" y="5477342"/>
                </a:lnTo>
                <a:cubicBezTo>
                  <a:pt x="633403" y="6082363"/>
                  <a:pt x="628848" y="6572832"/>
                  <a:pt x="623230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3230" y="5"/>
                </a:lnTo>
                <a:cubicBezTo>
                  <a:pt x="628848" y="5"/>
                  <a:pt x="633403" y="490474"/>
                  <a:pt x="633403" y="1095495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50" lIns="170675" spcFirstLastPara="1" rIns="46150" wrap="square" tIns="46150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</a:t>
            </a: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683568" y="2775736"/>
            <a:ext cx="681768" cy="973954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95" name="Google Shape;95;p15"/>
          <p:cNvSpPr/>
          <p:nvPr/>
        </p:nvSpPr>
        <p:spPr>
          <a:xfrm>
            <a:off x="1365335" y="2775736"/>
            <a:ext cx="6572838" cy="633071"/>
          </a:xfrm>
          <a:custGeom>
            <a:rect b="b" l="l" r="r" t="t"/>
            <a:pathLst>
              <a:path extrusionOk="0" h="6572837" w="633070">
                <a:moveTo>
                  <a:pt x="633070" y="1095501"/>
                </a:moveTo>
                <a:lnTo>
                  <a:pt x="633070" y="5477336"/>
                </a:lnTo>
                <a:cubicBezTo>
                  <a:pt x="633070" y="6082364"/>
                  <a:pt x="628520" y="6572832"/>
                  <a:pt x="622907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2907" y="5"/>
                </a:lnTo>
                <a:cubicBezTo>
                  <a:pt x="628520" y="5"/>
                  <a:pt x="633070" y="490473"/>
                  <a:pt x="633070" y="1095501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170675" spcFirstLastPara="1" rIns="46125" wrap="square" tIns="46125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Agree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683568" y="3631188"/>
            <a:ext cx="681768" cy="973954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1365335" y="3631188"/>
            <a:ext cx="6572838" cy="633071"/>
          </a:xfrm>
          <a:custGeom>
            <a:rect b="b" l="l" r="r" t="t"/>
            <a:pathLst>
              <a:path extrusionOk="0" h="6572837" w="633070">
                <a:moveTo>
                  <a:pt x="633070" y="1095501"/>
                </a:moveTo>
                <a:lnTo>
                  <a:pt x="633070" y="5477336"/>
                </a:lnTo>
                <a:cubicBezTo>
                  <a:pt x="633070" y="6082364"/>
                  <a:pt x="628520" y="6572832"/>
                  <a:pt x="622907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2907" y="5"/>
                </a:lnTo>
                <a:cubicBezTo>
                  <a:pt x="628520" y="5"/>
                  <a:pt x="633070" y="490473"/>
                  <a:pt x="633070" y="1095501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170675" spcFirstLastPara="1" rIns="46125" wrap="square" tIns="46125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683568" y="4486640"/>
            <a:ext cx="681768" cy="973954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99" name="Google Shape;99;p15"/>
          <p:cNvSpPr/>
          <p:nvPr/>
        </p:nvSpPr>
        <p:spPr>
          <a:xfrm>
            <a:off x="1365335" y="4486640"/>
            <a:ext cx="6572838" cy="633071"/>
          </a:xfrm>
          <a:custGeom>
            <a:rect b="b" l="l" r="r" t="t"/>
            <a:pathLst>
              <a:path extrusionOk="0" h="6572837" w="633070">
                <a:moveTo>
                  <a:pt x="633070" y="1095501"/>
                </a:moveTo>
                <a:lnTo>
                  <a:pt x="633070" y="5477336"/>
                </a:lnTo>
                <a:cubicBezTo>
                  <a:pt x="633070" y="6082364"/>
                  <a:pt x="628520" y="6572832"/>
                  <a:pt x="622907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2907" y="5"/>
                </a:lnTo>
                <a:cubicBezTo>
                  <a:pt x="628520" y="5"/>
                  <a:pt x="633070" y="490473"/>
                  <a:pt x="633070" y="1095501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170675" spcFirstLastPara="1" rIns="46125" wrap="square" tIns="46125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683568" y="5342092"/>
            <a:ext cx="681768" cy="973954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01" name="Google Shape;101;p15"/>
          <p:cNvSpPr/>
          <p:nvPr/>
        </p:nvSpPr>
        <p:spPr>
          <a:xfrm>
            <a:off x="1365335" y="5342091"/>
            <a:ext cx="6572838" cy="633071"/>
          </a:xfrm>
          <a:custGeom>
            <a:rect b="b" l="l" r="r" t="t"/>
            <a:pathLst>
              <a:path extrusionOk="0" h="6572837" w="633070">
                <a:moveTo>
                  <a:pt x="633070" y="1095501"/>
                </a:moveTo>
                <a:lnTo>
                  <a:pt x="633070" y="5477336"/>
                </a:lnTo>
                <a:cubicBezTo>
                  <a:pt x="633070" y="6082364"/>
                  <a:pt x="628520" y="6572832"/>
                  <a:pt x="622907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2907" y="5"/>
                </a:lnTo>
                <a:cubicBezTo>
                  <a:pt x="628520" y="5"/>
                  <a:pt x="633070" y="490473"/>
                  <a:pt x="633070" y="1095501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170675" spcFirstLastPara="1" rIns="46125" wrap="square" tIns="46125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3417912" y="1916832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people who gather input, provide data/analysis and secure buy-in to create a recommendation for a key decision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3417912" y="2799501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people who need to agree with or approve a recommendation – this is essentially an “I” with veto power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3417912" y="3659075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people who will carry out the decision once it has been made – often people who are “Ps” are also “Is”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3417912" y="4500893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people who must be consulted on a recommendation before a decision is made, but do not have a vote or veto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3417912" y="5351589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person with final authority – things get done only after the “D” gives the OK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87337" y="938422"/>
            <a:ext cx="880454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87337" y="2294492"/>
            <a:ext cx="8567737" cy="1325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16"/>
          <p:cNvSpPr txBox="1"/>
          <p:nvPr>
            <p:ph idx="2" type="body"/>
          </p:nvPr>
        </p:nvSpPr>
        <p:spPr>
          <a:xfrm>
            <a:off x="2483768" y="6021288"/>
            <a:ext cx="3816423" cy="5228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234702"/>
            <a:ext cx="9144000" cy="818033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rans_psja_logo_stack.png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452320" y="188284"/>
            <a:ext cx="1589012" cy="151252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nbpts.org/national-board-certification/why-certify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nbpts.org/national-board-certification/why-certify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nbpts.org/national-board-certification/why-certify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nbpts.org/national-board-certification/why-certif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/>
        </p:nvSpPr>
        <p:spPr>
          <a:xfrm>
            <a:off x="0" y="1090775"/>
            <a:ext cx="90681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533400" y="2534675"/>
            <a:ext cx="82212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Expanding Your Impact in PSJA: </a:t>
            </a:r>
            <a:endParaRPr b="1" sz="4400">
              <a:solidFill>
                <a:srgbClr val="7716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Formal Learning Opportunities for Leadership Development and Career Advancement</a:t>
            </a:r>
            <a:endParaRPr b="1" sz="4400">
              <a:solidFill>
                <a:srgbClr val="7716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/>
        </p:nvSpPr>
        <p:spPr>
          <a:xfrm>
            <a:off x="97550" y="166634"/>
            <a:ext cx="7637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 txBox="1"/>
          <p:nvPr/>
        </p:nvSpPr>
        <p:spPr>
          <a:xfrm>
            <a:off x="533399" y="2349200"/>
            <a:ext cx="795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know you have many options when it comes to choosing a program for graduate school or selecting a non-degree program to enhance your leadership.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know it takes time to research opportunities and identify which ones are best suited to meet your goals.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district has created this resource to summarize some of the most popular leadership development programs for PSJA staff, and help you choose which one might be best for you.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/>
        </p:nvSpPr>
        <p:spPr>
          <a:xfrm>
            <a:off x="0" y="211775"/>
            <a:ext cx="7675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Recall| We</a:t>
            </a: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distinguish between leadership levels to define the </a:t>
            </a:r>
            <a:r>
              <a:rPr b="1" i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key shifts </a:t>
            </a: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moving from one role to another</a:t>
            </a:r>
            <a:endParaRPr/>
          </a:p>
        </p:txBody>
      </p:sp>
      <p:graphicFrame>
        <p:nvGraphicFramePr>
          <p:cNvPr id="131" name="Google Shape;131;p19"/>
          <p:cNvGraphicFramePr/>
          <p:nvPr/>
        </p:nvGraphicFramePr>
        <p:xfrm>
          <a:off x="95250" y="17027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{81D40A7B-23CB-456C-BA6F-9FED1B1E13B6}</a:tableStyleId>
              </a:tblPr>
              <a:tblGrid>
                <a:gridCol w="1106425"/>
                <a:gridCol w="1909650"/>
                <a:gridCol w="2125675"/>
                <a:gridCol w="1923800"/>
                <a:gridCol w="1887925"/>
              </a:tblGrid>
              <a:tr h="323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chemeClr val="dk1"/>
                          </a:solidFill>
                        </a:rPr>
                        <a:t>Leader of Self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chemeClr val="dk1"/>
                          </a:solidFill>
                        </a:rPr>
                        <a:t>Leader of Others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chemeClr val="dk1"/>
                          </a:solidFill>
                        </a:rPr>
                        <a:t>Leader of Leaders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chemeClr val="dk1"/>
                          </a:solidFill>
                        </a:rPr>
                        <a:t>Leader of Campus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5A5A5"/>
                    </a:solidFill>
                  </a:tcPr>
                </a:tc>
              </a:tr>
              <a:tr h="107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Overview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Individual contributor, team player, role model for junior/new team members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Leads a team and is responsible for delivering results through others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Delivers results through other leaders; develops the skills of other leaders and creates conditions for them to succeed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Is accountable for the culture and performance of the campus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6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Roles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Teacher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Librarian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Counselor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Nurse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Teacher Aide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Social Worker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+ More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Collaborative Learning Facilitator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Content Department Heads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Grade Level Chair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Instructional Coach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Assistant Principal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Principal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6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Pre-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Requisites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Bachelor’s degree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Valid Texas teaching certificate with required endorsements or training for subject and level assigned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One-year student teaching or approved internship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Bachelor’s degree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/>
                        <a:t>Valid Texas teaching certificate with required endorsements or training for subject and level assigned </a:t>
                      </a:r>
                      <a:endParaRPr sz="1100">
                        <a:solidFill>
                          <a:srgbClr val="000000"/>
                        </a:solidFill>
                      </a:endParaRPr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3+ years of successful teaching</a:t>
                      </a:r>
                      <a:endParaRPr/>
                    </a:p>
                    <a:p>
                      <a:pPr indent="-10160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Master's Degree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Valid Texas Teaching and Administrative Certificate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3+ years of successful teaching experience</a:t>
                      </a:r>
                      <a:endParaRPr/>
                    </a:p>
                    <a:p>
                      <a:pPr indent="-21590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Master's Degree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Valid Texas Teaching and Administrative Certificate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3 Years of successful teaching experience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5 years of experience in instructional leadership in a school or district level</a:t>
                      </a:r>
                      <a:endParaRPr/>
                    </a:p>
                    <a:p>
                      <a:pPr indent="-21590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" name="Google Shape;132;p19"/>
          <p:cNvSpPr txBox="1"/>
          <p:nvPr/>
        </p:nvSpPr>
        <p:spPr>
          <a:xfrm>
            <a:off x="199250" y="6078950"/>
            <a:ext cx="8797800" cy="584700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We’ve outlined development programs aligned to each level of leadership on the following slides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/>
        </p:nvSpPr>
        <p:spPr>
          <a:xfrm>
            <a:off x="97550" y="166634"/>
            <a:ext cx="7637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0"/>
          <p:cNvSpPr txBox="1"/>
          <p:nvPr/>
        </p:nvSpPr>
        <p:spPr>
          <a:xfrm>
            <a:off x="0" y="262150"/>
            <a:ext cx="7581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a Leader of Self: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414525" y="2255525"/>
            <a:ext cx="8436900" cy="322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0"/>
          <p:cNvSpPr/>
          <p:nvPr/>
        </p:nvSpPr>
        <p:spPr>
          <a:xfrm>
            <a:off x="414525" y="2255525"/>
            <a:ext cx="2755500" cy="3228900"/>
          </a:xfrm>
          <a:prstGeom prst="rect">
            <a:avLst/>
          </a:prstGeom>
          <a:solidFill>
            <a:srgbClr val="31538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0"/>
          <p:cNvSpPr txBox="1"/>
          <p:nvPr/>
        </p:nvSpPr>
        <p:spPr>
          <a:xfrm>
            <a:off x="530825" y="2353600"/>
            <a:ext cx="25539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National Board Certification of Professional Teaching Standards</a:t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Organization: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National Board of Professional Teaching Standards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Duration: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Self-Paced, with a 5-year window for completion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Fee: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Total cost for all components is $1,900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3295050" y="2255525"/>
            <a:ext cx="53847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Summary: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Obtaining a certification from the National Board of Professional Teaching Standards can improve a teacher’s practice and open doorways for expanded impact in their career. A decade of research shows that students of Board-certified teachers learn more than their peers without Board-certified teachers. 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Eligibility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Bachelor’s Degree, 3 Years of classroom experience, Valid state teaching license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Related Spirit of PSJA Competencies: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Student-Centered Excellence: Demonstrates Expertise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Learn More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/>
        </p:nvSpPr>
        <p:spPr>
          <a:xfrm>
            <a:off x="97550" y="166634"/>
            <a:ext cx="7637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1"/>
          <p:cNvSpPr txBox="1"/>
          <p:nvPr/>
        </p:nvSpPr>
        <p:spPr>
          <a:xfrm>
            <a:off x="0" y="262150"/>
            <a:ext cx="7581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a Leader of Self: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151" name="Google Shape;151;p21"/>
          <p:cNvSpPr/>
          <p:nvPr/>
        </p:nvSpPr>
        <p:spPr>
          <a:xfrm>
            <a:off x="414525" y="2255525"/>
            <a:ext cx="8436900" cy="322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1"/>
          <p:cNvSpPr/>
          <p:nvPr/>
        </p:nvSpPr>
        <p:spPr>
          <a:xfrm>
            <a:off x="414525" y="2255525"/>
            <a:ext cx="2755500" cy="3228900"/>
          </a:xfrm>
          <a:prstGeom prst="rect">
            <a:avLst/>
          </a:prstGeom>
          <a:solidFill>
            <a:srgbClr val="31538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1"/>
          <p:cNvSpPr txBox="1"/>
          <p:nvPr/>
        </p:nvSpPr>
        <p:spPr>
          <a:xfrm>
            <a:off x="530825" y="2353600"/>
            <a:ext cx="2553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[Program Title]</a:t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Organization: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[Organization/School Name]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Duration: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[Time to complete program]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Fee: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[Price, if applicable]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3295050" y="2255525"/>
            <a:ext cx="53847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Summary: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[Insert summary of formal learning program, including purpose and audience]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Eligibility: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[Insert eligibility requirements]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Related Spirit of PSJA Competencies: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[Insert aligned competencies from </a:t>
            </a: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The Spirit of PSJA]</a:t>
            </a:r>
            <a:endParaRPr i="1"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Learn More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1"/>
          <p:cNvSpPr/>
          <p:nvPr/>
        </p:nvSpPr>
        <p:spPr>
          <a:xfrm>
            <a:off x="5282250" y="4518125"/>
            <a:ext cx="1410300" cy="15522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1"/>
          <p:cNvSpPr txBox="1"/>
          <p:nvPr/>
        </p:nvSpPr>
        <p:spPr>
          <a:xfrm>
            <a:off x="5097950" y="6072475"/>
            <a:ext cx="1866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Insert link to website and application </a:t>
            </a:r>
            <a:endParaRPr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/>
        </p:nvSpPr>
        <p:spPr>
          <a:xfrm>
            <a:off x="97550" y="166634"/>
            <a:ext cx="7637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2"/>
          <p:cNvSpPr txBox="1"/>
          <p:nvPr/>
        </p:nvSpPr>
        <p:spPr>
          <a:xfrm>
            <a:off x="0" y="262150"/>
            <a:ext cx="7581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a Leader of Others: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164" name="Google Shape;164;p22"/>
          <p:cNvSpPr/>
          <p:nvPr/>
        </p:nvSpPr>
        <p:spPr>
          <a:xfrm>
            <a:off x="414525" y="2255525"/>
            <a:ext cx="8436900" cy="322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414525" y="2255525"/>
            <a:ext cx="2755500" cy="3228900"/>
          </a:xfrm>
          <a:prstGeom prst="rect">
            <a:avLst/>
          </a:prstGeom>
          <a:solidFill>
            <a:srgbClr val="31538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/>
        </p:nvSpPr>
        <p:spPr>
          <a:xfrm>
            <a:off x="530825" y="2353600"/>
            <a:ext cx="2553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[Program Title]</a:t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Organization: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[Organization/School Name]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Duration: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[Time to complete program]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Fee: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[Price, if applicable]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3295050" y="2255525"/>
            <a:ext cx="53847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Summary: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[Insert summary of formal learning program, including purpose and audience]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Eligibility: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[Insert eligibility requirements]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Related Spirit of PSJA Competencies: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[Insert aligned competencies from </a:t>
            </a: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The Spirit of PSJA]</a:t>
            </a:r>
            <a:endParaRPr i="1"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Learn More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2"/>
          <p:cNvSpPr/>
          <p:nvPr/>
        </p:nvSpPr>
        <p:spPr>
          <a:xfrm>
            <a:off x="5282250" y="4518125"/>
            <a:ext cx="1410300" cy="15522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2"/>
          <p:cNvSpPr txBox="1"/>
          <p:nvPr/>
        </p:nvSpPr>
        <p:spPr>
          <a:xfrm>
            <a:off x="5097950" y="6072475"/>
            <a:ext cx="1866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Insert link to website and application </a:t>
            </a:r>
            <a:endParaRPr i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/>
        </p:nvSpPr>
        <p:spPr>
          <a:xfrm>
            <a:off x="97550" y="166634"/>
            <a:ext cx="7637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3"/>
          <p:cNvSpPr txBox="1"/>
          <p:nvPr/>
        </p:nvSpPr>
        <p:spPr>
          <a:xfrm>
            <a:off x="0" y="262150"/>
            <a:ext cx="75816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 a Leader of Leaders: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177" name="Google Shape;177;p23"/>
          <p:cNvSpPr/>
          <p:nvPr/>
        </p:nvSpPr>
        <p:spPr>
          <a:xfrm>
            <a:off x="414525" y="2255525"/>
            <a:ext cx="8436900" cy="322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3"/>
          <p:cNvSpPr/>
          <p:nvPr/>
        </p:nvSpPr>
        <p:spPr>
          <a:xfrm>
            <a:off x="414525" y="2255525"/>
            <a:ext cx="2755500" cy="3228900"/>
          </a:xfrm>
          <a:prstGeom prst="rect">
            <a:avLst/>
          </a:prstGeom>
          <a:solidFill>
            <a:srgbClr val="31538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3"/>
          <p:cNvSpPr txBox="1"/>
          <p:nvPr/>
        </p:nvSpPr>
        <p:spPr>
          <a:xfrm>
            <a:off x="530825" y="2353600"/>
            <a:ext cx="2553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[Program Title]</a:t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Organization: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[Organization/School Name]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Duration: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[Time to complete program]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Fee: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[Price, if applicable]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3295050" y="2255525"/>
            <a:ext cx="53847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Summary: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[Insert summary of formal learning program, including purpose and audience]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Eligibility: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[Insert eligibility requirements]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Related Spirit of PSJA Competencies: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[Insert aligned competencies from </a:t>
            </a:r>
            <a:r>
              <a:rPr i="1" lang="en-US" sz="1500">
                <a:latin typeface="Calibri"/>
                <a:ea typeface="Calibri"/>
                <a:cs typeface="Calibri"/>
                <a:sym typeface="Calibri"/>
              </a:rPr>
              <a:t>The Spirit of PSJA]</a:t>
            </a:r>
            <a:endParaRPr i="1"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Learn More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3"/>
          <p:cNvSpPr/>
          <p:nvPr/>
        </p:nvSpPr>
        <p:spPr>
          <a:xfrm>
            <a:off x="5282250" y="4518125"/>
            <a:ext cx="1410300" cy="15522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3"/>
          <p:cNvSpPr txBox="1"/>
          <p:nvPr/>
        </p:nvSpPr>
        <p:spPr>
          <a:xfrm>
            <a:off x="5097950" y="6072475"/>
            <a:ext cx="1866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Insert link to website and application </a:t>
            </a:r>
            <a:endParaRPr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ody mast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