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5"/>
  </p:sldMasterIdLst>
  <p:notesMasterIdLst>
    <p:notesMasterId r:id="rId6"/>
  </p:notesMasterIdLst>
  <p:sldIdLst>
    <p:sldId id="256" r:id="rId7"/>
  </p:sldIdLst>
  <p:sldSz cy="6858000" cx="9144000"/>
  <p:notesSz cx="6858000" cy="9144000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672">
          <p15:clr>
            <a:srgbClr val="F26B43"/>
          </p15:clr>
        </p15:guide>
        <p15:guide id="2" pos="5424">
          <p15:clr>
            <a:srgbClr val="F26B43"/>
          </p15:clr>
        </p15:guide>
        <p15:guide id="3" pos="336">
          <p15:clr>
            <a:srgbClr val="F26B43"/>
          </p15:clr>
        </p15:guide>
        <p15:guide id="4" orient="horz" pos="3936">
          <p15:clr>
            <a:srgbClr val="F26B43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AB9CEDD-D190-411D-9972-066B63492E22}">
  <a:tblStyle styleId="{FAB9CEDD-D190-411D-9972-066B63492E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72" orient="horz"/>
        <p:guide pos="5424"/>
        <p:guide pos="336"/>
        <p:guide pos="393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Gill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c0fa0880dc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c0fa0880d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c0fa0880d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>
  <p:cSld name="Vertical Title and Tex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Left">
  <p:cSld name="Image Lef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>
            <p:ph idx="2" type="pic"/>
          </p:nvPr>
        </p:nvSpPr>
        <p:spPr>
          <a:xfrm>
            <a:off x="533400" y="1447800"/>
            <a:ext cx="3276600" cy="388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•"/>
              <a:defRPr b="0" i="0" sz="2800" u="none" cap="none" strike="noStrike"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3962400" y="1447800"/>
            <a:ext cx="46482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5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3" type="body"/>
          </p:nvPr>
        </p:nvSpPr>
        <p:spPr>
          <a:xfrm>
            <a:off x="533400" y="760264"/>
            <a:ext cx="8077200" cy="350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1" sz="1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5"/>
          <p:cNvSpPr/>
          <p:nvPr/>
        </p:nvSpPr>
        <p:spPr>
          <a:xfrm rot="-5400000">
            <a:off x="-66108" y="3282140"/>
            <a:ext cx="421640" cy="293721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54000" spcFirstLastPara="1" rIns="54000" wrap="square" tIns="54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Draft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 and 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611188" y="1844675"/>
            <a:ext cx="7921625" cy="4464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ing checklist">
  <p:cSld name="Meeting checklis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7"/>
          <p:cNvSpPr/>
          <p:nvPr/>
        </p:nvSpPr>
        <p:spPr>
          <a:xfrm>
            <a:off x="6972314" y="234703"/>
            <a:ext cx="1992174" cy="1884856"/>
          </a:xfrm>
          <a:prstGeom prst="foldedCorner">
            <a:avLst>
              <a:gd fmla="val 16667" name="adj"/>
            </a:avLst>
          </a:prstGeom>
          <a:solidFill>
            <a:srgbClr val="FFFF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sure to delete this slide before presenting or printing this deck.</a:t>
            </a:r>
            <a:endParaRPr/>
          </a:p>
        </p:txBody>
      </p:sp>
      <p:sp>
        <p:nvSpPr>
          <p:cNvPr id="28" name="Google Shape;28;p7"/>
          <p:cNvSpPr txBox="1"/>
          <p:nvPr/>
        </p:nvSpPr>
        <p:spPr>
          <a:xfrm>
            <a:off x="395536" y="1124744"/>
            <a:ext cx="7704856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Before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meeting invite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 weeks in advance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meeting invite at least 48 hours in advance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updates as pre-reading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save meeting time for collaborative work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Beginning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Honor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start time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assign a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keeper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Anchor the meeting in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the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vision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(use the Spirit of PSJA wherever possible)</a:t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community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(e.g., recognitions, testimonials, reflection, ice breakers)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Assign an official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 taker </a:t>
            </a:r>
            <a:r>
              <a:rPr b="0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take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detailed notes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everyone involved has a meaningful role and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participates early and often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During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devices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whenever possible, unless needed for the work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 drive and anchor conversations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Keep team focused on upcoming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benchmarks and deliverables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End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Ensure clarity re: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next steps, upcoming meetings, deadlines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decisions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Ask for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at the end of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time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1600"/>
              <a:buFont typeface="Arial"/>
              <a:buNone/>
            </a:pPr>
            <a:r>
              <a:rPr b="1" lang="en-US" sz="1600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rPr>
              <a:t>After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the meeting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Send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notes and next steps </a:t>
            </a: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24-48 hours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❑"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Upload all notes and materials to the Collaborative’s </a:t>
            </a:r>
            <a:r>
              <a:rPr b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SharePoint site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ives">
  <p:cSld name="Objective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8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idx="1" type="body"/>
          </p:nvPr>
        </p:nvSpPr>
        <p:spPr>
          <a:xfrm>
            <a:off x="1691680" y="1825625"/>
            <a:ext cx="682367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None/>
              <a:defRPr b="0" i="1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norms">
  <p:cSld name="Team norm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" type="body"/>
          </p:nvPr>
        </p:nvSpPr>
        <p:spPr>
          <a:xfrm>
            <a:off x="611188" y="1340768"/>
            <a:ext cx="7921625" cy="4967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5C3D3"/>
              </a:buClr>
              <a:buSzPts val="35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400"/>
              <a:buFont typeface="Calibri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edback">
  <p:cSld name="Feedbac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0000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11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Graphic">
  <p:cSld name="Spirit -Graphic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3" name="Google Shape;43;p12"/>
          <p:cNvPicPr preferRelativeResize="0"/>
          <p:nvPr/>
        </p:nvPicPr>
        <p:blipFill rotWithShape="1">
          <a:blip r:embed="rId2">
            <a:alphaModFix/>
          </a:blip>
          <a:srcRect b="9617" l="24138" r="24252" t="10167"/>
          <a:stretch/>
        </p:blipFill>
        <p:spPr>
          <a:xfrm>
            <a:off x="1667575" y="1124744"/>
            <a:ext cx="5712737" cy="5745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 Catgories">
  <p:cSld name="Spirit - Catgorie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/>
          <p:nvPr/>
        </p:nvSpPr>
        <p:spPr>
          <a:xfrm>
            <a:off x="8460432" y="1052735"/>
            <a:ext cx="683568" cy="8261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3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/>
          <p:nvPr/>
        </p:nvSpPr>
        <p:spPr>
          <a:xfrm>
            <a:off x="6213396" y="2694388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3"/>
          <p:cNvSpPr/>
          <p:nvPr/>
        </p:nvSpPr>
        <p:spPr>
          <a:xfrm>
            <a:off x="4708072" y="5705035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3"/>
          <p:cNvSpPr/>
          <p:nvPr/>
        </p:nvSpPr>
        <p:spPr>
          <a:xfrm>
            <a:off x="6213396" y="4199711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3"/>
          <p:cNvSpPr/>
          <p:nvPr/>
        </p:nvSpPr>
        <p:spPr>
          <a:xfrm>
            <a:off x="7651813" y="4199711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3"/>
          <p:cNvSpPr/>
          <p:nvPr/>
        </p:nvSpPr>
        <p:spPr>
          <a:xfrm>
            <a:off x="6213396" y="5696206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7651813" y="5705035"/>
            <a:ext cx="1505324" cy="15053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4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199180" y="2792284"/>
            <a:ext cx="1950088" cy="45251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Welcomes staff, students, parents, and community as honored members at the district table </a:t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Builds relationships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Builds positive, trusting relationships through frequent interactions which demonstrate care and interest in the well-being of all stakeholders</a:t>
            </a:r>
            <a:r>
              <a:rPr b="1"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Communicates effectively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Maintains open lines of two-way communication with staff, students, parents, and community to receive input and provide information for engagement with district vision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Models ethics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Exemplifies the values and priorities of the district through consistent actions and service to stakeholders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3E3E3E"/>
                </a:solidFill>
                <a:latin typeface="Calibri"/>
                <a:ea typeface="Calibri"/>
                <a:cs typeface="Calibri"/>
                <a:sym typeface="Calibri"/>
              </a:rPr>
              <a:t>Exhibits professionalism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Exhibits awareness and reflection to manage emotions and engage in continuous personal growth</a:t>
            </a:r>
            <a:r>
              <a:rPr b="1"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65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2530380" y="2792283"/>
            <a:ext cx="1862014" cy="40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Holds vision and expectations for success for all students and all staff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Demonstrates expertise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Possesses up-to-date knowledge and skills to perform organizational role at a high level of competence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Establishes shared vision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Develops and communicates a clear vision for the future with deep buy-in from all stakeholders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Implements plan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Works with all stakeholders to implement vision by establishing goals, monitoring progress, and providing resources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31F2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771618"/>
                </a:solidFill>
                <a:latin typeface="Calibri"/>
                <a:ea typeface="Calibri"/>
                <a:cs typeface="Calibri"/>
                <a:sym typeface="Calibri"/>
              </a:rPr>
              <a:t>Expects results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rPr>
              <a:t>Pursues exceptional results for all students by holding self and others accountable and driving for continuous improvement</a:t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839278" y="2792283"/>
            <a:ext cx="1885788" cy="41392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Develops and empowers individuals and teams for effective action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Builds capacity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Provides opportunities for growth to ensure all staff build capacity to support district goals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Promotes collaboration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Designs organizational structures to promote collaboration and teamwork for  distributed leadership throughout the district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Inspires action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Motivates others to take responsible risks and perform at their highest level to support district vision and goals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Develops leaders</a:t>
            </a:r>
            <a:r>
              <a:rPr b="1" lang="en-US" sz="1200" strike="sngStrike">
                <a:solidFill>
                  <a:srgbClr val="29396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Identifies, develops, and places future leaders through rigorous processes and strategic leadership assignments</a:t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7170477" y="2792283"/>
            <a:ext cx="1922361" cy="3826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Maintains district at the forefront of educational service providers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6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Scans Environment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Analyzes and applies understanding of internal organization and external environment to assess and respond to the district’s future advancement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Champions solutions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Challenges the status quo by collaboratively exploring new and better ways of doing things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Manages change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Demonstrates courage, initiative, and perseverance in bringing about meaningful change to support the shared vision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1602E"/>
                </a:solidFill>
                <a:latin typeface="Calibri"/>
                <a:ea typeface="Calibri"/>
                <a:cs typeface="Calibri"/>
                <a:sym typeface="Calibri"/>
              </a:rPr>
              <a:t>Acknowledges outcomes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Creates a positive environment for growth by celebrating success and learning from failure</a:t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78455" y="120670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5F5E5F"/>
              </a:gs>
              <a:gs pos="100000">
                <a:srgbClr val="232323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09655" y="120670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7A1618"/>
              </a:gs>
              <a:gs pos="100000">
                <a:srgbClr val="3C1515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5018553" y="1188327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405499"/>
              </a:gs>
              <a:gs pos="100000">
                <a:srgbClr val="1B2955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7349752" y="1193091"/>
            <a:ext cx="1487714" cy="1487714"/>
          </a:xfrm>
          <a:prstGeom prst="rect">
            <a:avLst/>
          </a:prstGeom>
          <a:gradFill>
            <a:gsLst>
              <a:gs pos="0">
                <a:srgbClr val="FFFFFF"/>
              </a:gs>
              <a:gs pos="35000">
                <a:srgbClr val="2D8642"/>
              </a:gs>
              <a:gs pos="100000">
                <a:srgbClr val="1E582A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E2E2E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43525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531992" y="2346005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470797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P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467300" y="1548973"/>
            <a:ext cx="1451168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Positive Engagement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2769961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S</a:t>
            </a: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2727927" y="1410473"/>
            <a:ext cx="1451168" cy="101275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Student-centered Excellence</a:t>
            </a:r>
            <a:endParaRPr/>
          </a:p>
        </p:txBody>
      </p:sp>
      <p:sp>
        <p:nvSpPr>
          <p:cNvPr id="66" name="Google Shape;66;p13"/>
          <p:cNvSpPr txBox="1"/>
          <p:nvPr/>
        </p:nvSpPr>
        <p:spPr>
          <a:xfrm>
            <a:off x="5078858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J</a:t>
            </a: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4947306" y="1548973"/>
            <a:ext cx="1644686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Joint Empowerment</a:t>
            </a:r>
            <a:endParaRPr/>
          </a:p>
        </p:txBody>
      </p:sp>
      <p:sp>
        <p:nvSpPr>
          <p:cNvPr id="68" name="Google Shape;68;p13"/>
          <p:cNvSpPr txBox="1"/>
          <p:nvPr/>
        </p:nvSpPr>
        <p:spPr>
          <a:xfrm>
            <a:off x="7410058" y="908720"/>
            <a:ext cx="1367102" cy="1951473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A</a:t>
            </a:r>
            <a:endParaRPr/>
          </a:p>
        </p:txBody>
      </p:sp>
      <p:sp>
        <p:nvSpPr>
          <p:cNvPr id="69" name="Google Shape;69;p13"/>
          <p:cNvSpPr txBox="1"/>
          <p:nvPr/>
        </p:nvSpPr>
        <p:spPr>
          <a:xfrm>
            <a:off x="7368025" y="1548973"/>
            <a:ext cx="1451168" cy="7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Adaptive Innovation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irit - Behaviors">
  <p:cSld name="Spirit - Behavior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72" name="Google Shape;72;p14"/>
          <p:cNvGrpSpPr/>
          <p:nvPr/>
        </p:nvGrpSpPr>
        <p:grpSpPr>
          <a:xfrm>
            <a:off x="251519" y="1700808"/>
            <a:ext cx="8784977" cy="6378019"/>
            <a:chOff x="-252537" y="1196752"/>
            <a:chExt cx="9679632" cy="6378019"/>
          </a:xfrm>
        </p:grpSpPr>
        <p:grpSp>
          <p:nvGrpSpPr>
            <p:cNvPr id="73" name="Google Shape;73;p14"/>
            <p:cNvGrpSpPr/>
            <p:nvPr/>
          </p:nvGrpSpPr>
          <p:grpSpPr>
            <a:xfrm>
              <a:off x="-252536" y="1243808"/>
              <a:ext cx="9593407" cy="298946"/>
              <a:chOff x="81536" y="204739"/>
              <a:chExt cx="9998860" cy="306538"/>
            </a:xfrm>
          </p:grpSpPr>
          <p:sp>
            <p:nvSpPr>
              <p:cNvPr id="74" name="Google Shape;74;p14"/>
              <p:cNvSpPr/>
              <p:nvPr/>
            </p:nvSpPr>
            <p:spPr>
              <a:xfrm>
                <a:off x="81536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5F5E5F"/>
                  </a:gs>
                  <a:gs pos="100000">
                    <a:srgbClr val="232323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14"/>
              <p:cNvSpPr/>
              <p:nvPr/>
            </p:nvSpPr>
            <p:spPr>
              <a:xfrm>
                <a:off x="2597362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7A1618"/>
                  </a:gs>
                  <a:gs pos="100000">
                    <a:srgbClr val="3C1515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4"/>
              <p:cNvSpPr/>
              <p:nvPr/>
            </p:nvSpPr>
            <p:spPr>
              <a:xfrm>
                <a:off x="5113188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405499"/>
                  </a:gs>
                  <a:gs pos="100000">
                    <a:srgbClr val="1B2955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14"/>
              <p:cNvSpPr/>
              <p:nvPr/>
            </p:nvSpPr>
            <p:spPr>
              <a:xfrm>
                <a:off x="7629015" y="204739"/>
                <a:ext cx="2451381" cy="306538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35000">
                    <a:srgbClr val="2D8642"/>
                  </a:gs>
                  <a:gs pos="100000">
                    <a:srgbClr val="1E582A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9525">
                <a:solidFill>
                  <a:srgbClr val="E2E2E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90000" lIns="91425" spcFirstLastPara="1" rIns="91425" wrap="square" tIns="900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rgbClr val="43525B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8" name="Google Shape;78;p14"/>
            <p:cNvSpPr txBox="1"/>
            <p:nvPr/>
          </p:nvSpPr>
          <p:spPr>
            <a:xfrm>
              <a:off x="34639" y="1196752"/>
              <a:ext cx="8992800" cy="83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0" spcFirstLastPara="1" rIns="0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6158587" y="2950183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65">
                <a:solidFill>
                  <a:srgbClr val="231F2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4"/>
            <p:cNvSpPr/>
            <p:nvPr/>
          </p:nvSpPr>
          <p:spPr>
            <a:xfrm>
              <a:off x="6158587" y="4455506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7597004" y="4455506"/>
              <a:ext cx="1505324" cy="15053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4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4"/>
            <p:cNvSpPr/>
            <p:nvPr/>
          </p:nvSpPr>
          <p:spPr>
            <a:xfrm>
              <a:off x="-252537" y="1583703"/>
              <a:ext cx="2398367" cy="59910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Builds relationships 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concern, respect, and understanding for the needs of others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Fosters hospitality -- sense of belonging to the same team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Builds relationships and rapport that nurture growth and invite stakeholders to collective action</a:t>
              </a:r>
              <a:endParaRPr sz="700" strike="sngStrike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Frequent availability, contact, and visibility with stakeholders</a:t>
              </a:r>
              <a:endParaRPr b="1"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Communicates effectively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open lines of clear, effective, and engaging communication with and among stakeholders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Effectively synthesizes  and presents information in a way that  advocates and connects the district and community</a:t>
              </a:r>
              <a:endParaRPr b="1"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Models ethics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Establishes trust by acting in ways that consistently reflect high standards of honesty, fairness, and confidentiality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service orientation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orderly environments for the physical and emotional safety of all stakeholders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3E3E3E"/>
                  </a:solidFill>
                  <a:latin typeface="Arial"/>
                  <a:ea typeface="Arial"/>
                  <a:cs typeface="Arial"/>
                  <a:sym typeface="Arial"/>
                </a:rPr>
                <a:t>Exhibits professionalism</a:t>
              </a:r>
              <a:endParaRPr b="1" sz="700" strike="sngStrike">
                <a:solidFill>
                  <a:srgbClr val="3E3E3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Reflects on actions/decisions and seeks development and feedback for growth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Possesses self-awareness around emotions, behaviors, and mindset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Transitions skillfully  between different leadership styles to respond to context, individuals, and challenges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work-life balance and promotes a sense of well-being to address professional responsibilities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4"/>
            <p:cNvSpPr/>
            <p:nvPr/>
          </p:nvSpPr>
          <p:spPr>
            <a:xfrm>
              <a:off x="2161273" y="1583703"/>
              <a:ext cx="2369766" cy="54763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Demonstrates expertise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Possesses expertise and continuous desire to learn and ask questions in order to better serve students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Encourages and partners with all stakeholders in pursuing excellence and success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Establishes shared vision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staff, students, and community in creation of shared vision, which is clear, specific, and operational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Implements plan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Collaboratively establishes realistic and measurable short- and mid-term goals aligned to vision and mission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team in monitoring progress through use of data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Follows through to achieve goals through organization, prioritization, and time management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Anticipates challenges and plans for them, utilizing effective problem-solving models as appropriate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Maintains focus on vision and goals when involved in decision making about  strategies and programs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Procures and manages resources necessary to accomplish plan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77161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771618"/>
                  </a:solidFill>
                  <a:latin typeface="Arial"/>
                  <a:ea typeface="Arial"/>
                  <a:cs typeface="Arial"/>
                  <a:sym typeface="Arial"/>
                </a:rPr>
                <a:t>Expects results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Establishes high, concrete goals and expectations for all stakeholders through words and actions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Designs systems and structures to support environment for  optimal results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Exhibits strong commitment to fairness and equitable access, opportunities,  and resources for success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Meets demands for external accountability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4"/>
            <p:cNvSpPr/>
            <p:nvPr/>
          </p:nvSpPr>
          <p:spPr>
            <a:xfrm>
              <a:off x="4575083" y="1583703"/>
              <a:ext cx="2351978" cy="55935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Builds capacity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Ensures opportunities to develop strengths, build capacity, and address identified needs of all individuals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Supports growth through mentoring and coaching by providing specific, constructive, and actionable feedback</a:t>
              </a:r>
              <a:endParaRPr b="1" sz="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Promotes collaboration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Values the capacity of all to contribute and engage in decisions that impact their work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Encourages development of collective, organizational norms and structures that promote community of  collaboration and distributed leadership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Inspires action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Inspires others to accomplish things that might seem beyond their grasp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Motivates staff to assume responsibility for achieving campus/district vision for all students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9396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9396F"/>
                  </a:solidFill>
                  <a:latin typeface="Arial"/>
                  <a:ea typeface="Arial"/>
                  <a:cs typeface="Arial"/>
                  <a:sym typeface="Arial"/>
                </a:rPr>
                <a:t>Develops leaders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Utilizes rigorous processes to identify, hire, place, and retain skilled staff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Focuses on identifying the strengths in all staff and matching  staff to roles that grow capacity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Develops future leaders through fair allocation of strategic assignments and delegated leadership responsibilities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4"/>
            <p:cNvSpPr/>
            <p:nvPr/>
          </p:nvSpPr>
          <p:spPr>
            <a:xfrm>
              <a:off x="6988894" y="1583703"/>
              <a:ext cx="2325720" cy="53226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Scans Environment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Exhibits understanding of dense and complex connections between organizational elements and external environment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foresight by engaging the organization in likely futures and scenario planning to identify concerns and opportunities for improvement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Champions solutions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intellectual curiosity and actively challenges the status quo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Receptive to new ideas/perspectives from diverse stakeholders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Supports staff to try new practices and engage in risk-taking, aligned to vision and goals 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Engages organization with current research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Manages change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Demonstrates courage, initiative, and perseverance in bringing about meaningful change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Resilient amid challenging circumstances</a:t>
              </a:r>
              <a:endParaRPr/>
            </a:p>
            <a:p>
              <a:pPr indent="-109265" lvl="0" marL="109265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Anticipates and manages conflict in a constructive manner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700">
                <a:solidFill>
                  <a:srgbClr val="21602E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700">
                  <a:solidFill>
                    <a:srgbClr val="21602E"/>
                  </a:solidFill>
                  <a:latin typeface="Arial"/>
                  <a:ea typeface="Arial"/>
                  <a:cs typeface="Arial"/>
                  <a:sym typeface="Arial"/>
                </a:rPr>
                <a:t>Acknowledges outcomes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Creates a positive environment by recognizing and celebrating individual and team effort and success</a:t>
              </a:r>
              <a:endParaRPr/>
            </a:p>
            <a:p>
              <a:pPr indent="-18210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rgbClr val="231F20"/>
                </a:buClr>
                <a:buSzPts val="700"/>
                <a:buFont typeface="Arial"/>
                <a:buChar char="•"/>
              </a:pPr>
              <a:r>
                <a:rPr lang="en-US" sz="700">
                  <a:solidFill>
                    <a:srgbClr val="231F20"/>
                  </a:solidFill>
                  <a:latin typeface="Arial"/>
                  <a:ea typeface="Arial"/>
                  <a:cs typeface="Arial"/>
                  <a:sym typeface="Arial"/>
                </a:rPr>
                <a:t>Acknowledges failure as opportunity to learn and improve</a:t>
              </a:r>
              <a:endParaRPr/>
            </a:p>
            <a:p>
              <a:pPr indent="-137658" lvl="0" marL="182108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Arial"/>
                <a:buNone/>
              </a:pPr>
              <a:r>
                <a:t/>
              </a:r>
              <a:endParaRPr sz="700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4"/>
            <p:cNvSpPr txBox="1"/>
            <p:nvPr/>
          </p:nvSpPr>
          <p:spPr>
            <a:xfrm>
              <a:off x="-252536" y="1196752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Positive Engagement</a:t>
              </a:r>
              <a:endParaRPr/>
            </a:p>
          </p:txBody>
        </p:sp>
        <p:sp>
          <p:nvSpPr>
            <p:cNvPr id="87" name="Google Shape;87;p14"/>
            <p:cNvSpPr txBox="1"/>
            <p:nvPr/>
          </p:nvSpPr>
          <p:spPr>
            <a:xfrm>
              <a:off x="2108260" y="1209488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Student-centered Excellence</a:t>
              </a:r>
              <a:endParaRPr/>
            </a:p>
          </p:txBody>
        </p:sp>
        <p:sp>
          <p:nvSpPr>
            <p:cNvPr id="88" name="Google Shape;88;p14"/>
            <p:cNvSpPr txBox="1"/>
            <p:nvPr/>
          </p:nvSpPr>
          <p:spPr>
            <a:xfrm>
              <a:off x="4531039" y="1209488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Joint Empowerment</a:t>
              </a:r>
              <a:endParaRPr/>
            </a:p>
          </p:txBody>
        </p:sp>
        <p:sp>
          <p:nvSpPr>
            <p:cNvPr id="89" name="Google Shape;89;p14"/>
            <p:cNvSpPr txBox="1"/>
            <p:nvPr/>
          </p:nvSpPr>
          <p:spPr>
            <a:xfrm>
              <a:off x="6975714" y="1214037"/>
              <a:ext cx="2451381" cy="39720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0000" lIns="91425" spcFirstLastPara="1" rIns="91425" wrap="square" tIns="90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Adaptive Innovation</a:t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apid">
  <p:cSld name="Rapid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/>
          <p:nvPr/>
        </p:nvSpPr>
        <p:spPr>
          <a:xfrm>
            <a:off x="683568" y="1920282"/>
            <a:ext cx="681768" cy="973955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1365336" y="1920284"/>
            <a:ext cx="6572837" cy="633403"/>
          </a:xfrm>
          <a:custGeom>
            <a:rect b="b" l="l" r="r" t="t"/>
            <a:pathLst>
              <a:path extrusionOk="0" h="6572837" w="633403">
                <a:moveTo>
                  <a:pt x="633403" y="1095495"/>
                </a:moveTo>
                <a:lnTo>
                  <a:pt x="633403" y="5477342"/>
                </a:lnTo>
                <a:cubicBezTo>
                  <a:pt x="633403" y="6082363"/>
                  <a:pt x="628848" y="6572832"/>
                  <a:pt x="623230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3230" y="5"/>
                </a:lnTo>
                <a:cubicBezTo>
                  <a:pt x="628848" y="5"/>
                  <a:pt x="633403" y="490474"/>
                  <a:pt x="633403" y="1095495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50" lIns="170675" spcFirstLastPara="1" rIns="46150" wrap="square" tIns="46150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</a:t>
            </a: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5"/>
          <p:cNvSpPr/>
          <p:nvPr/>
        </p:nvSpPr>
        <p:spPr>
          <a:xfrm>
            <a:off x="683568" y="2775736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95" name="Google Shape;95;p15"/>
          <p:cNvSpPr/>
          <p:nvPr/>
        </p:nvSpPr>
        <p:spPr>
          <a:xfrm>
            <a:off x="1365335" y="2775736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Agree</a:t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/>
          <p:nvPr/>
        </p:nvSpPr>
        <p:spPr>
          <a:xfrm>
            <a:off x="683568" y="3631188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1365335" y="3631188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683568" y="4486640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/>
          </a:p>
        </p:txBody>
      </p:sp>
      <p:sp>
        <p:nvSpPr>
          <p:cNvPr id="99" name="Google Shape;99;p15"/>
          <p:cNvSpPr/>
          <p:nvPr/>
        </p:nvSpPr>
        <p:spPr>
          <a:xfrm>
            <a:off x="1365335" y="4486640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/>
          <p:nvPr/>
        </p:nvSpPr>
        <p:spPr>
          <a:xfrm>
            <a:off x="683568" y="5342092"/>
            <a:ext cx="681768" cy="973954"/>
          </a:xfrm>
          <a:custGeom>
            <a:rect b="b" l="l" r="r" t="t"/>
            <a:pathLst>
              <a:path extrusionOk="0" h="681768" w="973954">
                <a:moveTo>
                  <a:pt x="973953" y="0"/>
                </a:moveTo>
                <a:lnTo>
                  <a:pt x="973953" y="443149"/>
                </a:lnTo>
                <a:lnTo>
                  <a:pt x="486977" y="681768"/>
                </a:lnTo>
                <a:lnTo>
                  <a:pt x="1" y="443149"/>
                </a:lnTo>
                <a:lnTo>
                  <a:pt x="1" y="0"/>
                </a:lnTo>
                <a:lnTo>
                  <a:pt x="486977" y="238619"/>
                </a:lnTo>
                <a:lnTo>
                  <a:pt x="973953" y="0"/>
                </a:lnTo>
                <a:close/>
              </a:path>
            </a:pathLst>
          </a:custGeom>
          <a:solidFill>
            <a:srgbClr val="800000"/>
          </a:solidFill>
          <a:ln cap="flat" cmpd="sng" w="25400">
            <a:solidFill>
              <a:srgbClr val="8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1200" lIns="20300" spcFirstLastPara="1" rIns="20300" wrap="square" tIns="3612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endParaRPr/>
          </a:p>
        </p:txBody>
      </p:sp>
      <p:sp>
        <p:nvSpPr>
          <p:cNvPr id="101" name="Google Shape;101;p15"/>
          <p:cNvSpPr/>
          <p:nvPr/>
        </p:nvSpPr>
        <p:spPr>
          <a:xfrm>
            <a:off x="1365335" y="5342091"/>
            <a:ext cx="6572838" cy="633071"/>
          </a:xfrm>
          <a:custGeom>
            <a:rect b="b" l="l" r="r" t="t"/>
            <a:pathLst>
              <a:path extrusionOk="0" h="6572837" w="633070">
                <a:moveTo>
                  <a:pt x="633070" y="1095501"/>
                </a:moveTo>
                <a:lnTo>
                  <a:pt x="633070" y="5477336"/>
                </a:lnTo>
                <a:cubicBezTo>
                  <a:pt x="633070" y="6082364"/>
                  <a:pt x="628520" y="6572832"/>
                  <a:pt x="622907" y="6572832"/>
                </a:cubicBezTo>
                <a:lnTo>
                  <a:pt x="0" y="6572832"/>
                </a:lnTo>
                <a:lnTo>
                  <a:pt x="0" y="6572832"/>
                </a:lnTo>
                <a:lnTo>
                  <a:pt x="0" y="5"/>
                </a:lnTo>
                <a:lnTo>
                  <a:pt x="0" y="5"/>
                </a:lnTo>
                <a:lnTo>
                  <a:pt x="622907" y="5"/>
                </a:lnTo>
                <a:cubicBezTo>
                  <a:pt x="628520" y="5"/>
                  <a:pt x="633070" y="490473"/>
                  <a:pt x="633070" y="1095501"/>
                </a:cubicBezTo>
                <a:close/>
              </a:path>
            </a:pathLst>
          </a:custGeom>
          <a:solidFill>
            <a:schemeClr val="lt1">
              <a:alpha val="89803"/>
            </a:schemeClr>
          </a:solidFill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6125" lIns="170675" spcFirstLastPara="1" rIns="46125" wrap="square" tIns="46125">
            <a:noAutofit/>
          </a:bodyPr>
          <a:lstStyle/>
          <a:p>
            <a:pPr indent="0" lvl="1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417912" y="1916832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gather input, provide data/analysis and secure buy-in to create a recommendation for a key decision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3417912" y="2799501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need to agree with or approve a recommendation – this is essentially an “I” with veto power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3417912" y="3659075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will carry out the decision once it has been made – often people who are “Ps” are also “Is”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3417912" y="4500893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people who must be consulted on a recommendation before a decision is made, but do not have a vote or veto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3417912" y="5351589"/>
            <a:ext cx="4593837" cy="612645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0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43525B"/>
                </a:solidFill>
                <a:latin typeface="Calibri"/>
                <a:ea typeface="Calibri"/>
                <a:cs typeface="Calibri"/>
                <a:sym typeface="Calibri"/>
              </a:rPr>
              <a:t>The person with final authority – things get done only after the “D” gives the OK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87337" y="938422"/>
            <a:ext cx="880454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87337" y="2294492"/>
            <a:ext cx="8567737" cy="132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0" name="Google Shape;110;p16"/>
          <p:cNvSpPr txBox="1"/>
          <p:nvPr>
            <p:ph idx="2" type="body"/>
          </p:nvPr>
        </p:nvSpPr>
        <p:spPr>
          <a:xfrm>
            <a:off x="2483768" y="6021288"/>
            <a:ext cx="3816423" cy="5228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234702"/>
            <a:ext cx="9144000" cy="818033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ans_psja_logo_stack.png" id="11" name="Google Shape;11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452320" y="188284"/>
            <a:ext cx="1589012" cy="151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>
            <p:ph type="title"/>
          </p:nvPr>
        </p:nvSpPr>
        <p:spPr>
          <a:xfrm>
            <a:off x="5139" y="234703"/>
            <a:ext cx="7015133" cy="818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presentation/d/1RprnwPNRd9l7xf6qIOStzzLQnh-BD3jeLKQFxYJob5I/edit?usp=sharing" TargetMode="External"/><Relationship Id="rId10" Type="http://schemas.openxmlformats.org/officeDocument/2006/relationships/hyperlink" Target="https://docs.google.com/presentation/d/1RprnwPNRd9l7xf6qIOStzzLQnh-BD3jeLKQFxYJob5I/edit?usp=sharing" TargetMode="External"/><Relationship Id="rId13" Type="http://schemas.openxmlformats.org/officeDocument/2006/relationships/hyperlink" Target="https://docs.google.com/document/d/1hp1Srb9Gt3mYSTg_24vFa6ozwOY3gh9_7Cz9qTwPrvA/edit?usp=sharing" TargetMode="External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psjaisd.us/jobs" TargetMode="External"/><Relationship Id="rId4" Type="http://schemas.openxmlformats.org/officeDocument/2006/relationships/hyperlink" Target="https://docs.google.com/presentation/d/1khX7p1v_ix1_5X8obN7PAsus_y9QDPgNRBnPsW-RqgQ/edit?usp=sharing" TargetMode="External"/><Relationship Id="rId9" Type="http://schemas.openxmlformats.org/officeDocument/2006/relationships/image" Target="../media/image2.png"/><Relationship Id="rId15" Type="http://schemas.openxmlformats.org/officeDocument/2006/relationships/image" Target="../media/image3.png"/><Relationship Id="rId14" Type="http://schemas.openxmlformats.org/officeDocument/2006/relationships/hyperlink" Target="https://docs.google.com/document/d/1hp1Srb9Gt3mYSTg_24vFa6ozwOY3gh9_7Cz9qTwPrvA/edit?usp=sharing" TargetMode="External"/><Relationship Id="rId16" Type="http://schemas.openxmlformats.org/officeDocument/2006/relationships/hyperlink" Target="https://docs.google.com/presentation/d/1ELxqckoJdeMkxZwP6BhuEdsgY2u9Oc9wEY56DejIq3c/edit?usp=sharing" TargetMode="External"/><Relationship Id="rId5" Type="http://schemas.openxmlformats.org/officeDocument/2006/relationships/image" Target="../media/image6.png"/><Relationship Id="rId6" Type="http://schemas.openxmlformats.org/officeDocument/2006/relationships/hyperlink" Target="https://docs.google.com/presentation/d/1UKvzhZHQBH8btvKF-lohv7HJgFqETKXB7Mjz_43ilB0/edit?usp=sharing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docs.google.com/presentation/d/1mHDW422fPDjZE_qiioGAWorbWnRr7zec8tcUU4ISBZk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/>
        </p:nvSpPr>
        <p:spPr>
          <a:xfrm>
            <a:off x="37950" y="1009025"/>
            <a:ext cx="90681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60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Expanding Your Impact in PSJA: </a:t>
            </a:r>
            <a:endParaRPr b="1" sz="2600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2600">
                <a:solidFill>
                  <a:srgbClr val="800000"/>
                </a:solidFill>
                <a:latin typeface="Calibri"/>
                <a:ea typeface="Calibri"/>
                <a:cs typeface="Calibri"/>
                <a:sym typeface="Calibri"/>
              </a:rPr>
              <a:t>Resources Instructions</a:t>
            </a:r>
            <a:endParaRPr b="1" i="0" sz="2600" u="none" cap="none" strike="noStrike">
              <a:solidFill>
                <a:srgbClr val="8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254825" y="1848175"/>
            <a:ext cx="80181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The district has created several tools to support you in owning your own growth and development. 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357300" y="6477000"/>
            <a:ext cx="842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Please note: Reviewing these resources </a:t>
            </a:r>
            <a:r>
              <a:rPr b="1" i="1" lang="en-US" sz="10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does not</a:t>
            </a:r>
            <a:r>
              <a:rPr i="1" lang="en-US" sz="10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 guarantee a new position: if you’d like to be considered for a new role, please visit the </a:t>
            </a:r>
            <a:r>
              <a:rPr i="1" lang="en-US" sz="1000" u="sng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PSJA Jobs page </a:t>
            </a:r>
            <a:r>
              <a:rPr i="1" lang="en-US" sz="100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to apply. </a:t>
            </a:r>
            <a:endParaRPr i="1" sz="1000">
              <a:solidFill>
                <a:srgbClr val="3333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472975" y="2882825"/>
            <a:ext cx="2567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0" name="Google Shape;120;p17"/>
          <p:cNvGraphicFramePr/>
          <p:nvPr/>
        </p:nvGraphicFramePr>
        <p:xfrm>
          <a:off x="254813" y="231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{FAB9CEDD-D190-411D-9972-066B63492E22}</a:tableStyleId>
              </a:tblPr>
              <a:tblGrid>
                <a:gridCol w="1639325"/>
                <a:gridCol w="2538550"/>
                <a:gridCol w="2088950"/>
                <a:gridCol w="2088950"/>
              </a:tblGrid>
              <a:tr h="68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If you are a</a:t>
                      </a: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b="1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...and you want an in-depth guide to career pathways, </a:t>
                      </a:r>
                      <a:r>
                        <a:rPr b="1" i="1" lang="en-US" sz="1100" u="sng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/>
                        </a:rPr>
                        <a:t>first read these instructions</a:t>
                      </a: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, and then read the booklet specific to your level:</a:t>
                      </a:r>
                      <a:endParaRPr b="1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...</a:t>
                      </a: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or, if you want a summary guide, read this:</a:t>
                      </a:r>
                      <a:endParaRPr b="1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B7B7B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</a:t>
                      </a:r>
                      <a:r>
                        <a:rPr b="1" i="1" lang="en-US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also recommend you track your learning using this tool:</a:t>
                      </a:r>
                      <a:endParaRPr b="1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B7B7B7"/>
                    </a:solidFill>
                  </a:tcPr>
                </a:tc>
              </a:tr>
              <a:tr h="989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Teacher </a:t>
                      </a:r>
                      <a:endParaRPr b="1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>
                          <a:solidFill>
                            <a:srgbClr val="6666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(“Leader of Self”)</a:t>
                      </a:r>
                      <a:endParaRPr b="1" sz="1100">
                        <a:solidFill>
                          <a:srgbClr val="66666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1258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Collaborative Learning Leader, Content Department Head, Grade Level Chair, or Instructional Coach</a:t>
                      </a:r>
                      <a:endParaRPr b="1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666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(“Leader of Others”)</a:t>
                      </a:r>
                      <a:endParaRPr b="1" sz="1100">
                        <a:solidFill>
                          <a:srgbClr val="66666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vMerge="1"/>
                <a:tc vMerge="1"/>
              </a:tr>
              <a:tr h="1089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Assistant Principal</a:t>
                      </a:r>
                      <a:endParaRPr b="1"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>
                          <a:solidFill>
                            <a:srgbClr val="666666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(“Leader of Leaders”)</a:t>
                      </a:r>
                      <a:endParaRPr b="1" sz="1100">
                        <a:solidFill>
                          <a:srgbClr val="666666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 vMerge="1"/>
                <a:tc vMerge="1"/>
              </a:tr>
            </a:tbl>
          </a:graphicData>
        </a:graphic>
      </p:graphicFrame>
      <p:pic>
        <p:nvPicPr>
          <p:cNvPr id="121" name="Google Shape;12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5249" y="3190275"/>
            <a:ext cx="1217484" cy="9095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2" name="Google Shape;122;p17"/>
          <p:cNvSpPr txBox="1"/>
          <p:nvPr/>
        </p:nvSpPr>
        <p:spPr>
          <a:xfrm>
            <a:off x="2038250" y="3137138"/>
            <a:ext cx="867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Guide </a:t>
            </a:r>
            <a:r>
              <a:rPr lang="en-US" sz="900"/>
              <a:t>1: </a:t>
            </a:r>
            <a:r>
              <a:rPr i="1" lang="en-US" sz="900" u="sng">
                <a:solidFill>
                  <a:schemeClr val="hlink"/>
                </a:solidFill>
                <a:hlinkClick r:id="rId6"/>
              </a:rPr>
              <a:t>Leader of Self to Leader of Others Booklet</a:t>
            </a:r>
            <a:endParaRPr i="1" sz="900"/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05250" y="4330866"/>
            <a:ext cx="1217474" cy="91905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4" name="Google Shape;124;p17"/>
          <p:cNvSpPr txBox="1"/>
          <p:nvPr/>
        </p:nvSpPr>
        <p:spPr>
          <a:xfrm>
            <a:off x="2038250" y="4351800"/>
            <a:ext cx="867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Guide 2: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 u="sng">
                <a:solidFill>
                  <a:schemeClr val="hlink"/>
                </a:solidFill>
                <a:hlinkClick r:id="rId8"/>
              </a:rPr>
              <a:t>Leader of Others to Leader of Leaders Booklet</a:t>
            </a:r>
            <a:endParaRPr i="1" sz="900"/>
          </a:p>
        </p:txBody>
      </p:sp>
      <p:pic>
        <p:nvPicPr>
          <p:cNvPr id="125" name="Google Shape;125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905240" y="5480965"/>
            <a:ext cx="1217475" cy="908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6" name="Google Shape;126;p17"/>
          <p:cNvSpPr txBox="1"/>
          <p:nvPr/>
        </p:nvSpPr>
        <p:spPr>
          <a:xfrm>
            <a:off x="2038250" y="5480975"/>
            <a:ext cx="867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/>
              <a:t>Guide 3: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 u="sng">
                <a:solidFill>
                  <a:schemeClr val="hlink"/>
                </a:solidFill>
                <a:hlinkClick r:id="rId10"/>
              </a:rPr>
              <a:t>Leader of </a:t>
            </a:r>
            <a:r>
              <a:rPr i="1" lang="en-US" sz="900" u="sng">
                <a:solidFill>
                  <a:schemeClr val="hlink"/>
                </a:solidFill>
                <a:hlinkClick r:id="rId11"/>
              </a:rPr>
              <a:t>Leaders to Leader of Campus Booklet</a:t>
            </a:r>
            <a:endParaRPr i="1" sz="900"/>
          </a:p>
        </p:txBody>
      </p:sp>
      <p:pic>
        <p:nvPicPr>
          <p:cNvPr id="127" name="Google Shape;127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18166" y="3428865"/>
            <a:ext cx="1317857" cy="1702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8" name="Google Shape;128;p17"/>
          <p:cNvSpPr txBox="1"/>
          <p:nvPr/>
        </p:nvSpPr>
        <p:spPr>
          <a:xfrm>
            <a:off x="4400775" y="5474950"/>
            <a:ext cx="2121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 u="sng">
                <a:solidFill>
                  <a:schemeClr val="hlink"/>
                </a:solidFill>
                <a:hlinkClick r:id="rId13"/>
              </a:rPr>
              <a:t>“Quick-Read” Career Pathways Guide, </a:t>
            </a:r>
            <a:r>
              <a:rPr i="1" lang="en-US" sz="900" u="sng">
                <a:solidFill>
                  <a:schemeClr val="hlink"/>
                </a:solidFill>
                <a:hlinkClick r:id="rId14"/>
              </a:rPr>
              <a:t>with one-pagers for each leadership shift</a:t>
            </a:r>
            <a:endParaRPr i="1" sz="900"/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955051" y="3435950"/>
            <a:ext cx="1317850" cy="168847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0" name="Google Shape;130;p17"/>
          <p:cNvSpPr txBox="1"/>
          <p:nvPr/>
        </p:nvSpPr>
        <p:spPr>
          <a:xfrm>
            <a:off x="6521775" y="5474950"/>
            <a:ext cx="2088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900" u="sng">
                <a:solidFill>
                  <a:schemeClr val="hlink"/>
                </a:solidFill>
                <a:hlinkClick r:id="rId16"/>
              </a:rPr>
              <a:t>Self-Guided Professional Development Tracker</a:t>
            </a:r>
            <a:endParaRPr i="1" sz="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ody mast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