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embeddedFontLst>
    <p:embeddedFont>
      <p:font typeface="Gill Sans"/>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72">
          <p15:clr>
            <a:srgbClr val="F26B43"/>
          </p15:clr>
        </p15:guide>
        <p15:guide id="2" pos="5424">
          <p15:clr>
            <a:srgbClr val="F26B43"/>
          </p15:clr>
        </p15:guide>
        <p15:guide id="3" pos="336">
          <p15:clr>
            <a:srgbClr val="F26B43"/>
          </p15:clr>
        </p15:guide>
        <p15:guide id="4" orient="horz" pos="3936">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D15D924-8F46-4495-9A79-3AFE78221DE7}">
  <a:tblStyle styleId="{5D15D924-8F46-4495-9A79-3AFE78221DE7}"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72" orient="horz"/>
        <p:guide pos="5424"/>
        <p:guide pos="336"/>
        <p:guide pos="3936"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GillSans-regular.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GillSans-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ba37f51c22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gba37f51c22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gba37f51c22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ca64ec0018_1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gca64ec0018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gca64ec0018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a99d43ade6_0_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a99d43ade6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ga99d43ade6_0_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3" name="Shape 13"/>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4" name="Shape 14"/>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Left">
  <p:cSld name="Image Left">
    <p:spTree>
      <p:nvGrpSpPr>
        <p:cNvPr id="16" name="Shape 16"/>
        <p:cNvGrpSpPr/>
        <p:nvPr/>
      </p:nvGrpSpPr>
      <p:grpSpPr>
        <a:xfrm>
          <a:off x="0" y="0"/>
          <a:ext cx="0" cy="0"/>
          <a:chOff x="0" y="0"/>
          <a:chExt cx="0" cy="0"/>
        </a:xfrm>
      </p:grpSpPr>
      <p:sp>
        <p:nvSpPr>
          <p:cNvPr id="17" name="Google Shape;17;p5"/>
          <p:cNvSpPr/>
          <p:nvPr>
            <p:ph idx="2" type="pic"/>
          </p:nvPr>
        </p:nvSpPr>
        <p:spPr>
          <a:xfrm>
            <a:off x="533400" y="1447800"/>
            <a:ext cx="3276600" cy="3886200"/>
          </a:xfrm>
          <a:prstGeom prst="rect">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SzPts val="2800"/>
              <a:buFont typeface="Arial"/>
              <a:buChar char="•"/>
              <a:defRPr b="0" i="0" sz="2800" u="none" cap="none" strike="noStrike">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 name="Google Shape;18;p5"/>
          <p:cNvSpPr txBox="1"/>
          <p:nvPr>
            <p:ph idx="1" type="body"/>
          </p:nvPr>
        </p:nvSpPr>
        <p:spPr>
          <a:xfrm>
            <a:off x="3962400" y="1447800"/>
            <a:ext cx="4648200" cy="3886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 name="Google Shape;19;p5"/>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5"/>
          <p:cNvSpPr txBox="1"/>
          <p:nvPr>
            <p:ph idx="3" type="body"/>
          </p:nvPr>
        </p:nvSpPr>
        <p:spPr>
          <a:xfrm>
            <a:off x="533400" y="760264"/>
            <a:ext cx="8077200" cy="350837"/>
          </a:xfrm>
          <a:prstGeom prst="rect">
            <a:avLst/>
          </a:prstGeom>
          <a:noFill/>
          <a:ln>
            <a:noFill/>
          </a:ln>
        </p:spPr>
        <p:txBody>
          <a:bodyPr anchorCtr="0" anchor="ctr" bIns="0" lIns="0" spcFirstLastPara="1" rIns="0" wrap="square" tIns="0">
            <a:noAutofit/>
          </a:bodyPr>
          <a:lstStyle>
            <a:lvl1pPr indent="-228600" lvl="0" marL="457200" marR="0" rtl="0" algn="l">
              <a:lnSpc>
                <a:spcPct val="90000"/>
              </a:lnSpc>
              <a:spcBef>
                <a:spcPts val="1000"/>
              </a:spcBef>
              <a:spcAft>
                <a:spcPts val="0"/>
              </a:spcAft>
              <a:buClr>
                <a:schemeClr val="dk2"/>
              </a:buClr>
              <a:buSzPts val="1800"/>
              <a:buFont typeface="Arial"/>
              <a:buNone/>
              <a:defRPr b="0" i="1" sz="1800" u="none" cap="none" strike="noStrike">
                <a:solidFill>
                  <a:schemeClr val="dk2"/>
                </a:solidFill>
                <a:latin typeface="Gill Sans"/>
                <a:ea typeface="Gill Sans"/>
                <a:cs typeface="Gill Sans"/>
                <a:sym typeface="Gill Sans"/>
              </a:defRPr>
            </a:lvl1pPr>
            <a:lvl2pPr indent="-228600" lvl="1" marL="914400" marR="0" rtl="0" algn="l">
              <a:lnSpc>
                <a:spcPct val="90000"/>
              </a:lnSpc>
              <a:spcBef>
                <a:spcPts val="1000"/>
              </a:spcBef>
              <a:spcAft>
                <a:spcPts val="0"/>
              </a:spcAft>
              <a:buClr>
                <a:schemeClr val="dk2"/>
              </a:buClr>
              <a:buSzPts val="1800"/>
              <a:buFont typeface="Arial"/>
              <a:buNone/>
              <a:defRPr b="0" i="1" sz="1800" u="none" cap="none" strike="noStrike">
                <a:solidFill>
                  <a:schemeClr val="dk2"/>
                </a:solidFill>
                <a:latin typeface="Gill Sans"/>
                <a:ea typeface="Gill Sans"/>
                <a:cs typeface="Gill Sans"/>
                <a:sym typeface="Gill Sans"/>
              </a:defRPr>
            </a:lvl2pPr>
            <a:lvl3pPr indent="-228600" lvl="2" marL="1371600" marR="0" rtl="0" algn="l">
              <a:lnSpc>
                <a:spcPct val="90000"/>
              </a:lnSpc>
              <a:spcBef>
                <a:spcPts val="1000"/>
              </a:spcBef>
              <a:spcAft>
                <a:spcPts val="0"/>
              </a:spcAft>
              <a:buClr>
                <a:schemeClr val="dk2"/>
              </a:buClr>
              <a:buSzPts val="1800"/>
              <a:buFont typeface="Arial"/>
              <a:buNone/>
              <a:defRPr b="0" i="1" sz="1800" u="none" cap="none" strike="noStrike">
                <a:solidFill>
                  <a:schemeClr val="dk2"/>
                </a:solidFill>
                <a:latin typeface="Gill Sans"/>
                <a:ea typeface="Gill Sans"/>
                <a:cs typeface="Gill Sans"/>
                <a:sym typeface="Gill Sans"/>
              </a:defRPr>
            </a:lvl3pPr>
            <a:lvl4pPr indent="-228600" lvl="3" marL="1828800" marR="0" rtl="0" algn="l">
              <a:lnSpc>
                <a:spcPct val="90000"/>
              </a:lnSpc>
              <a:spcBef>
                <a:spcPts val="1000"/>
              </a:spcBef>
              <a:spcAft>
                <a:spcPts val="0"/>
              </a:spcAft>
              <a:buClr>
                <a:schemeClr val="dk2"/>
              </a:buClr>
              <a:buSzPts val="1800"/>
              <a:buFont typeface="Arial"/>
              <a:buNone/>
              <a:defRPr b="0" i="1" sz="1800" u="none" cap="none" strike="noStrike">
                <a:solidFill>
                  <a:schemeClr val="dk2"/>
                </a:solidFill>
                <a:latin typeface="Gill Sans"/>
                <a:ea typeface="Gill Sans"/>
                <a:cs typeface="Gill Sans"/>
                <a:sym typeface="Gill Sans"/>
              </a:defRPr>
            </a:lvl4pPr>
            <a:lvl5pPr indent="-228600" lvl="4" marL="2286000" marR="0" rtl="0" algn="l">
              <a:lnSpc>
                <a:spcPct val="90000"/>
              </a:lnSpc>
              <a:spcBef>
                <a:spcPts val="1000"/>
              </a:spcBef>
              <a:spcAft>
                <a:spcPts val="0"/>
              </a:spcAft>
              <a:buClr>
                <a:schemeClr val="dk2"/>
              </a:buClr>
              <a:buSzPts val="1800"/>
              <a:buFont typeface="Arial"/>
              <a:buNone/>
              <a:defRPr b="0" i="1" sz="1800" u="none" cap="none" strike="noStrike">
                <a:solidFill>
                  <a:schemeClr val="dk2"/>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5"/>
          <p:cNvSpPr/>
          <p:nvPr/>
        </p:nvSpPr>
        <p:spPr>
          <a:xfrm rot="-5400000">
            <a:off x="-66108" y="3282140"/>
            <a:ext cx="421640" cy="293721"/>
          </a:xfrm>
          <a:prstGeom prst="rect">
            <a:avLst/>
          </a:prstGeom>
          <a:noFill/>
          <a:ln>
            <a:noFill/>
          </a:ln>
        </p:spPr>
        <p:txBody>
          <a:bodyPr anchorCtr="0" anchor="ctr" bIns="54000" lIns="54000" spcFirstLastPara="1" rIns="54000" wrap="square" tIns="54000">
            <a:noAutofit/>
          </a:bodyPr>
          <a:lstStyle/>
          <a:p>
            <a:pPr indent="0" lvl="0" marL="0" marR="0" rtl="0" algn="ctr">
              <a:spcBef>
                <a:spcPts val="0"/>
              </a:spcBef>
              <a:spcAft>
                <a:spcPts val="0"/>
              </a:spcAft>
              <a:buNone/>
            </a:pPr>
            <a:r>
              <a:rPr i="1" lang="en-US" sz="1200">
                <a:solidFill>
                  <a:schemeClr val="lt2"/>
                </a:solidFill>
                <a:latin typeface="Calibri"/>
                <a:ea typeface="Calibri"/>
                <a:cs typeface="Calibri"/>
                <a:sym typeface="Calibri"/>
              </a:rPr>
              <a:t>Draft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Title and Text">
    <p:spTree>
      <p:nvGrpSpPr>
        <p:cNvPr id="22" name="Shape 22"/>
        <p:cNvGrpSpPr/>
        <p:nvPr/>
      </p:nvGrpSpPr>
      <p:grpSpPr>
        <a:xfrm>
          <a:off x="0" y="0"/>
          <a:ext cx="0" cy="0"/>
          <a:chOff x="0" y="0"/>
          <a:chExt cx="0" cy="0"/>
        </a:xfrm>
      </p:grpSpPr>
      <p:sp>
        <p:nvSpPr>
          <p:cNvPr id="23" name="Google Shape;23;p6"/>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6"/>
          <p:cNvSpPr txBox="1"/>
          <p:nvPr>
            <p:ph idx="1" type="body"/>
          </p:nvPr>
        </p:nvSpPr>
        <p:spPr>
          <a:xfrm>
            <a:off x="611188" y="1844675"/>
            <a:ext cx="7921625" cy="446405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800000"/>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rgbClr val="800000"/>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rgbClr val="800000"/>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rgbClr val="800000"/>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rgbClr val="800000"/>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ing checklist">
  <p:cSld name="Meeting checklist">
    <p:spTree>
      <p:nvGrpSpPr>
        <p:cNvPr id="25" name="Shape 25"/>
        <p:cNvGrpSpPr/>
        <p:nvPr/>
      </p:nvGrpSpPr>
      <p:grpSpPr>
        <a:xfrm>
          <a:off x="0" y="0"/>
          <a:ext cx="0" cy="0"/>
          <a:chOff x="0" y="0"/>
          <a:chExt cx="0" cy="0"/>
        </a:xfrm>
      </p:grpSpPr>
      <p:sp>
        <p:nvSpPr>
          <p:cNvPr id="26" name="Google Shape;26;p7"/>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7"/>
          <p:cNvSpPr/>
          <p:nvPr/>
        </p:nvSpPr>
        <p:spPr>
          <a:xfrm>
            <a:off x="6972314" y="234703"/>
            <a:ext cx="1992174" cy="1884856"/>
          </a:xfrm>
          <a:prstGeom prst="foldedCorner">
            <a:avLst>
              <a:gd fmla="val 16667" name="adj"/>
            </a:avLst>
          </a:prstGeom>
          <a:solidFill>
            <a:srgbClr val="FFFF00"/>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Be sure to delete this slide before presenting or printing this deck.</a:t>
            </a:r>
            <a:endParaRPr/>
          </a:p>
        </p:txBody>
      </p:sp>
      <p:sp>
        <p:nvSpPr>
          <p:cNvPr id="28" name="Google Shape;28;p7"/>
          <p:cNvSpPr txBox="1"/>
          <p:nvPr/>
        </p:nvSpPr>
        <p:spPr>
          <a:xfrm>
            <a:off x="395536" y="1124744"/>
            <a:ext cx="7704856" cy="56323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800000"/>
              </a:buClr>
              <a:buSzPts val="1600"/>
              <a:buFont typeface="Arial"/>
              <a:buNone/>
            </a:pPr>
            <a:r>
              <a:rPr b="1" lang="en-US" sz="1600">
                <a:solidFill>
                  <a:srgbClr val="800000"/>
                </a:solidFill>
                <a:latin typeface="Arial"/>
                <a:ea typeface="Arial"/>
                <a:cs typeface="Arial"/>
                <a:sym typeface="Arial"/>
              </a:rPr>
              <a:t>Before</a:t>
            </a:r>
            <a:r>
              <a:rPr lang="en-US" sz="1600">
                <a:solidFill>
                  <a:schemeClr val="dk1"/>
                </a:solidFill>
                <a:latin typeface="Arial"/>
                <a:ea typeface="Arial"/>
                <a:cs typeface="Arial"/>
                <a:sym typeface="Arial"/>
              </a:rPr>
              <a:t> the meeting</a:t>
            </a:r>
            <a:endParaRPr/>
          </a:p>
          <a:p>
            <a:pPr indent="-285750" lvl="0" marL="285750" marR="0" rtl="0" algn="l">
              <a:spcBef>
                <a:spcPts val="0"/>
              </a:spcBef>
              <a:spcAft>
                <a:spcPts val="0"/>
              </a:spcAft>
              <a:buClr>
                <a:schemeClr val="dk1"/>
              </a:buClr>
              <a:buSzPts val="1400"/>
              <a:buFont typeface="Noto Sans Symbols"/>
              <a:buChar char="❑"/>
            </a:pPr>
            <a:r>
              <a:rPr b="0" lang="en-US" sz="1400">
                <a:solidFill>
                  <a:schemeClr val="dk1"/>
                </a:solidFill>
                <a:latin typeface="Arial"/>
                <a:ea typeface="Arial"/>
                <a:cs typeface="Arial"/>
                <a:sym typeface="Arial"/>
              </a:rPr>
              <a:t>Send</a:t>
            </a:r>
            <a:r>
              <a:rPr b="1" lang="en-US" sz="1400">
                <a:solidFill>
                  <a:schemeClr val="dk1"/>
                </a:solidFill>
                <a:latin typeface="Arial"/>
                <a:ea typeface="Arial"/>
                <a:cs typeface="Arial"/>
                <a:sym typeface="Arial"/>
              </a:rPr>
              <a:t> meeting invite</a:t>
            </a:r>
            <a:r>
              <a:rPr lang="en-US" sz="1400">
                <a:solidFill>
                  <a:schemeClr val="dk1"/>
                </a:solidFill>
                <a:latin typeface="Arial"/>
                <a:ea typeface="Arial"/>
                <a:cs typeface="Arial"/>
                <a:sym typeface="Arial"/>
              </a:rPr>
              <a:t> 2 weeks in advance </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Add </a:t>
            </a:r>
            <a:r>
              <a:rPr b="1" lang="en-US" sz="1400">
                <a:solidFill>
                  <a:schemeClr val="dk1"/>
                </a:solidFill>
                <a:latin typeface="Arial"/>
                <a:ea typeface="Arial"/>
                <a:cs typeface="Arial"/>
                <a:sym typeface="Arial"/>
              </a:rPr>
              <a:t>objectives</a:t>
            </a:r>
            <a:r>
              <a:rPr lang="en-US" sz="1400">
                <a:solidFill>
                  <a:schemeClr val="dk1"/>
                </a:solidFill>
                <a:latin typeface="Arial"/>
                <a:ea typeface="Arial"/>
                <a:cs typeface="Arial"/>
                <a:sym typeface="Arial"/>
              </a:rPr>
              <a:t> to meeting invite at least 48 hours in advance</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Send </a:t>
            </a:r>
            <a:r>
              <a:rPr b="1" lang="en-US" sz="1400">
                <a:solidFill>
                  <a:schemeClr val="dk1"/>
                </a:solidFill>
                <a:latin typeface="Arial"/>
                <a:ea typeface="Arial"/>
                <a:cs typeface="Arial"/>
                <a:sym typeface="Arial"/>
              </a:rPr>
              <a:t>updates as pre-reading</a:t>
            </a:r>
            <a:r>
              <a:rPr lang="en-US" sz="1400">
                <a:solidFill>
                  <a:schemeClr val="dk1"/>
                </a:solidFill>
                <a:latin typeface="Arial"/>
                <a:ea typeface="Arial"/>
                <a:cs typeface="Arial"/>
                <a:sym typeface="Arial"/>
              </a:rPr>
              <a:t> and save meeting time for collaborative work</a:t>
            </a:r>
            <a:endParaRPr/>
          </a:p>
          <a:p>
            <a:pPr indent="-196850" lvl="0" marL="28575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marR="0" rtl="0" algn="l">
              <a:spcBef>
                <a:spcPts val="0"/>
              </a:spcBef>
              <a:spcAft>
                <a:spcPts val="0"/>
              </a:spcAft>
              <a:buClr>
                <a:srgbClr val="800000"/>
              </a:buClr>
              <a:buSzPts val="1600"/>
              <a:buFont typeface="Arial"/>
              <a:buNone/>
            </a:pPr>
            <a:r>
              <a:rPr b="1" lang="en-US" sz="1600">
                <a:solidFill>
                  <a:srgbClr val="800000"/>
                </a:solidFill>
                <a:latin typeface="Arial"/>
                <a:ea typeface="Arial"/>
                <a:cs typeface="Arial"/>
                <a:sym typeface="Arial"/>
              </a:rPr>
              <a:t>Beginning</a:t>
            </a:r>
            <a:r>
              <a:rPr lang="en-US" sz="1600">
                <a:solidFill>
                  <a:schemeClr val="dk1"/>
                </a:solidFill>
                <a:latin typeface="Arial"/>
                <a:ea typeface="Arial"/>
                <a:cs typeface="Arial"/>
                <a:sym typeface="Arial"/>
              </a:rPr>
              <a:t> of the meeting</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Honor </a:t>
            </a:r>
            <a:r>
              <a:rPr b="1" lang="en-US" sz="1400">
                <a:solidFill>
                  <a:schemeClr val="dk1"/>
                </a:solidFill>
                <a:latin typeface="Arial"/>
                <a:ea typeface="Arial"/>
                <a:cs typeface="Arial"/>
                <a:sym typeface="Arial"/>
              </a:rPr>
              <a:t>start time </a:t>
            </a:r>
            <a:r>
              <a:rPr b="0" lang="en-US" sz="1400">
                <a:solidFill>
                  <a:schemeClr val="dk1"/>
                </a:solidFill>
                <a:latin typeface="Arial"/>
                <a:ea typeface="Arial"/>
                <a:cs typeface="Arial"/>
                <a:sym typeface="Arial"/>
              </a:rPr>
              <a:t>and assign a </a:t>
            </a:r>
            <a:r>
              <a:rPr b="1" lang="en-US" sz="1400">
                <a:solidFill>
                  <a:schemeClr val="dk1"/>
                </a:solidFill>
                <a:latin typeface="Arial"/>
                <a:ea typeface="Arial"/>
                <a:cs typeface="Arial"/>
                <a:sym typeface="Arial"/>
              </a:rPr>
              <a:t>time keeper</a:t>
            </a:r>
            <a:endParaRPr sz="14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Anchor the meeting in </a:t>
            </a:r>
            <a:r>
              <a:rPr b="1" lang="en-US" sz="1400">
                <a:solidFill>
                  <a:schemeClr val="dk1"/>
                </a:solidFill>
                <a:latin typeface="Arial"/>
                <a:ea typeface="Arial"/>
                <a:cs typeface="Arial"/>
                <a:sym typeface="Arial"/>
              </a:rPr>
              <a:t>objectives</a:t>
            </a:r>
            <a:r>
              <a:rPr lang="en-US" sz="1400">
                <a:solidFill>
                  <a:schemeClr val="dk1"/>
                </a:solidFill>
                <a:latin typeface="Arial"/>
                <a:ea typeface="Arial"/>
                <a:cs typeface="Arial"/>
                <a:sym typeface="Arial"/>
              </a:rPr>
              <a:t> and the </a:t>
            </a:r>
            <a:r>
              <a:rPr b="1" lang="en-US" sz="1400">
                <a:solidFill>
                  <a:schemeClr val="dk1"/>
                </a:solidFill>
                <a:latin typeface="Arial"/>
                <a:ea typeface="Arial"/>
                <a:cs typeface="Arial"/>
                <a:sym typeface="Arial"/>
              </a:rPr>
              <a:t>vision</a:t>
            </a:r>
            <a:r>
              <a:rPr lang="en-US" sz="1400">
                <a:solidFill>
                  <a:schemeClr val="dk1"/>
                </a:solidFill>
                <a:latin typeface="Arial"/>
                <a:ea typeface="Arial"/>
                <a:cs typeface="Arial"/>
                <a:sym typeface="Arial"/>
              </a:rPr>
              <a:t> (use the Spirit of PSJA wherever possible)</a:t>
            </a:r>
            <a:endParaRPr b="1" sz="14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400"/>
              <a:buFont typeface="Noto Sans Symbols"/>
              <a:buChar char="❑"/>
            </a:pPr>
            <a:r>
              <a:rPr b="1" lang="en-US" sz="1400">
                <a:solidFill>
                  <a:schemeClr val="dk1"/>
                </a:solidFill>
                <a:latin typeface="Arial"/>
                <a:ea typeface="Arial"/>
                <a:cs typeface="Arial"/>
                <a:sym typeface="Arial"/>
              </a:rPr>
              <a:t>Build community </a:t>
            </a:r>
            <a:r>
              <a:rPr b="0" lang="en-US" sz="1400">
                <a:solidFill>
                  <a:schemeClr val="dk1"/>
                </a:solidFill>
                <a:latin typeface="Arial"/>
                <a:ea typeface="Arial"/>
                <a:cs typeface="Arial"/>
                <a:sym typeface="Arial"/>
              </a:rPr>
              <a:t>(e.g., recognitions, testimonials, reflection, ice breakers)</a:t>
            </a:r>
            <a:endParaRPr/>
          </a:p>
          <a:p>
            <a:pPr indent="-285750" lvl="0" marL="285750" marR="0" rtl="0" algn="l">
              <a:spcBef>
                <a:spcPts val="0"/>
              </a:spcBef>
              <a:spcAft>
                <a:spcPts val="0"/>
              </a:spcAft>
              <a:buClr>
                <a:schemeClr val="dk1"/>
              </a:buClr>
              <a:buSzPts val="1400"/>
              <a:buFont typeface="Noto Sans Symbols"/>
              <a:buChar char="❑"/>
            </a:pPr>
            <a:r>
              <a:rPr b="0" lang="en-US" sz="1400">
                <a:solidFill>
                  <a:schemeClr val="dk1"/>
                </a:solidFill>
                <a:latin typeface="Arial"/>
                <a:ea typeface="Arial"/>
                <a:cs typeface="Arial"/>
                <a:sym typeface="Arial"/>
              </a:rPr>
              <a:t>Assign an official </a:t>
            </a:r>
            <a:r>
              <a:rPr b="1" lang="en-US" sz="1400">
                <a:solidFill>
                  <a:schemeClr val="dk1"/>
                </a:solidFill>
                <a:latin typeface="Arial"/>
                <a:ea typeface="Arial"/>
                <a:cs typeface="Arial"/>
                <a:sym typeface="Arial"/>
              </a:rPr>
              <a:t>note taker </a:t>
            </a:r>
            <a:r>
              <a:rPr b="0" lang="en-US" sz="1400">
                <a:solidFill>
                  <a:schemeClr val="dk1"/>
                </a:solidFill>
                <a:latin typeface="Arial"/>
                <a:ea typeface="Arial"/>
                <a:cs typeface="Arial"/>
                <a:sym typeface="Arial"/>
              </a:rPr>
              <a:t>to take </a:t>
            </a:r>
            <a:r>
              <a:rPr b="1" lang="en-US" sz="1400">
                <a:solidFill>
                  <a:schemeClr val="dk1"/>
                </a:solidFill>
                <a:latin typeface="Arial"/>
                <a:ea typeface="Arial"/>
                <a:cs typeface="Arial"/>
                <a:sym typeface="Arial"/>
              </a:rPr>
              <a:t>detailed notes</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Ensure everyone involved has a meaningful role and </a:t>
            </a:r>
            <a:r>
              <a:rPr b="1" lang="en-US" sz="1400">
                <a:solidFill>
                  <a:schemeClr val="dk1"/>
                </a:solidFill>
                <a:latin typeface="Arial"/>
                <a:ea typeface="Arial"/>
                <a:cs typeface="Arial"/>
                <a:sym typeface="Arial"/>
              </a:rPr>
              <a:t>participates early and often</a:t>
            </a:r>
            <a:endParaRPr/>
          </a:p>
          <a:p>
            <a:pPr indent="-196850" lvl="0" marL="28575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0" lvl="0" marL="0" marR="0" rtl="0" algn="l">
              <a:spcBef>
                <a:spcPts val="0"/>
              </a:spcBef>
              <a:spcAft>
                <a:spcPts val="0"/>
              </a:spcAft>
              <a:buClr>
                <a:srgbClr val="800000"/>
              </a:buClr>
              <a:buSzPts val="1600"/>
              <a:buFont typeface="Arial"/>
              <a:buNone/>
            </a:pPr>
            <a:r>
              <a:rPr b="1" lang="en-US" sz="1600">
                <a:solidFill>
                  <a:srgbClr val="800000"/>
                </a:solidFill>
                <a:latin typeface="Arial"/>
                <a:ea typeface="Arial"/>
                <a:cs typeface="Arial"/>
                <a:sym typeface="Arial"/>
              </a:rPr>
              <a:t>During</a:t>
            </a:r>
            <a:r>
              <a:rPr lang="en-US" sz="1600">
                <a:solidFill>
                  <a:schemeClr val="dk1"/>
                </a:solidFill>
                <a:latin typeface="Arial"/>
                <a:ea typeface="Arial"/>
                <a:cs typeface="Arial"/>
                <a:sym typeface="Arial"/>
              </a:rPr>
              <a:t> the meeting</a:t>
            </a:r>
            <a:endParaRPr/>
          </a:p>
          <a:p>
            <a:pPr indent="-285750" lvl="0" marL="285750" marR="0" rtl="0" algn="l">
              <a:spcBef>
                <a:spcPts val="0"/>
              </a:spcBef>
              <a:spcAft>
                <a:spcPts val="0"/>
              </a:spcAft>
              <a:buClr>
                <a:schemeClr val="dk1"/>
              </a:buClr>
              <a:buSzPts val="1400"/>
              <a:buFont typeface="Noto Sans Symbols"/>
              <a:buChar char="❑"/>
            </a:pPr>
            <a:r>
              <a:rPr b="1" lang="en-US" sz="1400">
                <a:solidFill>
                  <a:schemeClr val="dk1"/>
                </a:solidFill>
                <a:latin typeface="Arial"/>
                <a:ea typeface="Arial"/>
                <a:cs typeface="Arial"/>
                <a:sym typeface="Arial"/>
              </a:rPr>
              <a:t>No devices</a:t>
            </a:r>
            <a:r>
              <a:rPr lang="en-US" sz="1400">
                <a:solidFill>
                  <a:schemeClr val="dk1"/>
                </a:solidFill>
                <a:latin typeface="Arial"/>
                <a:ea typeface="Arial"/>
                <a:cs typeface="Arial"/>
                <a:sym typeface="Arial"/>
              </a:rPr>
              <a:t>, whenever possible, unless needed for the work</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Use </a:t>
            </a:r>
            <a:r>
              <a:rPr b="1" lang="en-US" sz="1400">
                <a:solidFill>
                  <a:schemeClr val="dk1"/>
                </a:solidFill>
                <a:latin typeface="Arial"/>
                <a:ea typeface="Arial"/>
                <a:cs typeface="Arial"/>
                <a:sym typeface="Arial"/>
              </a:rPr>
              <a:t>data</a:t>
            </a:r>
            <a:r>
              <a:rPr lang="en-US" sz="1400">
                <a:solidFill>
                  <a:schemeClr val="dk1"/>
                </a:solidFill>
                <a:latin typeface="Arial"/>
                <a:ea typeface="Arial"/>
                <a:cs typeface="Arial"/>
                <a:sym typeface="Arial"/>
              </a:rPr>
              <a:t> to drive and anchor conversations</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Keep team focused on upcoming </a:t>
            </a:r>
            <a:r>
              <a:rPr b="1" lang="en-US" sz="1400">
                <a:solidFill>
                  <a:schemeClr val="dk1"/>
                </a:solidFill>
                <a:latin typeface="Arial"/>
                <a:ea typeface="Arial"/>
                <a:cs typeface="Arial"/>
                <a:sym typeface="Arial"/>
              </a:rPr>
              <a:t>benchmarks and deliverables</a:t>
            </a:r>
            <a:endParaRPr/>
          </a:p>
          <a:p>
            <a:pPr indent="-196850" lvl="0" marL="285750" marR="0" rtl="0" algn="l">
              <a:spcBef>
                <a:spcPts val="0"/>
              </a:spcBef>
              <a:spcAft>
                <a:spcPts val="0"/>
              </a:spcAft>
              <a:buClr>
                <a:schemeClr val="dk1"/>
              </a:buClr>
              <a:buSzPts val="1400"/>
              <a:buFont typeface="Arial"/>
              <a:buNone/>
            </a:pPr>
            <a:r>
              <a:t/>
            </a:r>
            <a:endParaRPr b="1" sz="1400">
              <a:solidFill>
                <a:schemeClr val="dk1"/>
              </a:solidFill>
              <a:latin typeface="Arial"/>
              <a:ea typeface="Arial"/>
              <a:cs typeface="Arial"/>
              <a:sym typeface="Arial"/>
            </a:endParaRPr>
          </a:p>
          <a:p>
            <a:pPr indent="0" lvl="0" marL="0" marR="0" rtl="0" algn="l">
              <a:spcBef>
                <a:spcPts val="0"/>
              </a:spcBef>
              <a:spcAft>
                <a:spcPts val="0"/>
              </a:spcAft>
              <a:buClr>
                <a:srgbClr val="800000"/>
              </a:buClr>
              <a:buSzPts val="1600"/>
              <a:buFont typeface="Arial"/>
              <a:buNone/>
            </a:pPr>
            <a:r>
              <a:rPr b="1" lang="en-US" sz="1600">
                <a:solidFill>
                  <a:srgbClr val="800000"/>
                </a:solidFill>
                <a:latin typeface="Arial"/>
                <a:ea typeface="Arial"/>
                <a:cs typeface="Arial"/>
                <a:sym typeface="Arial"/>
              </a:rPr>
              <a:t>End</a:t>
            </a:r>
            <a:r>
              <a:rPr lang="en-US" sz="1600">
                <a:solidFill>
                  <a:schemeClr val="dk1"/>
                </a:solidFill>
                <a:latin typeface="Arial"/>
                <a:ea typeface="Arial"/>
                <a:cs typeface="Arial"/>
                <a:sym typeface="Arial"/>
              </a:rPr>
              <a:t> of the meeting</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Ensure clarity re: </a:t>
            </a:r>
            <a:r>
              <a:rPr b="1" lang="en-US" sz="1400">
                <a:solidFill>
                  <a:schemeClr val="dk1"/>
                </a:solidFill>
                <a:latin typeface="Arial"/>
                <a:ea typeface="Arial"/>
                <a:cs typeface="Arial"/>
                <a:sym typeface="Arial"/>
              </a:rPr>
              <a:t>next steps, upcoming meetings, deadlines</a:t>
            </a:r>
            <a:r>
              <a:rPr lang="en-US" sz="1400">
                <a:solidFill>
                  <a:schemeClr val="dk1"/>
                </a:solidFill>
                <a:latin typeface="Arial"/>
                <a:ea typeface="Arial"/>
                <a:cs typeface="Arial"/>
                <a:sym typeface="Arial"/>
              </a:rPr>
              <a:t>, and </a:t>
            </a:r>
            <a:r>
              <a:rPr b="1" lang="en-US" sz="1400">
                <a:solidFill>
                  <a:schemeClr val="dk1"/>
                </a:solidFill>
                <a:latin typeface="Arial"/>
                <a:ea typeface="Arial"/>
                <a:cs typeface="Arial"/>
                <a:sym typeface="Arial"/>
              </a:rPr>
              <a:t>decisions</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Ask for </a:t>
            </a:r>
            <a:r>
              <a:rPr b="1" lang="en-US" sz="1400">
                <a:solidFill>
                  <a:schemeClr val="dk1"/>
                </a:solidFill>
                <a:latin typeface="Arial"/>
                <a:ea typeface="Arial"/>
                <a:cs typeface="Arial"/>
                <a:sym typeface="Arial"/>
              </a:rPr>
              <a:t>feedback</a:t>
            </a:r>
            <a:r>
              <a:rPr lang="en-US" sz="1400">
                <a:solidFill>
                  <a:schemeClr val="dk1"/>
                </a:solidFill>
                <a:latin typeface="Arial"/>
                <a:ea typeface="Arial"/>
                <a:cs typeface="Arial"/>
                <a:sym typeface="Arial"/>
              </a:rPr>
              <a:t> at the end of the meeting</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End </a:t>
            </a:r>
            <a:r>
              <a:rPr b="1" lang="en-US" sz="1400">
                <a:solidFill>
                  <a:schemeClr val="dk1"/>
                </a:solidFill>
                <a:latin typeface="Arial"/>
                <a:ea typeface="Arial"/>
                <a:cs typeface="Arial"/>
                <a:sym typeface="Arial"/>
              </a:rPr>
              <a:t>on time</a:t>
            </a:r>
            <a:endParaRPr/>
          </a:p>
          <a:p>
            <a:pPr indent="-196850" lvl="0" marL="28575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marR="0" rtl="0" algn="l">
              <a:spcBef>
                <a:spcPts val="0"/>
              </a:spcBef>
              <a:spcAft>
                <a:spcPts val="0"/>
              </a:spcAft>
              <a:buClr>
                <a:srgbClr val="800000"/>
              </a:buClr>
              <a:buSzPts val="1600"/>
              <a:buFont typeface="Arial"/>
              <a:buNone/>
            </a:pPr>
            <a:r>
              <a:rPr b="1" lang="en-US" sz="1600">
                <a:solidFill>
                  <a:srgbClr val="800000"/>
                </a:solidFill>
                <a:latin typeface="Arial"/>
                <a:ea typeface="Arial"/>
                <a:cs typeface="Arial"/>
                <a:sym typeface="Arial"/>
              </a:rPr>
              <a:t>After</a:t>
            </a:r>
            <a:r>
              <a:rPr lang="en-US" sz="1600">
                <a:solidFill>
                  <a:schemeClr val="dk1"/>
                </a:solidFill>
                <a:latin typeface="Arial"/>
                <a:ea typeface="Arial"/>
                <a:cs typeface="Arial"/>
                <a:sym typeface="Arial"/>
              </a:rPr>
              <a:t> the meeting</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Send </a:t>
            </a:r>
            <a:r>
              <a:rPr b="1" lang="en-US" sz="1400">
                <a:solidFill>
                  <a:schemeClr val="dk1"/>
                </a:solidFill>
                <a:latin typeface="Arial"/>
                <a:ea typeface="Arial"/>
                <a:cs typeface="Arial"/>
                <a:sym typeface="Arial"/>
              </a:rPr>
              <a:t>notes and next steps </a:t>
            </a:r>
            <a:r>
              <a:rPr lang="en-US" sz="1400">
                <a:solidFill>
                  <a:schemeClr val="dk1"/>
                </a:solidFill>
                <a:latin typeface="Arial"/>
                <a:ea typeface="Arial"/>
                <a:cs typeface="Arial"/>
                <a:sym typeface="Arial"/>
              </a:rPr>
              <a:t>with 24-48 hours </a:t>
            </a:r>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Arial"/>
                <a:ea typeface="Arial"/>
                <a:cs typeface="Arial"/>
                <a:sym typeface="Arial"/>
              </a:rPr>
              <a:t>Upload all notes and materials to the Collaborative’s </a:t>
            </a:r>
            <a:r>
              <a:rPr b="1" lang="en-US" sz="1400">
                <a:solidFill>
                  <a:schemeClr val="dk1"/>
                </a:solidFill>
                <a:latin typeface="Arial"/>
                <a:ea typeface="Arial"/>
                <a:cs typeface="Arial"/>
                <a:sym typeface="Arial"/>
              </a:rPr>
              <a:t>SharePoint site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s">
  <p:cSld name="Objectives">
    <p:spTree>
      <p:nvGrpSpPr>
        <p:cNvPr id="29" name="Shape 29"/>
        <p:cNvGrpSpPr/>
        <p:nvPr/>
      </p:nvGrpSpPr>
      <p:grpSpPr>
        <a:xfrm>
          <a:off x="0" y="0"/>
          <a:ext cx="0" cy="0"/>
          <a:chOff x="0" y="0"/>
          <a:chExt cx="0" cy="0"/>
        </a:xfrm>
      </p:grpSpPr>
      <p:sp>
        <p:nvSpPr>
          <p:cNvPr id="30" name="Google Shape;30;p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800000"/>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8"/>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2" name="Shape 32"/>
        <p:cNvGrpSpPr/>
        <p:nvPr/>
      </p:nvGrpSpPr>
      <p:grpSpPr>
        <a:xfrm>
          <a:off x="0" y="0"/>
          <a:ext cx="0" cy="0"/>
          <a:chOff x="0" y="0"/>
          <a:chExt cx="0" cy="0"/>
        </a:xfrm>
      </p:grpSpPr>
      <p:sp>
        <p:nvSpPr>
          <p:cNvPr id="33" name="Google Shape;33;p9"/>
          <p:cNvSpPr txBox="1"/>
          <p:nvPr>
            <p:ph idx="1" type="body"/>
          </p:nvPr>
        </p:nvSpPr>
        <p:spPr>
          <a:xfrm>
            <a:off x="1691680" y="1825625"/>
            <a:ext cx="6823670" cy="435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50000"/>
              </a:lnSpc>
              <a:spcBef>
                <a:spcPts val="1000"/>
              </a:spcBef>
              <a:spcAft>
                <a:spcPts val="0"/>
              </a:spcAft>
              <a:buClr>
                <a:srgbClr val="800000"/>
              </a:buClr>
              <a:buSzPts val="2000"/>
              <a:buFont typeface="Arial"/>
              <a:buNone/>
              <a:defRPr b="0" i="1" sz="20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9"/>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norms">
  <p:cSld name="Team norms">
    <p:spTree>
      <p:nvGrpSpPr>
        <p:cNvPr id="35" name="Shape 35"/>
        <p:cNvGrpSpPr/>
        <p:nvPr/>
      </p:nvGrpSpPr>
      <p:grpSpPr>
        <a:xfrm>
          <a:off x="0" y="0"/>
          <a:ext cx="0" cy="0"/>
          <a:chOff x="0" y="0"/>
          <a:chExt cx="0" cy="0"/>
        </a:xfrm>
      </p:grpSpPr>
      <p:sp>
        <p:nvSpPr>
          <p:cNvPr id="36" name="Google Shape;36;p10"/>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10"/>
          <p:cNvSpPr txBox="1"/>
          <p:nvPr>
            <p:ph idx="1" type="body"/>
          </p:nvPr>
        </p:nvSpPr>
        <p:spPr>
          <a:xfrm>
            <a:off x="611188" y="1340768"/>
            <a:ext cx="7921625" cy="496795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45C3D3"/>
              </a:buClr>
              <a:buSzPts val="3500"/>
              <a:buFont typeface="Arial"/>
              <a:buNone/>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rgbClr val="800000"/>
              </a:buClr>
              <a:buSzPts val="2400"/>
              <a:buFont typeface="Calibri"/>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rgbClr val="800000"/>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rgbClr val="800000"/>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rgbClr val="800000"/>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edback">
  <p:cSld name="Feedback">
    <p:spTree>
      <p:nvGrpSpPr>
        <p:cNvPr id="38" name="Shape 38"/>
        <p:cNvGrpSpPr/>
        <p:nvPr/>
      </p:nvGrpSpPr>
      <p:grpSpPr>
        <a:xfrm>
          <a:off x="0" y="0"/>
          <a:ext cx="0" cy="0"/>
          <a:chOff x="0" y="0"/>
          <a:chExt cx="0" cy="0"/>
        </a:xfrm>
      </p:grpSpPr>
      <p:sp>
        <p:nvSpPr>
          <p:cNvPr id="39" name="Google Shape;39;p1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800000"/>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11"/>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irit -Graphic">
  <p:cSld name="Spirit -Graphic">
    <p:spTree>
      <p:nvGrpSpPr>
        <p:cNvPr id="41" name="Shape 41"/>
        <p:cNvGrpSpPr/>
        <p:nvPr/>
      </p:nvGrpSpPr>
      <p:grpSpPr>
        <a:xfrm>
          <a:off x="0" y="0"/>
          <a:ext cx="0" cy="0"/>
          <a:chOff x="0" y="0"/>
          <a:chExt cx="0" cy="0"/>
        </a:xfrm>
      </p:grpSpPr>
      <p:sp>
        <p:nvSpPr>
          <p:cNvPr id="42" name="Google Shape;42;p12"/>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43" name="Google Shape;43;p12"/>
          <p:cNvPicPr preferRelativeResize="0"/>
          <p:nvPr/>
        </p:nvPicPr>
        <p:blipFill rotWithShape="1">
          <a:blip r:embed="rId2">
            <a:alphaModFix/>
          </a:blip>
          <a:srcRect b="9617" l="24138" r="24252" t="10167"/>
          <a:stretch/>
        </p:blipFill>
        <p:spPr>
          <a:xfrm>
            <a:off x="1667575" y="1124744"/>
            <a:ext cx="5712737" cy="574549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irit - Catgories">
  <p:cSld name="Spirit - Catgories">
    <p:spTree>
      <p:nvGrpSpPr>
        <p:cNvPr id="44" name="Shape 44"/>
        <p:cNvGrpSpPr/>
        <p:nvPr/>
      </p:nvGrpSpPr>
      <p:grpSpPr>
        <a:xfrm>
          <a:off x="0" y="0"/>
          <a:ext cx="0" cy="0"/>
          <a:chOff x="0" y="0"/>
          <a:chExt cx="0" cy="0"/>
        </a:xfrm>
      </p:grpSpPr>
      <p:sp>
        <p:nvSpPr>
          <p:cNvPr id="45" name="Google Shape;45;p13"/>
          <p:cNvSpPr/>
          <p:nvPr/>
        </p:nvSpPr>
        <p:spPr>
          <a:xfrm>
            <a:off x="8460432" y="1052735"/>
            <a:ext cx="683568" cy="82617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13"/>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3"/>
          <p:cNvSpPr/>
          <p:nvPr/>
        </p:nvSpPr>
        <p:spPr>
          <a:xfrm>
            <a:off x="6213396" y="2694388"/>
            <a:ext cx="1505324" cy="1505324"/>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1" sz="1147">
              <a:solidFill>
                <a:srgbClr val="231F20"/>
              </a:solidFill>
              <a:latin typeface="Calibri"/>
              <a:ea typeface="Calibri"/>
              <a:cs typeface="Calibri"/>
              <a:sym typeface="Calibri"/>
            </a:endParaRPr>
          </a:p>
          <a:p>
            <a:pPr indent="0" lvl="0" marL="0" marR="0" rtl="0" algn="ctr">
              <a:spcBef>
                <a:spcPts val="0"/>
              </a:spcBef>
              <a:spcAft>
                <a:spcPts val="0"/>
              </a:spcAft>
              <a:buNone/>
            </a:pPr>
            <a:r>
              <a:t/>
            </a:r>
            <a:endParaRPr sz="765">
              <a:solidFill>
                <a:srgbClr val="231F20"/>
              </a:solidFill>
              <a:latin typeface="Calibri"/>
              <a:ea typeface="Calibri"/>
              <a:cs typeface="Calibri"/>
              <a:sym typeface="Calibri"/>
            </a:endParaRPr>
          </a:p>
        </p:txBody>
      </p:sp>
      <p:sp>
        <p:nvSpPr>
          <p:cNvPr id="48" name="Google Shape;48;p13"/>
          <p:cNvSpPr/>
          <p:nvPr/>
        </p:nvSpPr>
        <p:spPr>
          <a:xfrm>
            <a:off x="4708072" y="5705035"/>
            <a:ext cx="1505324" cy="1505324"/>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765">
              <a:solidFill>
                <a:srgbClr val="000000"/>
              </a:solidFill>
              <a:latin typeface="Calibri"/>
              <a:ea typeface="Calibri"/>
              <a:cs typeface="Calibri"/>
              <a:sym typeface="Calibri"/>
            </a:endParaRPr>
          </a:p>
        </p:txBody>
      </p:sp>
      <p:sp>
        <p:nvSpPr>
          <p:cNvPr id="49" name="Google Shape;49;p13"/>
          <p:cNvSpPr/>
          <p:nvPr/>
        </p:nvSpPr>
        <p:spPr>
          <a:xfrm>
            <a:off x="6213396" y="4199711"/>
            <a:ext cx="1505324" cy="1505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p:txBody>
      </p:sp>
      <p:sp>
        <p:nvSpPr>
          <p:cNvPr id="50" name="Google Shape;50;p13"/>
          <p:cNvSpPr/>
          <p:nvPr/>
        </p:nvSpPr>
        <p:spPr>
          <a:xfrm>
            <a:off x="7651813" y="4199711"/>
            <a:ext cx="1505324" cy="1505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p:txBody>
      </p:sp>
      <p:sp>
        <p:nvSpPr>
          <p:cNvPr id="51" name="Google Shape;51;p13"/>
          <p:cNvSpPr/>
          <p:nvPr/>
        </p:nvSpPr>
        <p:spPr>
          <a:xfrm>
            <a:off x="6213396" y="5696206"/>
            <a:ext cx="1505324" cy="1505324"/>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765">
              <a:solidFill>
                <a:srgbClr val="000000"/>
              </a:solidFill>
              <a:latin typeface="Calibri"/>
              <a:ea typeface="Calibri"/>
              <a:cs typeface="Calibri"/>
              <a:sym typeface="Calibri"/>
            </a:endParaRPr>
          </a:p>
        </p:txBody>
      </p:sp>
      <p:sp>
        <p:nvSpPr>
          <p:cNvPr id="52" name="Google Shape;52;p13"/>
          <p:cNvSpPr/>
          <p:nvPr/>
        </p:nvSpPr>
        <p:spPr>
          <a:xfrm>
            <a:off x="7651813" y="5705035"/>
            <a:ext cx="1505324" cy="1505324"/>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765">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765">
              <a:solidFill>
                <a:srgbClr val="000000"/>
              </a:solidFill>
              <a:latin typeface="Calibri"/>
              <a:ea typeface="Calibri"/>
              <a:cs typeface="Calibri"/>
              <a:sym typeface="Calibri"/>
            </a:endParaRPr>
          </a:p>
        </p:txBody>
      </p:sp>
      <p:sp>
        <p:nvSpPr>
          <p:cNvPr id="53" name="Google Shape;53;p13"/>
          <p:cNvSpPr/>
          <p:nvPr/>
        </p:nvSpPr>
        <p:spPr>
          <a:xfrm>
            <a:off x="199180" y="2792284"/>
            <a:ext cx="1950088" cy="452514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100">
                <a:solidFill>
                  <a:srgbClr val="3E3E3E"/>
                </a:solidFill>
                <a:latin typeface="Calibri"/>
                <a:ea typeface="Calibri"/>
                <a:cs typeface="Calibri"/>
                <a:sym typeface="Calibri"/>
              </a:rPr>
              <a:t>Welcomes staff, students, parents, and community as honored members at the district table </a:t>
            </a:r>
            <a:endParaRPr b="1"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3E3E3E"/>
                </a:solidFill>
                <a:latin typeface="Calibri"/>
                <a:ea typeface="Calibri"/>
                <a:cs typeface="Calibri"/>
                <a:sym typeface="Calibri"/>
              </a:rPr>
              <a:t>Builds relationships </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Builds positive, trusting relationships through frequent interactions which demonstrate care and interest in the well-being of all stakeholders</a:t>
            </a:r>
            <a:r>
              <a:rPr b="1" lang="en-US" sz="900">
                <a:solidFill>
                  <a:srgbClr val="231F20"/>
                </a:solidFill>
                <a:latin typeface="Calibri"/>
                <a:ea typeface="Calibri"/>
                <a:cs typeface="Calibri"/>
                <a:sym typeface="Calibri"/>
              </a:rPr>
              <a:t> </a:t>
            </a:r>
            <a:endParaRPr/>
          </a:p>
          <a:p>
            <a:pPr indent="0" lvl="0" marL="0" marR="0" rtl="0" algn="l">
              <a:spcBef>
                <a:spcPts val="0"/>
              </a:spcBef>
              <a:spcAft>
                <a:spcPts val="0"/>
              </a:spcAft>
              <a:buNone/>
            </a:pPr>
            <a:r>
              <a:t/>
            </a:r>
            <a:endParaRPr b="1"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3E3E3E"/>
                </a:solidFill>
                <a:latin typeface="Calibri"/>
                <a:ea typeface="Calibri"/>
                <a:cs typeface="Calibri"/>
                <a:sym typeface="Calibri"/>
              </a:rPr>
              <a:t>Communicates effectively</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Maintains open lines of two-way communication with staff, students, parents, and community to receive input and provide information for engagement with district vision </a:t>
            </a:r>
            <a:endParaRPr/>
          </a:p>
          <a:p>
            <a:pPr indent="0" lvl="0" marL="0" marR="0" rtl="0" algn="l">
              <a:spcBef>
                <a:spcPts val="0"/>
              </a:spcBef>
              <a:spcAft>
                <a:spcPts val="0"/>
              </a:spcAft>
              <a:buNone/>
            </a:pPr>
            <a:r>
              <a:t/>
            </a:r>
            <a:endParaRPr b="1"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3E3E3E"/>
                </a:solidFill>
                <a:latin typeface="Calibri"/>
                <a:ea typeface="Calibri"/>
                <a:cs typeface="Calibri"/>
                <a:sym typeface="Calibri"/>
              </a:rPr>
              <a:t>Models ethics</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Exemplifies the values and priorities of the district through consistent actions and service to stakeholders</a:t>
            </a:r>
            <a:endParaRPr/>
          </a:p>
          <a:p>
            <a:pPr indent="0" lvl="0" marL="0" marR="0" rtl="0" algn="l">
              <a:spcBef>
                <a:spcPts val="0"/>
              </a:spcBef>
              <a:spcAft>
                <a:spcPts val="0"/>
              </a:spcAft>
              <a:buNone/>
            </a:pPr>
            <a:r>
              <a:t/>
            </a:r>
            <a:endParaRPr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3E3E3E"/>
                </a:solidFill>
                <a:latin typeface="Calibri"/>
                <a:ea typeface="Calibri"/>
                <a:cs typeface="Calibri"/>
                <a:sym typeface="Calibri"/>
              </a:rPr>
              <a:t>Exhibits professionalism</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Exhibits awareness and reflection to manage emotions and engage in continuous personal growth</a:t>
            </a:r>
            <a:r>
              <a:rPr b="1" lang="en-US" sz="900">
                <a:solidFill>
                  <a:srgbClr val="231F20"/>
                </a:solidFill>
                <a:latin typeface="Calibri"/>
                <a:ea typeface="Calibri"/>
                <a:cs typeface="Calibri"/>
                <a:sym typeface="Calibri"/>
              </a:rPr>
              <a:t> </a:t>
            </a:r>
            <a:endParaRPr/>
          </a:p>
          <a:p>
            <a:pPr indent="0" lvl="0" marL="0" marR="0" rtl="0" algn="l">
              <a:spcBef>
                <a:spcPts val="0"/>
              </a:spcBef>
              <a:spcAft>
                <a:spcPts val="0"/>
              </a:spcAft>
              <a:buNone/>
            </a:pPr>
            <a:r>
              <a:t/>
            </a:r>
            <a:endParaRPr sz="900">
              <a:solidFill>
                <a:srgbClr val="231F20"/>
              </a:solidFill>
              <a:latin typeface="Calibri"/>
              <a:ea typeface="Calibri"/>
              <a:cs typeface="Calibri"/>
              <a:sym typeface="Calibri"/>
            </a:endParaRPr>
          </a:p>
          <a:p>
            <a:pPr indent="0" lvl="0" marL="0" marR="0" rtl="0" algn="l">
              <a:spcBef>
                <a:spcPts val="0"/>
              </a:spcBef>
              <a:spcAft>
                <a:spcPts val="0"/>
              </a:spcAft>
              <a:buNone/>
            </a:pPr>
            <a:r>
              <a:t/>
            </a:r>
            <a:endParaRPr sz="765">
              <a:solidFill>
                <a:srgbClr val="231F20"/>
              </a:solidFill>
              <a:latin typeface="Calibri"/>
              <a:ea typeface="Calibri"/>
              <a:cs typeface="Calibri"/>
              <a:sym typeface="Calibri"/>
            </a:endParaRPr>
          </a:p>
          <a:p>
            <a:pPr indent="0" lvl="0" marL="0" marR="0" rtl="0" algn="l">
              <a:spcBef>
                <a:spcPts val="0"/>
              </a:spcBef>
              <a:spcAft>
                <a:spcPts val="0"/>
              </a:spcAft>
              <a:buNone/>
            </a:pPr>
            <a:r>
              <a:t/>
            </a:r>
            <a:endParaRPr sz="765">
              <a:solidFill>
                <a:srgbClr val="231F20"/>
              </a:solidFill>
              <a:latin typeface="Calibri"/>
              <a:ea typeface="Calibri"/>
              <a:cs typeface="Calibri"/>
              <a:sym typeface="Calibri"/>
            </a:endParaRPr>
          </a:p>
          <a:p>
            <a:pPr indent="0" lvl="0" marL="0" marR="0" rtl="0" algn="l">
              <a:spcBef>
                <a:spcPts val="0"/>
              </a:spcBef>
              <a:spcAft>
                <a:spcPts val="0"/>
              </a:spcAft>
              <a:buNone/>
            </a:pPr>
            <a:r>
              <a:t/>
            </a:r>
            <a:endParaRPr sz="765">
              <a:solidFill>
                <a:srgbClr val="231F20"/>
              </a:solidFill>
              <a:latin typeface="Calibri"/>
              <a:ea typeface="Calibri"/>
              <a:cs typeface="Calibri"/>
              <a:sym typeface="Calibri"/>
            </a:endParaRPr>
          </a:p>
          <a:p>
            <a:pPr indent="0" lvl="0" marL="0" marR="0" rtl="0" algn="l">
              <a:spcBef>
                <a:spcPts val="0"/>
              </a:spcBef>
              <a:spcAft>
                <a:spcPts val="0"/>
              </a:spcAft>
              <a:buNone/>
            </a:pPr>
            <a:r>
              <a:t/>
            </a:r>
            <a:endParaRPr b="1" sz="765">
              <a:solidFill>
                <a:srgbClr val="231F20"/>
              </a:solidFill>
              <a:latin typeface="Calibri"/>
              <a:ea typeface="Calibri"/>
              <a:cs typeface="Calibri"/>
              <a:sym typeface="Calibri"/>
            </a:endParaRPr>
          </a:p>
          <a:p>
            <a:pPr indent="0" lvl="0" marL="0" marR="0" rtl="0" algn="l">
              <a:spcBef>
                <a:spcPts val="0"/>
              </a:spcBef>
              <a:spcAft>
                <a:spcPts val="0"/>
              </a:spcAft>
              <a:buNone/>
            </a:pPr>
            <a:r>
              <a:t/>
            </a:r>
            <a:endParaRPr b="1" sz="765">
              <a:solidFill>
                <a:srgbClr val="231F20"/>
              </a:solidFill>
              <a:latin typeface="Calibri"/>
              <a:ea typeface="Calibri"/>
              <a:cs typeface="Calibri"/>
              <a:sym typeface="Calibri"/>
            </a:endParaRPr>
          </a:p>
        </p:txBody>
      </p:sp>
      <p:sp>
        <p:nvSpPr>
          <p:cNvPr id="54" name="Google Shape;54;p13"/>
          <p:cNvSpPr/>
          <p:nvPr/>
        </p:nvSpPr>
        <p:spPr>
          <a:xfrm>
            <a:off x="2530380" y="2792283"/>
            <a:ext cx="1862014" cy="40349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100">
                <a:solidFill>
                  <a:srgbClr val="771618"/>
                </a:solidFill>
                <a:latin typeface="Calibri"/>
                <a:ea typeface="Calibri"/>
                <a:cs typeface="Calibri"/>
                <a:sym typeface="Calibri"/>
              </a:rPr>
              <a:t>Holds vision and expectations for success for all students and all staff</a:t>
            </a:r>
            <a:endParaRPr/>
          </a:p>
          <a:p>
            <a:pPr indent="0" lvl="0" marL="0" marR="0" rtl="0" algn="l">
              <a:spcBef>
                <a:spcPts val="0"/>
              </a:spcBef>
              <a:spcAft>
                <a:spcPts val="0"/>
              </a:spcAft>
              <a:buNone/>
            </a:pPr>
            <a:r>
              <a:t/>
            </a:r>
            <a:endParaRPr b="1"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771618"/>
                </a:solidFill>
                <a:latin typeface="Calibri"/>
                <a:ea typeface="Calibri"/>
                <a:cs typeface="Calibri"/>
                <a:sym typeface="Calibri"/>
              </a:rPr>
              <a:t>Demonstrates expertise</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Possesses up-to-date knowledge and skills to perform organizational role at a high level of competence</a:t>
            </a:r>
            <a:endParaRPr/>
          </a:p>
          <a:p>
            <a:pPr indent="0" lvl="0" marL="0" marR="0" rtl="0" algn="l">
              <a:spcBef>
                <a:spcPts val="0"/>
              </a:spcBef>
              <a:spcAft>
                <a:spcPts val="0"/>
              </a:spcAft>
              <a:buNone/>
            </a:pPr>
            <a:r>
              <a:t/>
            </a:r>
            <a:endParaRPr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771618"/>
                </a:solidFill>
                <a:latin typeface="Calibri"/>
                <a:ea typeface="Calibri"/>
                <a:cs typeface="Calibri"/>
                <a:sym typeface="Calibri"/>
              </a:rPr>
              <a:t>Establishes shared vision</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Develops and communicates a clear vision for the future with deep buy-in from all stakeholders  </a:t>
            </a:r>
            <a:endParaRPr/>
          </a:p>
          <a:p>
            <a:pPr indent="0" lvl="0" marL="0" marR="0" rtl="0" algn="l">
              <a:spcBef>
                <a:spcPts val="0"/>
              </a:spcBef>
              <a:spcAft>
                <a:spcPts val="0"/>
              </a:spcAft>
              <a:buNone/>
            </a:pPr>
            <a:r>
              <a:t/>
            </a:r>
            <a:endParaRPr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771618"/>
                </a:solidFill>
                <a:latin typeface="Calibri"/>
                <a:ea typeface="Calibri"/>
                <a:cs typeface="Calibri"/>
                <a:sym typeface="Calibri"/>
              </a:rPr>
              <a:t>Implements plan</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Works with all stakeholders to implement vision by establishing goals, monitoring progress, and providing resources</a:t>
            </a:r>
            <a:endParaRPr/>
          </a:p>
          <a:p>
            <a:pPr indent="0" lvl="0" marL="0" marR="0" rtl="0" algn="l">
              <a:spcBef>
                <a:spcPts val="0"/>
              </a:spcBef>
              <a:spcAft>
                <a:spcPts val="0"/>
              </a:spcAft>
              <a:buNone/>
            </a:pPr>
            <a:r>
              <a:t/>
            </a:r>
            <a:endParaRPr sz="900">
              <a:solidFill>
                <a:srgbClr val="231F20"/>
              </a:solidFill>
              <a:latin typeface="Calibri"/>
              <a:ea typeface="Calibri"/>
              <a:cs typeface="Calibri"/>
              <a:sym typeface="Calibri"/>
            </a:endParaRPr>
          </a:p>
          <a:p>
            <a:pPr indent="0" lvl="0" marL="0" marR="0" rtl="0" algn="l">
              <a:spcBef>
                <a:spcPts val="0"/>
              </a:spcBef>
              <a:spcAft>
                <a:spcPts val="0"/>
              </a:spcAft>
              <a:buNone/>
            </a:pPr>
            <a:r>
              <a:rPr b="1" lang="en-US" sz="1200">
                <a:solidFill>
                  <a:srgbClr val="771618"/>
                </a:solidFill>
                <a:latin typeface="Calibri"/>
                <a:ea typeface="Calibri"/>
                <a:cs typeface="Calibri"/>
                <a:sym typeface="Calibri"/>
              </a:rPr>
              <a:t>Expects results</a:t>
            </a:r>
            <a:endParaRPr/>
          </a:p>
          <a:p>
            <a:pPr indent="0" lvl="0" marL="0" marR="0" rtl="0" algn="l">
              <a:spcBef>
                <a:spcPts val="0"/>
              </a:spcBef>
              <a:spcAft>
                <a:spcPts val="0"/>
              </a:spcAft>
              <a:buNone/>
            </a:pPr>
            <a:r>
              <a:rPr lang="en-US" sz="900">
                <a:solidFill>
                  <a:srgbClr val="231F20"/>
                </a:solidFill>
                <a:latin typeface="Calibri"/>
                <a:ea typeface="Calibri"/>
                <a:cs typeface="Calibri"/>
                <a:sym typeface="Calibri"/>
              </a:rPr>
              <a:t>Pursues exceptional results for all students by holding self and others accountable and driving for continuous improvement</a:t>
            </a:r>
            <a:endParaRPr/>
          </a:p>
        </p:txBody>
      </p:sp>
      <p:sp>
        <p:nvSpPr>
          <p:cNvPr id="55" name="Google Shape;55;p13"/>
          <p:cNvSpPr/>
          <p:nvPr/>
        </p:nvSpPr>
        <p:spPr>
          <a:xfrm>
            <a:off x="4839278" y="2792283"/>
            <a:ext cx="1885788" cy="41392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100">
                <a:solidFill>
                  <a:srgbClr val="29396F"/>
                </a:solidFill>
                <a:latin typeface="Calibri"/>
                <a:ea typeface="Calibri"/>
                <a:cs typeface="Calibri"/>
                <a:sym typeface="Calibri"/>
              </a:rPr>
              <a:t>Develops and empowers individuals and teams for effective action</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9396F"/>
                </a:solidFill>
                <a:latin typeface="Calibri"/>
                <a:ea typeface="Calibri"/>
                <a:cs typeface="Calibri"/>
                <a:sym typeface="Calibri"/>
              </a:rPr>
              <a:t>Builds capacity</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Provides opportunities for growth to ensure all staff build capacity to support district goals</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9396F"/>
                </a:solidFill>
                <a:latin typeface="Calibri"/>
                <a:ea typeface="Calibri"/>
                <a:cs typeface="Calibri"/>
                <a:sym typeface="Calibri"/>
              </a:rPr>
              <a:t>Promotes collaboration</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Designs organizational structures to promote collaboration and teamwork for  distributed leadership throughout the district</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9396F"/>
                </a:solidFill>
                <a:latin typeface="Calibri"/>
                <a:ea typeface="Calibri"/>
                <a:cs typeface="Calibri"/>
                <a:sym typeface="Calibri"/>
              </a:rPr>
              <a:t>Inspires action</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Motivates others to take responsible risks and perform at their highest level to support district vision and goals</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9396F"/>
                </a:solidFill>
                <a:latin typeface="Calibri"/>
                <a:ea typeface="Calibri"/>
                <a:cs typeface="Calibri"/>
                <a:sym typeface="Calibri"/>
              </a:rPr>
              <a:t>Develops leaders</a:t>
            </a:r>
            <a:r>
              <a:rPr b="1" lang="en-US" sz="1200" strike="sngStrike">
                <a:solidFill>
                  <a:srgbClr val="29396F"/>
                </a:solidFill>
                <a:latin typeface="Calibri"/>
                <a:ea typeface="Calibri"/>
                <a:cs typeface="Calibri"/>
                <a:sym typeface="Calibri"/>
              </a:rPr>
              <a:t> </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Identifies, develops, and places future leaders through rigorous processes and strategic leadership assignments</a:t>
            </a:r>
            <a:endParaRPr/>
          </a:p>
        </p:txBody>
      </p:sp>
      <p:sp>
        <p:nvSpPr>
          <p:cNvPr id="56" name="Google Shape;56;p13"/>
          <p:cNvSpPr/>
          <p:nvPr/>
        </p:nvSpPr>
        <p:spPr>
          <a:xfrm>
            <a:off x="7170477" y="2792283"/>
            <a:ext cx="1922361" cy="382612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100">
                <a:solidFill>
                  <a:srgbClr val="21602E"/>
                </a:solidFill>
                <a:latin typeface="Calibri"/>
                <a:ea typeface="Calibri"/>
                <a:cs typeface="Calibri"/>
                <a:sym typeface="Calibri"/>
              </a:rPr>
              <a:t>Maintains district at the forefront of educational service providers</a:t>
            </a:r>
            <a:endParaRPr/>
          </a:p>
          <a:p>
            <a:pPr indent="0" lvl="0" marL="0" marR="0" rtl="0" algn="ctr">
              <a:spcBef>
                <a:spcPts val="0"/>
              </a:spcBef>
              <a:spcAft>
                <a:spcPts val="0"/>
              </a:spcAft>
              <a:buNone/>
            </a:pPr>
            <a:r>
              <a:t/>
            </a:r>
            <a:endParaRPr sz="765">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1602E"/>
                </a:solidFill>
                <a:latin typeface="Calibri"/>
                <a:ea typeface="Calibri"/>
                <a:cs typeface="Calibri"/>
                <a:sym typeface="Calibri"/>
              </a:rPr>
              <a:t>Scans Environment</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Analyzes and applies understanding of internal organization and external environment to assess and respond to the district’s future advancement</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1602E"/>
                </a:solidFill>
                <a:latin typeface="Calibri"/>
                <a:ea typeface="Calibri"/>
                <a:cs typeface="Calibri"/>
                <a:sym typeface="Calibri"/>
              </a:rPr>
              <a:t>Champions solutions</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Challenges the status quo by collaboratively exploring new and better ways of doing things</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1602E"/>
                </a:solidFill>
                <a:latin typeface="Calibri"/>
                <a:ea typeface="Calibri"/>
                <a:cs typeface="Calibri"/>
                <a:sym typeface="Calibri"/>
              </a:rPr>
              <a:t>Manages change</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Demonstrates courage, initiative, and perseverance in bringing about meaningful change to support the shared vision</a:t>
            </a:r>
            <a:endParaRPr/>
          </a:p>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a:p>
            <a:pPr indent="0" lvl="0" marL="0" marR="0" rtl="0" algn="l">
              <a:spcBef>
                <a:spcPts val="0"/>
              </a:spcBef>
              <a:spcAft>
                <a:spcPts val="0"/>
              </a:spcAft>
              <a:buNone/>
            </a:pPr>
            <a:r>
              <a:rPr b="1" lang="en-US" sz="1200">
                <a:solidFill>
                  <a:srgbClr val="21602E"/>
                </a:solidFill>
                <a:latin typeface="Calibri"/>
                <a:ea typeface="Calibri"/>
                <a:cs typeface="Calibri"/>
                <a:sym typeface="Calibri"/>
              </a:rPr>
              <a:t>Acknowledges outcomes</a:t>
            </a:r>
            <a:endParaRPr/>
          </a:p>
          <a:p>
            <a:pPr indent="0" lvl="0" marL="0" marR="0" rtl="0" algn="l">
              <a:spcBef>
                <a:spcPts val="0"/>
              </a:spcBef>
              <a:spcAft>
                <a:spcPts val="0"/>
              </a:spcAft>
              <a:buNone/>
            </a:pPr>
            <a:r>
              <a:rPr lang="en-US" sz="900">
                <a:solidFill>
                  <a:srgbClr val="000000"/>
                </a:solidFill>
                <a:latin typeface="Calibri"/>
                <a:ea typeface="Calibri"/>
                <a:cs typeface="Calibri"/>
                <a:sym typeface="Calibri"/>
              </a:rPr>
              <a:t>Creates a positive environment for growth by celebrating success and learning from failure</a:t>
            </a:r>
            <a:endParaRPr/>
          </a:p>
        </p:txBody>
      </p:sp>
      <p:sp>
        <p:nvSpPr>
          <p:cNvPr id="57" name="Google Shape;57;p13"/>
          <p:cNvSpPr/>
          <p:nvPr/>
        </p:nvSpPr>
        <p:spPr>
          <a:xfrm>
            <a:off x="378455" y="1206701"/>
            <a:ext cx="1487714" cy="1487714"/>
          </a:xfrm>
          <a:prstGeom prst="rect">
            <a:avLst/>
          </a:prstGeom>
          <a:gradFill>
            <a:gsLst>
              <a:gs pos="0">
                <a:srgbClr val="FFFFFF"/>
              </a:gs>
              <a:gs pos="35000">
                <a:srgbClr val="5F5E5F"/>
              </a:gs>
              <a:gs pos="100000">
                <a:srgbClr val="232323"/>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58" name="Google Shape;58;p13"/>
          <p:cNvSpPr/>
          <p:nvPr/>
        </p:nvSpPr>
        <p:spPr>
          <a:xfrm>
            <a:off x="2709655" y="1206701"/>
            <a:ext cx="1487714" cy="1487714"/>
          </a:xfrm>
          <a:prstGeom prst="rect">
            <a:avLst/>
          </a:prstGeom>
          <a:gradFill>
            <a:gsLst>
              <a:gs pos="0">
                <a:srgbClr val="FFFFFF"/>
              </a:gs>
              <a:gs pos="35000">
                <a:srgbClr val="7A1618"/>
              </a:gs>
              <a:gs pos="100000">
                <a:srgbClr val="3C1515"/>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59" name="Google Shape;59;p13"/>
          <p:cNvSpPr/>
          <p:nvPr/>
        </p:nvSpPr>
        <p:spPr>
          <a:xfrm>
            <a:off x="5018553" y="1188327"/>
            <a:ext cx="1487714" cy="1487714"/>
          </a:xfrm>
          <a:prstGeom prst="rect">
            <a:avLst/>
          </a:prstGeom>
          <a:gradFill>
            <a:gsLst>
              <a:gs pos="0">
                <a:srgbClr val="FFFFFF"/>
              </a:gs>
              <a:gs pos="35000">
                <a:srgbClr val="405499"/>
              </a:gs>
              <a:gs pos="100000">
                <a:srgbClr val="1B2955"/>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60" name="Google Shape;60;p13"/>
          <p:cNvSpPr/>
          <p:nvPr/>
        </p:nvSpPr>
        <p:spPr>
          <a:xfrm>
            <a:off x="7349752" y="1193091"/>
            <a:ext cx="1487714" cy="1487714"/>
          </a:xfrm>
          <a:prstGeom prst="rect">
            <a:avLst/>
          </a:prstGeom>
          <a:gradFill>
            <a:gsLst>
              <a:gs pos="0">
                <a:srgbClr val="FFFFFF"/>
              </a:gs>
              <a:gs pos="35000">
                <a:srgbClr val="2D8642"/>
              </a:gs>
              <a:gs pos="100000">
                <a:srgbClr val="1E582A"/>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61" name="Google Shape;61;p13"/>
          <p:cNvSpPr txBox="1"/>
          <p:nvPr/>
        </p:nvSpPr>
        <p:spPr>
          <a:xfrm>
            <a:off x="531992" y="2346005"/>
            <a:ext cx="1367102" cy="1951473"/>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1500">
                <a:solidFill>
                  <a:schemeClr val="lt1"/>
                </a:solidFill>
                <a:latin typeface="Impact"/>
                <a:ea typeface="Impact"/>
                <a:cs typeface="Impact"/>
                <a:sym typeface="Impact"/>
              </a:rPr>
              <a:t>P</a:t>
            </a:r>
            <a:endParaRPr/>
          </a:p>
        </p:txBody>
      </p:sp>
      <p:sp>
        <p:nvSpPr>
          <p:cNvPr id="62" name="Google Shape;62;p13"/>
          <p:cNvSpPr txBox="1"/>
          <p:nvPr/>
        </p:nvSpPr>
        <p:spPr>
          <a:xfrm>
            <a:off x="470797" y="908720"/>
            <a:ext cx="1367102" cy="1951473"/>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1500">
                <a:solidFill>
                  <a:schemeClr val="lt1"/>
                </a:solidFill>
                <a:latin typeface="Impact"/>
                <a:ea typeface="Impact"/>
                <a:cs typeface="Impact"/>
                <a:sym typeface="Impact"/>
              </a:rPr>
              <a:t>P</a:t>
            </a:r>
            <a:endParaRPr/>
          </a:p>
        </p:txBody>
      </p:sp>
      <p:sp>
        <p:nvSpPr>
          <p:cNvPr id="63" name="Google Shape;63;p13"/>
          <p:cNvSpPr txBox="1"/>
          <p:nvPr/>
        </p:nvSpPr>
        <p:spPr>
          <a:xfrm>
            <a:off x="467300" y="1548973"/>
            <a:ext cx="1451168" cy="735756"/>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Positive Engagement</a:t>
            </a:r>
            <a:endParaRPr/>
          </a:p>
        </p:txBody>
      </p:sp>
      <p:sp>
        <p:nvSpPr>
          <p:cNvPr id="64" name="Google Shape;64;p13"/>
          <p:cNvSpPr txBox="1"/>
          <p:nvPr/>
        </p:nvSpPr>
        <p:spPr>
          <a:xfrm>
            <a:off x="2769961" y="908720"/>
            <a:ext cx="1367102" cy="1951473"/>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1500">
                <a:solidFill>
                  <a:schemeClr val="lt1"/>
                </a:solidFill>
                <a:latin typeface="Impact"/>
                <a:ea typeface="Impact"/>
                <a:cs typeface="Impact"/>
                <a:sym typeface="Impact"/>
              </a:rPr>
              <a:t>S</a:t>
            </a:r>
            <a:endParaRPr/>
          </a:p>
        </p:txBody>
      </p:sp>
      <p:sp>
        <p:nvSpPr>
          <p:cNvPr id="65" name="Google Shape;65;p13"/>
          <p:cNvSpPr txBox="1"/>
          <p:nvPr/>
        </p:nvSpPr>
        <p:spPr>
          <a:xfrm>
            <a:off x="2727927" y="1410473"/>
            <a:ext cx="1451168" cy="1012755"/>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Student-centered Excellence</a:t>
            </a:r>
            <a:endParaRPr/>
          </a:p>
        </p:txBody>
      </p:sp>
      <p:sp>
        <p:nvSpPr>
          <p:cNvPr id="66" name="Google Shape;66;p13"/>
          <p:cNvSpPr txBox="1"/>
          <p:nvPr/>
        </p:nvSpPr>
        <p:spPr>
          <a:xfrm>
            <a:off x="5078858" y="908720"/>
            <a:ext cx="1367102" cy="1951473"/>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1500">
                <a:solidFill>
                  <a:schemeClr val="lt1"/>
                </a:solidFill>
                <a:latin typeface="Impact"/>
                <a:ea typeface="Impact"/>
                <a:cs typeface="Impact"/>
                <a:sym typeface="Impact"/>
              </a:rPr>
              <a:t>J</a:t>
            </a:r>
            <a:endParaRPr/>
          </a:p>
        </p:txBody>
      </p:sp>
      <p:sp>
        <p:nvSpPr>
          <p:cNvPr id="67" name="Google Shape;67;p13"/>
          <p:cNvSpPr txBox="1"/>
          <p:nvPr/>
        </p:nvSpPr>
        <p:spPr>
          <a:xfrm>
            <a:off x="4947306" y="1548973"/>
            <a:ext cx="1644686" cy="735756"/>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Joint Empowerment</a:t>
            </a:r>
            <a:endParaRPr/>
          </a:p>
        </p:txBody>
      </p:sp>
      <p:sp>
        <p:nvSpPr>
          <p:cNvPr id="68" name="Google Shape;68;p13"/>
          <p:cNvSpPr txBox="1"/>
          <p:nvPr/>
        </p:nvSpPr>
        <p:spPr>
          <a:xfrm>
            <a:off x="7410058" y="908720"/>
            <a:ext cx="1367102" cy="1951473"/>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1500">
                <a:solidFill>
                  <a:schemeClr val="lt1"/>
                </a:solidFill>
                <a:latin typeface="Impact"/>
                <a:ea typeface="Impact"/>
                <a:cs typeface="Impact"/>
                <a:sym typeface="Impact"/>
              </a:rPr>
              <a:t>A</a:t>
            </a:r>
            <a:endParaRPr/>
          </a:p>
        </p:txBody>
      </p:sp>
      <p:sp>
        <p:nvSpPr>
          <p:cNvPr id="69" name="Google Shape;69;p13"/>
          <p:cNvSpPr txBox="1"/>
          <p:nvPr/>
        </p:nvSpPr>
        <p:spPr>
          <a:xfrm>
            <a:off x="7368025" y="1548973"/>
            <a:ext cx="1451168" cy="735756"/>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Adaptive Innovation</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irit - Behaviors">
  <p:cSld name="Spirit - Behaviors">
    <p:spTree>
      <p:nvGrpSpPr>
        <p:cNvPr id="70" name="Shape 70"/>
        <p:cNvGrpSpPr/>
        <p:nvPr/>
      </p:nvGrpSpPr>
      <p:grpSpPr>
        <a:xfrm>
          <a:off x="0" y="0"/>
          <a:ext cx="0" cy="0"/>
          <a:chOff x="0" y="0"/>
          <a:chExt cx="0" cy="0"/>
        </a:xfrm>
      </p:grpSpPr>
      <p:sp>
        <p:nvSpPr>
          <p:cNvPr id="71" name="Google Shape;71;p14"/>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72" name="Google Shape;72;p14"/>
          <p:cNvGrpSpPr/>
          <p:nvPr/>
        </p:nvGrpSpPr>
        <p:grpSpPr>
          <a:xfrm>
            <a:off x="251519" y="1700808"/>
            <a:ext cx="8784977" cy="6378019"/>
            <a:chOff x="-252537" y="1196752"/>
            <a:chExt cx="9679632" cy="6378019"/>
          </a:xfrm>
        </p:grpSpPr>
        <p:grpSp>
          <p:nvGrpSpPr>
            <p:cNvPr id="73" name="Google Shape;73;p14"/>
            <p:cNvGrpSpPr/>
            <p:nvPr/>
          </p:nvGrpSpPr>
          <p:grpSpPr>
            <a:xfrm>
              <a:off x="-252536" y="1243808"/>
              <a:ext cx="9593407" cy="298946"/>
              <a:chOff x="81536" y="204739"/>
              <a:chExt cx="9998860" cy="306538"/>
            </a:xfrm>
          </p:grpSpPr>
          <p:sp>
            <p:nvSpPr>
              <p:cNvPr id="74" name="Google Shape;74;p14"/>
              <p:cNvSpPr/>
              <p:nvPr/>
            </p:nvSpPr>
            <p:spPr>
              <a:xfrm>
                <a:off x="81536" y="204739"/>
                <a:ext cx="2451381" cy="306538"/>
              </a:xfrm>
              <a:prstGeom prst="rect">
                <a:avLst/>
              </a:prstGeom>
              <a:gradFill>
                <a:gsLst>
                  <a:gs pos="0">
                    <a:srgbClr val="FFFFFF"/>
                  </a:gs>
                  <a:gs pos="35000">
                    <a:srgbClr val="5F5E5F"/>
                  </a:gs>
                  <a:gs pos="100000">
                    <a:srgbClr val="232323"/>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75" name="Google Shape;75;p14"/>
              <p:cNvSpPr/>
              <p:nvPr/>
            </p:nvSpPr>
            <p:spPr>
              <a:xfrm>
                <a:off x="2597362" y="204739"/>
                <a:ext cx="2451381" cy="306538"/>
              </a:xfrm>
              <a:prstGeom prst="rect">
                <a:avLst/>
              </a:prstGeom>
              <a:gradFill>
                <a:gsLst>
                  <a:gs pos="0">
                    <a:srgbClr val="FFFFFF"/>
                  </a:gs>
                  <a:gs pos="35000">
                    <a:srgbClr val="7A1618"/>
                  </a:gs>
                  <a:gs pos="100000">
                    <a:srgbClr val="3C1515"/>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76" name="Google Shape;76;p14"/>
              <p:cNvSpPr/>
              <p:nvPr/>
            </p:nvSpPr>
            <p:spPr>
              <a:xfrm>
                <a:off x="5113188" y="204739"/>
                <a:ext cx="2451381" cy="306538"/>
              </a:xfrm>
              <a:prstGeom prst="rect">
                <a:avLst/>
              </a:prstGeom>
              <a:gradFill>
                <a:gsLst>
                  <a:gs pos="0">
                    <a:srgbClr val="FFFFFF"/>
                  </a:gs>
                  <a:gs pos="35000">
                    <a:srgbClr val="405499"/>
                  </a:gs>
                  <a:gs pos="100000">
                    <a:srgbClr val="1B2955"/>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sp>
            <p:nvSpPr>
              <p:cNvPr id="77" name="Google Shape;77;p14"/>
              <p:cNvSpPr/>
              <p:nvPr/>
            </p:nvSpPr>
            <p:spPr>
              <a:xfrm>
                <a:off x="7629015" y="204739"/>
                <a:ext cx="2451381" cy="306538"/>
              </a:xfrm>
              <a:prstGeom prst="rect">
                <a:avLst/>
              </a:prstGeom>
              <a:gradFill>
                <a:gsLst>
                  <a:gs pos="0">
                    <a:srgbClr val="FFFFFF"/>
                  </a:gs>
                  <a:gs pos="35000">
                    <a:srgbClr val="2D8642"/>
                  </a:gs>
                  <a:gs pos="100000">
                    <a:srgbClr val="1E582A"/>
                  </a:gs>
                </a:gsLst>
                <a:path path="circle">
                  <a:fillToRect b="50%" l="50%" r="50%" t="50%"/>
                </a:path>
                <a:tileRect/>
              </a:gradFill>
              <a:ln cap="flat" cmpd="sng" w="9525">
                <a:solidFill>
                  <a:srgbClr val="E2E2E2"/>
                </a:solidFill>
                <a:prstDash val="solid"/>
                <a:miter lim="800000"/>
                <a:headEnd len="sm" w="sm" type="none"/>
                <a:tailEnd len="sm" w="sm" type="none"/>
              </a:ln>
            </p:spPr>
            <p:txBody>
              <a:bodyPr anchorCtr="0" anchor="ctr" bIns="90000" lIns="91425" spcFirstLastPara="1" rIns="91425" wrap="square" tIns="90000">
                <a:noAutofit/>
              </a:bodyPr>
              <a:lstStyle/>
              <a:p>
                <a:pPr indent="0" lvl="0" marL="0" marR="0" rtl="0" algn="ctr">
                  <a:spcBef>
                    <a:spcPts val="0"/>
                  </a:spcBef>
                  <a:spcAft>
                    <a:spcPts val="0"/>
                  </a:spcAft>
                  <a:buNone/>
                </a:pPr>
                <a:r>
                  <a:t/>
                </a:r>
                <a:endParaRPr sz="1400">
                  <a:solidFill>
                    <a:srgbClr val="43525B"/>
                  </a:solidFill>
                  <a:latin typeface="Calibri"/>
                  <a:ea typeface="Calibri"/>
                  <a:cs typeface="Calibri"/>
                  <a:sym typeface="Calibri"/>
                </a:endParaRPr>
              </a:p>
            </p:txBody>
          </p:sp>
        </p:grpSp>
        <p:sp>
          <p:nvSpPr>
            <p:cNvPr id="78" name="Google Shape;78;p14"/>
            <p:cNvSpPr txBox="1"/>
            <p:nvPr/>
          </p:nvSpPr>
          <p:spPr>
            <a:xfrm>
              <a:off x="34639" y="1196752"/>
              <a:ext cx="8992800" cy="831600"/>
            </a:xfrm>
            <a:prstGeom prst="rect">
              <a:avLst/>
            </a:prstGeom>
            <a:noFill/>
            <a:ln>
              <a:noFill/>
            </a:ln>
          </p:spPr>
          <p:txBody>
            <a:bodyPr anchorCtr="0" anchor="b" bIns="45700" lIns="0" spcFirstLastPara="1" rIns="0" wrap="square" tIns="45700">
              <a:noAutofit/>
            </a:bodyPr>
            <a:lstStyle/>
            <a:p>
              <a:pPr indent="0" lvl="0" marL="0" marR="0" rtl="0" algn="l">
                <a:spcBef>
                  <a:spcPts val="0"/>
                </a:spcBef>
                <a:spcAft>
                  <a:spcPts val="0"/>
                </a:spcAft>
                <a:buClr>
                  <a:schemeClr val="dk1"/>
                </a:buClr>
                <a:buSzPts val="2400"/>
                <a:buFont typeface="Calibri"/>
                <a:buNone/>
              </a:pPr>
              <a:r>
                <a:t/>
              </a:r>
              <a:endParaRPr b="1" sz="2400">
                <a:solidFill>
                  <a:schemeClr val="dk1"/>
                </a:solidFill>
                <a:latin typeface="Calibri"/>
                <a:ea typeface="Calibri"/>
                <a:cs typeface="Calibri"/>
                <a:sym typeface="Calibri"/>
              </a:endParaRPr>
            </a:p>
          </p:txBody>
        </p:sp>
        <p:sp>
          <p:nvSpPr>
            <p:cNvPr id="79" name="Google Shape;79;p14"/>
            <p:cNvSpPr/>
            <p:nvPr/>
          </p:nvSpPr>
          <p:spPr>
            <a:xfrm>
              <a:off x="6158587" y="2950183"/>
              <a:ext cx="1505324" cy="1505324"/>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t/>
              </a:r>
              <a:endParaRPr b="1" sz="1147">
                <a:solidFill>
                  <a:srgbClr val="231F20"/>
                </a:solidFill>
                <a:latin typeface="Calibri"/>
                <a:ea typeface="Calibri"/>
                <a:cs typeface="Calibri"/>
                <a:sym typeface="Calibri"/>
              </a:endParaRPr>
            </a:p>
            <a:p>
              <a:pPr indent="0" lvl="0" marL="0" marR="0" rtl="0" algn="ctr">
                <a:spcBef>
                  <a:spcPts val="0"/>
                </a:spcBef>
                <a:spcAft>
                  <a:spcPts val="0"/>
                </a:spcAft>
                <a:buNone/>
              </a:pPr>
              <a:r>
                <a:t/>
              </a:r>
              <a:endParaRPr sz="765">
                <a:solidFill>
                  <a:srgbClr val="231F20"/>
                </a:solidFill>
                <a:latin typeface="Calibri"/>
                <a:ea typeface="Calibri"/>
                <a:cs typeface="Calibri"/>
                <a:sym typeface="Calibri"/>
              </a:endParaRPr>
            </a:p>
          </p:txBody>
        </p:sp>
        <p:sp>
          <p:nvSpPr>
            <p:cNvPr id="80" name="Google Shape;80;p14"/>
            <p:cNvSpPr/>
            <p:nvPr/>
          </p:nvSpPr>
          <p:spPr>
            <a:xfrm>
              <a:off x="6158587" y="4455506"/>
              <a:ext cx="1505324" cy="1505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p:txBody>
        </p:sp>
        <p:sp>
          <p:nvSpPr>
            <p:cNvPr id="81" name="Google Shape;81;p14"/>
            <p:cNvSpPr/>
            <p:nvPr/>
          </p:nvSpPr>
          <p:spPr>
            <a:xfrm>
              <a:off x="7597004" y="4455506"/>
              <a:ext cx="1505324" cy="150532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1147">
                <a:solidFill>
                  <a:srgbClr val="000000"/>
                </a:solidFill>
                <a:latin typeface="Calibri"/>
                <a:ea typeface="Calibri"/>
                <a:cs typeface="Calibri"/>
                <a:sym typeface="Calibri"/>
              </a:endParaRPr>
            </a:p>
          </p:txBody>
        </p:sp>
        <p:sp>
          <p:nvSpPr>
            <p:cNvPr id="82" name="Google Shape;82;p14"/>
            <p:cNvSpPr/>
            <p:nvPr/>
          </p:nvSpPr>
          <p:spPr>
            <a:xfrm>
              <a:off x="-252537" y="1583703"/>
              <a:ext cx="2398367" cy="599106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700">
                <a:solidFill>
                  <a:srgbClr val="3E3E3E"/>
                </a:solidFill>
                <a:latin typeface="Arial"/>
                <a:ea typeface="Arial"/>
                <a:cs typeface="Arial"/>
                <a:sym typeface="Arial"/>
              </a:endParaRPr>
            </a:p>
            <a:p>
              <a:pPr indent="0" lvl="0" marL="0" marR="0" rtl="0" algn="l">
                <a:spcBef>
                  <a:spcPts val="0"/>
                </a:spcBef>
                <a:spcAft>
                  <a:spcPts val="0"/>
                </a:spcAft>
                <a:buNone/>
              </a:pPr>
              <a:r>
                <a:rPr b="1" lang="en-US" sz="700">
                  <a:solidFill>
                    <a:srgbClr val="3E3E3E"/>
                  </a:solidFill>
                  <a:latin typeface="Arial"/>
                  <a:ea typeface="Arial"/>
                  <a:cs typeface="Arial"/>
                  <a:sym typeface="Arial"/>
                </a:rPr>
                <a:t>Builds relationships </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Demonstrates concern, respect, and understanding for the needs of others</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Fosters hospitality -- sense of belonging to the same team</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Builds relationships and rapport that nurture growth and invite stakeholders to collective action</a:t>
              </a:r>
              <a:endParaRPr sz="700" strike="sngStrike">
                <a:solidFill>
                  <a:srgbClr val="231F20"/>
                </a:solidFill>
                <a:latin typeface="Arial"/>
                <a:ea typeface="Arial"/>
                <a:cs typeface="Arial"/>
                <a:sym typeface="Arial"/>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Frequent availability, contact, and visibility with stakeholders</a:t>
              </a:r>
              <a:endParaRPr b="1" sz="700">
                <a:solidFill>
                  <a:srgbClr val="231F20"/>
                </a:solidFill>
                <a:latin typeface="Arial"/>
                <a:ea typeface="Arial"/>
                <a:cs typeface="Arial"/>
                <a:sym typeface="Arial"/>
              </a:endParaRPr>
            </a:p>
            <a:p>
              <a:pPr indent="0" lvl="0" marL="0" marR="0" rtl="0" algn="l">
                <a:spcBef>
                  <a:spcPts val="0"/>
                </a:spcBef>
                <a:spcAft>
                  <a:spcPts val="0"/>
                </a:spcAft>
                <a:buNone/>
              </a:pPr>
              <a:r>
                <a:t/>
              </a:r>
              <a:endParaRPr b="1" sz="700">
                <a:solidFill>
                  <a:srgbClr val="3E3E3E"/>
                </a:solidFill>
                <a:latin typeface="Arial"/>
                <a:ea typeface="Arial"/>
                <a:cs typeface="Arial"/>
                <a:sym typeface="Arial"/>
              </a:endParaRPr>
            </a:p>
            <a:p>
              <a:pPr indent="0" lvl="0" marL="0" marR="0" rtl="0" algn="l">
                <a:spcBef>
                  <a:spcPts val="0"/>
                </a:spcBef>
                <a:spcAft>
                  <a:spcPts val="0"/>
                </a:spcAft>
                <a:buNone/>
              </a:pPr>
              <a:r>
                <a:rPr b="1" lang="en-US" sz="700">
                  <a:solidFill>
                    <a:srgbClr val="3E3E3E"/>
                  </a:solidFill>
                  <a:latin typeface="Arial"/>
                  <a:ea typeface="Arial"/>
                  <a:cs typeface="Arial"/>
                  <a:sym typeface="Arial"/>
                </a:rPr>
                <a:t>Communicates effectively</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Maintains open lines of clear, effective, and engaging communication with and among stakeholders</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Effectively synthesizes  and presents information in a way that  advocates and connects the district and community</a:t>
              </a:r>
              <a:endParaRPr b="1" sz="700">
                <a:solidFill>
                  <a:srgbClr val="231F20"/>
                </a:solidFill>
                <a:latin typeface="Arial"/>
                <a:ea typeface="Arial"/>
                <a:cs typeface="Arial"/>
                <a:sym typeface="Arial"/>
              </a:endParaRPr>
            </a:p>
            <a:p>
              <a:pPr indent="0" lvl="0" marL="0" marR="0" rtl="0" algn="l">
                <a:spcBef>
                  <a:spcPts val="0"/>
                </a:spcBef>
                <a:spcAft>
                  <a:spcPts val="0"/>
                </a:spcAft>
                <a:buNone/>
              </a:pPr>
              <a:r>
                <a:t/>
              </a:r>
              <a:endParaRPr b="1" sz="700">
                <a:solidFill>
                  <a:srgbClr val="3E3E3E"/>
                </a:solidFill>
                <a:latin typeface="Arial"/>
                <a:ea typeface="Arial"/>
                <a:cs typeface="Arial"/>
                <a:sym typeface="Arial"/>
              </a:endParaRPr>
            </a:p>
            <a:p>
              <a:pPr indent="0" lvl="0" marL="0" marR="0" rtl="0" algn="l">
                <a:spcBef>
                  <a:spcPts val="0"/>
                </a:spcBef>
                <a:spcAft>
                  <a:spcPts val="0"/>
                </a:spcAft>
                <a:buNone/>
              </a:pPr>
              <a:r>
                <a:rPr b="1" lang="en-US" sz="700">
                  <a:solidFill>
                    <a:srgbClr val="3E3E3E"/>
                  </a:solidFill>
                  <a:latin typeface="Arial"/>
                  <a:ea typeface="Arial"/>
                  <a:cs typeface="Arial"/>
                  <a:sym typeface="Arial"/>
                </a:rPr>
                <a:t>Models ethics</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Establishes trust by acting in ways that consistently reflect high standards of honesty, fairness, and confidentiality</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Demonstrates service orientation</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Maintains orderly environments for the physical and emotional safety of all stakeholders</a:t>
              </a:r>
              <a:endParaRPr/>
            </a:p>
            <a:p>
              <a:pPr indent="0" lvl="0" marL="0" marR="0" rtl="0" algn="l">
                <a:spcBef>
                  <a:spcPts val="0"/>
                </a:spcBef>
                <a:spcAft>
                  <a:spcPts val="0"/>
                </a:spcAft>
                <a:buNone/>
              </a:pPr>
              <a:r>
                <a:t/>
              </a:r>
              <a:endParaRPr b="1" sz="700">
                <a:solidFill>
                  <a:srgbClr val="3E3E3E"/>
                </a:solidFill>
                <a:latin typeface="Arial"/>
                <a:ea typeface="Arial"/>
                <a:cs typeface="Arial"/>
                <a:sym typeface="Arial"/>
              </a:endParaRPr>
            </a:p>
            <a:p>
              <a:pPr indent="0" lvl="0" marL="0" marR="0" rtl="0" algn="l">
                <a:spcBef>
                  <a:spcPts val="0"/>
                </a:spcBef>
                <a:spcAft>
                  <a:spcPts val="0"/>
                </a:spcAft>
                <a:buNone/>
              </a:pPr>
              <a:r>
                <a:rPr b="1" lang="en-US" sz="700">
                  <a:solidFill>
                    <a:srgbClr val="3E3E3E"/>
                  </a:solidFill>
                  <a:latin typeface="Arial"/>
                  <a:ea typeface="Arial"/>
                  <a:cs typeface="Arial"/>
                  <a:sym typeface="Arial"/>
                </a:rPr>
                <a:t>Exhibits professionalism</a:t>
              </a:r>
              <a:endParaRPr b="1" sz="700" strike="sngStrike">
                <a:solidFill>
                  <a:srgbClr val="3E3E3E"/>
                </a:solidFill>
                <a:latin typeface="Arial"/>
                <a:ea typeface="Arial"/>
                <a:cs typeface="Arial"/>
                <a:sym typeface="Arial"/>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Reflects on actions/decisions and seeks development and feedback for growth</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Possesses self-awareness around emotions, behaviors, and mindset</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Transitions skillfully  between different leadership styles to respond to context, individuals, and challenges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Maintains work-life balance and promotes a sense of well-being to address professional responsibilities</a:t>
              </a:r>
              <a:endParaRPr/>
            </a:p>
            <a:p>
              <a:pPr indent="0" lvl="0" marL="0" marR="0" rtl="0" algn="l">
                <a:spcBef>
                  <a:spcPts val="0"/>
                </a:spcBef>
                <a:spcAft>
                  <a:spcPts val="0"/>
                </a:spcAft>
                <a:buNone/>
              </a:pPr>
              <a:r>
                <a:t/>
              </a:r>
              <a:endParaRPr sz="700">
                <a:solidFill>
                  <a:srgbClr val="231F20"/>
                </a:solidFill>
                <a:latin typeface="Arial"/>
                <a:ea typeface="Arial"/>
                <a:cs typeface="Arial"/>
                <a:sym typeface="Arial"/>
              </a:endParaRPr>
            </a:p>
          </p:txBody>
        </p:sp>
        <p:sp>
          <p:nvSpPr>
            <p:cNvPr id="83" name="Google Shape;83;p14"/>
            <p:cNvSpPr/>
            <p:nvPr/>
          </p:nvSpPr>
          <p:spPr>
            <a:xfrm>
              <a:off x="2161273" y="1583703"/>
              <a:ext cx="2369766" cy="54763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700">
                <a:solidFill>
                  <a:srgbClr val="771618"/>
                </a:solidFill>
                <a:latin typeface="Arial"/>
                <a:ea typeface="Arial"/>
                <a:cs typeface="Arial"/>
                <a:sym typeface="Arial"/>
              </a:endParaRPr>
            </a:p>
            <a:p>
              <a:pPr indent="0" lvl="0" marL="0" marR="0" rtl="0" algn="l">
                <a:spcBef>
                  <a:spcPts val="0"/>
                </a:spcBef>
                <a:spcAft>
                  <a:spcPts val="0"/>
                </a:spcAft>
                <a:buNone/>
              </a:pPr>
              <a:r>
                <a:rPr b="1" lang="en-US" sz="700">
                  <a:solidFill>
                    <a:srgbClr val="771618"/>
                  </a:solidFill>
                  <a:latin typeface="Arial"/>
                  <a:ea typeface="Arial"/>
                  <a:cs typeface="Arial"/>
                  <a:sym typeface="Arial"/>
                </a:rPr>
                <a:t>Demonstrates expertise</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Possesses expertise and continuous desire to learn and ask questions in order to better serve students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Encourages and partners with all stakeholders in pursuing excellence and success</a:t>
              </a:r>
              <a:endParaRPr/>
            </a:p>
            <a:p>
              <a:pPr indent="0" lvl="0" marL="0" marR="0" rtl="0" algn="l">
                <a:spcBef>
                  <a:spcPts val="0"/>
                </a:spcBef>
                <a:spcAft>
                  <a:spcPts val="0"/>
                </a:spcAft>
                <a:buNone/>
              </a:pPr>
              <a:r>
                <a:t/>
              </a:r>
              <a:endParaRPr b="1" sz="700">
                <a:solidFill>
                  <a:srgbClr val="771618"/>
                </a:solidFill>
                <a:latin typeface="Arial"/>
                <a:ea typeface="Arial"/>
                <a:cs typeface="Arial"/>
                <a:sym typeface="Arial"/>
              </a:endParaRPr>
            </a:p>
            <a:p>
              <a:pPr indent="0" lvl="0" marL="0" marR="0" rtl="0" algn="l">
                <a:spcBef>
                  <a:spcPts val="0"/>
                </a:spcBef>
                <a:spcAft>
                  <a:spcPts val="0"/>
                </a:spcAft>
                <a:buNone/>
              </a:pPr>
              <a:r>
                <a:rPr b="1" lang="en-US" sz="700">
                  <a:solidFill>
                    <a:srgbClr val="771618"/>
                  </a:solidFill>
                  <a:latin typeface="Arial"/>
                  <a:ea typeface="Arial"/>
                  <a:cs typeface="Arial"/>
                  <a:sym typeface="Arial"/>
                </a:rPr>
                <a:t>Establishes shared vision</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Engages staff, students, and community in creation of shared vision, which is clear, specific, and operational</a:t>
              </a:r>
              <a:endParaRPr/>
            </a:p>
            <a:p>
              <a:pPr indent="0" lvl="0" marL="0" marR="0" rtl="0" algn="l">
                <a:spcBef>
                  <a:spcPts val="0"/>
                </a:spcBef>
                <a:spcAft>
                  <a:spcPts val="0"/>
                </a:spcAft>
                <a:buNone/>
              </a:pPr>
              <a:r>
                <a:t/>
              </a:r>
              <a:endParaRPr b="1" sz="700">
                <a:solidFill>
                  <a:srgbClr val="771618"/>
                </a:solidFill>
                <a:latin typeface="Arial"/>
                <a:ea typeface="Arial"/>
                <a:cs typeface="Arial"/>
                <a:sym typeface="Arial"/>
              </a:endParaRPr>
            </a:p>
            <a:p>
              <a:pPr indent="0" lvl="0" marL="0" marR="0" rtl="0" algn="l">
                <a:spcBef>
                  <a:spcPts val="0"/>
                </a:spcBef>
                <a:spcAft>
                  <a:spcPts val="0"/>
                </a:spcAft>
                <a:buNone/>
              </a:pPr>
              <a:r>
                <a:rPr b="1" lang="en-US" sz="700">
                  <a:solidFill>
                    <a:srgbClr val="771618"/>
                  </a:solidFill>
                  <a:latin typeface="Arial"/>
                  <a:ea typeface="Arial"/>
                  <a:cs typeface="Arial"/>
                  <a:sym typeface="Arial"/>
                </a:rPr>
                <a:t>Implements plan</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Collaboratively establishes realistic and measurable short- and mid-term goals aligned to vision and mission</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Engages team in monitoring progress through use of data</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Follows through to achieve goals through organization, prioritization, and time management </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Anticipates challenges and plans for them, utilizing effective problem-solving models as appropriate</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Maintains focus on vision and goals when involved in decision making about  strategies and programs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Procures and manages resources necessary to accomplish plan</a:t>
              </a:r>
              <a:endParaRPr/>
            </a:p>
            <a:p>
              <a:pPr indent="0" lvl="0" marL="0" marR="0" rtl="0" algn="l">
                <a:spcBef>
                  <a:spcPts val="0"/>
                </a:spcBef>
                <a:spcAft>
                  <a:spcPts val="0"/>
                </a:spcAft>
                <a:buNone/>
              </a:pPr>
              <a:r>
                <a:t/>
              </a:r>
              <a:endParaRPr b="1" sz="700">
                <a:solidFill>
                  <a:srgbClr val="771618"/>
                </a:solidFill>
                <a:latin typeface="Arial"/>
                <a:ea typeface="Arial"/>
                <a:cs typeface="Arial"/>
                <a:sym typeface="Arial"/>
              </a:endParaRPr>
            </a:p>
            <a:p>
              <a:pPr indent="0" lvl="0" marL="0" marR="0" rtl="0" algn="l">
                <a:spcBef>
                  <a:spcPts val="0"/>
                </a:spcBef>
                <a:spcAft>
                  <a:spcPts val="0"/>
                </a:spcAft>
                <a:buNone/>
              </a:pPr>
              <a:r>
                <a:rPr b="1" lang="en-US" sz="700">
                  <a:solidFill>
                    <a:srgbClr val="771618"/>
                  </a:solidFill>
                  <a:latin typeface="Arial"/>
                  <a:ea typeface="Arial"/>
                  <a:cs typeface="Arial"/>
                  <a:sym typeface="Arial"/>
                </a:rPr>
                <a:t>Expects results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Establishes high, concrete goals and expectations for all stakeholders through words and actions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Designs systems and structures to support environment for  optimal results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Exhibits strong commitment to fairness and equitable access, opportunities,  and resources for success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Meets demands for external accountability</a:t>
              </a:r>
              <a:endParaRPr/>
            </a:p>
            <a:p>
              <a:pPr indent="0" lvl="0" marL="0" marR="0" rtl="0" algn="l">
                <a:spcBef>
                  <a:spcPts val="0"/>
                </a:spcBef>
                <a:spcAft>
                  <a:spcPts val="0"/>
                </a:spcAft>
                <a:buNone/>
              </a:pPr>
              <a:r>
                <a:t/>
              </a:r>
              <a:endParaRPr sz="700">
                <a:solidFill>
                  <a:srgbClr val="231F20"/>
                </a:solidFill>
                <a:latin typeface="Arial"/>
                <a:ea typeface="Arial"/>
                <a:cs typeface="Arial"/>
                <a:sym typeface="Arial"/>
              </a:endParaRPr>
            </a:p>
          </p:txBody>
        </p:sp>
        <p:sp>
          <p:nvSpPr>
            <p:cNvPr id="84" name="Google Shape;84;p14"/>
            <p:cNvSpPr/>
            <p:nvPr/>
          </p:nvSpPr>
          <p:spPr>
            <a:xfrm>
              <a:off x="4575083" y="1583703"/>
              <a:ext cx="2351978" cy="55935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700">
                <a:solidFill>
                  <a:srgbClr val="29396F"/>
                </a:solidFill>
                <a:latin typeface="Arial"/>
                <a:ea typeface="Arial"/>
                <a:cs typeface="Arial"/>
                <a:sym typeface="Arial"/>
              </a:endParaRPr>
            </a:p>
            <a:p>
              <a:pPr indent="0" lvl="0" marL="0" marR="0" rtl="0" algn="l">
                <a:spcBef>
                  <a:spcPts val="0"/>
                </a:spcBef>
                <a:spcAft>
                  <a:spcPts val="0"/>
                </a:spcAft>
                <a:buNone/>
              </a:pPr>
              <a:r>
                <a:rPr b="1" lang="en-US" sz="700">
                  <a:solidFill>
                    <a:srgbClr val="29396F"/>
                  </a:solidFill>
                  <a:latin typeface="Arial"/>
                  <a:ea typeface="Arial"/>
                  <a:cs typeface="Arial"/>
                  <a:sym typeface="Arial"/>
                </a:rPr>
                <a:t>Builds capacity</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Ensures opportunities to develop strengths, build capacity, and address identified needs of all individuals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Supports growth through mentoring and coaching by providing specific, constructive, and actionable feedback</a:t>
              </a:r>
              <a:endParaRPr b="1" sz="700">
                <a:solidFill>
                  <a:srgbClr val="000000"/>
                </a:solidFill>
                <a:latin typeface="Arial"/>
                <a:ea typeface="Arial"/>
                <a:cs typeface="Arial"/>
                <a:sym typeface="Arial"/>
              </a:endParaRPr>
            </a:p>
            <a:p>
              <a:pPr indent="0" lvl="0" marL="0" marR="0" rtl="0" algn="l">
                <a:spcBef>
                  <a:spcPts val="0"/>
                </a:spcBef>
                <a:spcAft>
                  <a:spcPts val="0"/>
                </a:spcAft>
                <a:buNone/>
              </a:pPr>
              <a:r>
                <a:t/>
              </a:r>
              <a:endParaRPr b="1" sz="700">
                <a:solidFill>
                  <a:srgbClr val="29396F"/>
                </a:solidFill>
                <a:latin typeface="Arial"/>
                <a:ea typeface="Arial"/>
                <a:cs typeface="Arial"/>
                <a:sym typeface="Arial"/>
              </a:endParaRPr>
            </a:p>
            <a:p>
              <a:pPr indent="0" lvl="0" marL="0" marR="0" rtl="0" algn="l">
                <a:spcBef>
                  <a:spcPts val="0"/>
                </a:spcBef>
                <a:spcAft>
                  <a:spcPts val="0"/>
                </a:spcAft>
                <a:buNone/>
              </a:pPr>
              <a:r>
                <a:rPr b="1" lang="en-US" sz="700">
                  <a:solidFill>
                    <a:srgbClr val="29396F"/>
                  </a:solidFill>
                  <a:latin typeface="Arial"/>
                  <a:ea typeface="Arial"/>
                  <a:cs typeface="Arial"/>
                  <a:sym typeface="Arial"/>
                </a:rPr>
                <a:t>Promotes collaboration</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Values the capacity of all to contribute and engage in decisions that impact their work</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Encourages development of collective, organizational norms and structures that promote community of  collaboration and distributed leadership</a:t>
              </a:r>
              <a:endParaRPr/>
            </a:p>
            <a:p>
              <a:pPr indent="0" lvl="0" marL="0" marR="0" rtl="0" algn="l">
                <a:spcBef>
                  <a:spcPts val="0"/>
                </a:spcBef>
                <a:spcAft>
                  <a:spcPts val="0"/>
                </a:spcAft>
                <a:buNone/>
              </a:pPr>
              <a:r>
                <a:t/>
              </a:r>
              <a:endParaRPr b="1" sz="700">
                <a:solidFill>
                  <a:srgbClr val="29396F"/>
                </a:solidFill>
                <a:latin typeface="Arial"/>
                <a:ea typeface="Arial"/>
                <a:cs typeface="Arial"/>
                <a:sym typeface="Arial"/>
              </a:endParaRPr>
            </a:p>
            <a:p>
              <a:pPr indent="0" lvl="0" marL="0" marR="0" rtl="0" algn="l">
                <a:spcBef>
                  <a:spcPts val="0"/>
                </a:spcBef>
                <a:spcAft>
                  <a:spcPts val="0"/>
                </a:spcAft>
                <a:buNone/>
              </a:pPr>
              <a:r>
                <a:rPr b="1" lang="en-US" sz="700">
                  <a:solidFill>
                    <a:srgbClr val="29396F"/>
                  </a:solidFill>
                  <a:latin typeface="Arial"/>
                  <a:ea typeface="Arial"/>
                  <a:cs typeface="Arial"/>
                  <a:sym typeface="Arial"/>
                </a:rPr>
                <a:t>Inspires action</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Inspires others to accomplish things that might seem beyond their grasp</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Motivates staff to assume responsibility for achieving campus/district vision for all students</a:t>
              </a:r>
              <a:endParaRPr/>
            </a:p>
            <a:p>
              <a:pPr indent="0" lvl="0" marL="0" marR="0" rtl="0" algn="l">
                <a:spcBef>
                  <a:spcPts val="0"/>
                </a:spcBef>
                <a:spcAft>
                  <a:spcPts val="0"/>
                </a:spcAft>
                <a:buNone/>
              </a:pPr>
              <a:r>
                <a:t/>
              </a:r>
              <a:endParaRPr b="1" sz="700">
                <a:solidFill>
                  <a:srgbClr val="29396F"/>
                </a:solidFill>
                <a:latin typeface="Arial"/>
                <a:ea typeface="Arial"/>
                <a:cs typeface="Arial"/>
                <a:sym typeface="Arial"/>
              </a:endParaRPr>
            </a:p>
            <a:p>
              <a:pPr indent="0" lvl="0" marL="0" marR="0" rtl="0" algn="l">
                <a:spcBef>
                  <a:spcPts val="0"/>
                </a:spcBef>
                <a:spcAft>
                  <a:spcPts val="0"/>
                </a:spcAft>
                <a:buNone/>
              </a:pPr>
              <a:r>
                <a:rPr b="1" lang="en-US" sz="700">
                  <a:solidFill>
                    <a:srgbClr val="29396F"/>
                  </a:solidFill>
                  <a:latin typeface="Arial"/>
                  <a:ea typeface="Arial"/>
                  <a:cs typeface="Arial"/>
                  <a:sym typeface="Arial"/>
                </a:rPr>
                <a:t>Develops leaders </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Utilizes rigorous processes to identify, hire, place, and retain skilled staff </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Focuses on identifying the strengths in all staff and matching  staff to roles that grow capacity</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Develops future leaders through fair allocation of strategic assignments and delegated leadership responsibilities</a:t>
              </a:r>
              <a:endParaRPr/>
            </a:p>
            <a:p>
              <a:pPr indent="0" lvl="0" marL="0" marR="0" rtl="0" algn="l">
                <a:spcBef>
                  <a:spcPts val="0"/>
                </a:spcBef>
                <a:spcAft>
                  <a:spcPts val="0"/>
                </a:spcAft>
                <a:buNone/>
              </a:pPr>
              <a:r>
                <a:t/>
              </a:r>
              <a:endParaRPr sz="700">
                <a:solidFill>
                  <a:srgbClr val="231F20"/>
                </a:solidFill>
                <a:latin typeface="Arial"/>
                <a:ea typeface="Arial"/>
                <a:cs typeface="Arial"/>
                <a:sym typeface="Arial"/>
              </a:endParaRPr>
            </a:p>
          </p:txBody>
        </p:sp>
        <p:sp>
          <p:nvSpPr>
            <p:cNvPr id="85" name="Google Shape;85;p14"/>
            <p:cNvSpPr/>
            <p:nvPr/>
          </p:nvSpPr>
          <p:spPr>
            <a:xfrm>
              <a:off x="6988894" y="1583703"/>
              <a:ext cx="2325720" cy="532261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700">
                <a:solidFill>
                  <a:srgbClr val="21602E"/>
                </a:solidFill>
                <a:latin typeface="Arial"/>
                <a:ea typeface="Arial"/>
                <a:cs typeface="Arial"/>
                <a:sym typeface="Arial"/>
              </a:endParaRPr>
            </a:p>
            <a:p>
              <a:pPr indent="0" lvl="0" marL="0" marR="0" rtl="0" algn="l">
                <a:spcBef>
                  <a:spcPts val="0"/>
                </a:spcBef>
                <a:spcAft>
                  <a:spcPts val="0"/>
                </a:spcAft>
                <a:buNone/>
              </a:pPr>
              <a:r>
                <a:rPr b="1" lang="en-US" sz="700">
                  <a:solidFill>
                    <a:srgbClr val="21602E"/>
                  </a:solidFill>
                  <a:latin typeface="Arial"/>
                  <a:ea typeface="Arial"/>
                  <a:cs typeface="Arial"/>
                  <a:sym typeface="Arial"/>
                </a:rPr>
                <a:t>Scans Environment</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Exhibits understanding of dense and complex connections between organizational elements and external environment</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Demonstrates foresight by engaging the organization in likely futures and scenario planning to identify concerns and opportunities for improvement</a:t>
              </a:r>
              <a:endParaRPr/>
            </a:p>
            <a:p>
              <a:pPr indent="0" lvl="0" marL="0" marR="0" rtl="0" algn="l">
                <a:spcBef>
                  <a:spcPts val="0"/>
                </a:spcBef>
                <a:spcAft>
                  <a:spcPts val="0"/>
                </a:spcAft>
                <a:buNone/>
              </a:pPr>
              <a:r>
                <a:t/>
              </a:r>
              <a:endParaRPr b="1" sz="700">
                <a:solidFill>
                  <a:srgbClr val="21602E"/>
                </a:solidFill>
                <a:latin typeface="Arial"/>
                <a:ea typeface="Arial"/>
                <a:cs typeface="Arial"/>
                <a:sym typeface="Arial"/>
              </a:endParaRPr>
            </a:p>
            <a:p>
              <a:pPr indent="0" lvl="0" marL="0" marR="0" rtl="0" algn="l">
                <a:spcBef>
                  <a:spcPts val="0"/>
                </a:spcBef>
                <a:spcAft>
                  <a:spcPts val="0"/>
                </a:spcAft>
                <a:buNone/>
              </a:pPr>
              <a:r>
                <a:rPr b="1" lang="en-US" sz="700">
                  <a:solidFill>
                    <a:srgbClr val="21602E"/>
                  </a:solidFill>
                  <a:latin typeface="Arial"/>
                  <a:ea typeface="Arial"/>
                  <a:cs typeface="Arial"/>
                  <a:sym typeface="Arial"/>
                </a:rPr>
                <a:t>Champions solutions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Demonstrates intellectual curiosity and actively challenges the status quo</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Receptive to new ideas/perspectives from diverse stakeholders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Supports staff to try new practices and engage in risk-taking, aligned to vision and goals </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Engages organization with current research</a:t>
              </a:r>
              <a:endParaRPr/>
            </a:p>
            <a:p>
              <a:pPr indent="0" lvl="0" marL="0" marR="0" rtl="0" algn="l">
                <a:spcBef>
                  <a:spcPts val="0"/>
                </a:spcBef>
                <a:spcAft>
                  <a:spcPts val="0"/>
                </a:spcAft>
                <a:buNone/>
              </a:pPr>
              <a:r>
                <a:t/>
              </a:r>
              <a:endParaRPr b="1" sz="700">
                <a:solidFill>
                  <a:srgbClr val="21602E"/>
                </a:solidFill>
                <a:latin typeface="Arial"/>
                <a:ea typeface="Arial"/>
                <a:cs typeface="Arial"/>
                <a:sym typeface="Arial"/>
              </a:endParaRPr>
            </a:p>
            <a:p>
              <a:pPr indent="0" lvl="0" marL="0" marR="0" rtl="0" algn="l">
                <a:spcBef>
                  <a:spcPts val="0"/>
                </a:spcBef>
                <a:spcAft>
                  <a:spcPts val="0"/>
                </a:spcAft>
                <a:buNone/>
              </a:pPr>
              <a:r>
                <a:rPr b="1" lang="en-US" sz="700">
                  <a:solidFill>
                    <a:srgbClr val="21602E"/>
                  </a:solidFill>
                  <a:latin typeface="Arial"/>
                  <a:ea typeface="Arial"/>
                  <a:cs typeface="Arial"/>
                  <a:sym typeface="Arial"/>
                </a:rPr>
                <a:t>Manages change</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Demonstrates courage, initiative, and perseverance in bringing about meaningful change</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Resilient amid challenging circumstances</a:t>
              </a:r>
              <a:endParaRPr/>
            </a:p>
            <a:p>
              <a:pPr indent="-109265" lvl="0" marL="109265"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Anticipates and manages conflict in a constructive manner </a:t>
              </a:r>
              <a:endParaRPr/>
            </a:p>
            <a:p>
              <a:pPr indent="0" lvl="0" marL="0" marR="0" rtl="0" algn="l">
                <a:spcBef>
                  <a:spcPts val="0"/>
                </a:spcBef>
                <a:spcAft>
                  <a:spcPts val="0"/>
                </a:spcAft>
                <a:buNone/>
              </a:pPr>
              <a:r>
                <a:t/>
              </a:r>
              <a:endParaRPr b="1" sz="700">
                <a:solidFill>
                  <a:srgbClr val="21602E"/>
                </a:solidFill>
                <a:latin typeface="Arial"/>
                <a:ea typeface="Arial"/>
                <a:cs typeface="Arial"/>
                <a:sym typeface="Arial"/>
              </a:endParaRPr>
            </a:p>
            <a:p>
              <a:pPr indent="0" lvl="0" marL="0" marR="0" rtl="0" algn="l">
                <a:spcBef>
                  <a:spcPts val="0"/>
                </a:spcBef>
                <a:spcAft>
                  <a:spcPts val="0"/>
                </a:spcAft>
                <a:buNone/>
              </a:pPr>
              <a:r>
                <a:rPr b="1" lang="en-US" sz="700">
                  <a:solidFill>
                    <a:srgbClr val="21602E"/>
                  </a:solidFill>
                  <a:latin typeface="Arial"/>
                  <a:ea typeface="Arial"/>
                  <a:cs typeface="Arial"/>
                  <a:sym typeface="Arial"/>
                </a:rPr>
                <a:t>Acknowledges outcomes</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Creates a positive environment by recognizing and celebrating individual and team effort and success</a:t>
              </a:r>
              <a:endParaRPr/>
            </a:p>
            <a:p>
              <a:pPr indent="-182108" lvl="0" marL="182108" marR="0" rtl="0" algn="l">
                <a:spcBef>
                  <a:spcPts val="0"/>
                </a:spcBef>
                <a:spcAft>
                  <a:spcPts val="0"/>
                </a:spcAft>
                <a:buClr>
                  <a:srgbClr val="231F20"/>
                </a:buClr>
                <a:buSzPts val="700"/>
                <a:buFont typeface="Arial"/>
                <a:buChar char="•"/>
              </a:pPr>
              <a:r>
                <a:rPr lang="en-US" sz="700">
                  <a:solidFill>
                    <a:srgbClr val="231F20"/>
                  </a:solidFill>
                  <a:latin typeface="Arial"/>
                  <a:ea typeface="Arial"/>
                  <a:cs typeface="Arial"/>
                  <a:sym typeface="Arial"/>
                </a:rPr>
                <a:t>Acknowledges failure as opportunity to learn and improve</a:t>
              </a:r>
              <a:endParaRPr/>
            </a:p>
            <a:p>
              <a:pPr indent="-137658" lvl="0" marL="182108" marR="0" rtl="0" algn="l">
                <a:spcBef>
                  <a:spcPts val="0"/>
                </a:spcBef>
                <a:spcAft>
                  <a:spcPts val="0"/>
                </a:spcAft>
                <a:buClr>
                  <a:schemeClr val="dk1"/>
                </a:buClr>
                <a:buSzPts val="700"/>
                <a:buFont typeface="Arial"/>
                <a:buNone/>
              </a:pPr>
              <a:r>
                <a:t/>
              </a:r>
              <a:endParaRPr sz="700">
                <a:solidFill>
                  <a:srgbClr val="231F20"/>
                </a:solidFill>
                <a:latin typeface="Arial"/>
                <a:ea typeface="Arial"/>
                <a:cs typeface="Arial"/>
                <a:sym typeface="Arial"/>
              </a:endParaRPr>
            </a:p>
          </p:txBody>
        </p:sp>
        <p:sp>
          <p:nvSpPr>
            <p:cNvPr id="86" name="Google Shape;86;p14"/>
            <p:cNvSpPr txBox="1"/>
            <p:nvPr/>
          </p:nvSpPr>
          <p:spPr>
            <a:xfrm>
              <a:off x="-252536" y="1196752"/>
              <a:ext cx="2451381" cy="397201"/>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Positive Engagement</a:t>
              </a:r>
              <a:endParaRPr/>
            </a:p>
          </p:txBody>
        </p:sp>
        <p:sp>
          <p:nvSpPr>
            <p:cNvPr id="87" name="Google Shape;87;p14"/>
            <p:cNvSpPr txBox="1"/>
            <p:nvPr/>
          </p:nvSpPr>
          <p:spPr>
            <a:xfrm>
              <a:off x="2108260" y="1209488"/>
              <a:ext cx="2451381" cy="397201"/>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Student-centered Excellence</a:t>
              </a:r>
              <a:endParaRPr/>
            </a:p>
          </p:txBody>
        </p:sp>
        <p:sp>
          <p:nvSpPr>
            <p:cNvPr id="88" name="Google Shape;88;p14"/>
            <p:cNvSpPr txBox="1"/>
            <p:nvPr/>
          </p:nvSpPr>
          <p:spPr>
            <a:xfrm>
              <a:off x="4531039" y="1209488"/>
              <a:ext cx="2451381" cy="397201"/>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Joint Empowerment</a:t>
              </a:r>
              <a:endParaRPr/>
            </a:p>
          </p:txBody>
        </p:sp>
        <p:sp>
          <p:nvSpPr>
            <p:cNvPr id="89" name="Google Shape;89;p14"/>
            <p:cNvSpPr txBox="1"/>
            <p:nvPr/>
          </p:nvSpPr>
          <p:spPr>
            <a:xfrm>
              <a:off x="6975714" y="1214037"/>
              <a:ext cx="2451381" cy="397201"/>
            </a:xfrm>
            <a:prstGeom prst="rect">
              <a:avLst/>
            </a:prstGeom>
            <a:noFill/>
            <a:ln>
              <a:noFill/>
            </a:ln>
          </p:spPr>
          <p:txBody>
            <a:bodyPr anchorCtr="0" anchor="t" bIns="90000" lIns="91425" spcFirstLastPara="1" rIns="91425" wrap="square" tIns="90000">
              <a:no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Adaptive Innovation</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apid">
  <p:cSld name="Rapid">
    <p:spTree>
      <p:nvGrpSpPr>
        <p:cNvPr id="90" name="Shape 90"/>
        <p:cNvGrpSpPr/>
        <p:nvPr/>
      </p:nvGrpSpPr>
      <p:grpSpPr>
        <a:xfrm>
          <a:off x="0" y="0"/>
          <a:ext cx="0" cy="0"/>
          <a:chOff x="0" y="0"/>
          <a:chExt cx="0" cy="0"/>
        </a:xfrm>
      </p:grpSpPr>
      <p:sp>
        <p:nvSpPr>
          <p:cNvPr id="91" name="Google Shape;91;p15"/>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5"/>
          <p:cNvSpPr/>
          <p:nvPr/>
        </p:nvSpPr>
        <p:spPr>
          <a:xfrm>
            <a:off x="683568" y="1920282"/>
            <a:ext cx="681768" cy="973955"/>
          </a:xfrm>
          <a:custGeom>
            <a:rect b="b" l="l" r="r" t="t"/>
            <a:pathLst>
              <a:path extrusionOk="0" h="681768" w="973954">
                <a:moveTo>
                  <a:pt x="973953" y="0"/>
                </a:moveTo>
                <a:lnTo>
                  <a:pt x="973953" y="443149"/>
                </a:lnTo>
                <a:lnTo>
                  <a:pt x="486977" y="681768"/>
                </a:lnTo>
                <a:lnTo>
                  <a:pt x="1" y="443149"/>
                </a:lnTo>
                <a:lnTo>
                  <a:pt x="1" y="0"/>
                </a:lnTo>
                <a:lnTo>
                  <a:pt x="486977" y="238619"/>
                </a:lnTo>
                <a:lnTo>
                  <a:pt x="973953" y="0"/>
                </a:lnTo>
                <a:close/>
              </a:path>
            </a:pathLst>
          </a:custGeom>
          <a:solidFill>
            <a:srgbClr val="800000"/>
          </a:solidFill>
          <a:ln cap="flat" cmpd="sng" w="25400">
            <a:solidFill>
              <a:srgbClr val="800000"/>
            </a:solidFill>
            <a:prstDash val="solid"/>
            <a:round/>
            <a:headEnd len="sm" w="sm" type="none"/>
            <a:tailEnd len="sm" w="sm" type="none"/>
          </a:ln>
        </p:spPr>
        <p:txBody>
          <a:bodyPr anchorCtr="0" anchor="ctr" bIns="361200" lIns="20300" spcFirstLastPara="1" rIns="20300" wrap="square" tIns="361200">
            <a:noAutofit/>
          </a:bodyPr>
          <a:lstStyle/>
          <a:p>
            <a:pPr indent="0" lvl="0" marL="0" marR="0" rtl="0" algn="ctr">
              <a:lnSpc>
                <a:spcPct val="90000"/>
              </a:lnSpc>
              <a:spcBef>
                <a:spcPts val="0"/>
              </a:spcBef>
              <a:spcAft>
                <a:spcPts val="0"/>
              </a:spcAft>
              <a:buClr>
                <a:schemeClr val="lt1"/>
              </a:buClr>
              <a:buSzPts val="3200"/>
              <a:buFont typeface="Calibri"/>
              <a:buNone/>
            </a:pPr>
            <a:r>
              <a:rPr b="1" lang="en-US" sz="3200">
                <a:solidFill>
                  <a:schemeClr val="lt1"/>
                </a:solidFill>
                <a:latin typeface="Calibri"/>
                <a:ea typeface="Calibri"/>
                <a:cs typeface="Calibri"/>
                <a:sym typeface="Calibri"/>
              </a:rPr>
              <a:t>R</a:t>
            </a:r>
            <a:endParaRPr/>
          </a:p>
        </p:txBody>
      </p:sp>
      <p:sp>
        <p:nvSpPr>
          <p:cNvPr id="93" name="Google Shape;93;p15"/>
          <p:cNvSpPr/>
          <p:nvPr/>
        </p:nvSpPr>
        <p:spPr>
          <a:xfrm>
            <a:off x="1365336" y="1920284"/>
            <a:ext cx="6572837" cy="633403"/>
          </a:xfrm>
          <a:custGeom>
            <a:rect b="b" l="l" r="r" t="t"/>
            <a:pathLst>
              <a:path extrusionOk="0" h="6572837" w="633403">
                <a:moveTo>
                  <a:pt x="633403" y="1095495"/>
                </a:moveTo>
                <a:lnTo>
                  <a:pt x="633403" y="5477342"/>
                </a:lnTo>
                <a:cubicBezTo>
                  <a:pt x="633403" y="6082363"/>
                  <a:pt x="628848" y="6572832"/>
                  <a:pt x="623230" y="6572832"/>
                </a:cubicBezTo>
                <a:lnTo>
                  <a:pt x="0" y="6572832"/>
                </a:lnTo>
                <a:lnTo>
                  <a:pt x="0" y="6572832"/>
                </a:lnTo>
                <a:lnTo>
                  <a:pt x="0" y="5"/>
                </a:lnTo>
                <a:lnTo>
                  <a:pt x="0" y="5"/>
                </a:lnTo>
                <a:lnTo>
                  <a:pt x="623230" y="5"/>
                </a:lnTo>
                <a:cubicBezTo>
                  <a:pt x="628848" y="5"/>
                  <a:pt x="633403" y="490474"/>
                  <a:pt x="633403" y="1095495"/>
                </a:cubicBezTo>
                <a:close/>
              </a:path>
            </a:pathLst>
          </a:custGeom>
          <a:solidFill>
            <a:schemeClr val="lt1">
              <a:alpha val="89803"/>
            </a:schemeClr>
          </a:solidFill>
          <a:ln cap="flat" cmpd="sng" w="12700">
            <a:solidFill>
              <a:srgbClr val="7F7F7F"/>
            </a:solidFill>
            <a:prstDash val="solid"/>
            <a:miter lim="800000"/>
            <a:headEnd len="sm" w="sm" type="none"/>
            <a:tailEnd len="sm" w="sm" type="none"/>
          </a:ln>
        </p:spPr>
        <p:txBody>
          <a:bodyPr anchorCtr="0" anchor="ctr" bIns="46150" lIns="170675" spcFirstLastPara="1" rIns="46150" wrap="square" tIns="46150">
            <a:noAutofit/>
          </a:bodyPr>
          <a:lstStyle/>
          <a:p>
            <a:pPr indent="0" lvl="1" marL="0" marR="0" rtl="0" algn="l">
              <a:lnSpc>
                <a:spcPct val="9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Recommend</a:t>
            </a:r>
            <a:r>
              <a:rPr b="0" i="0" lang="en-US" sz="3600" u="none" cap="none" strike="noStrike">
                <a:solidFill>
                  <a:schemeClr val="dk1"/>
                </a:solidFill>
                <a:latin typeface="Calibri"/>
                <a:ea typeface="Calibri"/>
                <a:cs typeface="Calibri"/>
                <a:sym typeface="Calibri"/>
              </a:rPr>
              <a:t> </a:t>
            </a:r>
            <a:endParaRPr b="1" i="0" sz="3600" u="none" cap="none" strike="noStrike">
              <a:solidFill>
                <a:schemeClr val="dk1"/>
              </a:solidFill>
              <a:latin typeface="Calibri"/>
              <a:ea typeface="Calibri"/>
              <a:cs typeface="Calibri"/>
              <a:sym typeface="Calibri"/>
            </a:endParaRPr>
          </a:p>
        </p:txBody>
      </p:sp>
      <p:sp>
        <p:nvSpPr>
          <p:cNvPr id="94" name="Google Shape;94;p15"/>
          <p:cNvSpPr/>
          <p:nvPr/>
        </p:nvSpPr>
        <p:spPr>
          <a:xfrm>
            <a:off x="683568" y="2775736"/>
            <a:ext cx="681768" cy="973954"/>
          </a:xfrm>
          <a:custGeom>
            <a:rect b="b" l="l" r="r" t="t"/>
            <a:pathLst>
              <a:path extrusionOk="0" h="681768" w="973954">
                <a:moveTo>
                  <a:pt x="973953" y="0"/>
                </a:moveTo>
                <a:lnTo>
                  <a:pt x="973953" y="443149"/>
                </a:lnTo>
                <a:lnTo>
                  <a:pt x="486977" y="681768"/>
                </a:lnTo>
                <a:lnTo>
                  <a:pt x="1" y="443149"/>
                </a:lnTo>
                <a:lnTo>
                  <a:pt x="1" y="0"/>
                </a:lnTo>
                <a:lnTo>
                  <a:pt x="486977" y="238619"/>
                </a:lnTo>
                <a:lnTo>
                  <a:pt x="973953" y="0"/>
                </a:lnTo>
                <a:close/>
              </a:path>
            </a:pathLst>
          </a:custGeom>
          <a:solidFill>
            <a:srgbClr val="800000"/>
          </a:solidFill>
          <a:ln cap="flat" cmpd="sng" w="25400">
            <a:solidFill>
              <a:srgbClr val="800000"/>
            </a:solidFill>
            <a:prstDash val="solid"/>
            <a:round/>
            <a:headEnd len="sm" w="sm" type="none"/>
            <a:tailEnd len="sm" w="sm" type="none"/>
          </a:ln>
        </p:spPr>
        <p:txBody>
          <a:bodyPr anchorCtr="0" anchor="ctr" bIns="361200" lIns="20300" spcFirstLastPara="1" rIns="20300" wrap="square" tIns="361200">
            <a:noAutofit/>
          </a:bodyPr>
          <a:lstStyle/>
          <a:p>
            <a:pPr indent="0" lvl="0" marL="0" marR="0" rtl="0" algn="ctr">
              <a:lnSpc>
                <a:spcPct val="90000"/>
              </a:lnSpc>
              <a:spcBef>
                <a:spcPts val="0"/>
              </a:spcBef>
              <a:spcAft>
                <a:spcPts val="0"/>
              </a:spcAft>
              <a:buClr>
                <a:schemeClr val="lt1"/>
              </a:buClr>
              <a:buSzPts val="3200"/>
              <a:buFont typeface="Calibri"/>
              <a:buNone/>
            </a:pPr>
            <a:r>
              <a:rPr b="1" lang="en-US" sz="3200">
                <a:solidFill>
                  <a:schemeClr val="lt1"/>
                </a:solidFill>
                <a:latin typeface="Calibri"/>
                <a:ea typeface="Calibri"/>
                <a:cs typeface="Calibri"/>
                <a:sym typeface="Calibri"/>
              </a:rPr>
              <a:t>A</a:t>
            </a:r>
            <a:endParaRPr/>
          </a:p>
        </p:txBody>
      </p:sp>
      <p:sp>
        <p:nvSpPr>
          <p:cNvPr id="95" name="Google Shape;95;p15"/>
          <p:cNvSpPr/>
          <p:nvPr/>
        </p:nvSpPr>
        <p:spPr>
          <a:xfrm>
            <a:off x="1365335" y="2775736"/>
            <a:ext cx="6572838" cy="633071"/>
          </a:xfrm>
          <a:custGeom>
            <a:rect b="b" l="l" r="r" t="t"/>
            <a:pathLst>
              <a:path extrusionOk="0" h="6572837" w="633070">
                <a:moveTo>
                  <a:pt x="633070" y="1095501"/>
                </a:moveTo>
                <a:lnTo>
                  <a:pt x="633070" y="5477336"/>
                </a:lnTo>
                <a:cubicBezTo>
                  <a:pt x="633070" y="6082364"/>
                  <a:pt x="628520" y="6572832"/>
                  <a:pt x="622907" y="6572832"/>
                </a:cubicBezTo>
                <a:lnTo>
                  <a:pt x="0" y="6572832"/>
                </a:lnTo>
                <a:lnTo>
                  <a:pt x="0" y="6572832"/>
                </a:lnTo>
                <a:lnTo>
                  <a:pt x="0" y="5"/>
                </a:lnTo>
                <a:lnTo>
                  <a:pt x="0" y="5"/>
                </a:lnTo>
                <a:lnTo>
                  <a:pt x="622907" y="5"/>
                </a:lnTo>
                <a:cubicBezTo>
                  <a:pt x="628520" y="5"/>
                  <a:pt x="633070" y="490473"/>
                  <a:pt x="633070" y="1095501"/>
                </a:cubicBezTo>
                <a:close/>
              </a:path>
            </a:pathLst>
          </a:custGeom>
          <a:solidFill>
            <a:schemeClr val="lt1">
              <a:alpha val="89803"/>
            </a:schemeClr>
          </a:solidFill>
          <a:ln cap="flat" cmpd="sng" w="12700">
            <a:solidFill>
              <a:srgbClr val="7F7F7F"/>
            </a:solidFill>
            <a:prstDash val="solid"/>
            <a:miter lim="800000"/>
            <a:headEnd len="sm" w="sm" type="none"/>
            <a:tailEnd len="sm" w="sm" type="none"/>
          </a:ln>
        </p:spPr>
        <p:txBody>
          <a:bodyPr anchorCtr="0" anchor="ctr" bIns="46125" lIns="170675" spcFirstLastPara="1" rIns="46125" wrap="square" tIns="46125">
            <a:noAutofit/>
          </a:bodyPr>
          <a:lstStyle/>
          <a:p>
            <a:pPr indent="0" lvl="1" marL="0" marR="0" rtl="0" algn="l">
              <a:lnSpc>
                <a:spcPct val="9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Agree</a:t>
            </a:r>
            <a:endParaRPr b="1" i="0" sz="3600" u="none" cap="none" strike="noStrike">
              <a:solidFill>
                <a:schemeClr val="dk1"/>
              </a:solidFill>
              <a:latin typeface="Calibri"/>
              <a:ea typeface="Calibri"/>
              <a:cs typeface="Calibri"/>
              <a:sym typeface="Calibri"/>
            </a:endParaRPr>
          </a:p>
        </p:txBody>
      </p:sp>
      <p:sp>
        <p:nvSpPr>
          <p:cNvPr id="96" name="Google Shape;96;p15"/>
          <p:cNvSpPr/>
          <p:nvPr/>
        </p:nvSpPr>
        <p:spPr>
          <a:xfrm>
            <a:off x="683568" y="3631188"/>
            <a:ext cx="681768" cy="973954"/>
          </a:xfrm>
          <a:custGeom>
            <a:rect b="b" l="l" r="r" t="t"/>
            <a:pathLst>
              <a:path extrusionOk="0" h="681768" w="973954">
                <a:moveTo>
                  <a:pt x="973953" y="0"/>
                </a:moveTo>
                <a:lnTo>
                  <a:pt x="973953" y="443149"/>
                </a:lnTo>
                <a:lnTo>
                  <a:pt x="486977" y="681768"/>
                </a:lnTo>
                <a:lnTo>
                  <a:pt x="1" y="443149"/>
                </a:lnTo>
                <a:lnTo>
                  <a:pt x="1" y="0"/>
                </a:lnTo>
                <a:lnTo>
                  <a:pt x="486977" y="238619"/>
                </a:lnTo>
                <a:lnTo>
                  <a:pt x="973953" y="0"/>
                </a:lnTo>
                <a:close/>
              </a:path>
            </a:pathLst>
          </a:custGeom>
          <a:solidFill>
            <a:srgbClr val="800000"/>
          </a:solidFill>
          <a:ln cap="flat" cmpd="sng" w="25400">
            <a:solidFill>
              <a:srgbClr val="800000"/>
            </a:solidFill>
            <a:prstDash val="solid"/>
            <a:round/>
            <a:headEnd len="sm" w="sm" type="none"/>
            <a:tailEnd len="sm" w="sm" type="none"/>
          </a:ln>
        </p:spPr>
        <p:txBody>
          <a:bodyPr anchorCtr="0" anchor="ctr" bIns="361200" lIns="20300" spcFirstLastPara="1" rIns="20300" wrap="square" tIns="361200">
            <a:noAutofit/>
          </a:bodyPr>
          <a:lstStyle/>
          <a:p>
            <a:pPr indent="0" lvl="0" marL="0" marR="0" rtl="0" algn="ctr">
              <a:lnSpc>
                <a:spcPct val="90000"/>
              </a:lnSpc>
              <a:spcBef>
                <a:spcPts val="0"/>
              </a:spcBef>
              <a:spcAft>
                <a:spcPts val="0"/>
              </a:spcAft>
              <a:buClr>
                <a:schemeClr val="lt1"/>
              </a:buClr>
              <a:buSzPts val="3200"/>
              <a:buFont typeface="Calibri"/>
              <a:buNone/>
            </a:pPr>
            <a:r>
              <a:rPr b="1" lang="en-US" sz="3200">
                <a:solidFill>
                  <a:schemeClr val="lt1"/>
                </a:solidFill>
                <a:latin typeface="Calibri"/>
                <a:ea typeface="Calibri"/>
                <a:cs typeface="Calibri"/>
                <a:sym typeface="Calibri"/>
              </a:rPr>
              <a:t>P</a:t>
            </a:r>
            <a:endParaRPr/>
          </a:p>
        </p:txBody>
      </p:sp>
      <p:sp>
        <p:nvSpPr>
          <p:cNvPr id="97" name="Google Shape;97;p15"/>
          <p:cNvSpPr/>
          <p:nvPr/>
        </p:nvSpPr>
        <p:spPr>
          <a:xfrm>
            <a:off x="1365335" y="3631188"/>
            <a:ext cx="6572838" cy="633071"/>
          </a:xfrm>
          <a:custGeom>
            <a:rect b="b" l="l" r="r" t="t"/>
            <a:pathLst>
              <a:path extrusionOk="0" h="6572837" w="633070">
                <a:moveTo>
                  <a:pt x="633070" y="1095501"/>
                </a:moveTo>
                <a:lnTo>
                  <a:pt x="633070" y="5477336"/>
                </a:lnTo>
                <a:cubicBezTo>
                  <a:pt x="633070" y="6082364"/>
                  <a:pt x="628520" y="6572832"/>
                  <a:pt x="622907" y="6572832"/>
                </a:cubicBezTo>
                <a:lnTo>
                  <a:pt x="0" y="6572832"/>
                </a:lnTo>
                <a:lnTo>
                  <a:pt x="0" y="6572832"/>
                </a:lnTo>
                <a:lnTo>
                  <a:pt x="0" y="5"/>
                </a:lnTo>
                <a:lnTo>
                  <a:pt x="0" y="5"/>
                </a:lnTo>
                <a:lnTo>
                  <a:pt x="622907" y="5"/>
                </a:lnTo>
                <a:cubicBezTo>
                  <a:pt x="628520" y="5"/>
                  <a:pt x="633070" y="490473"/>
                  <a:pt x="633070" y="1095501"/>
                </a:cubicBezTo>
                <a:close/>
              </a:path>
            </a:pathLst>
          </a:custGeom>
          <a:solidFill>
            <a:schemeClr val="lt1">
              <a:alpha val="89803"/>
            </a:schemeClr>
          </a:solidFill>
          <a:ln cap="flat" cmpd="sng" w="12700">
            <a:solidFill>
              <a:srgbClr val="7F7F7F"/>
            </a:solidFill>
            <a:prstDash val="solid"/>
            <a:miter lim="800000"/>
            <a:headEnd len="sm" w="sm" type="none"/>
            <a:tailEnd len="sm" w="sm" type="none"/>
          </a:ln>
        </p:spPr>
        <p:txBody>
          <a:bodyPr anchorCtr="0" anchor="ctr" bIns="46125" lIns="170675" spcFirstLastPara="1" rIns="46125" wrap="square" tIns="46125">
            <a:noAutofit/>
          </a:bodyPr>
          <a:lstStyle/>
          <a:p>
            <a:pPr indent="0" lvl="1" marL="0" marR="0" rtl="0" algn="l">
              <a:lnSpc>
                <a:spcPct val="9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Perform</a:t>
            </a:r>
            <a:endParaRPr b="0" i="0" sz="3600" u="none" cap="none" strike="noStrike">
              <a:solidFill>
                <a:schemeClr val="dk1"/>
              </a:solidFill>
              <a:latin typeface="Calibri"/>
              <a:ea typeface="Calibri"/>
              <a:cs typeface="Calibri"/>
              <a:sym typeface="Calibri"/>
            </a:endParaRPr>
          </a:p>
        </p:txBody>
      </p:sp>
      <p:sp>
        <p:nvSpPr>
          <p:cNvPr id="98" name="Google Shape;98;p15"/>
          <p:cNvSpPr/>
          <p:nvPr/>
        </p:nvSpPr>
        <p:spPr>
          <a:xfrm>
            <a:off x="683568" y="4486640"/>
            <a:ext cx="681768" cy="973954"/>
          </a:xfrm>
          <a:custGeom>
            <a:rect b="b" l="l" r="r" t="t"/>
            <a:pathLst>
              <a:path extrusionOk="0" h="681768" w="973954">
                <a:moveTo>
                  <a:pt x="973953" y="0"/>
                </a:moveTo>
                <a:lnTo>
                  <a:pt x="973953" y="443149"/>
                </a:lnTo>
                <a:lnTo>
                  <a:pt x="486977" y="681768"/>
                </a:lnTo>
                <a:lnTo>
                  <a:pt x="1" y="443149"/>
                </a:lnTo>
                <a:lnTo>
                  <a:pt x="1" y="0"/>
                </a:lnTo>
                <a:lnTo>
                  <a:pt x="486977" y="238619"/>
                </a:lnTo>
                <a:lnTo>
                  <a:pt x="973953" y="0"/>
                </a:lnTo>
                <a:close/>
              </a:path>
            </a:pathLst>
          </a:custGeom>
          <a:solidFill>
            <a:srgbClr val="800000"/>
          </a:solidFill>
          <a:ln cap="flat" cmpd="sng" w="25400">
            <a:solidFill>
              <a:srgbClr val="800000"/>
            </a:solidFill>
            <a:prstDash val="solid"/>
            <a:round/>
            <a:headEnd len="sm" w="sm" type="none"/>
            <a:tailEnd len="sm" w="sm" type="none"/>
          </a:ln>
        </p:spPr>
        <p:txBody>
          <a:bodyPr anchorCtr="0" anchor="ctr" bIns="361200" lIns="20300" spcFirstLastPara="1" rIns="20300" wrap="square" tIns="361200">
            <a:noAutofit/>
          </a:bodyPr>
          <a:lstStyle/>
          <a:p>
            <a:pPr indent="0" lvl="0" marL="0" marR="0" rtl="0" algn="ctr">
              <a:lnSpc>
                <a:spcPct val="90000"/>
              </a:lnSpc>
              <a:spcBef>
                <a:spcPts val="0"/>
              </a:spcBef>
              <a:spcAft>
                <a:spcPts val="0"/>
              </a:spcAft>
              <a:buClr>
                <a:schemeClr val="lt1"/>
              </a:buClr>
              <a:buSzPts val="3200"/>
              <a:buFont typeface="Calibri"/>
              <a:buNone/>
            </a:pPr>
            <a:r>
              <a:rPr b="1" lang="en-US" sz="3200">
                <a:solidFill>
                  <a:schemeClr val="lt1"/>
                </a:solidFill>
                <a:latin typeface="Calibri"/>
                <a:ea typeface="Calibri"/>
                <a:cs typeface="Calibri"/>
                <a:sym typeface="Calibri"/>
              </a:rPr>
              <a:t>I</a:t>
            </a:r>
            <a:endParaRPr/>
          </a:p>
        </p:txBody>
      </p:sp>
      <p:sp>
        <p:nvSpPr>
          <p:cNvPr id="99" name="Google Shape;99;p15"/>
          <p:cNvSpPr/>
          <p:nvPr/>
        </p:nvSpPr>
        <p:spPr>
          <a:xfrm>
            <a:off x="1365335" y="4486640"/>
            <a:ext cx="6572838" cy="633071"/>
          </a:xfrm>
          <a:custGeom>
            <a:rect b="b" l="l" r="r" t="t"/>
            <a:pathLst>
              <a:path extrusionOk="0" h="6572837" w="633070">
                <a:moveTo>
                  <a:pt x="633070" y="1095501"/>
                </a:moveTo>
                <a:lnTo>
                  <a:pt x="633070" y="5477336"/>
                </a:lnTo>
                <a:cubicBezTo>
                  <a:pt x="633070" y="6082364"/>
                  <a:pt x="628520" y="6572832"/>
                  <a:pt x="622907" y="6572832"/>
                </a:cubicBezTo>
                <a:lnTo>
                  <a:pt x="0" y="6572832"/>
                </a:lnTo>
                <a:lnTo>
                  <a:pt x="0" y="6572832"/>
                </a:lnTo>
                <a:lnTo>
                  <a:pt x="0" y="5"/>
                </a:lnTo>
                <a:lnTo>
                  <a:pt x="0" y="5"/>
                </a:lnTo>
                <a:lnTo>
                  <a:pt x="622907" y="5"/>
                </a:lnTo>
                <a:cubicBezTo>
                  <a:pt x="628520" y="5"/>
                  <a:pt x="633070" y="490473"/>
                  <a:pt x="633070" y="1095501"/>
                </a:cubicBezTo>
                <a:close/>
              </a:path>
            </a:pathLst>
          </a:custGeom>
          <a:solidFill>
            <a:schemeClr val="lt1">
              <a:alpha val="89803"/>
            </a:schemeClr>
          </a:solidFill>
          <a:ln cap="flat" cmpd="sng" w="12700">
            <a:solidFill>
              <a:srgbClr val="7F7F7F"/>
            </a:solidFill>
            <a:prstDash val="solid"/>
            <a:miter lim="800000"/>
            <a:headEnd len="sm" w="sm" type="none"/>
            <a:tailEnd len="sm" w="sm" type="none"/>
          </a:ln>
        </p:spPr>
        <p:txBody>
          <a:bodyPr anchorCtr="0" anchor="ctr" bIns="46125" lIns="170675" spcFirstLastPara="1" rIns="46125" wrap="square" tIns="46125">
            <a:noAutofit/>
          </a:bodyPr>
          <a:lstStyle/>
          <a:p>
            <a:pPr indent="0" lvl="1" marL="0" marR="0" rtl="0" algn="l">
              <a:lnSpc>
                <a:spcPct val="9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Input</a:t>
            </a:r>
            <a:endParaRPr b="1" i="0" sz="2400" u="none" cap="none" strike="noStrike">
              <a:solidFill>
                <a:schemeClr val="dk1"/>
              </a:solidFill>
              <a:latin typeface="Calibri"/>
              <a:ea typeface="Calibri"/>
              <a:cs typeface="Calibri"/>
              <a:sym typeface="Calibri"/>
            </a:endParaRPr>
          </a:p>
        </p:txBody>
      </p:sp>
      <p:sp>
        <p:nvSpPr>
          <p:cNvPr id="100" name="Google Shape;100;p15"/>
          <p:cNvSpPr/>
          <p:nvPr/>
        </p:nvSpPr>
        <p:spPr>
          <a:xfrm>
            <a:off x="683568" y="5342092"/>
            <a:ext cx="681768" cy="973954"/>
          </a:xfrm>
          <a:custGeom>
            <a:rect b="b" l="l" r="r" t="t"/>
            <a:pathLst>
              <a:path extrusionOk="0" h="681768" w="973954">
                <a:moveTo>
                  <a:pt x="973953" y="0"/>
                </a:moveTo>
                <a:lnTo>
                  <a:pt x="973953" y="443149"/>
                </a:lnTo>
                <a:lnTo>
                  <a:pt x="486977" y="681768"/>
                </a:lnTo>
                <a:lnTo>
                  <a:pt x="1" y="443149"/>
                </a:lnTo>
                <a:lnTo>
                  <a:pt x="1" y="0"/>
                </a:lnTo>
                <a:lnTo>
                  <a:pt x="486977" y="238619"/>
                </a:lnTo>
                <a:lnTo>
                  <a:pt x="973953" y="0"/>
                </a:lnTo>
                <a:close/>
              </a:path>
            </a:pathLst>
          </a:custGeom>
          <a:solidFill>
            <a:srgbClr val="800000"/>
          </a:solidFill>
          <a:ln cap="flat" cmpd="sng" w="25400">
            <a:solidFill>
              <a:srgbClr val="800000"/>
            </a:solidFill>
            <a:prstDash val="solid"/>
            <a:round/>
            <a:headEnd len="sm" w="sm" type="none"/>
            <a:tailEnd len="sm" w="sm" type="none"/>
          </a:ln>
        </p:spPr>
        <p:txBody>
          <a:bodyPr anchorCtr="0" anchor="ctr" bIns="361200" lIns="20300" spcFirstLastPara="1" rIns="20300" wrap="square" tIns="361200">
            <a:noAutofit/>
          </a:bodyPr>
          <a:lstStyle/>
          <a:p>
            <a:pPr indent="0" lvl="0" marL="0" marR="0" rtl="0" algn="ctr">
              <a:lnSpc>
                <a:spcPct val="90000"/>
              </a:lnSpc>
              <a:spcBef>
                <a:spcPts val="0"/>
              </a:spcBef>
              <a:spcAft>
                <a:spcPts val="0"/>
              </a:spcAft>
              <a:buClr>
                <a:schemeClr val="lt1"/>
              </a:buClr>
              <a:buSzPts val="3200"/>
              <a:buFont typeface="Calibri"/>
              <a:buNone/>
            </a:pPr>
            <a:r>
              <a:rPr b="1" lang="en-US" sz="3200">
                <a:solidFill>
                  <a:schemeClr val="lt1"/>
                </a:solidFill>
                <a:latin typeface="Calibri"/>
                <a:ea typeface="Calibri"/>
                <a:cs typeface="Calibri"/>
                <a:sym typeface="Calibri"/>
              </a:rPr>
              <a:t>D</a:t>
            </a:r>
            <a:endParaRPr/>
          </a:p>
        </p:txBody>
      </p:sp>
      <p:sp>
        <p:nvSpPr>
          <p:cNvPr id="101" name="Google Shape;101;p15"/>
          <p:cNvSpPr/>
          <p:nvPr/>
        </p:nvSpPr>
        <p:spPr>
          <a:xfrm>
            <a:off x="1365335" y="5342091"/>
            <a:ext cx="6572838" cy="633071"/>
          </a:xfrm>
          <a:custGeom>
            <a:rect b="b" l="l" r="r" t="t"/>
            <a:pathLst>
              <a:path extrusionOk="0" h="6572837" w="633070">
                <a:moveTo>
                  <a:pt x="633070" y="1095501"/>
                </a:moveTo>
                <a:lnTo>
                  <a:pt x="633070" y="5477336"/>
                </a:lnTo>
                <a:cubicBezTo>
                  <a:pt x="633070" y="6082364"/>
                  <a:pt x="628520" y="6572832"/>
                  <a:pt x="622907" y="6572832"/>
                </a:cubicBezTo>
                <a:lnTo>
                  <a:pt x="0" y="6572832"/>
                </a:lnTo>
                <a:lnTo>
                  <a:pt x="0" y="6572832"/>
                </a:lnTo>
                <a:lnTo>
                  <a:pt x="0" y="5"/>
                </a:lnTo>
                <a:lnTo>
                  <a:pt x="0" y="5"/>
                </a:lnTo>
                <a:lnTo>
                  <a:pt x="622907" y="5"/>
                </a:lnTo>
                <a:cubicBezTo>
                  <a:pt x="628520" y="5"/>
                  <a:pt x="633070" y="490473"/>
                  <a:pt x="633070" y="1095501"/>
                </a:cubicBezTo>
                <a:close/>
              </a:path>
            </a:pathLst>
          </a:custGeom>
          <a:solidFill>
            <a:schemeClr val="lt1">
              <a:alpha val="89803"/>
            </a:schemeClr>
          </a:solidFill>
          <a:ln cap="flat" cmpd="sng" w="12700">
            <a:solidFill>
              <a:srgbClr val="7F7F7F"/>
            </a:solidFill>
            <a:prstDash val="solid"/>
            <a:miter lim="800000"/>
            <a:headEnd len="sm" w="sm" type="none"/>
            <a:tailEnd len="sm" w="sm" type="none"/>
          </a:ln>
        </p:spPr>
        <p:txBody>
          <a:bodyPr anchorCtr="0" anchor="ctr" bIns="46125" lIns="170675" spcFirstLastPara="1" rIns="46125" wrap="square" tIns="46125">
            <a:noAutofit/>
          </a:bodyPr>
          <a:lstStyle/>
          <a:p>
            <a:pPr indent="0" lvl="1" marL="0" marR="0" rtl="0" algn="l">
              <a:lnSpc>
                <a:spcPct val="9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Decide</a:t>
            </a:r>
            <a:endParaRPr b="1" i="0" sz="2400" u="none" cap="none" strike="noStrike">
              <a:solidFill>
                <a:schemeClr val="dk1"/>
              </a:solidFill>
              <a:latin typeface="Calibri"/>
              <a:ea typeface="Calibri"/>
              <a:cs typeface="Calibri"/>
              <a:sym typeface="Calibri"/>
            </a:endParaRPr>
          </a:p>
        </p:txBody>
      </p:sp>
      <p:sp>
        <p:nvSpPr>
          <p:cNvPr id="102" name="Google Shape;102;p15"/>
          <p:cNvSpPr txBox="1"/>
          <p:nvPr/>
        </p:nvSpPr>
        <p:spPr>
          <a:xfrm>
            <a:off x="3417912" y="1916832"/>
            <a:ext cx="4593837" cy="612645"/>
          </a:xfrm>
          <a:prstGeom prst="rect">
            <a:avLst/>
          </a:prstGeom>
          <a:noFill/>
          <a:ln>
            <a:noFill/>
          </a:ln>
        </p:spPr>
        <p:txBody>
          <a:bodyPr anchorCtr="0" anchor="t" bIns="90000" lIns="91425" spcFirstLastPara="1" rIns="91425" wrap="square" tIns="90000">
            <a:noAutofit/>
          </a:bodyPr>
          <a:lstStyle/>
          <a:p>
            <a:pPr indent="0" lvl="0" marL="0" marR="0" rtl="0" algn="l">
              <a:spcBef>
                <a:spcPts val="0"/>
              </a:spcBef>
              <a:spcAft>
                <a:spcPts val="0"/>
              </a:spcAft>
              <a:buNone/>
            </a:pPr>
            <a:r>
              <a:rPr lang="en-US" sz="1400">
                <a:solidFill>
                  <a:srgbClr val="43525B"/>
                </a:solidFill>
                <a:latin typeface="Calibri"/>
                <a:ea typeface="Calibri"/>
                <a:cs typeface="Calibri"/>
                <a:sym typeface="Calibri"/>
              </a:rPr>
              <a:t>The people who gather input, provide data/analysis and secure buy-in to create a recommendation for a key decision</a:t>
            </a:r>
            <a:endParaRPr/>
          </a:p>
        </p:txBody>
      </p:sp>
      <p:sp>
        <p:nvSpPr>
          <p:cNvPr id="103" name="Google Shape;103;p15"/>
          <p:cNvSpPr txBox="1"/>
          <p:nvPr/>
        </p:nvSpPr>
        <p:spPr>
          <a:xfrm>
            <a:off x="3417912" y="2799501"/>
            <a:ext cx="4593837" cy="612645"/>
          </a:xfrm>
          <a:prstGeom prst="rect">
            <a:avLst/>
          </a:prstGeom>
          <a:noFill/>
          <a:ln>
            <a:noFill/>
          </a:ln>
        </p:spPr>
        <p:txBody>
          <a:bodyPr anchorCtr="0" anchor="t" bIns="90000" lIns="91425" spcFirstLastPara="1" rIns="91425" wrap="square" tIns="90000">
            <a:noAutofit/>
          </a:bodyPr>
          <a:lstStyle/>
          <a:p>
            <a:pPr indent="0" lvl="0" marL="0" marR="0" rtl="0" algn="l">
              <a:spcBef>
                <a:spcPts val="0"/>
              </a:spcBef>
              <a:spcAft>
                <a:spcPts val="0"/>
              </a:spcAft>
              <a:buNone/>
            </a:pPr>
            <a:r>
              <a:rPr lang="en-US" sz="1400">
                <a:solidFill>
                  <a:srgbClr val="43525B"/>
                </a:solidFill>
                <a:latin typeface="Calibri"/>
                <a:ea typeface="Calibri"/>
                <a:cs typeface="Calibri"/>
                <a:sym typeface="Calibri"/>
              </a:rPr>
              <a:t>The people who need to agree with or approve a recommendation – this is essentially an “I” with veto power</a:t>
            </a:r>
            <a:endParaRPr/>
          </a:p>
        </p:txBody>
      </p:sp>
      <p:sp>
        <p:nvSpPr>
          <p:cNvPr id="104" name="Google Shape;104;p15"/>
          <p:cNvSpPr txBox="1"/>
          <p:nvPr/>
        </p:nvSpPr>
        <p:spPr>
          <a:xfrm>
            <a:off x="3417912" y="3659075"/>
            <a:ext cx="4593837" cy="612645"/>
          </a:xfrm>
          <a:prstGeom prst="rect">
            <a:avLst/>
          </a:prstGeom>
          <a:noFill/>
          <a:ln>
            <a:noFill/>
          </a:ln>
        </p:spPr>
        <p:txBody>
          <a:bodyPr anchorCtr="0" anchor="t" bIns="90000" lIns="91425" spcFirstLastPara="1" rIns="91425" wrap="square" tIns="90000">
            <a:noAutofit/>
          </a:bodyPr>
          <a:lstStyle/>
          <a:p>
            <a:pPr indent="0" lvl="0" marL="0" marR="0" rtl="0" algn="l">
              <a:spcBef>
                <a:spcPts val="0"/>
              </a:spcBef>
              <a:spcAft>
                <a:spcPts val="0"/>
              </a:spcAft>
              <a:buNone/>
            </a:pPr>
            <a:r>
              <a:rPr lang="en-US" sz="1400">
                <a:solidFill>
                  <a:srgbClr val="43525B"/>
                </a:solidFill>
                <a:latin typeface="Calibri"/>
                <a:ea typeface="Calibri"/>
                <a:cs typeface="Calibri"/>
                <a:sym typeface="Calibri"/>
              </a:rPr>
              <a:t>The people who will carry out the decision once it has been made – often people who are “Ps” are also “Is”</a:t>
            </a:r>
            <a:endParaRPr/>
          </a:p>
        </p:txBody>
      </p:sp>
      <p:sp>
        <p:nvSpPr>
          <p:cNvPr id="105" name="Google Shape;105;p15"/>
          <p:cNvSpPr txBox="1"/>
          <p:nvPr/>
        </p:nvSpPr>
        <p:spPr>
          <a:xfrm>
            <a:off x="3417912" y="4500893"/>
            <a:ext cx="4593837" cy="612645"/>
          </a:xfrm>
          <a:prstGeom prst="rect">
            <a:avLst/>
          </a:prstGeom>
          <a:noFill/>
          <a:ln>
            <a:noFill/>
          </a:ln>
        </p:spPr>
        <p:txBody>
          <a:bodyPr anchorCtr="0" anchor="t" bIns="90000" lIns="91425" spcFirstLastPara="1" rIns="91425" wrap="square" tIns="90000">
            <a:noAutofit/>
          </a:bodyPr>
          <a:lstStyle/>
          <a:p>
            <a:pPr indent="0" lvl="0" marL="0" marR="0" rtl="0" algn="l">
              <a:spcBef>
                <a:spcPts val="0"/>
              </a:spcBef>
              <a:spcAft>
                <a:spcPts val="0"/>
              </a:spcAft>
              <a:buNone/>
            </a:pPr>
            <a:r>
              <a:rPr lang="en-US" sz="1400">
                <a:solidFill>
                  <a:srgbClr val="43525B"/>
                </a:solidFill>
                <a:latin typeface="Calibri"/>
                <a:ea typeface="Calibri"/>
                <a:cs typeface="Calibri"/>
                <a:sym typeface="Calibri"/>
              </a:rPr>
              <a:t>The people who must be consulted on a recommendation before a decision is made, but do not have a vote or veto</a:t>
            </a:r>
            <a:endParaRPr/>
          </a:p>
        </p:txBody>
      </p:sp>
      <p:sp>
        <p:nvSpPr>
          <p:cNvPr id="106" name="Google Shape;106;p15"/>
          <p:cNvSpPr txBox="1"/>
          <p:nvPr/>
        </p:nvSpPr>
        <p:spPr>
          <a:xfrm>
            <a:off x="3417912" y="5351589"/>
            <a:ext cx="4593837" cy="612645"/>
          </a:xfrm>
          <a:prstGeom prst="rect">
            <a:avLst/>
          </a:prstGeom>
          <a:noFill/>
          <a:ln>
            <a:noFill/>
          </a:ln>
        </p:spPr>
        <p:txBody>
          <a:bodyPr anchorCtr="0" anchor="t" bIns="90000" lIns="91425" spcFirstLastPara="1" rIns="91425" wrap="square" tIns="90000">
            <a:noAutofit/>
          </a:bodyPr>
          <a:lstStyle/>
          <a:p>
            <a:pPr indent="0" lvl="0" marL="0" marR="0" rtl="0" algn="l">
              <a:spcBef>
                <a:spcPts val="0"/>
              </a:spcBef>
              <a:spcAft>
                <a:spcPts val="0"/>
              </a:spcAft>
              <a:buNone/>
            </a:pPr>
            <a:r>
              <a:rPr lang="en-US" sz="1400">
                <a:solidFill>
                  <a:srgbClr val="43525B"/>
                </a:solidFill>
                <a:latin typeface="Calibri"/>
                <a:ea typeface="Calibri"/>
                <a:cs typeface="Calibri"/>
                <a:sym typeface="Calibri"/>
              </a:rPr>
              <a:t>The person with final authority – things get done only after the “D” gives the OK</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7" name="Shape 107"/>
        <p:cNvGrpSpPr/>
        <p:nvPr/>
      </p:nvGrpSpPr>
      <p:grpSpPr>
        <a:xfrm>
          <a:off x="0" y="0"/>
          <a:ext cx="0" cy="0"/>
          <a:chOff x="0" y="0"/>
          <a:chExt cx="0" cy="0"/>
        </a:xfrm>
      </p:grpSpPr>
      <p:sp>
        <p:nvSpPr>
          <p:cNvPr id="108" name="Google Shape;108;p16"/>
          <p:cNvSpPr txBox="1"/>
          <p:nvPr>
            <p:ph type="title"/>
          </p:nvPr>
        </p:nvSpPr>
        <p:spPr>
          <a:xfrm>
            <a:off x="87337" y="938422"/>
            <a:ext cx="8804544"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16"/>
          <p:cNvSpPr txBox="1"/>
          <p:nvPr>
            <p:ph idx="1" type="body"/>
          </p:nvPr>
        </p:nvSpPr>
        <p:spPr>
          <a:xfrm>
            <a:off x="87337" y="2294492"/>
            <a:ext cx="8567737" cy="132556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16"/>
          <p:cNvSpPr txBox="1"/>
          <p:nvPr>
            <p:ph idx="2" type="body"/>
          </p:nvPr>
        </p:nvSpPr>
        <p:spPr>
          <a:xfrm>
            <a:off x="2483768" y="6021288"/>
            <a:ext cx="3816423" cy="522804"/>
          </a:xfrm>
          <a:prstGeom prst="rect">
            <a:avLst/>
          </a:prstGeom>
          <a:noFill/>
          <a:ln>
            <a:noFill/>
          </a:ln>
        </p:spPr>
        <p:txBody>
          <a:bodyPr anchorCtr="0" anchor="t" bIns="45700" lIns="91425" spcFirstLastPara="1" rIns="91425" wrap="square" tIns="45700">
            <a:noAutofit/>
          </a:bodyPr>
          <a:lstStyle>
            <a:lvl1pPr indent="-355600" lvl="0" marL="457200" marR="0" rtl="0" algn="ctr">
              <a:lnSpc>
                <a:spcPct val="90000"/>
              </a:lnSpc>
              <a:spcBef>
                <a:spcPts val="10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0" y="234702"/>
            <a:ext cx="9144000" cy="818033"/>
          </a:xfrm>
          <a:prstGeom prst="rect">
            <a:avLst/>
          </a:prstGeom>
          <a:solidFill>
            <a:srgbClr val="8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trans_psja_logo_stack.png" id="11" name="Google Shape;11;p1"/>
          <p:cNvPicPr preferRelativeResize="0"/>
          <p:nvPr/>
        </p:nvPicPr>
        <p:blipFill rotWithShape="1">
          <a:blip r:embed="rId1">
            <a:alphaModFix/>
          </a:blip>
          <a:srcRect b="0" l="0" r="0" t="0"/>
          <a:stretch/>
        </p:blipFill>
        <p:spPr>
          <a:xfrm>
            <a:off x="7452320" y="188284"/>
            <a:ext cx="1589012" cy="1512524"/>
          </a:xfrm>
          <a:prstGeom prst="rect">
            <a:avLst/>
          </a:prstGeom>
          <a:noFill/>
          <a:ln>
            <a:noFill/>
          </a:ln>
        </p:spPr>
      </p:pic>
      <p:sp>
        <p:nvSpPr>
          <p:cNvPr id="12" name="Google Shape;12;p1"/>
          <p:cNvSpPr txBox="1"/>
          <p:nvPr>
            <p:ph type="title"/>
          </p:nvPr>
        </p:nvSpPr>
        <p:spPr>
          <a:xfrm>
            <a:off x="5139" y="234703"/>
            <a:ext cx="7015133" cy="81803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docs.google.com/document/d/1hp1Srb9Gt3mYSTg_24vFa6ozwOY3gh9_7Cz9qTwPrvA/edit?usp=sharing" TargetMode="External"/><Relationship Id="rId4" Type="http://schemas.openxmlformats.org/officeDocument/2006/relationships/hyperlink" Target="https://www.psjaisd.us/job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psjaisd.us/job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docs.google.com/spreadsheets/d/1l2GwTYFy-RqGRDI7ImVqXGTOTMVSqS5FqhwqBFqrRtI/edit?usp=sharing" TargetMode="External"/><Relationship Id="rId4" Type="http://schemas.openxmlformats.org/officeDocument/2006/relationships/hyperlink" Target="https://docs.google.com/spreadsheets/d/1l2GwTYFy-RqGRDI7ImVqXGTOTMVSqS5FqhwqBFqrRtI/edit?usp=sharing" TargetMode="External"/><Relationship Id="rId5" Type="http://schemas.openxmlformats.org/officeDocument/2006/relationships/hyperlink" Target="https://docs.google.com/spreadsheets/d/1l2GwTYFy-RqGRDI7ImVqXGTOTMVSqS5FqhwqBFqrRtI/edit?usp=sharing" TargetMode="External"/><Relationship Id="rId6"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hyperlink" Target="https://www.psjaisd.us/job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docs.google.com/presentation/d/1UKvzhZHQBH8btvKF-lohv7HJgFqETKXB7Mjz_43ilB0/edit?usp=sharing" TargetMode="External"/><Relationship Id="rId4" Type="http://schemas.openxmlformats.org/officeDocument/2006/relationships/hyperlink" Target="https://docs.google.com/presentation/d/1mHDW422fPDjZE_qiioGAWorbWnRr7zec8tcUU4ISBZk/edit?usp=sharing" TargetMode="External"/><Relationship Id="rId5" Type="http://schemas.openxmlformats.org/officeDocument/2006/relationships/hyperlink" Target="https://docs.google.com/presentation/d/1RprnwPNRd9l7xf6qIOStzzLQnh-BD3jeLKQFxYJob5I/edit?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p:nvPr/>
        </p:nvSpPr>
        <p:spPr>
          <a:xfrm>
            <a:off x="1304925" y="1771649"/>
            <a:ext cx="6534300" cy="36576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17"/>
          <p:cNvSpPr txBox="1"/>
          <p:nvPr/>
        </p:nvSpPr>
        <p:spPr>
          <a:xfrm>
            <a:off x="847724" y="2367171"/>
            <a:ext cx="7448700" cy="21237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b="1" lang="en-US" sz="4400">
                <a:latin typeface="Calibri"/>
                <a:ea typeface="Calibri"/>
                <a:cs typeface="Calibri"/>
                <a:sym typeface="Calibri"/>
              </a:rPr>
              <a:t>Expanding Your Impact in PSJA:</a:t>
            </a:r>
            <a:endParaRPr b="1" sz="4400">
              <a:latin typeface="Calibri"/>
              <a:ea typeface="Calibri"/>
              <a:cs typeface="Calibri"/>
              <a:sym typeface="Calibri"/>
            </a:endParaRPr>
          </a:p>
          <a:p>
            <a:pPr indent="0" lvl="0" marL="0" marR="0" rtl="0" algn="ctr">
              <a:spcBef>
                <a:spcPts val="0"/>
              </a:spcBef>
              <a:spcAft>
                <a:spcPts val="0"/>
              </a:spcAft>
              <a:buNone/>
            </a:pPr>
            <a:r>
              <a:rPr b="1" lang="en-US" sz="4400">
                <a:latin typeface="Calibri"/>
                <a:ea typeface="Calibri"/>
                <a:cs typeface="Calibri"/>
                <a:sym typeface="Calibri"/>
              </a:rPr>
              <a:t>Introduction to Career Pathways Guidebooks</a:t>
            </a:r>
            <a:endParaRPr b="1" i="0" sz="4400" u="none" cap="none" strike="noStrike">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nvSpPr>
        <p:spPr>
          <a:xfrm>
            <a:off x="97550" y="166634"/>
            <a:ext cx="7637779"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2400" u="none" cap="none" strike="noStrike">
                <a:solidFill>
                  <a:schemeClr val="lt1"/>
                </a:solidFill>
                <a:latin typeface="Calibri"/>
                <a:ea typeface="Calibri"/>
                <a:cs typeface="Calibri"/>
                <a:sym typeface="Calibri"/>
              </a:rPr>
              <a:t>PSJA has developed resources to provide clear career pathways and support you in owning your growth </a:t>
            </a:r>
            <a:endParaRPr/>
          </a:p>
        </p:txBody>
      </p:sp>
      <p:sp>
        <p:nvSpPr>
          <p:cNvPr id="124" name="Google Shape;124;p18"/>
          <p:cNvSpPr txBox="1"/>
          <p:nvPr/>
        </p:nvSpPr>
        <p:spPr>
          <a:xfrm>
            <a:off x="183364" y="1720037"/>
            <a:ext cx="8626500" cy="9234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We are committed to clarity and transparency around the leadership competencies that are critical to success at every level of campus leadership. </a:t>
            </a:r>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125" name="Google Shape;125;p18"/>
          <p:cNvPicPr preferRelativeResize="0"/>
          <p:nvPr/>
        </p:nvPicPr>
        <p:blipFill rotWithShape="1">
          <a:blip r:embed="rId3">
            <a:alphaModFix/>
          </a:blip>
          <a:srcRect b="12617" l="24311" r="23976" t="7481"/>
          <a:stretch/>
        </p:blipFill>
        <p:spPr>
          <a:xfrm>
            <a:off x="836941" y="3836267"/>
            <a:ext cx="1450239" cy="1450239"/>
          </a:xfrm>
          <a:prstGeom prst="rect">
            <a:avLst/>
          </a:prstGeom>
          <a:noFill/>
          <a:ln>
            <a:noFill/>
          </a:ln>
        </p:spPr>
      </p:pic>
      <p:sp>
        <p:nvSpPr>
          <p:cNvPr id="126" name="Google Shape;126;p18"/>
          <p:cNvSpPr txBox="1"/>
          <p:nvPr/>
        </p:nvSpPr>
        <p:spPr>
          <a:xfrm>
            <a:off x="631786" y="2461633"/>
            <a:ext cx="7994649"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Resources to support you in your career development: </a:t>
            </a:r>
            <a:endParaRPr/>
          </a:p>
        </p:txBody>
      </p:sp>
      <p:sp>
        <p:nvSpPr>
          <p:cNvPr id="127" name="Google Shape;127;p18"/>
          <p:cNvSpPr/>
          <p:nvPr/>
        </p:nvSpPr>
        <p:spPr>
          <a:xfrm>
            <a:off x="631786" y="3147615"/>
            <a:ext cx="1860549" cy="3693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en-US" sz="1400">
                <a:solidFill>
                  <a:schemeClr val="dk1"/>
                </a:solidFill>
                <a:latin typeface="Calibri"/>
                <a:ea typeface="Calibri"/>
                <a:cs typeface="Calibri"/>
                <a:sym typeface="Calibri"/>
              </a:rPr>
              <a:t>The Spirit of PJSA</a:t>
            </a:r>
            <a:endParaRPr/>
          </a:p>
        </p:txBody>
      </p:sp>
      <p:sp>
        <p:nvSpPr>
          <p:cNvPr id="128" name="Google Shape;128;p18"/>
          <p:cNvSpPr txBox="1"/>
          <p:nvPr/>
        </p:nvSpPr>
        <p:spPr>
          <a:xfrm>
            <a:off x="97550" y="5575262"/>
            <a:ext cx="2929021" cy="9541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We’ve worked together to create a common language around leadership and clarity on what it looks like at all level</a:t>
            </a:r>
            <a:endParaRPr/>
          </a:p>
        </p:txBody>
      </p:sp>
      <p:sp>
        <p:nvSpPr>
          <p:cNvPr id="129" name="Google Shape;129;p18"/>
          <p:cNvSpPr/>
          <p:nvPr/>
        </p:nvSpPr>
        <p:spPr>
          <a:xfrm>
            <a:off x="2949078" y="3212381"/>
            <a:ext cx="3224965" cy="3693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en-US" sz="1400">
                <a:solidFill>
                  <a:schemeClr val="dk1"/>
                </a:solidFill>
                <a:latin typeface="Calibri"/>
                <a:ea typeface="Calibri"/>
                <a:cs typeface="Calibri"/>
                <a:sym typeface="Calibri"/>
              </a:rPr>
              <a:t>Descriptions of Leadership Shifts + Development Tools</a:t>
            </a:r>
            <a:endParaRPr/>
          </a:p>
        </p:txBody>
      </p:sp>
      <p:pic>
        <p:nvPicPr>
          <p:cNvPr id="130" name="Google Shape;130;p18"/>
          <p:cNvPicPr preferRelativeResize="0"/>
          <p:nvPr/>
        </p:nvPicPr>
        <p:blipFill rotWithShape="1">
          <a:blip r:embed="rId4">
            <a:alphaModFix/>
          </a:blip>
          <a:srcRect b="0" l="0" r="0" t="0"/>
          <a:stretch/>
        </p:blipFill>
        <p:spPr>
          <a:xfrm>
            <a:off x="7100329" y="3630693"/>
            <a:ext cx="1270000" cy="1597742"/>
          </a:xfrm>
          <a:prstGeom prst="rect">
            <a:avLst/>
          </a:prstGeom>
          <a:noFill/>
          <a:ln>
            <a:noFill/>
          </a:ln>
        </p:spPr>
      </p:pic>
      <p:sp>
        <p:nvSpPr>
          <p:cNvPr id="131" name="Google Shape;131;p18"/>
          <p:cNvSpPr/>
          <p:nvPr/>
        </p:nvSpPr>
        <p:spPr>
          <a:xfrm>
            <a:off x="6868501" y="3075106"/>
            <a:ext cx="1627799" cy="36933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en-US" sz="1400">
                <a:solidFill>
                  <a:schemeClr val="dk1"/>
                </a:solidFill>
                <a:latin typeface="Calibri"/>
                <a:ea typeface="Calibri"/>
                <a:cs typeface="Calibri"/>
                <a:sym typeface="Calibri"/>
              </a:rPr>
              <a:t>“Quick Read” Shift Descriptions + Development Tools  </a:t>
            </a:r>
            <a:endParaRPr/>
          </a:p>
        </p:txBody>
      </p:sp>
      <p:sp>
        <p:nvSpPr>
          <p:cNvPr id="132" name="Google Shape;132;p18"/>
          <p:cNvSpPr txBox="1"/>
          <p:nvPr/>
        </p:nvSpPr>
        <p:spPr>
          <a:xfrm>
            <a:off x="3188410" y="5575262"/>
            <a:ext cx="2929021" cy="9541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We’ve created booklet guides for every leadership level that outline key distinctions </a:t>
            </a:r>
            <a:r>
              <a:rPr lang="en-US">
                <a:solidFill>
                  <a:schemeClr val="dk1"/>
                </a:solidFill>
                <a:latin typeface="Calibri"/>
                <a:ea typeface="Calibri"/>
                <a:cs typeface="Calibri"/>
                <a:sym typeface="Calibri"/>
              </a:rPr>
              <a:t>between roles</a:t>
            </a:r>
            <a:r>
              <a:rPr lang="en-US" sz="1400">
                <a:solidFill>
                  <a:schemeClr val="dk1"/>
                </a:solidFill>
                <a:latin typeface="Calibri"/>
                <a:ea typeface="Calibri"/>
                <a:cs typeface="Calibri"/>
                <a:sym typeface="Calibri"/>
              </a:rPr>
              <a:t> and development opportunities to help you expand your impact</a:t>
            </a:r>
            <a:endParaRPr/>
          </a:p>
        </p:txBody>
      </p:sp>
      <p:sp>
        <p:nvSpPr>
          <p:cNvPr id="133" name="Google Shape;133;p18"/>
          <p:cNvSpPr txBox="1"/>
          <p:nvPr/>
        </p:nvSpPr>
        <p:spPr>
          <a:xfrm>
            <a:off x="6117431" y="5575262"/>
            <a:ext cx="2929021" cy="9541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We’ve also created one-page summaries of the key shifts involved in </a:t>
            </a:r>
            <a:r>
              <a:rPr lang="en-US">
                <a:solidFill>
                  <a:schemeClr val="dk1"/>
                </a:solidFill>
                <a:latin typeface="Calibri"/>
                <a:ea typeface="Calibri"/>
                <a:cs typeface="Calibri"/>
                <a:sym typeface="Calibri"/>
              </a:rPr>
              <a:t>expanding your impact at</a:t>
            </a:r>
            <a:r>
              <a:rPr lang="en-US" sz="1400">
                <a:solidFill>
                  <a:schemeClr val="dk1"/>
                </a:solidFill>
                <a:latin typeface="Calibri"/>
                <a:ea typeface="Calibri"/>
                <a:cs typeface="Calibri"/>
                <a:sym typeface="Calibri"/>
              </a:rPr>
              <a:t> every level in the campus leadership pathway</a:t>
            </a:r>
            <a:endParaRPr/>
          </a:p>
        </p:txBody>
      </p:sp>
      <p:pic>
        <p:nvPicPr>
          <p:cNvPr id="134" name="Google Shape;134;p18"/>
          <p:cNvPicPr preferRelativeResize="0"/>
          <p:nvPr/>
        </p:nvPicPr>
        <p:blipFill>
          <a:blip r:embed="rId5">
            <a:alphaModFix/>
          </a:blip>
          <a:stretch>
            <a:fillRect/>
          </a:stretch>
        </p:blipFill>
        <p:spPr>
          <a:xfrm>
            <a:off x="3516680" y="3836263"/>
            <a:ext cx="2224820" cy="16887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9"/>
          <p:cNvSpPr/>
          <p:nvPr/>
        </p:nvSpPr>
        <p:spPr>
          <a:xfrm>
            <a:off x="1304925" y="1771649"/>
            <a:ext cx="6534150" cy="36576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19"/>
          <p:cNvSpPr txBox="1"/>
          <p:nvPr/>
        </p:nvSpPr>
        <p:spPr>
          <a:xfrm>
            <a:off x="847724" y="2367171"/>
            <a:ext cx="7448551" cy="280076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400">
                <a:solidFill>
                  <a:srgbClr val="800000"/>
                </a:solidFill>
                <a:latin typeface="Calibri"/>
                <a:ea typeface="Calibri"/>
                <a:cs typeface="Calibri"/>
                <a:sym typeface="Calibri"/>
              </a:rPr>
              <a:t>Guides for Growth in Campus Leadership: Descriptions of Leadership Shifts + Development Tools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0"/>
          <p:cNvSpPr txBox="1"/>
          <p:nvPr/>
        </p:nvSpPr>
        <p:spPr>
          <a:xfrm>
            <a:off x="97550" y="166634"/>
            <a:ext cx="7637779"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lt1"/>
                </a:solidFill>
                <a:latin typeface="Calibri"/>
                <a:ea typeface="Calibri"/>
                <a:cs typeface="Calibri"/>
                <a:sym typeface="Calibri"/>
              </a:rPr>
              <a:t>PSJA’s guides outline key distinctions in </a:t>
            </a:r>
            <a:r>
              <a:rPr b="1" lang="en-US" sz="2400">
                <a:solidFill>
                  <a:schemeClr val="lt1"/>
                </a:solidFill>
                <a:latin typeface="Calibri"/>
                <a:ea typeface="Calibri"/>
                <a:cs typeface="Calibri"/>
                <a:sym typeface="Calibri"/>
              </a:rPr>
              <a:t>responsibilities</a:t>
            </a:r>
            <a:r>
              <a:rPr b="1" lang="en-US" sz="2400">
                <a:solidFill>
                  <a:schemeClr val="lt1"/>
                </a:solidFill>
                <a:latin typeface="Calibri"/>
                <a:ea typeface="Calibri"/>
                <a:cs typeface="Calibri"/>
                <a:sym typeface="Calibri"/>
              </a:rPr>
              <a:t> and skills at every level of campus leadership</a:t>
            </a:r>
            <a:endParaRPr/>
          </a:p>
        </p:txBody>
      </p:sp>
      <p:sp>
        <p:nvSpPr>
          <p:cNvPr id="148" name="Google Shape;148;p20"/>
          <p:cNvSpPr txBox="1"/>
          <p:nvPr/>
        </p:nvSpPr>
        <p:spPr>
          <a:xfrm>
            <a:off x="503321" y="1568255"/>
            <a:ext cx="84963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rgbClr val="333333"/>
                </a:solidFill>
                <a:latin typeface="Calibri"/>
                <a:ea typeface="Calibri"/>
                <a:cs typeface="Calibri"/>
                <a:sym typeface="Calibri"/>
              </a:rPr>
              <a:t>For staff at every level of leadership, these guides can be used to: </a:t>
            </a:r>
            <a:endParaRPr/>
          </a:p>
        </p:txBody>
      </p:sp>
      <p:sp>
        <p:nvSpPr>
          <p:cNvPr id="149" name="Google Shape;149;p20"/>
          <p:cNvSpPr txBox="1"/>
          <p:nvPr/>
        </p:nvSpPr>
        <p:spPr>
          <a:xfrm>
            <a:off x="342900" y="2078950"/>
            <a:ext cx="2609700" cy="3201000"/>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rgbClr val="333333"/>
                </a:solidFill>
                <a:latin typeface="Calibri"/>
                <a:ea typeface="Calibri"/>
                <a:cs typeface="Calibri"/>
                <a:sym typeface="Calibri"/>
              </a:rPr>
              <a:t>Reflect on your leadership</a:t>
            </a:r>
            <a:endParaRPr/>
          </a:p>
          <a:p>
            <a:pPr indent="0" lvl="0" marL="0" marR="0" rtl="0" algn="ctr">
              <a:spcBef>
                <a:spcPts val="0"/>
              </a:spcBef>
              <a:spcAft>
                <a:spcPts val="0"/>
              </a:spcAft>
              <a:buNone/>
            </a:pPr>
            <a:r>
              <a:t/>
            </a:r>
            <a:endParaRPr b="1" sz="1800">
              <a:solidFill>
                <a:srgbClr val="333333"/>
              </a:solidFill>
              <a:latin typeface="Calibri"/>
              <a:ea typeface="Calibri"/>
              <a:cs typeface="Calibri"/>
              <a:sym typeface="Calibri"/>
            </a:endParaRPr>
          </a:p>
          <a:p>
            <a:pPr indent="0" lvl="0" marL="0" marR="0" rtl="0" algn="ctr">
              <a:spcBef>
                <a:spcPts val="0"/>
              </a:spcBef>
              <a:spcAft>
                <a:spcPts val="0"/>
              </a:spcAft>
              <a:buNone/>
            </a:pPr>
            <a:r>
              <a:rPr lang="en-US" sz="1600">
                <a:solidFill>
                  <a:srgbClr val="333333"/>
                </a:solidFill>
                <a:latin typeface="Calibri"/>
                <a:ea typeface="Calibri"/>
                <a:cs typeface="Calibri"/>
                <a:sym typeface="Calibri"/>
              </a:rPr>
              <a:t>Every PSJA employee can exhibit leadership; use the role-specific competencies to think about how to develop in your own role, or if you’re interested, transitioning roles</a:t>
            </a:r>
            <a:endParaRPr/>
          </a:p>
          <a:p>
            <a:pPr indent="0" lvl="0" marL="0" marR="0" rtl="0" algn="ctr">
              <a:spcBef>
                <a:spcPts val="0"/>
              </a:spcBef>
              <a:spcAft>
                <a:spcPts val="0"/>
              </a:spcAft>
              <a:buNone/>
            </a:pPr>
            <a:r>
              <a:t/>
            </a:r>
            <a:endParaRPr sz="1600">
              <a:solidFill>
                <a:srgbClr val="333333"/>
              </a:solidFill>
              <a:latin typeface="Calibri"/>
              <a:ea typeface="Calibri"/>
              <a:cs typeface="Calibri"/>
              <a:sym typeface="Calibri"/>
            </a:endParaRPr>
          </a:p>
        </p:txBody>
      </p:sp>
      <p:sp>
        <p:nvSpPr>
          <p:cNvPr id="150" name="Google Shape;150;p20"/>
          <p:cNvSpPr txBox="1"/>
          <p:nvPr/>
        </p:nvSpPr>
        <p:spPr>
          <a:xfrm>
            <a:off x="3252675" y="2078950"/>
            <a:ext cx="2609700" cy="3201000"/>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rgbClr val="333333"/>
                </a:solidFill>
                <a:latin typeface="Calibri"/>
                <a:ea typeface="Calibri"/>
                <a:cs typeface="Calibri"/>
                <a:sym typeface="Calibri"/>
              </a:rPr>
              <a:t>Explore growth opportunities </a:t>
            </a:r>
            <a:endParaRPr/>
          </a:p>
          <a:p>
            <a:pPr indent="0" lvl="0" marL="0" marR="0" rtl="0" algn="ctr">
              <a:spcBef>
                <a:spcPts val="0"/>
              </a:spcBef>
              <a:spcAft>
                <a:spcPts val="0"/>
              </a:spcAft>
              <a:buNone/>
            </a:pPr>
            <a:r>
              <a:t/>
            </a:r>
            <a:endParaRPr b="1" sz="1800">
              <a:solidFill>
                <a:srgbClr val="333333"/>
              </a:solidFill>
              <a:latin typeface="Calibri"/>
              <a:ea typeface="Calibri"/>
              <a:cs typeface="Calibri"/>
              <a:sym typeface="Calibri"/>
            </a:endParaRPr>
          </a:p>
          <a:p>
            <a:pPr indent="0" lvl="0" marL="0" marR="0" rtl="0" algn="ctr">
              <a:spcBef>
                <a:spcPts val="0"/>
              </a:spcBef>
              <a:spcAft>
                <a:spcPts val="0"/>
              </a:spcAft>
              <a:buNone/>
            </a:pPr>
            <a:r>
              <a:rPr lang="en-US" sz="1600">
                <a:solidFill>
                  <a:srgbClr val="333333"/>
                </a:solidFill>
                <a:latin typeface="Calibri"/>
                <a:ea typeface="Calibri"/>
                <a:cs typeface="Calibri"/>
                <a:sym typeface="Calibri"/>
              </a:rPr>
              <a:t>We have identified verified resources to enhance your learning, tailored by level and skill-area. </a:t>
            </a:r>
            <a:endParaRPr sz="1600">
              <a:solidFill>
                <a:srgbClr val="333333"/>
              </a:solidFill>
              <a:latin typeface="Calibri"/>
              <a:ea typeface="Calibri"/>
              <a:cs typeface="Calibri"/>
              <a:sym typeface="Calibri"/>
            </a:endParaRPr>
          </a:p>
          <a:p>
            <a:pPr indent="0" lvl="0" marL="0" marR="0" rtl="0" algn="ctr">
              <a:spcBef>
                <a:spcPts val="0"/>
              </a:spcBef>
              <a:spcAft>
                <a:spcPts val="0"/>
              </a:spcAft>
              <a:buNone/>
            </a:pPr>
            <a:r>
              <a:t/>
            </a:r>
            <a:endParaRPr sz="1600">
              <a:solidFill>
                <a:srgbClr val="333333"/>
              </a:solidFill>
              <a:latin typeface="Calibri"/>
              <a:ea typeface="Calibri"/>
              <a:cs typeface="Calibri"/>
              <a:sym typeface="Calibri"/>
            </a:endParaRPr>
          </a:p>
          <a:p>
            <a:pPr indent="0" lvl="0" marL="0" marR="0" rtl="0" algn="ctr">
              <a:spcBef>
                <a:spcPts val="0"/>
              </a:spcBef>
              <a:spcAft>
                <a:spcPts val="0"/>
              </a:spcAft>
              <a:buNone/>
            </a:pPr>
            <a:r>
              <a:t/>
            </a:r>
            <a:endParaRPr sz="1600">
              <a:solidFill>
                <a:srgbClr val="333333"/>
              </a:solidFill>
              <a:latin typeface="Calibri"/>
              <a:ea typeface="Calibri"/>
              <a:cs typeface="Calibri"/>
              <a:sym typeface="Calibri"/>
            </a:endParaRPr>
          </a:p>
          <a:p>
            <a:pPr indent="0" lvl="0" marL="0" marR="0" rtl="0" algn="ctr">
              <a:spcBef>
                <a:spcPts val="0"/>
              </a:spcBef>
              <a:spcAft>
                <a:spcPts val="0"/>
              </a:spcAft>
              <a:buNone/>
            </a:pPr>
            <a:r>
              <a:t/>
            </a:r>
            <a:endParaRPr sz="1600">
              <a:solidFill>
                <a:srgbClr val="333333"/>
              </a:solidFill>
              <a:latin typeface="Calibri"/>
              <a:ea typeface="Calibri"/>
              <a:cs typeface="Calibri"/>
              <a:sym typeface="Calibri"/>
            </a:endParaRPr>
          </a:p>
        </p:txBody>
      </p:sp>
      <p:sp>
        <p:nvSpPr>
          <p:cNvPr id="151" name="Google Shape;151;p20"/>
          <p:cNvSpPr txBox="1"/>
          <p:nvPr/>
        </p:nvSpPr>
        <p:spPr>
          <a:xfrm>
            <a:off x="6162450" y="2078950"/>
            <a:ext cx="2609700" cy="3201000"/>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rgbClr val="333333"/>
                </a:solidFill>
                <a:latin typeface="Calibri"/>
                <a:ea typeface="Calibri"/>
                <a:cs typeface="Calibri"/>
                <a:sym typeface="Calibri"/>
              </a:rPr>
              <a:t>Connect with your manager and colleagues</a:t>
            </a:r>
            <a:endParaRPr/>
          </a:p>
          <a:p>
            <a:pPr indent="0" lvl="0" marL="0" marR="0" rtl="0" algn="ctr">
              <a:spcBef>
                <a:spcPts val="0"/>
              </a:spcBef>
              <a:spcAft>
                <a:spcPts val="0"/>
              </a:spcAft>
              <a:buNone/>
            </a:pPr>
            <a:r>
              <a:rPr b="1" lang="en-US" sz="1800">
                <a:solidFill>
                  <a:srgbClr val="333333"/>
                </a:solidFill>
                <a:latin typeface="Calibri"/>
                <a:ea typeface="Calibri"/>
                <a:cs typeface="Calibri"/>
                <a:sym typeface="Calibri"/>
              </a:rPr>
              <a:t> </a:t>
            </a:r>
            <a:endParaRPr/>
          </a:p>
          <a:p>
            <a:pPr indent="0" lvl="0" marL="0" marR="0" rtl="0" algn="ctr">
              <a:spcBef>
                <a:spcPts val="0"/>
              </a:spcBef>
              <a:spcAft>
                <a:spcPts val="0"/>
              </a:spcAft>
              <a:buNone/>
            </a:pPr>
            <a:r>
              <a:rPr lang="en-US" sz="1600">
                <a:solidFill>
                  <a:srgbClr val="333333"/>
                </a:solidFill>
                <a:latin typeface="Calibri"/>
                <a:ea typeface="Calibri"/>
                <a:cs typeface="Calibri"/>
                <a:sym typeface="Calibri"/>
              </a:rPr>
              <a:t>As you reflect and work to grow your own leadership, use this as a reference point to connect with your supervisor about your development. </a:t>
            </a:r>
            <a:endParaRPr/>
          </a:p>
        </p:txBody>
      </p:sp>
      <p:sp>
        <p:nvSpPr>
          <p:cNvPr id="152" name="Google Shape;152;p20"/>
          <p:cNvSpPr txBox="1"/>
          <p:nvPr/>
        </p:nvSpPr>
        <p:spPr>
          <a:xfrm>
            <a:off x="1134225" y="5405728"/>
            <a:ext cx="7637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US" sz="1800">
                <a:solidFill>
                  <a:schemeClr val="dk1"/>
                </a:solidFill>
                <a:latin typeface="Calibri"/>
                <a:ea typeface="Calibri"/>
                <a:cs typeface="Calibri"/>
                <a:sym typeface="Calibri"/>
              </a:rPr>
              <a:t>For a “quick-read” summary of each leadership shift, </a:t>
            </a:r>
            <a:r>
              <a:rPr i="1" lang="en-US" sz="1800" u="sng">
                <a:solidFill>
                  <a:schemeClr val="hlink"/>
                </a:solidFill>
                <a:latin typeface="Calibri"/>
                <a:ea typeface="Calibri"/>
                <a:cs typeface="Calibri"/>
                <a:sym typeface="Calibri"/>
                <a:hlinkClick r:id="rId3"/>
              </a:rPr>
              <a:t>see this document.</a:t>
            </a:r>
            <a:endParaRPr/>
          </a:p>
        </p:txBody>
      </p:sp>
      <p:sp>
        <p:nvSpPr>
          <p:cNvPr id="153" name="Google Shape;153;p20"/>
          <p:cNvSpPr txBox="1"/>
          <p:nvPr/>
        </p:nvSpPr>
        <p:spPr>
          <a:xfrm>
            <a:off x="357300" y="6141650"/>
            <a:ext cx="8429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US" sz="1300">
                <a:solidFill>
                  <a:srgbClr val="333333"/>
                </a:solidFill>
                <a:latin typeface="Calibri"/>
                <a:ea typeface="Calibri"/>
                <a:cs typeface="Calibri"/>
                <a:sym typeface="Calibri"/>
              </a:rPr>
              <a:t>Please note: Reviewing these resources does not guarantee a new position: if you’d like to be considered for a new role, please visit the </a:t>
            </a:r>
            <a:r>
              <a:rPr i="1" lang="en-US" sz="1300" u="sng">
                <a:solidFill>
                  <a:srgbClr val="0563C1"/>
                </a:solidFill>
                <a:latin typeface="Calibri"/>
                <a:ea typeface="Calibri"/>
                <a:cs typeface="Calibri"/>
                <a:sym typeface="Calibri"/>
                <a:hlinkClick r:id="rId4">
                  <a:extLst>
                    <a:ext uri="{A12FA001-AC4F-418D-AE19-62706E023703}">
                      <ahyp:hlinkClr val="tx"/>
                    </a:ext>
                  </a:extLst>
                </a:hlinkClick>
              </a:rPr>
              <a:t>PSJA Jobs page </a:t>
            </a:r>
            <a:r>
              <a:rPr i="1" lang="en-US" sz="1300">
                <a:solidFill>
                  <a:srgbClr val="333333"/>
                </a:solidFill>
                <a:latin typeface="Calibri"/>
                <a:ea typeface="Calibri"/>
                <a:cs typeface="Calibri"/>
                <a:sym typeface="Calibri"/>
              </a:rPr>
              <a:t>to apply. </a:t>
            </a:r>
            <a:endParaRPr i="1" sz="1300">
              <a:solidFill>
                <a:srgbClr val="333333"/>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nvSpPr>
        <p:spPr>
          <a:xfrm>
            <a:off x="0" y="192654"/>
            <a:ext cx="7722973"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lt1"/>
                </a:solidFill>
                <a:latin typeface="Calibri"/>
                <a:ea typeface="Calibri"/>
                <a:cs typeface="Calibri"/>
                <a:sym typeface="Calibri"/>
              </a:rPr>
              <a:t>To guide you in owning your development, these resources define key skills &amp; growth opportunities at every level</a:t>
            </a:r>
            <a:endParaRPr/>
          </a:p>
        </p:txBody>
      </p:sp>
      <p:sp>
        <p:nvSpPr>
          <p:cNvPr id="160" name="Google Shape;160;p21"/>
          <p:cNvSpPr txBox="1"/>
          <p:nvPr/>
        </p:nvSpPr>
        <p:spPr>
          <a:xfrm>
            <a:off x="419100" y="1895266"/>
            <a:ext cx="8305800" cy="369331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333333"/>
                </a:solidFill>
                <a:latin typeface="Calibri"/>
                <a:ea typeface="Calibri"/>
                <a:cs typeface="Calibri"/>
                <a:sym typeface="Calibri"/>
              </a:rPr>
              <a:t>Instructions for use:</a:t>
            </a:r>
            <a:endParaRPr/>
          </a:p>
          <a:p>
            <a:pPr indent="0" lvl="0" marL="0" marR="0" rtl="0" algn="l">
              <a:spcBef>
                <a:spcPts val="0"/>
              </a:spcBef>
              <a:spcAft>
                <a:spcPts val="0"/>
              </a:spcAft>
              <a:buNone/>
            </a:pPr>
            <a:r>
              <a:t/>
            </a:r>
            <a:endParaRPr b="1" sz="1800">
              <a:solidFill>
                <a:srgbClr val="333333"/>
              </a:solidFill>
              <a:latin typeface="Calibri"/>
              <a:ea typeface="Calibri"/>
              <a:cs typeface="Calibri"/>
              <a:sym typeface="Calibri"/>
            </a:endParaRPr>
          </a:p>
          <a:p>
            <a:pPr indent="-342900" lvl="0" marL="342900" marR="0" rtl="0" algn="l">
              <a:spcBef>
                <a:spcPts val="0"/>
              </a:spcBef>
              <a:spcAft>
                <a:spcPts val="0"/>
              </a:spcAft>
              <a:buClr>
                <a:srgbClr val="333333"/>
              </a:buClr>
              <a:buSzPts val="1800"/>
              <a:buFont typeface="Calibri"/>
              <a:buAutoNum type="arabicPeriod"/>
            </a:pPr>
            <a:r>
              <a:rPr lang="en-US" sz="1800">
                <a:solidFill>
                  <a:srgbClr val="333333"/>
                </a:solidFill>
                <a:latin typeface="Calibri"/>
                <a:ea typeface="Calibri"/>
                <a:cs typeface="Calibri"/>
                <a:sym typeface="Calibri"/>
              </a:rPr>
              <a:t>Find your current role on the leadership pipeline described in slides </a:t>
            </a:r>
            <a:r>
              <a:rPr lang="en-US" sz="1800">
                <a:solidFill>
                  <a:srgbClr val="333333"/>
                </a:solidFill>
                <a:latin typeface="Calibri"/>
                <a:ea typeface="Calibri"/>
                <a:cs typeface="Calibri"/>
                <a:sym typeface="Calibri"/>
              </a:rPr>
              <a:t>9 </a:t>
            </a:r>
            <a:r>
              <a:rPr lang="en-US" sz="1800">
                <a:solidFill>
                  <a:srgbClr val="333333"/>
                </a:solidFill>
                <a:latin typeface="Calibri"/>
                <a:ea typeface="Calibri"/>
                <a:cs typeface="Calibri"/>
                <a:sym typeface="Calibri"/>
              </a:rPr>
              <a:t>and 10 </a:t>
            </a:r>
            <a:endParaRPr/>
          </a:p>
          <a:p>
            <a:pPr indent="-228600" lvl="0" marL="342900" marR="0" rtl="0" algn="l">
              <a:spcBef>
                <a:spcPts val="0"/>
              </a:spcBef>
              <a:spcAft>
                <a:spcPts val="0"/>
              </a:spcAft>
              <a:buClr>
                <a:schemeClr val="dk1"/>
              </a:buClr>
              <a:buSzPts val="1800"/>
              <a:buFont typeface="Calibri"/>
              <a:buNone/>
            </a:pPr>
            <a:r>
              <a:t/>
            </a:r>
            <a:endParaRPr sz="1800">
              <a:solidFill>
                <a:srgbClr val="333333"/>
              </a:solidFill>
              <a:latin typeface="Calibri"/>
              <a:ea typeface="Calibri"/>
              <a:cs typeface="Calibri"/>
              <a:sym typeface="Calibri"/>
            </a:endParaRPr>
          </a:p>
          <a:p>
            <a:pPr indent="-342900" lvl="0" marL="342900" marR="0" rtl="0" algn="l">
              <a:spcBef>
                <a:spcPts val="0"/>
              </a:spcBef>
              <a:spcAft>
                <a:spcPts val="0"/>
              </a:spcAft>
              <a:buClr>
                <a:srgbClr val="333333"/>
              </a:buClr>
              <a:buSzPts val="1800"/>
              <a:buFont typeface="Calibri"/>
              <a:buAutoNum type="arabicPeriod"/>
            </a:pPr>
            <a:r>
              <a:rPr b="0" i="0" lang="en-US" sz="1800">
                <a:solidFill>
                  <a:srgbClr val="333333"/>
                </a:solidFill>
                <a:latin typeface="Calibri"/>
                <a:ea typeface="Calibri"/>
                <a:cs typeface="Calibri"/>
                <a:sym typeface="Calibri"/>
              </a:rPr>
              <a:t>Identify the </a:t>
            </a:r>
            <a:r>
              <a:rPr lang="en-US" sz="1800">
                <a:solidFill>
                  <a:srgbClr val="333333"/>
                </a:solidFill>
                <a:latin typeface="Calibri"/>
                <a:ea typeface="Calibri"/>
                <a:cs typeface="Calibri"/>
                <a:sym typeface="Calibri"/>
              </a:rPr>
              <a:t>leadership level you aim to grow towards</a:t>
            </a:r>
            <a:endParaRPr/>
          </a:p>
          <a:p>
            <a:pPr indent="-228600" lvl="0" marL="342900" marR="0" rtl="0" algn="l">
              <a:spcBef>
                <a:spcPts val="0"/>
              </a:spcBef>
              <a:spcAft>
                <a:spcPts val="0"/>
              </a:spcAft>
              <a:buClr>
                <a:schemeClr val="dk1"/>
              </a:buClr>
              <a:buSzPts val="1800"/>
              <a:buFont typeface="Calibri"/>
              <a:buNone/>
            </a:pPr>
            <a:r>
              <a:t/>
            </a:r>
            <a:endParaRPr b="0" i="0" sz="1800">
              <a:solidFill>
                <a:srgbClr val="333333"/>
              </a:solidFill>
              <a:latin typeface="Calibri"/>
              <a:ea typeface="Calibri"/>
              <a:cs typeface="Calibri"/>
              <a:sym typeface="Calibri"/>
            </a:endParaRPr>
          </a:p>
          <a:p>
            <a:pPr indent="-342900" lvl="0" marL="342900" marR="0" rtl="0" algn="l">
              <a:spcBef>
                <a:spcPts val="0"/>
              </a:spcBef>
              <a:spcAft>
                <a:spcPts val="0"/>
              </a:spcAft>
              <a:buClr>
                <a:srgbClr val="333333"/>
              </a:buClr>
              <a:buSzPts val="1800"/>
              <a:buFont typeface="Calibri"/>
              <a:buAutoNum type="arabicPeriod"/>
            </a:pPr>
            <a:r>
              <a:rPr b="0" i="0" lang="en-US" sz="1800">
                <a:solidFill>
                  <a:srgbClr val="333333"/>
                </a:solidFill>
                <a:latin typeface="Calibri"/>
                <a:ea typeface="Calibri"/>
                <a:cs typeface="Calibri"/>
                <a:sym typeface="Calibri"/>
              </a:rPr>
              <a:t>Review the key shifts in </a:t>
            </a:r>
            <a:r>
              <a:rPr lang="en-US" sz="1800">
                <a:solidFill>
                  <a:srgbClr val="333333"/>
                </a:solidFill>
                <a:latin typeface="Calibri"/>
                <a:ea typeface="Calibri"/>
                <a:cs typeface="Calibri"/>
                <a:sym typeface="Calibri"/>
              </a:rPr>
              <a:t>responsibilities and skills</a:t>
            </a:r>
            <a:r>
              <a:rPr lang="en-US" sz="1800">
                <a:solidFill>
                  <a:srgbClr val="333333"/>
                </a:solidFill>
                <a:latin typeface="Calibri"/>
                <a:ea typeface="Calibri"/>
                <a:cs typeface="Calibri"/>
                <a:sym typeface="Calibri"/>
              </a:rPr>
              <a:t>, aligned with </a:t>
            </a:r>
            <a:r>
              <a:rPr i="1" lang="en-US" sz="1800">
                <a:solidFill>
                  <a:srgbClr val="333333"/>
                </a:solidFill>
                <a:latin typeface="Calibri"/>
                <a:ea typeface="Calibri"/>
                <a:cs typeface="Calibri"/>
                <a:sym typeface="Calibri"/>
              </a:rPr>
              <a:t>The Spirit of PSJA</a:t>
            </a:r>
            <a:endParaRPr sz="1800">
              <a:solidFill>
                <a:srgbClr val="333333"/>
              </a:solidFill>
              <a:latin typeface="Calibri"/>
              <a:ea typeface="Calibri"/>
              <a:cs typeface="Calibri"/>
              <a:sym typeface="Calibri"/>
            </a:endParaRPr>
          </a:p>
          <a:p>
            <a:pPr indent="-228600" lvl="0" marL="342900" marR="0" rtl="0" algn="l">
              <a:spcBef>
                <a:spcPts val="0"/>
              </a:spcBef>
              <a:spcAft>
                <a:spcPts val="0"/>
              </a:spcAft>
              <a:buClr>
                <a:schemeClr val="dk1"/>
              </a:buClr>
              <a:buSzPts val="1800"/>
              <a:buFont typeface="Calibri"/>
              <a:buNone/>
            </a:pPr>
            <a:r>
              <a:t/>
            </a:r>
            <a:endParaRPr sz="1800">
              <a:solidFill>
                <a:srgbClr val="333333"/>
              </a:solidFill>
              <a:latin typeface="Calibri"/>
              <a:ea typeface="Calibri"/>
              <a:cs typeface="Calibri"/>
              <a:sym typeface="Calibri"/>
            </a:endParaRPr>
          </a:p>
          <a:p>
            <a:pPr indent="-342900" lvl="0" marL="342900" marR="0" rtl="0" algn="l">
              <a:spcBef>
                <a:spcPts val="0"/>
              </a:spcBef>
              <a:spcAft>
                <a:spcPts val="0"/>
              </a:spcAft>
              <a:buClr>
                <a:srgbClr val="333333"/>
              </a:buClr>
              <a:buSzPts val="1800"/>
              <a:buFont typeface="Calibri"/>
              <a:buAutoNum type="arabicPeriod"/>
            </a:pPr>
            <a:r>
              <a:rPr lang="en-US" sz="1800">
                <a:solidFill>
                  <a:srgbClr val="333333"/>
                </a:solidFill>
                <a:latin typeface="Calibri"/>
                <a:ea typeface="Calibri"/>
                <a:cs typeface="Calibri"/>
                <a:sym typeface="Calibri"/>
              </a:rPr>
              <a:t>As you reflect on and work to grow your leadership skills, feel free to use this document as a reference point to connect with your supervisor about expanding your impact within PSJA.</a:t>
            </a:r>
            <a:endParaRPr b="0" i="0" sz="1800">
              <a:solidFill>
                <a:srgbClr val="333333"/>
              </a:solidFill>
              <a:latin typeface="Calibri"/>
              <a:ea typeface="Calibri"/>
              <a:cs typeface="Calibri"/>
              <a:sym typeface="Calibri"/>
            </a:endParaRPr>
          </a:p>
        </p:txBody>
      </p:sp>
      <p:sp>
        <p:nvSpPr>
          <p:cNvPr id="161" name="Google Shape;161;p21"/>
          <p:cNvSpPr txBox="1"/>
          <p:nvPr/>
        </p:nvSpPr>
        <p:spPr>
          <a:xfrm>
            <a:off x="357300" y="6141650"/>
            <a:ext cx="8429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US" sz="1300">
                <a:solidFill>
                  <a:srgbClr val="333333"/>
                </a:solidFill>
                <a:latin typeface="Calibri"/>
                <a:ea typeface="Calibri"/>
                <a:cs typeface="Calibri"/>
                <a:sym typeface="Calibri"/>
              </a:rPr>
              <a:t>Please note: Reviewing these resources does not guarantee a new position: if you’d like to be considered for a new role, please visit the </a:t>
            </a:r>
            <a:r>
              <a:rPr i="1" lang="en-US" sz="1300" u="sng">
                <a:solidFill>
                  <a:srgbClr val="0563C1"/>
                </a:solidFill>
                <a:latin typeface="Calibri"/>
                <a:ea typeface="Calibri"/>
                <a:cs typeface="Calibri"/>
                <a:sym typeface="Calibri"/>
                <a:hlinkClick r:id="rId3">
                  <a:extLst>
                    <a:ext uri="{A12FA001-AC4F-418D-AE19-62706E023703}">
                      <ahyp:hlinkClr val="tx"/>
                    </a:ext>
                  </a:extLst>
                </a:hlinkClick>
              </a:rPr>
              <a:t>PSJA Jobs page </a:t>
            </a:r>
            <a:r>
              <a:rPr i="1" lang="en-US" sz="1300">
                <a:solidFill>
                  <a:srgbClr val="333333"/>
                </a:solidFill>
                <a:latin typeface="Calibri"/>
                <a:ea typeface="Calibri"/>
                <a:cs typeface="Calibri"/>
                <a:sym typeface="Calibri"/>
              </a:rPr>
              <a:t>to apply. </a:t>
            </a:r>
            <a:endParaRPr i="1" sz="1300">
              <a:solidFill>
                <a:srgbClr val="333333"/>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2"/>
          <p:cNvSpPr txBox="1"/>
          <p:nvPr/>
        </p:nvSpPr>
        <p:spPr>
          <a:xfrm>
            <a:off x="340247" y="2705725"/>
            <a:ext cx="8463506" cy="14465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n-US" sz="4400">
                <a:solidFill>
                  <a:srgbClr val="800000"/>
                </a:solidFill>
                <a:latin typeface="Calibri"/>
                <a:ea typeface="Calibri"/>
                <a:cs typeface="Calibri"/>
                <a:sym typeface="Calibri"/>
              </a:rPr>
              <a:t>The Spirit of PSJA </a:t>
            </a:r>
            <a:r>
              <a:rPr b="1" lang="en-US" sz="4400">
                <a:solidFill>
                  <a:srgbClr val="800000"/>
                </a:solidFill>
                <a:latin typeface="Calibri"/>
                <a:ea typeface="Calibri"/>
                <a:cs typeface="Calibri"/>
                <a:sym typeface="Calibri"/>
              </a:rPr>
              <a:t>and Role-Specific Framework &amp; Behaviors</a:t>
            </a:r>
            <a:endParaRPr b="1" i="1" sz="4400">
              <a:solidFill>
                <a:srgbClr val="8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nvSpPr>
        <p:spPr>
          <a:xfrm>
            <a:off x="2409871" y="2062008"/>
            <a:ext cx="7326549"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libri"/>
                <a:ea typeface="Calibri"/>
                <a:cs typeface="Calibri"/>
                <a:sym typeface="Calibri"/>
              </a:rPr>
              <a:t>Spirit of PSJA - Ice Breaker </a:t>
            </a:r>
            <a:endParaRPr sz="1800">
              <a:solidFill>
                <a:schemeClr val="lt1"/>
              </a:solidFill>
              <a:latin typeface="Calibri"/>
              <a:ea typeface="Calibri"/>
              <a:cs typeface="Calibri"/>
              <a:sym typeface="Calibri"/>
            </a:endParaRPr>
          </a:p>
        </p:txBody>
      </p:sp>
      <p:pic>
        <p:nvPicPr>
          <p:cNvPr id="174" name="Google Shape;174;p23"/>
          <p:cNvPicPr preferRelativeResize="0"/>
          <p:nvPr/>
        </p:nvPicPr>
        <p:blipFill rotWithShape="1">
          <a:blip r:embed="rId3">
            <a:alphaModFix/>
          </a:blip>
          <a:srcRect b="12617" l="24311" r="23976" t="7481"/>
          <a:stretch/>
        </p:blipFill>
        <p:spPr>
          <a:xfrm>
            <a:off x="247651" y="1844355"/>
            <a:ext cx="3680146" cy="3680145"/>
          </a:xfrm>
          <a:prstGeom prst="rect">
            <a:avLst/>
          </a:prstGeom>
          <a:noFill/>
          <a:ln>
            <a:noFill/>
          </a:ln>
        </p:spPr>
      </p:pic>
      <p:sp>
        <p:nvSpPr>
          <p:cNvPr id="175" name="Google Shape;175;p23"/>
          <p:cNvSpPr txBox="1"/>
          <p:nvPr/>
        </p:nvSpPr>
        <p:spPr>
          <a:xfrm>
            <a:off x="4114847" y="1844355"/>
            <a:ext cx="4867274" cy="44012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US" sz="2000">
                <a:solidFill>
                  <a:srgbClr val="333333"/>
                </a:solidFill>
                <a:latin typeface="Calibri"/>
                <a:ea typeface="Calibri"/>
                <a:cs typeface="Calibri"/>
                <a:sym typeface="Calibri"/>
              </a:rPr>
              <a:t>The Spirit of PSJA </a:t>
            </a:r>
            <a:r>
              <a:rPr lang="en-US" sz="2000">
                <a:solidFill>
                  <a:srgbClr val="333333"/>
                </a:solidFill>
                <a:latin typeface="Calibri"/>
                <a:ea typeface="Calibri"/>
                <a:cs typeface="Calibri"/>
                <a:sym typeface="Calibri"/>
              </a:rPr>
              <a:t>was developed in partnership with several members of the PSJA Family through a comprehensive process</a:t>
            </a:r>
            <a:r>
              <a:rPr b="0" i="0" lang="en-US" sz="2000">
                <a:solidFill>
                  <a:srgbClr val="333333"/>
                </a:solidFill>
                <a:latin typeface="Calibri"/>
                <a:ea typeface="Calibri"/>
                <a:cs typeface="Calibri"/>
                <a:sym typeface="Calibri"/>
              </a:rPr>
              <a:t> during the 2017-2018 school year. </a:t>
            </a:r>
            <a:endParaRPr/>
          </a:p>
          <a:p>
            <a:pPr indent="0" lvl="0" marL="0" marR="0" rtl="0" algn="l">
              <a:spcBef>
                <a:spcPts val="0"/>
              </a:spcBef>
              <a:spcAft>
                <a:spcPts val="0"/>
              </a:spcAft>
              <a:buNone/>
            </a:pPr>
            <a:r>
              <a:t/>
            </a:r>
            <a:endParaRPr b="0" i="0" sz="2000">
              <a:solidFill>
                <a:srgbClr val="333333"/>
              </a:solidFill>
              <a:latin typeface="Calibri"/>
              <a:ea typeface="Calibri"/>
              <a:cs typeface="Calibri"/>
              <a:sym typeface="Calibri"/>
            </a:endParaRPr>
          </a:p>
          <a:p>
            <a:pPr indent="0" lvl="0" marL="0" marR="0" rtl="0" algn="l">
              <a:spcBef>
                <a:spcPts val="0"/>
              </a:spcBef>
              <a:spcAft>
                <a:spcPts val="0"/>
              </a:spcAft>
              <a:buNone/>
            </a:pPr>
            <a:r>
              <a:rPr b="0" i="0" lang="en-US" sz="2000">
                <a:solidFill>
                  <a:srgbClr val="333333"/>
                </a:solidFill>
                <a:latin typeface="Calibri"/>
                <a:ea typeface="Calibri"/>
                <a:cs typeface="Calibri"/>
                <a:sym typeface="Calibri"/>
              </a:rPr>
              <a:t>The goal is for this definition to be used by each member of the family to evaluate their work and potential as they continue to grow as leaders within their role and within our organization.</a:t>
            </a:r>
            <a:endParaRPr/>
          </a:p>
          <a:p>
            <a:pPr indent="0" lvl="0" marL="0" marR="0" rtl="0" algn="l">
              <a:spcBef>
                <a:spcPts val="0"/>
              </a:spcBef>
              <a:spcAft>
                <a:spcPts val="0"/>
              </a:spcAft>
              <a:buNone/>
            </a:pPr>
            <a:r>
              <a:t/>
            </a:r>
            <a:endParaRPr sz="2000">
              <a:solidFill>
                <a:srgbClr val="333333"/>
              </a:solidFill>
              <a:latin typeface="Calibri"/>
              <a:ea typeface="Calibri"/>
              <a:cs typeface="Calibri"/>
              <a:sym typeface="Calibri"/>
            </a:endParaRPr>
          </a:p>
          <a:p>
            <a:pPr indent="0" lvl="0" marL="0" marR="0" rtl="0" algn="l">
              <a:spcBef>
                <a:spcPts val="0"/>
              </a:spcBef>
              <a:spcAft>
                <a:spcPts val="0"/>
              </a:spcAft>
              <a:buNone/>
            </a:pPr>
            <a:r>
              <a:rPr b="0" i="0" lang="en-US" sz="2000">
                <a:solidFill>
                  <a:srgbClr val="333333"/>
                </a:solidFill>
                <a:latin typeface="Calibri"/>
                <a:ea typeface="Calibri"/>
                <a:cs typeface="Calibri"/>
                <a:sym typeface="Calibri"/>
              </a:rPr>
              <a:t>To learn more about our leadership definition, watch this video:</a:t>
            </a:r>
            <a:endParaRPr/>
          </a:p>
          <a:p>
            <a:pPr indent="0" lvl="0" marL="0" marR="0" rtl="0" algn="l">
              <a:spcBef>
                <a:spcPts val="0"/>
              </a:spcBef>
              <a:spcAft>
                <a:spcPts val="0"/>
              </a:spcAft>
              <a:buNone/>
            </a:pPr>
            <a:r>
              <a:rPr b="0" i="0" lang="en-US" sz="2000">
                <a:solidFill>
                  <a:srgbClr val="333333"/>
                </a:solidFill>
                <a:latin typeface="Calibri"/>
                <a:ea typeface="Calibri"/>
                <a:cs typeface="Calibri"/>
                <a:sym typeface="Calibri"/>
              </a:rPr>
              <a:t>https://player.vimeo.com/video/297334573</a:t>
            </a:r>
            <a:endParaRPr/>
          </a:p>
        </p:txBody>
      </p:sp>
      <p:sp>
        <p:nvSpPr>
          <p:cNvPr id="176" name="Google Shape;176;p23"/>
          <p:cNvSpPr txBox="1"/>
          <p:nvPr/>
        </p:nvSpPr>
        <p:spPr>
          <a:xfrm>
            <a:off x="28621" y="196941"/>
            <a:ext cx="8953500"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US" sz="2400">
                <a:solidFill>
                  <a:schemeClr val="lt1"/>
                </a:solidFill>
                <a:latin typeface="Calibri"/>
                <a:ea typeface="Calibri"/>
                <a:cs typeface="Calibri"/>
                <a:sym typeface="Calibri"/>
              </a:rPr>
              <a:t>The Spirit of PSJA </a:t>
            </a:r>
            <a:r>
              <a:rPr b="1" lang="en-US" sz="2400">
                <a:solidFill>
                  <a:schemeClr val="lt1"/>
                </a:solidFill>
                <a:latin typeface="Calibri"/>
                <a:ea typeface="Calibri"/>
                <a:cs typeface="Calibri"/>
                <a:sym typeface="Calibri"/>
              </a:rPr>
              <a:t>defines our vision of great leadership </a:t>
            </a:r>
            <a:endParaRPr/>
          </a:p>
          <a:p>
            <a:pPr indent="0" lvl="0" marL="0" marR="0" rtl="0" algn="l">
              <a:spcBef>
                <a:spcPts val="0"/>
              </a:spcBef>
              <a:spcAft>
                <a:spcPts val="0"/>
              </a:spcAft>
              <a:buNone/>
            </a:pPr>
            <a:r>
              <a:rPr b="1" lang="en-US" sz="2400">
                <a:solidFill>
                  <a:schemeClr val="lt1"/>
                </a:solidFill>
                <a:latin typeface="Calibri"/>
                <a:ea typeface="Calibri"/>
                <a:cs typeface="Calibri"/>
                <a:sym typeface="Calibri"/>
              </a:rPr>
              <a:t>and guides how we develop our current and future leaders </a:t>
            </a:r>
            <a:endParaRPr b="1" i="1" sz="24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4"/>
          <p:cNvSpPr txBox="1"/>
          <p:nvPr/>
        </p:nvSpPr>
        <p:spPr>
          <a:xfrm>
            <a:off x="2409871" y="2062008"/>
            <a:ext cx="7326600" cy="646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libri"/>
                <a:ea typeface="Calibri"/>
                <a:cs typeface="Calibri"/>
                <a:sym typeface="Calibri"/>
              </a:rPr>
              <a:t>Spirit of PSJA - Ice Breaker </a:t>
            </a:r>
            <a:endParaRPr sz="1800">
              <a:solidFill>
                <a:schemeClr val="lt1"/>
              </a:solidFill>
              <a:latin typeface="Calibri"/>
              <a:ea typeface="Calibri"/>
              <a:cs typeface="Calibri"/>
              <a:sym typeface="Calibri"/>
            </a:endParaRPr>
          </a:p>
        </p:txBody>
      </p:sp>
      <p:sp>
        <p:nvSpPr>
          <p:cNvPr id="183" name="Google Shape;183;p24"/>
          <p:cNvSpPr txBox="1"/>
          <p:nvPr/>
        </p:nvSpPr>
        <p:spPr>
          <a:xfrm>
            <a:off x="0" y="205045"/>
            <a:ext cx="8953500" cy="8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US" sz="2400">
                <a:solidFill>
                  <a:schemeClr val="lt1"/>
                </a:solidFill>
                <a:latin typeface="Calibri"/>
                <a:ea typeface="Calibri"/>
                <a:cs typeface="Calibri"/>
                <a:sym typeface="Calibri"/>
              </a:rPr>
              <a:t>The Spirit of PSJA </a:t>
            </a:r>
            <a:r>
              <a:rPr b="1" lang="en-US" sz="2400">
                <a:solidFill>
                  <a:schemeClr val="lt1"/>
                </a:solidFill>
                <a:latin typeface="Calibri"/>
                <a:ea typeface="Calibri"/>
                <a:cs typeface="Calibri"/>
                <a:sym typeface="Calibri"/>
              </a:rPr>
              <a:t>outlines 4 core categories of leadership—</a:t>
            </a:r>
            <a:endParaRPr/>
          </a:p>
          <a:p>
            <a:pPr indent="0" lvl="0" marL="0" marR="0" rtl="0" algn="l">
              <a:spcBef>
                <a:spcPts val="0"/>
              </a:spcBef>
              <a:spcAft>
                <a:spcPts val="0"/>
              </a:spcAft>
              <a:buNone/>
            </a:pPr>
            <a:r>
              <a:rPr b="1" lang="en-US" sz="2400">
                <a:solidFill>
                  <a:schemeClr val="lt1"/>
                </a:solidFill>
                <a:latin typeface="Calibri"/>
                <a:ea typeface="Calibri"/>
                <a:cs typeface="Calibri"/>
                <a:sym typeface="Calibri"/>
              </a:rPr>
              <a:t>each one contains multiple characteristics and behaviors </a:t>
            </a:r>
            <a:endParaRPr b="1" i="1" sz="2400">
              <a:solidFill>
                <a:schemeClr val="lt1"/>
              </a:solidFill>
              <a:latin typeface="Calibri"/>
              <a:ea typeface="Calibri"/>
              <a:cs typeface="Calibri"/>
              <a:sym typeface="Calibri"/>
            </a:endParaRPr>
          </a:p>
        </p:txBody>
      </p:sp>
      <p:sp>
        <p:nvSpPr>
          <p:cNvPr id="184" name="Google Shape;184;p24"/>
          <p:cNvSpPr txBox="1"/>
          <p:nvPr/>
        </p:nvSpPr>
        <p:spPr>
          <a:xfrm>
            <a:off x="1834945" y="6043292"/>
            <a:ext cx="5474100" cy="584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u="sng">
                <a:solidFill>
                  <a:schemeClr val="hlink"/>
                </a:solidFill>
                <a:latin typeface="Calibri"/>
                <a:ea typeface="Calibri"/>
                <a:cs typeface="Calibri"/>
                <a:sym typeface="Calibri"/>
                <a:hlinkClick r:id="rId3"/>
              </a:rPr>
              <a:t>Click here to see the full version of </a:t>
            </a:r>
            <a:r>
              <a:rPr i="1" lang="en-US" sz="1600" u="sng">
                <a:solidFill>
                  <a:schemeClr val="hlink"/>
                </a:solidFill>
                <a:latin typeface="Calibri"/>
                <a:ea typeface="Calibri"/>
                <a:cs typeface="Calibri"/>
                <a:sym typeface="Calibri"/>
                <a:hlinkClick r:id="rId4"/>
              </a:rPr>
              <a:t>The Spirit of PSJA, </a:t>
            </a:r>
            <a:r>
              <a:rPr lang="en-US" sz="1600" u="sng">
                <a:solidFill>
                  <a:schemeClr val="hlink"/>
                </a:solidFill>
                <a:latin typeface="Calibri"/>
                <a:ea typeface="Calibri"/>
                <a:cs typeface="Calibri"/>
                <a:sym typeface="Calibri"/>
                <a:hlinkClick r:id="rId5"/>
              </a:rPr>
              <a:t>broken down into competencies and role-specific behaviors</a:t>
            </a:r>
            <a:endParaRPr/>
          </a:p>
        </p:txBody>
      </p:sp>
      <p:pic>
        <p:nvPicPr>
          <p:cNvPr id="185" name="Google Shape;185;p24"/>
          <p:cNvPicPr preferRelativeResize="0"/>
          <p:nvPr/>
        </p:nvPicPr>
        <p:blipFill rotWithShape="1">
          <a:blip r:embed="rId6">
            <a:alphaModFix/>
          </a:blip>
          <a:srcRect b="29918" l="0" r="0" t="0"/>
          <a:stretch/>
        </p:blipFill>
        <p:spPr>
          <a:xfrm>
            <a:off x="152400" y="1830727"/>
            <a:ext cx="8839199" cy="1799750"/>
          </a:xfrm>
          <a:prstGeom prst="rect">
            <a:avLst/>
          </a:prstGeom>
          <a:noFill/>
          <a:ln>
            <a:noFill/>
          </a:ln>
        </p:spPr>
      </p:pic>
      <p:sp>
        <p:nvSpPr>
          <p:cNvPr id="186" name="Google Shape;186;p24"/>
          <p:cNvSpPr/>
          <p:nvPr/>
        </p:nvSpPr>
        <p:spPr>
          <a:xfrm>
            <a:off x="431434" y="3753370"/>
            <a:ext cx="1427400" cy="1600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3E3E3E"/>
                </a:solidFill>
                <a:latin typeface="Calibri"/>
                <a:ea typeface="Calibri"/>
                <a:cs typeface="Calibri"/>
                <a:sym typeface="Calibri"/>
              </a:rPr>
              <a:t>Welcomes staff, students, parents, and community as honored members at the district table </a:t>
            </a:r>
            <a:endParaRPr/>
          </a:p>
        </p:txBody>
      </p:sp>
      <p:sp>
        <p:nvSpPr>
          <p:cNvPr id="187" name="Google Shape;187;p24"/>
          <p:cNvSpPr/>
          <p:nvPr/>
        </p:nvSpPr>
        <p:spPr>
          <a:xfrm>
            <a:off x="2707285" y="3734158"/>
            <a:ext cx="1427400" cy="1169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771618"/>
                </a:solidFill>
                <a:latin typeface="Calibri"/>
                <a:ea typeface="Calibri"/>
                <a:cs typeface="Calibri"/>
                <a:sym typeface="Calibri"/>
              </a:rPr>
              <a:t>Holds vision and expectations for success for all students and all staff</a:t>
            </a:r>
            <a:endParaRPr/>
          </a:p>
        </p:txBody>
      </p:sp>
      <p:sp>
        <p:nvSpPr>
          <p:cNvPr id="188" name="Google Shape;188;p24"/>
          <p:cNvSpPr/>
          <p:nvPr/>
        </p:nvSpPr>
        <p:spPr>
          <a:xfrm>
            <a:off x="4996223" y="3734154"/>
            <a:ext cx="1427400" cy="1169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29396F"/>
                </a:solidFill>
                <a:latin typeface="Calibri"/>
                <a:ea typeface="Calibri"/>
                <a:cs typeface="Calibri"/>
                <a:sym typeface="Calibri"/>
              </a:rPr>
              <a:t>Develops and empowers individuals and teams for effective action</a:t>
            </a:r>
            <a:endParaRPr/>
          </a:p>
        </p:txBody>
      </p:sp>
      <p:sp>
        <p:nvSpPr>
          <p:cNvPr id="189" name="Google Shape;189;p24"/>
          <p:cNvSpPr/>
          <p:nvPr/>
        </p:nvSpPr>
        <p:spPr>
          <a:xfrm>
            <a:off x="7285174" y="3734154"/>
            <a:ext cx="1427400" cy="1385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rgbClr val="21602E"/>
                </a:solidFill>
                <a:latin typeface="Calibri"/>
                <a:ea typeface="Calibri"/>
                <a:cs typeface="Calibri"/>
                <a:sym typeface="Calibri"/>
              </a:rPr>
              <a:t>Maintains district at the forefront of educational service providers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5"/>
          <p:cNvSpPr/>
          <p:nvPr/>
        </p:nvSpPr>
        <p:spPr>
          <a:xfrm>
            <a:off x="52380" y="5896503"/>
            <a:ext cx="1806000" cy="787800"/>
          </a:xfrm>
          <a:prstGeom prst="rect">
            <a:avLst/>
          </a:prstGeom>
          <a:solidFill>
            <a:schemeClr val="lt1"/>
          </a:solidFill>
          <a:ln>
            <a:noFill/>
          </a:ln>
          <a:effectLst>
            <a:outerShdw blurRad="50800" rotWithShape="0" algn="ctr" dir="5400000" dist="50800">
              <a:schemeClr val="lt1"/>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25"/>
          <p:cNvSpPr txBox="1"/>
          <p:nvPr/>
        </p:nvSpPr>
        <p:spPr>
          <a:xfrm>
            <a:off x="13031" y="209987"/>
            <a:ext cx="8953500" cy="8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lt1"/>
                </a:solidFill>
                <a:latin typeface="Calibri"/>
                <a:ea typeface="Calibri"/>
                <a:cs typeface="Calibri"/>
                <a:sym typeface="Calibri"/>
              </a:rPr>
              <a:t>Everyone in the PSJA family exhibits leadership, with </a:t>
            </a:r>
            <a:endParaRPr/>
          </a:p>
          <a:p>
            <a:pPr indent="0" lvl="0" marL="0" marR="0" rtl="0" algn="l">
              <a:spcBef>
                <a:spcPts val="0"/>
              </a:spcBef>
              <a:spcAft>
                <a:spcPts val="0"/>
              </a:spcAft>
              <a:buNone/>
            </a:pPr>
            <a:r>
              <a:rPr b="1" lang="en-US" sz="2400">
                <a:solidFill>
                  <a:schemeClr val="lt1"/>
                </a:solidFill>
                <a:latin typeface="Calibri"/>
                <a:ea typeface="Calibri"/>
                <a:cs typeface="Calibri"/>
                <a:sym typeface="Calibri"/>
              </a:rPr>
              <a:t>student success at the center of our work  </a:t>
            </a:r>
            <a:endParaRPr/>
          </a:p>
        </p:txBody>
      </p:sp>
      <p:pic>
        <p:nvPicPr>
          <p:cNvPr id="197" name="Google Shape;197;p25"/>
          <p:cNvPicPr preferRelativeResize="0"/>
          <p:nvPr/>
        </p:nvPicPr>
        <p:blipFill rotWithShape="1">
          <a:blip r:embed="rId3">
            <a:alphaModFix/>
          </a:blip>
          <a:srcRect b="19354" l="0" r="0" t="0"/>
          <a:stretch/>
        </p:blipFill>
        <p:spPr>
          <a:xfrm>
            <a:off x="2400203" y="5803560"/>
            <a:ext cx="1047107" cy="844454"/>
          </a:xfrm>
          <a:prstGeom prst="rect">
            <a:avLst/>
          </a:prstGeom>
          <a:noFill/>
          <a:ln>
            <a:noFill/>
          </a:ln>
        </p:spPr>
      </p:pic>
      <p:sp>
        <p:nvSpPr>
          <p:cNvPr id="198" name="Google Shape;198;p25"/>
          <p:cNvSpPr/>
          <p:nvPr/>
        </p:nvSpPr>
        <p:spPr>
          <a:xfrm>
            <a:off x="2111796" y="5380859"/>
            <a:ext cx="1443000" cy="1443000"/>
          </a:xfrm>
          <a:prstGeom prst="ellipse">
            <a:avLst/>
          </a:prstGeom>
          <a:noFill/>
          <a:ln cap="flat" cmpd="sng" w="12700">
            <a:solidFill>
              <a:srgbClr val="2C338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25"/>
          <p:cNvSpPr/>
          <p:nvPr/>
        </p:nvSpPr>
        <p:spPr>
          <a:xfrm>
            <a:off x="1609686" y="4376638"/>
            <a:ext cx="2447100" cy="2447100"/>
          </a:xfrm>
          <a:prstGeom prst="ellipse">
            <a:avLst/>
          </a:prstGeom>
          <a:noFill/>
          <a:ln cap="flat" cmpd="sng" w="12700">
            <a:solidFill>
              <a:srgbClr val="AEAB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5"/>
          <p:cNvSpPr/>
          <p:nvPr/>
        </p:nvSpPr>
        <p:spPr>
          <a:xfrm>
            <a:off x="1035652" y="3228570"/>
            <a:ext cx="3595200" cy="3595200"/>
          </a:xfrm>
          <a:prstGeom prst="ellipse">
            <a:avLst/>
          </a:prstGeom>
          <a:noFill/>
          <a:ln cap="flat" cmpd="sng" w="12700">
            <a:solidFill>
              <a:srgbClr val="AEAB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5"/>
          <p:cNvSpPr/>
          <p:nvPr/>
        </p:nvSpPr>
        <p:spPr>
          <a:xfrm>
            <a:off x="100324" y="1357915"/>
            <a:ext cx="5466000" cy="5466000"/>
          </a:xfrm>
          <a:prstGeom prst="ellipse">
            <a:avLst/>
          </a:prstGeom>
          <a:noFill/>
          <a:ln cap="flat" cmpd="sng" w="12700">
            <a:solidFill>
              <a:srgbClr val="AEAB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5"/>
          <p:cNvSpPr txBox="1"/>
          <p:nvPr/>
        </p:nvSpPr>
        <p:spPr>
          <a:xfrm>
            <a:off x="2400203" y="5575543"/>
            <a:ext cx="10470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2C338E"/>
                </a:solidFill>
                <a:latin typeface="Calibri"/>
                <a:ea typeface="Calibri"/>
                <a:cs typeface="Calibri"/>
                <a:sym typeface="Calibri"/>
              </a:rPr>
              <a:t>Students</a:t>
            </a:r>
            <a:endParaRPr/>
          </a:p>
        </p:txBody>
      </p:sp>
      <p:sp>
        <p:nvSpPr>
          <p:cNvPr id="203" name="Google Shape;203;p25"/>
          <p:cNvSpPr txBox="1"/>
          <p:nvPr/>
        </p:nvSpPr>
        <p:spPr>
          <a:xfrm>
            <a:off x="2074774" y="4738720"/>
            <a:ext cx="16980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Leader of Self</a:t>
            </a:r>
            <a:endParaRPr/>
          </a:p>
        </p:txBody>
      </p:sp>
      <p:sp>
        <p:nvSpPr>
          <p:cNvPr id="204" name="Google Shape;204;p25"/>
          <p:cNvSpPr txBox="1"/>
          <p:nvPr/>
        </p:nvSpPr>
        <p:spPr>
          <a:xfrm>
            <a:off x="1824534" y="3685961"/>
            <a:ext cx="21984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Leader of Others</a:t>
            </a:r>
            <a:endParaRPr/>
          </a:p>
        </p:txBody>
      </p:sp>
      <p:sp>
        <p:nvSpPr>
          <p:cNvPr id="205" name="Google Shape;205;p25"/>
          <p:cNvSpPr txBox="1"/>
          <p:nvPr/>
        </p:nvSpPr>
        <p:spPr>
          <a:xfrm>
            <a:off x="1824534" y="2691761"/>
            <a:ext cx="21984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Leader of Leaders</a:t>
            </a:r>
            <a:endParaRPr/>
          </a:p>
        </p:txBody>
      </p:sp>
      <p:sp>
        <p:nvSpPr>
          <p:cNvPr id="206" name="Google Shape;206;p25"/>
          <p:cNvSpPr/>
          <p:nvPr/>
        </p:nvSpPr>
        <p:spPr>
          <a:xfrm>
            <a:off x="538552" y="2234370"/>
            <a:ext cx="4589400" cy="4589400"/>
          </a:xfrm>
          <a:prstGeom prst="ellipse">
            <a:avLst/>
          </a:prstGeom>
          <a:noFill/>
          <a:ln cap="flat" cmpd="sng" w="12700">
            <a:solidFill>
              <a:srgbClr val="AEAB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25"/>
          <p:cNvSpPr txBox="1"/>
          <p:nvPr/>
        </p:nvSpPr>
        <p:spPr>
          <a:xfrm>
            <a:off x="1824559" y="1681719"/>
            <a:ext cx="21984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Leader of Campus</a:t>
            </a:r>
            <a:endParaRPr/>
          </a:p>
        </p:txBody>
      </p:sp>
      <p:cxnSp>
        <p:nvCxnSpPr>
          <p:cNvPr id="208" name="Google Shape;208;p25"/>
          <p:cNvCxnSpPr/>
          <p:nvPr/>
        </p:nvCxnSpPr>
        <p:spPr>
          <a:xfrm rot="10800000">
            <a:off x="6031831" y="1815438"/>
            <a:ext cx="0" cy="4453200"/>
          </a:xfrm>
          <a:prstGeom prst="straightConnector1">
            <a:avLst/>
          </a:prstGeom>
          <a:noFill/>
          <a:ln cap="flat" cmpd="sng" w="76200">
            <a:solidFill>
              <a:srgbClr val="2C338E"/>
            </a:solidFill>
            <a:prstDash val="solid"/>
            <a:miter lim="800000"/>
            <a:headEnd len="sm" w="sm" type="none"/>
            <a:tailEnd len="med" w="med" type="triangle"/>
          </a:ln>
        </p:spPr>
      </p:cxnSp>
      <p:sp>
        <p:nvSpPr>
          <p:cNvPr id="209" name="Google Shape;209;p25"/>
          <p:cNvSpPr txBox="1"/>
          <p:nvPr/>
        </p:nvSpPr>
        <p:spPr>
          <a:xfrm>
            <a:off x="6349743" y="2184638"/>
            <a:ext cx="2356500" cy="3693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en-US" sz="1800">
                <a:solidFill>
                  <a:schemeClr val="dk1"/>
                </a:solidFill>
                <a:latin typeface="Calibri"/>
                <a:ea typeface="Calibri"/>
                <a:cs typeface="Calibri"/>
                <a:sym typeface="Calibri"/>
              </a:rPr>
              <a:t>As you grow in your PSJA staff leadership level, you expand your impact on the campus. </a:t>
            </a:r>
            <a:endParaRPr b="1" i="1"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1" sz="1800">
              <a:solidFill>
                <a:schemeClr val="dk1"/>
              </a:solidFill>
              <a:latin typeface="Calibri"/>
              <a:ea typeface="Calibri"/>
              <a:cs typeface="Calibri"/>
              <a:sym typeface="Calibri"/>
            </a:endParaRPr>
          </a:p>
          <a:p>
            <a:pPr indent="0" lvl="0" marL="0" marR="0" rtl="0" algn="l">
              <a:spcBef>
                <a:spcPts val="0"/>
              </a:spcBef>
              <a:spcAft>
                <a:spcPts val="0"/>
              </a:spcAft>
              <a:buNone/>
            </a:pPr>
            <a:r>
              <a:rPr i="1" lang="en-US" sz="1800">
                <a:solidFill>
                  <a:schemeClr val="dk1"/>
                </a:solidFill>
                <a:latin typeface="Calibri"/>
                <a:ea typeface="Calibri"/>
                <a:cs typeface="Calibri"/>
                <a:sym typeface="Calibri"/>
              </a:rPr>
              <a:t>At every level, Leaders receive </a:t>
            </a:r>
            <a:r>
              <a:rPr b="1" i="1" lang="en-US" sz="1800">
                <a:solidFill>
                  <a:schemeClr val="dk1"/>
                </a:solidFill>
                <a:latin typeface="Calibri"/>
                <a:ea typeface="Calibri"/>
                <a:cs typeface="Calibri"/>
                <a:sym typeface="Calibri"/>
              </a:rPr>
              <a:t>development and support. </a:t>
            </a:r>
            <a:r>
              <a:rPr i="1" lang="en-US" sz="1800">
                <a:solidFill>
                  <a:schemeClr val="dk1"/>
                </a:solidFill>
                <a:latin typeface="Calibri"/>
                <a:ea typeface="Calibri"/>
                <a:cs typeface="Calibri"/>
                <a:sym typeface="Calibri"/>
              </a:rPr>
              <a:t>All leaders must </a:t>
            </a:r>
            <a:r>
              <a:rPr b="1" i="1" lang="en-US" sz="1800">
                <a:solidFill>
                  <a:schemeClr val="dk1"/>
                </a:solidFill>
                <a:latin typeface="Calibri"/>
                <a:ea typeface="Calibri"/>
                <a:cs typeface="Calibri"/>
                <a:sym typeface="Calibri"/>
              </a:rPr>
              <a:t>apply </a:t>
            </a:r>
            <a:r>
              <a:rPr i="1" lang="en-US" sz="1800">
                <a:solidFill>
                  <a:schemeClr val="dk1"/>
                </a:solidFill>
                <a:latin typeface="Calibri"/>
                <a:ea typeface="Calibri"/>
                <a:cs typeface="Calibri"/>
                <a:sym typeface="Calibri"/>
              </a:rPr>
              <a:t>on the </a:t>
            </a:r>
            <a:r>
              <a:rPr i="1" lang="en-US" sz="1800" u="sng">
                <a:solidFill>
                  <a:schemeClr val="hlink"/>
                </a:solidFill>
                <a:latin typeface="Calibri"/>
                <a:ea typeface="Calibri"/>
                <a:cs typeface="Calibri"/>
                <a:sym typeface="Calibri"/>
                <a:hlinkClick r:id="rId4"/>
              </a:rPr>
              <a:t>PSJA jobs website</a:t>
            </a:r>
            <a:r>
              <a:rPr i="1" lang="en-US" sz="1800">
                <a:solidFill>
                  <a:schemeClr val="dk1"/>
                </a:solidFill>
                <a:latin typeface="Calibri"/>
                <a:ea typeface="Calibri"/>
                <a:cs typeface="Calibri"/>
                <a:sym typeface="Calibri"/>
              </a:rPr>
              <a:t> in order to be considered for a new role.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6"/>
          <p:cNvSpPr txBox="1"/>
          <p:nvPr/>
        </p:nvSpPr>
        <p:spPr>
          <a:xfrm>
            <a:off x="0" y="211783"/>
            <a:ext cx="8953500"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lt1"/>
                </a:solidFill>
                <a:latin typeface="Calibri"/>
                <a:ea typeface="Calibri"/>
                <a:cs typeface="Calibri"/>
                <a:sym typeface="Calibri"/>
              </a:rPr>
              <a:t>We distinguish between leadership levels to define the </a:t>
            </a:r>
            <a:endParaRPr/>
          </a:p>
          <a:p>
            <a:pPr indent="0" lvl="0" marL="0" marR="0" rtl="0" algn="l">
              <a:spcBef>
                <a:spcPts val="0"/>
              </a:spcBef>
              <a:spcAft>
                <a:spcPts val="0"/>
              </a:spcAft>
              <a:buNone/>
            </a:pPr>
            <a:r>
              <a:rPr b="1" i="1" lang="en-US" sz="2400">
                <a:solidFill>
                  <a:schemeClr val="lt1"/>
                </a:solidFill>
                <a:latin typeface="Calibri"/>
                <a:ea typeface="Calibri"/>
                <a:cs typeface="Calibri"/>
                <a:sym typeface="Calibri"/>
              </a:rPr>
              <a:t>key shifts </a:t>
            </a:r>
            <a:r>
              <a:rPr b="1" lang="en-US" sz="2400">
                <a:solidFill>
                  <a:schemeClr val="lt1"/>
                </a:solidFill>
                <a:latin typeface="Calibri"/>
                <a:ea typeface="Calibri"/>
                <a:cs typeface="Calibri"/>
                <a:sym typeface="Calibri"/>
              </a:rPr>
              <a:t>in moving from one role to another…</a:t>
            </a:r>
            <a:endParaRPr/>
          </a:p>
        </p:txBody>
      </p:sp>
      <p:graphicFrame>
        <p:nvGraphicFramePr>
          <p:cNvPr id="216" name="Google Shape;216;p26"/>
          <p:cNvGraphicFramePr/>
          <p:nvPr/>
        </p:nvGraphicFramePr>
        <p:xfrm>
          <a:off x="95250" y="1702770"/>
          <a:ext cx="3000000" cy="3000000"/>
        </p:xfrm>
        <a:graphic>
          <a:graphicData uri="http://schemas.openxmlformats.org/drawingml/2006/table">
            <a:tbl>
              <a:tblPr bandRow="1" firstRow="1">
                <a:noFill/>
                <a:tableStyleId>{5D15D924-8F46-4495-9A79-3AFE78221DE7}</a:tableStyleId>
              </a:tblPr>
              <a:tblGrid>
                <a:gridCol w="1106425"/>
                <a:gridCol w="1909650"/>
                <a:gridCol w="2125675"/>
                <a:gridCol w="1923800"/>
                <a:gridCol w="1887925"/>
              </a:tblGrid>
              <a:tr h="323750">
                <a:tc>
                  <a:txBody>
                    <a:bodyPr/>
                    <a:lstStyle/>
                    <a:p>
                      <a:pPr indent="0" lvl="0" marL="0" marR="0" rtl="0" algn="l">
                        <a:spcBef>
                          <a:spcPts val="0"/>
                        </a:spcBef>
                        <a:spcAft>
                          <a:spcPts val="0"/>
                        </a:spcAft>
                        <a:buNone/>
                      </a:pPr>
                      <a:r>
                        <a:t/>
                      </a:r>
                      <a:endParaRPr sz="1400">
                        <a:solidFill>
                          <a:schemeClr val="dk1"/>
                        </a:solidFill>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400">
                          <a:solidFill>
                            <a:schemeClr val="dk1"/>
                          </a:solidFill>
                        </a:rPr>
                        <a:t>Leader of Self</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c>
                  <a:txBody>
                    <a:bodyPr/>
                    <a:lstStyle/>
                    <a:p>
                      <a:pPr indent="0" lvl="0" marL="0" marR="0" rtl="0" algn="l">
                        <a:spcBef>
                          <a:spcPts val="0"/>
                        </a:spcBef>
                        <a:spcAft>
                          <a:spcPts val="0"/>
                        </a:spcAft>
                        <a:buNone/>
                      </a:pPr>
                      <a:r>
                        <a:rPr lang="en-US" sz="1400">
                          <a:solidFill>
                            <a:schemeClr val="dk1"/>
                          </a:solidFill>
                        </a:rPr>
                        <a:t>Leader of Others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c>
                  <a:txBody>
                    <a:bodyPr/>
                    <a:lstStyle/>
                    <a:p>
                      <a:pPr indent="0" lvl="0" marL="0" marR="0" rtl="0" algn="l">
                        <a:spcBef>
                          <a:spcPts val="0"/>
                        </a:spcBef>
                        <a:spcAft>
                          <a:spcPts val="0"/>
                        </a:spcAft>
                        <a:buNone/>
                      </a:pPr>
                      <a:r>
                        <a:rPr lang="en-US" sz="1400">
                          <a:solidFill>
                            <a:schemeClr val="dk1"/>
                          </a:solidFill>
                        </a:rPr>
                        <a:t>Leader of Leaders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c>
                  <a:txBody>
                    <a:bodyPr/>
                    <a:lstStyle/>
                    <a:p>
                      <a:pPr indent="0" lvl="0" marL="0" marR="0" rtl="0" algn="l">
                        <a:spcBef>
                          <a:spcPts val="0"/>
                        </a:spcBef>
                        <a:spcAft>
                          <a:spcPts val="0"/>
                        </a:spcAft>
                        <a:buNone/>
                      </a:pPr>
                      <a:r>
                        <a:rPr lang="en-US" sz="1400">
                          <a:solidFill>
                            <a:schemeClr val="dk1"/>
                          </a:solidFill>
                        </a:rPr>
                        <a:t>Leader of Campus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r>
              <a:tr h="1077375">
                <a:tc>
                  <a:txBody>
                    <a:bodyPr/>
                    <a:lstStyle/>
                    <a:p>
                      <a:pPr indent="0" lvl="0" marL="0" marR="0" rtl="0" algn="l">
                        <a:spcBef>
                          <a:spcPts val="0"/>
                        </a:spcBef>
                        <a:spcAft>
                          <a:spcPts val="0"/>
                        </a:spcAft>
                        <a:buNone/>
                      </a:pPr>
                      <a:r>
                        <a:rPr lang="en-US" sz="1100"/>
                        <a:t>Overview</a:t>
                      </a:r>
                      <a:endParaRPr/>
                    </a:p>
                    <a:p>
                      <a:pPr indent="0" lvl="0" marL="0" marR="0" rtl="0" algn="l">
                        <a:spcBef>
                          <a:spcPts val="0"/>
                        </a:spcBef>
                        <a:spcAft>
                          <a:spcPts val="0"/>
                        </a:spcAft>
                        <a:buNone/>
                      </a:pPr>
                      <a:r>
                        <a:t/>
                      </a:r>
                      <a:endParaRPr sz="11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100"/>
                        <a:t>Individual contributor, team player, role model for junior/new team members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100"/>
                        <a:t>Leads a team and is responsible for delivering results through others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100"/>
                        <a:t>Delivers results through other leaders; develops the skills of other leaders and creates conditions for them to succeed</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100"/>
                        <a:t>Is accountable for the culture and performance of the campus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36775">
                <a:tc>
                  <a:txBody>
                    <a:bodyPr/>
                    <a:lstStyle/>
                    <a:p>
                      <a:pPr indent="0" lvl="0" marL="0" marR="0" rtl="0" algn="l">
                        <a:spcBef>
                          <a:spcPts val="0"/>
                        </a:spcBef>
                        <a:spcAft>
                          <a:spcPts val="0"/>
                        </a:spcAft>
                        <a:buNone/>
                      </a:pPr>
                      <a:r>
                        <a:rPr lang="en-US" sz="1100"/>
                        <a:t>Roles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5750" lvl="0" marL="285750" marR="0" rtl="0" algn="l">
                        <a:spcBef>
                          <a:spcPts val="0"/>
                        </a:spcBef>
                        <a:spcAft>
                          <a:spcPts val="0"/>
                        </a:spcAft>
                        <a:buClr>
                          <a:schemeClr val="dk1"/>
                        </a:buClr>
                        <a:buSzPts val="1100"/>
                        <a:buFont typeface="Arial"/>
                        <a:buChar char="•"/>
                      </a:pPr>
                      <a:r>
                        <a:rPr lang="en-US" sz="1100"/>
                        <a:t>Teacher</a:t>
                      </a:r>
                      <a:endParaRPr/>
                    </a:p>
                    <a:p>
                      <a:pPr indent="-285750" lvl="0" marL="285750" marR="0" rtl="0" algn="l">
                        <a:spcBef>
                          <a:spcPts val="0"/>
                        </a:spcBef>
                        <a:spcAft>
                          <a:spcPts val="0"/>
                        </a:spcAft>
                        <a:buClr>
                          <a:schemeClr val="dk1"/>
                        </a:buClr>
                        <a:buSzPts val="1100"/>
                        <a:buFont typeface="Arial"/>
                        <a:buChar char="•"/>
                      </a:pPr>
                      <a:r>
                        <a:rPr lang="en-US" sz="1100"/>
                        <a:t>Librarian</a:t>
                      </a:r>
                      <a:endParaRPr/>
                    </a:p>
                    <a:p>
                      <a:pPr indent="-285750" lvl="0" marL="285750" marR="0" rtl="0" algn="l">
                        <a:spcBef>
                          <a:spcPts val="0"/>
                        </a:spcBef>
                        <a:spcAft>
                          <a:spcPts val="0"/>
                        </a:spcAft>
                        <a:buClr>
                          <a:schemeClr val="dk1"/>
                        </a:buClr>
                        <a:buSzPts val="1100"/>
                        <a:buFont typeface="Arial"/>
                        <a:buChar char="•"/>
                      </a:pPr>
                      <a:r>
                        <a:rPr lang="en-US" sz="1100"/>
                        <a:t>Counselor</a:t>
                      </a:r>
                      <a:endParaRPr/>
                    </a:p>
                    <a:p>
                      <a:pPr indent="-285750" lvl="0" marL="285750" marR="0" rtl="0" algn="l">
                        <a:spcBef>
                          <a:spcPts val="0"/>
                        </a:spcBef>
                        <a:spcAft>
                          <a:spcPts val="0"/>
                        </a:spcAft>
                        <a:buClr>
                          <a:schemeClr val="dk1"/>
                        </a:buClr>
                        <a:buSzPts val="1100"/>
                        <a:buFont typeface="Arial"/>
                        <a:buChar char="•"/>
                      </a:pPr>
                      <a:r>
                        <a:rPr lang="en-US" sz="1100"/>
                        <a:t>Nurse</a:t>
                      </a:r>
                      <a:endParaRPr/>
                    </a:p>
                    <a:p>
                      <a:pPr indent="-285750" lvl="0" marL="285750" marR="0" rtl="0" algn="l">
                        <a:spcBef>
                          <a:spcPts val="0"/>
                        </a:spcBef>
                        <a:spcAft>
                          <a:spcPts val="0"/>
                        </a:spcAft>
                        <a:buClr>
                          <a:schemeClr val="dk1"/>
                        </a:buClr>
                        <a:buSzPts val="1100"/>
                        <a:buFont typeface="Arial"/>
                        <a:buChar char="•"/>
                      </a:pPr>
                      <a:r>
                        <a:rPr lang="en-US" sz="1100"/>
                        <a:t>Teacher Aide</a:t>
                      </a:r>
                      <a:endParaRPr/>
                    </a:p>
                    <a:p>
                      <a:pPr indent="-285750" lvl="0" marL="285750" marR="0" rtl="0" algn="l">
                        <a:spcBef>
                          <a:spcPts val="0"/>
                        </a:spcBef>
                        <a:spcAft>
                          <a:spcPts val="0"/>
                        </a:spcAft>
                        <a:buClr>
                          <a:schemeClr val="dk1"/>
                        </a:buClr>
                        <a:buSzPts val="1100"/>
                        <a:buFont typeface="Arial"/>
                        <a:buChar char="•"/>
                      </a:pPr>
                      <a:r>
                        <a:rPr lang="en-US" sz="1100"/>
                        <a:t>Social Worker</a:t>
                      </a:r>
                      <a:endParaRPr/>
                    </a:p>
                    <a:p>
                      <a:pPr indent="-285750" lvl="0" marL="285750" marR="0" rtl="0" algn="l">
                        <a:spcBef>
                          <a:spcPts val="0"/>
                        </a:spcBef>
                        <a:spcAft>
                          <a:spcPts val="0"/>
                        </a:spcAft>
                        <a:buClr>
                          <a:schemeClr val="dk1"/>
                        </a:buClr>
                        <a:buSzPts val="1100"/>
                        <a:buFont typeface="Arial"/>
                        <a:buChar char="•"/>
                      </a:pPr>
                      <a:r>
                        <a:rPr lang="en-US" sz="1100"/>
                        <a:t>+ More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5750" lvl="0" marL="285750" marR="0" rtl="0" algn="l">
                        <a:spcBef>
                          <a:spcPts val="0"/>
                        </a:spcBef>
                        <a:spcAft>
                          <a:spcPts val="0"/>
                        </a:spcAft>
                        <a:buClr>
                          <a:schemeClr val="dk1"/>
                        </a:buClr>
                        <a:buSzPts val="1100"/>
                        <a:buFont typeface="Arial"/>
                        <a:buChar char="•"/>
                      </a:pPr>
                      <a:r>
                        <a:rPr lang="en-US" sz="1100"/>
                        <a:t>Collaborative Learning Facilitator</a:t>
                      </a:r>
                      <a:endParaRPr/>
                    </a:p>
                    <a:p>
                      <a:pPr indent="-285750" lvl="0" marL="285750" marR="0" rtl="0" algn="l">
                        <a:spcBef>
                          <a:spcPts val="0"/>
                        </a:spcBef>
                        <a:spcAft>
                          <a:spcPts val="0"/>
                        </a:spcAft>
                        <a:buClr>
                          <a:schemeClr val="dk1"/>
                        </a:buClr>
                        <a:buSzPts val="1100"/>
                        <a:buFont typeface="Arial"/>
                        <a:buChar char="•"/>
                      </a:pPr>
                      <a:r>
                        <a:rPr lang="en-US" sz="1100"/>
                        <a:t>Content Department Heads</a:t>
                      </a:r>
                      <a:endParaRPr/>
                    </a:p>
                    <a:p>
                      <a:pPr indent="-285750" lvl="0" marL="285750" marR="0" rtl="0" algn="l">
                        <a:spcBef>
                          <a:spcPts val="0"/>
                        </a:spcBef>
                        <a:spcAft>
                          <a:spcPts val="0"/>
                        </a:spcAft>
                        <a:buClr>
                          <a:schemeClr val="dk1"/>
                        </a:buClr>
                        <a:buSzPts val="1100"/>
                        <a:buFont typeface="Arial"/>
                        <a:buChar char="•"/>
                      </a:pPr>
                      <a:r>
                        <a:rPr lang="en-US" sz="1100"/>
                        <a:t>Grade Level Chair</a:t>
                      </a:r>
                      <a:endParaRPr/>
                    </a:p>
                    <a:p>
                      <a:pPr indent="-285750" lvl="0" marL="285750" marR="0" rtl="0" algn="l">
                        <a:spcBef>
                          <a:spcPts val="0"/>
                        </a:spcBef>
                        <a:spcAft>
                          <a:spcPts val="0"/>
                        </a:spcAft>
                        <a:buClr>
                          <a:schemeClr val="dk1"/>
                        </a:buClr>
                        <a:buSzPts val="1100"/>
                        <a:buFont typeface="Arial"/>
                        <a:buChar char="•"/>
                      </a:pPr>
                      <a:r>
                        <a:rPr lang="en-US" sz="1100"/>
                        <a:t>Instructional Coach</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5750" lvl="0" marL="285750" marR="0" rtl="0" algn="l">
                        <a:spcBef>
                          <a:spcPts val="0"/>
                        </a:spcBef>
                        <a:spcAft>
                          <a:spcPts val="0"/>
                        </a:spcAft>
                        <a:buClr>
                          <a:schemeClr val="dk1"/>
                        </a:buClr>
                        <a:buSzPts val="1100"/>
                        <a:buFont typeface="Arial"/>
                        <a:buChar char="•"/>
                      </a:pPr>
                      <a:r>
                        <a:rPr lang="en-US" sz="1100"/>
                        <a:t>Assistant Principal</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5750" lvl="0" marL="285750" marR="0" rtl="0" algn="l">
                        <a:spcBef>
                          <a:spcPts val="0"/>
                        </a:spcBef>
                        <a:spcAft>
                          <a:spcPts val="0"/>
                        </a:spcAft>
                        <a:buClr>
                          <a:schemeClr val="dk1"/>
                        </a:buClr>
                        <a:buSzPts val="1100"/>
                        <a:buFont typeface="Arial"/>
                        <a:buChar char="•"/>
                      </a:pPr>
                      <a:r>
                        <a:rPr lang="en-US" sz="1100"/>
                        <a:t>Principal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36775">
                <a:tc>
                  <a:txBody>
                    <a:bodyPr/>
                    <a:lstStyle/>
                    <a:p>
                      <a:pPr indent="0" lvl="0" marL="0" marR="0" rtl="0" algn="l">
                        <a:spcBef>
                          <a:spcPts val="0"/>
                        </a:spcBef>
                        <a:spcAft>
                          <a:spcPts val="0"/>
                        </a:spcAft>
                        <a:buNone/>
                      </a:pPr>
                      <a:r>
                        <a:rPr lang="en-US" sz="1100"/>
                        <a:t>Pre-</a:t>
                      </a:r>
                      <a:endParaRPr/>
                    </a:p>
                    <a:p>
                      <a:pPr indent="0" lvl="0" marL="0" marR="0" rtl="0" algn="l">
                        <a:spcBef>
                          <a:spcPts val="0"/>
                        </a:spcBef>
                        <a:spcAft>
                          <a:spcPts val="0"/>
                        </a:spcAft>
                        <a:buNone/>
                      </a:pPr>
                      <a:r>
                        <a:rPr lang="en-US" sz="1100"/>
                        <a:t>Requisites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5750" lvl="0" marL="285750" marR="0" rtl="0" algn="l">
                        <a:spcBef>
                          <a:spcPts val="0"/>
                        </a:spcBef>
                        <a:spcAft>
                          <a:spcPts val="0"/>
                        </a:spcAft>
                        <a:buClr>
                          <a:schemeClr val="dk1"/>
                        </a:buClr>
                        <a:buSzPts val="1100"/>
                        <a:buFont typeface="Arial"/>
                        <a:buChar char="•"/>
                      </a:pPr>
                      <a:r>
                        <a:rPr lang="en-US" sz="1100"/>
                        <a:t>Bachelor’s degree </a:t>
                      </a:r>
                      <a:endParaRPr/>
                    </a:p>
                    <a:p>
                      <a:pPr indent="-285750" lvl="0" marL="285750" marR="0" rtl="0" algn="l">
                        <a:spcBef>
                          <a:spcPts val="0"/>
                        </a:spcBef>
                        <a:spcAft>
                          <a:spcPts val="0"/>
                        </a:spcAft>
                        <a:buClr>
                          <a:schemeClr val="dk1"/>
                        </a:buClr>
                        <a:buSzPts val="1100"/>
                        <a:buFont typeface="Arial"/>
                        <a:buChar char="•"/>
                      </a:pPr>
                      <a:r>
                        <a:rPr lang="en-US" sz="1100"/>
                        <a:t>Valid Texas teaching certificate with required endorsements or training for subject and level assigned </a:t>
                      </a:r>
                      <a:endParaRPr/>
                    </a:p>
                    <a:p>
                      <a:pPr indent="-285750" lvl="0" marL="285750" marR="0" rtl="0" algn="l">
                        <a:spcBef>
                          <a:spcPts val="0"/>
                        </a:spcBef>
                        <a:spcAft>
                          <a:spcPts val="0"/>
                        </a:spcAft>
                        <a:buClr>
                          <a:schemeClr val="dk1"/>
                        </a:buClr>
                        <a:buSzPts val="1100"/>
                        <a:buFont typeface="Arial"/>
                        <a:buChar char="•"/>
                      </a:pPr>
                      <a:r>
                        <a:rPr lang="en-US" sz="1100"/>
                        <a:t>One-year student teaching or approved internship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171450" lvl="0" marL="171450" marR="0" rtl="0" algn="l">
                        <a:spcBef>
                          <a:spcPts val="0"/>
                        </a:spcBef>
                        <a:spcAft>
                          <a:spcPts val="0"/>
                        </a:spcAft>
                        <a:buClr>
                          <a:srgbClr val="000000"/>
                        </a:buClr>
                        <a:buSzPts val="1100"/>
                        <a:buFont typeface="Arial"/>
                        <a:buChar char="•"/>
                      </a:pPr>
                      <a:r>
                        <a:rPr lang="en-US" sz="1100">
                          <a:solidFill>
                            <a:srgbClr val="000000"/>
                          </a:solidFill>
                        </a:rPr>
                        <a:t>Bachelor’s degree</a:t>
                      </a:r>
                      <a:endParaRPr/>
                    </a:p>
                    <a:p>
                      <a:pPr indent="-171450" lvl="0" marL="171450" marR="0" rtl="0" algn="l">
                        <a:lnSpc>
                          <a:spcPct val="100000"/>
                        </a:lnSpc>
                        <a:spcBef>
                          <a:spcPts val="0"/>
                        </a:spcBef>
                        <a:spcAft>
                          <a:spcPts val="0"/>
                        </a:spcAft>
                        <a:buClr>
                          <a:schemeClr val="dk1"/>
                        </a:buClr>
                        <a:buSzPts val="1100"/>
                        <a:buFont typeface="Arial"/>
                        <a:buChar char="•"/>
                      </a:pPr>
                      <a:r>
                        <a:rPr lang="en-US" sz="1100"/>
                        <a:t>Valid Texas teaching certificate with required endorsements or training for subject and level assigned </a:t>
                      </a:r>
                      <a:endParaRPr sz="1100">
                        <a:solidFill>
                          <a:srgbClr val="000000"/>
                        </a:solidFill>
                      </a:endParaRPr>
                    </a:p>
                    <a:p>
                      <a:pPr indent="-171450" lvl="0" marL="171450" marR="0" rtl="0" algn="l">
                        <a:spcBef>
                          <a:spcPts val="0"/>
                        </a:spcBef>
                        <a:spcAft>
                          <a:spcPts val="0"/>
                        </a:spcAft>
                        <a:buClr>
                          <a:srgbClr val="000000"/>
                        </a:buClr>
                        <a:buSzPts val="1100"/>
                        <a:buFont typeface="Arial"/>
                        <a:buChar char="•"/>
                      </a:pPr>
                      <a:r>
                        <a:rPr lang="en-US" sz="1100">
                          <a:solidFill>
                            <a:srgbClr val="000000"/>
                          </a:solidFill>
                        </a:rPr>
                        <a:t>3+ years of successful teaching</a:t>
                      </a:r>
                      <a:endParaRPr/>
                    </a:p>
                    <a:p>
                      <a:pPr indent="-101600" lvl="0" marL="171450" marR="0" rtl="0" algn="l">
                        <a:spcBef>
                          <a:spcPts val="0"/>
                        </a:spcBef>
                        <a:spcAft>
                          <a:spcPts val="0"/>
                        </a:spcAft>
                        <a:buClr>
                          <a:schemeClr val="dk1"/>
                        </a:buClr>
                        <a:buSzPts val="1100"/>
                        <a:buFont typeface="Arial"/>
                        <a:buNone/>
                      </a:pPr>
                      <a:r>
                        <a:t/>
                      </a:r>
                      <a:endParaRPr sz="1100">
                        <a:solidFill>
                          <a:srgbClr val="000000"/>
                        </a:solidFill>
                        <a:highlight>
                          <a:srgbClr val="FFFF00"/>
                        </a:highlight>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171450" lvl="0" marL="171450" marR="0" rtl="0" algn="l">
                        <a:spcBef>
                          <a:spcPts val="0"/>
                        </a:spcBef>
                        <a:spcAft>
                          <a:spcPts val="0"/>
                        </a:spcAft>
                        <a:buClr>
                          <a:srgbClr val="000000"/>
                        </a:buClr>
                        <a:buSzPts val="1100"/>
                        <a:buFont typeface="Arial"/>
                        <a:buChar char="•"/>
                      </a:pPr>
                      <a:r>
                        <a:rPr lang="en-US" sz="1100">
                          <a:solidFill>
                            <a:srgbClr val="000000"/>
                          </a:solidFill>
                        </a:rPr>
                        <a:t>Master's Degree</a:t>
                      </a:r>
                      <a:endParaRPr/>
                    </a:p>
                    <a:p>
                      <a:pPr indent="-171450" lvl="0" marL="171450" marR="0" rtl="0" algn="l">
                        <a:spcBef>
                          <a:spcPts val="0"/>
                        </a:spcBef>
                        <a:spcAft>
                          <a:spcPts val="0"/>
                        </a:spcAft>
                        <a:buClr>
                          <a:srgbClr val="000000"/>
                        </a:buClr>
                        <a:buSzPts val="1100"/>
                        <a:buFont typeface="Arial"/>
                        <a:buChar char="•"/>
                      </a:pPr>
                      <a:r>
                        <a:rPr lang="en-US" sz="1100">
                          <a:solidFill>
                            <a:srgbClr val="000000"/>
                          </a:solidFill>
                        </a:rPr>
                        <a:t>Valid Texas Teaching and Administrative Certificate</a:t>
                      </a:r>
                      <a:endParaRPr/>
                    </a:p>
                    <a:p>
                      <a:pPr indent="-171450" lvl="0" marL="171450" marR="0" rtl="0" algn="l">
                        <a:spcBef>
                          <a:spcPts val="0"/>
                        </a:spcBef>
                        <a:spcAft>
                          <a:spcPts val="0"/>
                        </a:spcAft>
                        <a:buClr>
                          <a:srgbClr val="000000"/>
                        </a:buClr>
                        <a:buSzPts val="1100"/>
                        <a:buFont typeface="Arial"/>
                        <a:buChar char="•"/>
                      </a:pPr>
                      <a:r>
                        <a:rPr lang="en-US" sz="1100">
                          <a:solidFill>
                            <a:srgbClr val="000000"/>
                          </a:solidFill>
                        </a:rPr>
                        <a:t>3+ years of successful teaching experience</a:t>
                      </a:r>
                      <a:endParaRPr/>
                    </a:p>
                    <a:p>
                      <a:pPr indent="-215900" lvl="0" marL="285750" marR="0" rtl="0" algn="l">
                        <a:spcBef>
                          <a:spcPts val="0"/>
                        </a:spcBef>
                        <a:spcAft>
                          <a:spcPts val="0"/>
                        </a:spcAft>
                        <a:buClr>
                          <a:schemeClr val="dk1"/>
                        </a:buClr>
                        <a:buSzPts val="1100"/>
                        <a:buFont typeface="Arial"/>
                        <a:buNone/>
                      </a:pPr>
                      <a:r>
                        <a:t/>
                      </a:r>
                      <a:endParaRPr sz="11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171450" lvl="0" marL="171450" marR="0" rtl="0" algn="l">
                        <a:spcBef>
                          <a:spcPts val="0"/>
                        </a:spcBef>
                        <a:spcAft>
                          <a:spcPts val="0"/>
                        </a:spcAft>
                        <a:buClr>
                          <a:srgbClr val="000000"/>
                        </a:buClr>
                        <a:buSzPts val="1100"/>
                        <a:buFont typeface="Arial"/>
                        <a:buChar char="•"/>
                      </a:pPr>
                      <a:r>
                        <a:rPr lang="en-US" sz="1100">
                          <a:solidFill>
                            <a:srgbClr val="000000"/>
                          </a:solidFill>
                        </a:rPr>
                        <a:t>Master's Degree</a:t>
                      </a:r>
                      <a:endParaRPr/>
                    </a:p>
                    <a:p>
                      <a:pPr indent="-171450" lvl="0" marL="171450" marR="0" rtl="0" algn="l">
                        <a:spcBef>
                          <a:spcPts val="0"/>
                        </a:spcBef>
                        <a:spcAft>
                          <a:spcPts val="0"/>
                        </a:spcAft>
                        <a:buClr>
                          <a:srgbClr val="000000"/>
                        </a:buClr>
                        <a:buSzPts val="1100"/>
                        <a:buFont typeface="Arial"/>
                        <a:buChar char="•"/>
                      </a:pPr>
                      <a:r>
                        <a:rPr lang="en-US" sz="1100">
                          <a:solidFill>
                            <a:srgbClr val="000000"/>
                          </a:solidFill>
                        </a:rPr>
                        <a:t>Valid Texas Teaching and Administrative Certificate</a:t>
                      </a:r>
                      <a:endParaRPr/>
                    </a:p>
                    <a:p>
                      <a:pPr indent="-171450" lvl="0" marL="171450" marR="0" rtl="0" algn="l">
                        <a:spcBef>
                          <a:spcPts val="0"/>
                        </a:spcBef>
                        <a:spcAft>
                          <a:spcPts val="0"/>
                        </a:spcAft>
                        <a:buClr>
                          <a:srgbClr val="000000"/>
                        </a:buClr>
                        <a:buSzPts val="1100"/>
                        <a:buFont typeface="Arial"/>
                        <a:buChar char="•"/>
                      </a:pPr>
                      <a:r>
                        <a:rPr lang="en-US" sz="1100">
                          <a:solidFill>
                            <a:srgbClr val="000000"/>
                          </a:solidFill>
                        </a:rPr>
                        <a:t>3 Years of successful teaching experience</a:t>
                      </a:r>
                      <a:endParaRPr/>
                    </a:p>
                    <a:p>
                      <a:pPr indent="-171450" lvl="0" marL="171450" marR="0" rtl="0" algn="l">
                        <a:spcBef>
                          <a:spcPts val="0"/>
                        </a:spcBef>
                        <a:spcAft>
                          <a:spcPts val="0"/>
                        </a:spcAft>
                        <a:buClr>
                          <a:srgbClr val="000000"/>
                        </a:buClr>
                        <a:buSzPts val="1100"/>
                        <a:buFont typeface="Arial"/>
                        <a:buChar char="•"/>
                      </a:pPr>
                      <a:r>
                        <a:rPr lang="en-US" sz="1100">
                          <a:solidFill>
                            <a:srgbClr val="000000"/>
                          </a:solidFill>
                        </a:rPr>
                        <a:t>5 years of experience in instructional leadership in a school or district level</a:t>
                      </a:r>
                      <a:endParaRPr/>
                    </a:p>
                    <a:p>
                      <a:pPr indent="-215900" lvl="0" marL="285750" marR="0" rtl="0" algn="l">
                        <a:spcBef>
                          <a:spcPts val="0"/>
                        </a:spcBef>
                        <a:spcAft>
                          <a:spcPts val="0"/>
                        </a:spcAft>
                        <a:buClr>
                          <a:schemeClr val="dk1"/>
                        </a:buClr>
                        <a:buSzPts val="1100"/>
                        <a:buFont typeface="Arial"/>
                        <a:buNone/>
                      </a:pPr>
                      <a:r>
                        <a:t/>
                      </a:r>
                      <a:endParaRPr sz="11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217" name="Google Shape;217;p26"/>
          <p:cNvSpPr txBox="1"/>
          <p:nvPr/>
        </p:nvSpPr>
        <p:spPr>
          <a:xfrm>
            <a:off x="795867" y="6078961"/>
            <a:ext cx="7975600" cy="584775"/>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Where on the leadership pipeline does your current role sit? Where would you like to go? </a:t>
            </a:r>
            <a:r>
              <a:rPr lang="en-US" sz="1600">
                <a:solidFill>
                  <a:schemeClr val="dk1"/>
                </a:solidFill>
                <a:latin typeface="Calibri"/>
                <a:ea typeface="Calibri"/>
                <a:cs typeface="Calibri"/>
                <a:sym typeface="Calibri"/>
              </a:rPr>
              <a:t>These reflections should guide your development plan.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nvSpPr>
        <p:spPr>
          <a:xfrm>
            <a:off x="95249" y="236497"/>
            <a:ext cx="8953500"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lt1"/>
                </a:solidFill>
                <a:latin typeface="Calibri"/>
                <a:ea typeface="Calibri"/>
                <a:cs typeface="Calibri"/>
                <a:sym typeface="Calibri"/>
              </a:rPr>
              <a:t>…because for every shift in leadership level, a leader faces </a:t>
            </a:r>
            <a:endParaRPr/>
          </a:p>
          <a:p>
            <a:pPr indent="0" lvl="0" marL="0" marR="0" rtl="0" algn="l">
              <a:spcBef>
                <a:spcPts val="0"/>
              </a:spcBef>
              <a:spcAft>
                <a:spcPts val="0"/>
              </a:spcAft>
              <a:buNone/>
            </a:pPr>
            <a:r>
              <a:rPr b="1" lang="en-US" sz="2400">
                <a:solidFill>
                  <a:schemeClr val="lt1"/>
                </a:solidFill>
                <a:latin typeface="Calibri"/>
                <a:ea typeface="Calibri"/>
                <a:cs typeface="Calibri"/>
                <a:sym typeface="Calibri"/>
              </a:rPr>
              <a:t>new priorities and leverages new skills </a:t>
            </a:r>
            <a:endParaRPr/>
          </a:p>
        </p:txBody>
      </p:sp>
      <p:graphicFrame>
        <p:nvGraphicFramePr>
          <p:cNvPr id="224" name="Google Shape;224;p27"/>
          <p:cNvGraphicFramePr/>
          <p:nvPr/>
        </p:nvGraphicFramePr>
        <p:xfrm>
          <a:off x="300014" y="1720607"/>
          <a:ext cx="3000000" cy="3000000"/>
        </p:xfrm>
        <a:graphic>
          <a:graphicData uri="http://schemas.openxmlformats.org/drawingml/2006/table">
            <a:tbl>
              <a:tblPr bandRow="1" firstRow="1">
                <a:noFill/>
                <a:tableStyleId>{5D15D924-8F46-4495-9A79-3AFE78221DE7}</a:tableStyleId>
              </a:tblPr>
              <a:tblGrid>
                <a:gridCol w="1319775"/>
                <a:gridCol w="2260225"/>
                <a:gridCol w="2607275"/>
                <a:gridCol w="2356700"/>
              </a:tblGrid>
              <a:tr h="586850">
                <a:tc>
                  <a:txBody>
                    <a:bodyPr/>
                    <a:lstStyle/>
                    <a:p>
                      <a:pPr indent="0" lvl="0" marL="0" marR="0" rtl="0" algn="l">
                        <a:spcBef>
                          <a:spcPts val="0"/>
                        </a:spcBef>
                        <a:spcAft>
                          <a:spcPts val="0"/>
                        </a:spcAft>
                        <a:buNone/>
                      </a:pPr>
                      <a:r>
                        <a:t/>
                      </a:r>
                      <a:endParaRPr i="1" sz="1400">
                        <a:solidFill>
                          <a:schemeClr val="dk1"/>
                        </a:solidFill>
                      </a:endParaRPr>
                    </a:p>
                  </a:txBody>
                  <a:tcPr marT="45725" marB="45725" marR="91450" marL="9145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400">
                          <a:solidFill>
                            <a:schemeClr val="dk1"/>
                          </a:solidFill>
                        </a:rPr>
                        <a:t>From Leading Self…to Leading Others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c>
                  <a:txBody>
                    <a:bodyPr/>
                    <a:lstStyle/>
                    <a:p>
                      <a:pPr indent="0" lvl="0" marL="0" marR="0" rtl="0" algn="l">
                        <a:spcBef>
                          <a:spcPts val="0"/>
                        </a:spcBef>
                        <a:spcAft>
                          <a:spcPts val="0"/>
                        </a:spcAft>
                        <a:buNone/>
                      </a:pPr>
                      <a:r>
                        <a:rPr lang="en-US" sz="1400">
                          <a:solidFill>
                            <a:schemeClr val="dk1"/>
                          </a:solidFill>
                        </a:rPr>
                        <a:t>From Leading Others…to Leading Leaders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c>
                  <a:txBody>
                    <a:bodyPr/>
                    <a:lstStyle/>
                    <a:p>
                      <a:pPr indent="0" lvl="0" marL="0" marR="0" rtl="0" algn="l">
                        <a:spcBef>
                          <a:spcPts val="0"/>
                        </a:spcBef>
                        <a:spcAft>
                          <a:spcPts val="0"/>
                        </a:spcAft>
                        <a:buNone/>
                      </a:pPr>
                      <a:r>
                        <a:rPr lang="en-US" sz="1400">
                          <a:solidFill>
                            <a:schemeClr val="dk1"/>
                          </a:solidFill>
                        </a:rPr>
                        <a:t>From Leading Leaders…to Leading the Campus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A5A5A5"/>
                    </a:solidFill>
                  </a:tcPr>
                </a:tc>
              </a:tr>
              <a:tr h="1241950">
                <a:tc>
                  <a:txBody>
                    <a:bodyPr/>
                    <a:lstStyle/>
                    <a:p>
                      <a:pPr indent="0" lvl="0" marL="0" marR="0" rtl="0" algn="l">
                        <a:spcBef>
                          <a:spcPts val="0"/>
                        </a:spcBef>
                        <a:spcAft>
                          <a:spcPts val="0"/>
                        </a:spcAft>
                        <a:buNone/>
                      </a:pPr>
                      <a:r>
                        <a:rPr lang="en-US" sz="1400"/>
                        <a:t>What are the changes in my priorities and values?</a:t>
                      </a:r>
                      <a:endParaRPr/>
                    </a:p>
                    <a:p>
                      <a:pPr indent="0" lvl="0" marL="0" marR="0" rtl="0" algn="l">
                        <a:spcBef>
                          <a:spcPts val="0"/>
                        </a:spcBef>
                        <a:spcAft>
                          <a:spcPts val="0"/>
                        </a:spcAft>
                        <a:buNone/>
                      </a:pPr>
                      <a:r>
                        <a:t/>
                      </a:r>
                      <a:endParaRPr sz="14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400"/>
                        <a:t>Shift from focusing on “doing the work” to getting work done through others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400"/>
                        <a:t>Shift to take a department-wide view, rather than thinking of just one team</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400"/>
                        <a:t>Shift from a department-wide to a campus-wide perspective; value a shared vision and longer-term strategy and goals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1378425">
                <a:tc>
                  <a:txBody>
                    <a:bodyPr/>
                    <a:lstStyle/>
                    <a:p>
                      <a:pPr indent="0" lvl="0" marL="0" marR="0" rtl="0" algn="l">
                        <a:spcBef>
                          <a:spcPts val="0"/>
                        </a:spcBef>
                        <a:spcAft>
                          <a:spcPts val="0"/>
                        </a:spcAft>
                        <a:buNone/>
                      </a:pPr>
                      <a:r>
                        <a:rPr lang="en-US" sz="1400"/>
                        <a:t>What are the changes in how I spend my time?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Clr>
                          <a:schemeClr val="dk1"/>
                        </a:buClr>
                        <a:buSzPts val="1400"/>
                        <a:buFont typeface="Arial"/>
                        <a:buNone/>
                      </a:pPr>
                      <a:r>
                        <a:rPr lang="en-US" sz="1400"/>
                        <a:t>In addition completing role-assigned work, spend time getting work done through others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Clr>
                          <a:schemeClr val="dk1"/>
                        </a:buClr>
                        <a:buSzPts val="1400"/>
                        <a:buFont typeface="Arial"/>
                        <a:buNone/>
                      </a:pPr>
                      <a:r>
                        <a:rPr lang="en-US" sz="1400"/>
                        <a:t>Time is now spent almost entirely on managing others and coaching them to be more effective, not on individual contributions</a:t>
                      </a:r>
                      <a:endParaRPr/>
                    </a:p>
                    <a:p>
                      <a:pPr indent="0" lvl="0" marL="0" marR="0" rtl="0" algn="l">
                        <a:spcBef>
                          <a:spcPts val="0"/>
                        </a:spcBef>
                        <a:spcAft>
                          <a:spcPts val="0"/>
                        </a:spcAft>
                        <a:buClr>
                          <a:schemeClr val="dk1"/>
                        </a:buClr>
                        <a:buSzPts val="1400"/>
                        <a:buFont typeface="Arial"/>
                        <a:buNone/>
                      </a:pPr>
                      <a:r>
                        <a:t/>
                      </a:r>
                      <a:endParaRPr sz="14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Clr>
                          <a:schemeClr val="dk1"/>
                        </a:buClr>
                        <a:buSzPts val="1400"/>
                        <a:buFont typeface="Arial"/>
                        <a:buNone/>
                      </a:pPr>
                      <a:r>
                        <a:rPr lang="en-US" sz="1400"/>
                        <a:t>Shift to spending a significant amount of time on strategic, long-term planning and inspiring the entire employee population</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88250">
                <a:tc>
                  <a:txBody>
                    <a:bodyPr/>
                    <a:lstStyle/>
                    <a:p>
                      <a:pPr indent="0" lvl="0" marL="0" marR="0" rtl="0" algn="l">
                        <a:spcBef>
                          <a:spcPts val="0"/>
                        </a:spcBef>
                        <a:spcAft>
                          <a:spcPts val="0"/>
                        </a:spcAft>
                        <a:buNone/>
                      </a:pPr>
                      <a:r>
                        <a:rPr lang="en-US" sz="1400"/>
                        <a:t>What skills become most essential?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Clr>
                          <a:schemeClr val="dk1"/>
                        </a:buClr>
                        <a:buSzPts val="1400"/>
                        <a:buFont typeface="Arial"/>
                        <a:buNone/>
                      </a:pPr>
                      <a:r>
                        <a:rPr lang="en-US" sz="1400"/>
                        <a:t>Planning work, assigning work, motivating, coaching, and measuring the work of others</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Clr>
                          <a:schemeClr val="dk1"/>
                        </a:buClr>
                        <a:buSzPts val="1400"/>
                        <a:buFont typeface="Arial"/>
                        <a:buNone/>
                      </a:pPr>
                      <a:r>
                        <a:rPr lang="en-US" sz="1400"/>
                        <a:t>Ability to assign leadership work to “leaders of leaders,” measure their progress, and coach them as managers; department-wide budget management </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Clr>
                          <a:schemeClr val="dk1"/>
                        </a:buClr>
                        <a:buSzPts val="1400"/>
                        <a:buFont typeface="Arial"/>
                        <a:buNone/>
                      </a:pPr>
                      <a:r>
                        <a:rPr lang="en-US" sz="1400"/>
                        <a:t>Skills related to longer-term strategic and cross-functional thinking, and differentiated communication skills; campus-wide budgeting and strategic planning</a:t>
                      </a:r>
                      <a:endParaRPr/>
                    </a:p>
                    <a:p>
                      <a:pPr indent="0" lvl="0" marL="0" marR="0" rtl="0" algn="l">
                        <a:spcBef>
                          <a:spcPts val="0"/>
                        </a:spcBef>
                        <a:spcAft>
                          <a:spcPts val="0"/>
                        </a:spcAft>
                        <a:buClr>
                          <a:schemeClr val="dk1"/>
                        </a:buClr>
                        <a:buSzPts val="1400"/>
                        <a:buFont typeface="Arial"/>
                        <a:buNone/>
                      </a:pPr>
                      <a:r>
                        <a:t/>
                      </a:r>
                      <a:endParaRPr sz="1400"/>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8"/>
          <p:cNvSpPr/>
          <p:nvPr/>
        </p:nvSpPr>
        <p:spPr>
          <a:xfrm rot="-7361926">
            <a:off x="4328251" y="1890434"/>
            <a:ext cx="602165" cy="1523739"/>
          </a:xfrm>
          <a:prstGeom prst="curvedLeftArrow">
            <a:avLst>
              <a:gd fmla="val 25000" name="adj1"/>
              <a:gd fmla="val 52861" name="adj2"/>
              <a:gd fmla="val 25000" name="adj3"/>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28"/>
          <p:cNvSpPr/>
          <p:nvPr/>
        </p:nvSpPr>
        <p:spPr>
          <a:xfrm rot="-8154418">
            <a:off x="1918931" y="2432738"/>
            <a:ext cx="425493" cy="1258790"/>
          </a:xfrm>
          <a:prstGeom prst="curvedLeftArrow">
            <a:avLst>
              <a:gd fmla="val 25000" name="adj1"/>
              <a:gd fmla="val 52861" name="adj2"/>
              <a:gd fmla="val 25000" name="adj3"/>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28"/>
          <p:cNvSpPr/>
          <p:nvPr/>
        </p:nvSpPr>
        <p:spPr>
          <a:xfrm rot="-7361926">
            <a:off x="6534084" y="1160581"/>
            <a:ext cx="602165" cy="1768782"/>
          </a:xfrm>
          <a:prstGeom prst="curvedLeftArrow">
            <a:avLst>
              <a:gd fmla="val 25000" name="adj1"/>
              <a:gd fmla="val 52861" name="adj2"/>
              <a:gd fmla="val 25000" name="adj3"/>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28"/>
          <p:cNvSpPr txBox="1"/>
          <p:nvPr>
            <p:ph type="title"/>
          </p:nvPr>
        </p:nvSpPr>
        <p:spPr>
          <a:xfrm>
            <a:off x="162698" y="449509"/>
            <a:ext cx="8077200" cy="35083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400"/>
              <a:buFont typeface="Calibri"/>
              <a:buNone/>
            </a:pPr>
            <a:r>
              <a:rPr b="1" lang="en-US" sz="2400">
                <a:latin typeface="Calibri"/>
                <a:ea typeface="Calibri"/>
                <a:cs typeface="Calibri"/>
                <a:sym typeface="Calibri"/>
              </a:rPr>
              <a:t>For example, this pathway in campus leadership includes three key shifts</a:t>
            </a:r>
            <a:endParaRPr/>
          </a:p>
        </p:txBody>
      </p:sp>
      <p:sp>
        <p:nvSpPr>
          <p:cNvPr id="234" name="Google Shape;234;p28"/>
          <p:cNvSpPr/>
          <p:nvPr/>
        </p:nvSpPr>
        <p:spPr>
          <a:xfrm>
            <a:off x="2361113" y="3377341"/>
            <a:ext cx="2044445" cy="1538248"/>
          </a:xfrm>
          <a:prstGeom prst="rect">
            <a:avLst/>
          </a:prstGeom>
          <a:no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latin typeface="Calibri"/>
                <a:ea typeface="Calibri"/>
                <a:cs typeface="Calibri"/>
                <a:sym typeface="Calibri"/>
              </a:rPr>
              <a:t>Prerequisites</a:t>
            </a:r>
            <a:r>
              <a:rPr b="1" lang="en-US" sz="1200">
                <a:solidFill>
                  <a:srgbClr val="000000"/>
                </a:solidFill>
                <a:latin typeface="Calibri"/>
                <a:ea typeface="Calibri"/>
                <a:cs typeface="Calibri"/>
                <a:sym typeface="Calibri"/>
              </a:rPr>
              <a:t> for this role:</a:t>
            </a:r>
            <a:endParaRPr/>
          </a:p>
          <a:p>
            <a:pPr indent="-171450" lvl="0" marL="171450" marR="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Bachelor’s degree</a:t>
            </a:r>
            <a:endParaRPr/>
          </a:p>
          <a:p>
            <a:pPr indent="-171450" lvl="0" marL="171450" marR="0" rtl="0" algn="l">
              <a:lnSpc>
                <a:spcPct val="100000"/>
              </a:lnSpc>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Valid Texas teaching certificate with required endorsements or training for subject assigned </a:t>
            </a:r>
            <a:endParaRPr/>
          </a:p>
          <a:p>
            <a:pPr indent="-171450" lvl="0" marL="171450" marR="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3+ years of successful teaching</a:t>
            </a:r>
            <a:endParaRPr/>
          </a:p>
        </p:txBody>
      </p:sp>
      <p:sp>
        <p:nvSpPr>
          <p:cNvPr id="235" name="Google Shape;235;p28"/>
          <p:cNvSpPr/>
          <p:nvPr/>
        </p:nvSpPr>
        <p:spPr>
          <a:xfrm>
            <a:off x="2361112" y="4915588"/>
            <a:ext cx="2044445" cy="1445402"/>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000000"/>
                </a:solidFill>
                <a:latin typeface="Calibri"/>
                <a:ea typeface="Calibri"/>
                <a:cs typeface="Calibri"/>
                <a:sym typeface="Calibri"/>
              </a:rPr>
              <a:t>Key technical skill shifts:</a:t>
            </a:r>
            <a:endParaRPr/>
          </a:p>
          <a:p>
            <a:pPr indent="0" lvl="0" marL="0" marR="0" rtl="0" algn="l">
              <a:spcBef>
                <a:spcPts val="0"/>
              </a:spcBef>
              <a:spcAft>
                <a:spcPts val="0"/>
              </a:spcAft>
              <a:buNone/>
            </a:pPr>
            <a:r>
              <a:rPr lang="en-US" sz="1200">
                <a:latin typeface="Calibri"/>
                <a:ea typeface="Calibri"/>
                <a:cs typeface="Calibri"/>
                <a:sym typeface="Calibri"/>
              </a:rPr>
              <a:t>New skills are needed to coach and develop teachers and improve the quality of classroom teaching.  </a:t>
            </a:r>
            <a:r>
              <a:rPr lang="en-US" sz="1200">
                <a:solidFill>
                  <a:srgbClr val="000000"/>
                </a:solidFill>
                <a:latin typeface="Calibri"/>
                <a:ea typeface="Calibri"/>
                <a:cs typeface="Calibri"/>
                <a:sym typeface="Calibri"/>
              </a:rPr>
              <a:t>  </a:t>
            </a:r>
            <a:endParaRPr/>
          </a:p>
        </p:txBody>
      </p:sp>
      <p:sp>
        <p:nvSpPr>
          <p:cNvPr id="236" name="Google Shape;236;p28"/>
          <p:cNvSpPr/>
          <p:nvPr/>
        </p:nvSpPr>
        <p:spPr>
          <a:xfrm>
            <a:off x="4627225" y="2661387"/>
            <a:ext cx="2044445" cy="469027"/>
          </a:xfrm>
          <a:prstGeom prst="rect">
            <a:avLst/>
          </a:prstGeom>
          <a:solidFill>
            <a:srgbClr val="800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Assistant Principal</a:t>
            </a:r>
            <a:endParaRPr/>
          </a:p>
        </p:txBody>
      </p:sp>
      <p:sp>
        <p:nvSpPr>
          <p:cNvPr id="237" name="Google Shape;237;p28"/>
          <p:cNvSpPr/>
          <p:nvPr/>
        </p:nvSpPr>
        <p:spPr>
          <a:xfrm>
            <a:off x="4627225" y="3133743"/>
            <a:ext cx="2044445" cy="1401319"/>
          </a:xfrm>
          <a:prstGeom prst="rect">
            <a:avLst/>
          </a:prstGeom>
          <a:no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latin typeface="Calibri"/>
                <a:ea typeface="Calibri"/>
                <a:cs typeface="Calibri"/>
                <a:sym typeface="Calibri"/>
              </a:rPr>
              <a:t>Prerequisites</a:t>
            </a:r>
            <a:r>
              <a:rPr b="1" lang="en-US" sz="1200">
                <a:solidFill>
                  <a:srgbClr val="000000"/>
                </a:solidFill>
                <a:latin typeface="Calibri"/>
                <a:ea typeface="Calibri"/>
                <a:cs typeface="Calibri"/>
                <a:sym typeface="Calibri"/>
              </a:rPr>
              <a:t> for this role</a:t>
            </a:r>
            <a:r>
              <a:rPr lang="en-US" sz="1200">
                <a:solidFill>
                  <a:srgbClr val="000000"/>
                </a:solidFill>
                <a:latin typeface="Calibri"/>
                <a:ea typeface="Calibri"/>
                <a:cs typeface="Calibri"/>
                <a:sym typeface="Calibri"/>
              </a:rPr>
              <a:t>:</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Master's Degree</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Valid Texas Teaching and Administrative Certificate</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Three (3) Years of successful teaching experience</a:t>
            </a:r>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38" name="Google Shape;238;p28"/>
          <p:cNvSpPr/>
          <p:nvPr/>
        </p:nvSpPr>
        <p:spPr>
          <a:xfrm>
            <a:off x="4627225" y="4535062"/>
            <a:ext cx="2044445" cy="1825928"/>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000000"/>
                </a:solidFill>
                <a:latin typeface="Calibri"/>
                <a:ea typeface="Calibri"/>
                <a:cs typeface="Calibri"/>
                <a:sym typeface="Calibri"/>
              </a:rPr>
              <a:t>Key technical skill shifts: </a:t>
            </a:r>
            <a:endParaRPr/>
          </a:p>
          <a:p>
            <a:pPr indent="0" lvl="0" marL="0" marR="0" rtl="0" algn="l">
              <a:spcBef>
                <a:spcPts val="0"/>
              </a:spcBef>
              <a:spcAft>
                <a:spcPts val="0"/>
              </a:spcAft>
              <a:buNone/>
            </a:pPr>
            <a:r>
              <a:rPr lang="en-US" sz="1200">
                <a:latin typeface="Calibri"/>
                <a:ea typeface="Calibri"/>
                <a:cs typeface="Calibri"/>
                <a:sym typeface="Calibri"/>
              </a:rPr>
              <a:t>More complex</a:t>
            </a:r>
            <a:r>
              <a:rPr lang="en-US" sz="1200">
                <a:solidFill>
                  <a:srgbClr val="000000"/>
                </a:solidFill>
                <a:latin typeface="Calibri"/>
                <a:ea typeface="Calibri"/>
                <a:cs typeface="Calibri"/>
                <a:sym typeface="Calibri"/>
              </a:rPr>
              <a:t> skills in instructional leadership, human capital, and operations areas, especially relating to evaluating teaching effectiveness. As an AP, they will also manage a department budget</a:t>
            </a:r>
            <a:r>
              <a:rPr lang="en-US" sz="1200">
                <a:latin typeface="Calibri"/>
                <a:ea typeface="Calibri"/>
                <a:cs typeface="Calibri"/>
                <a:sym typeface="Calibri"/>
              </a:rPr>
              <a:t>. </a:t>
            </a:r>
            <a:endParaRPr b="1" sz="1200">
              <a:solidFill>
                <a:srgbClr val="000000"/>
              </a:solidFill>
              <a:latin typeface="Calibri"/>
              <a:ea typeface="Calibri"/>
              <a:cs typeface="Calibri"/>
              <a:sym typeface="Calibri"/>
            </a:endParaRPr>
          </a:p>
        </p:txBody>
      </p:sp>
      <p:sp>
        <p:nvSpPr>
          <p:cNvPr id="239" name="Google Shape;239;p28"/>
          <p:cNvSpPr/>
          <p:nvPr/>
        </p:nvSpPr>
        <p:spPr>
          <a:xfrm>
            <a:off x="6893338" y="1971347"/>
            <a:ext cx="2044445" cy="469027"/>
          </a:xfrm>
          <a:prstGeom prst="rect">
            <a:avLst/>
          </a:prstGeom>
          <a:solidFill>
            <a:srgbClr val="800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Principal</a:t>
            </a:r>
            <a:endParaRPr/>
          </a:p>
        </p:txBody>
      </p:sp>
      <p:sp>
        <p:nvSpPr>
          <p:cNvPr id="240" name="Google Shape;240;p28"/>
          <p:cNvSpPr/>
          <p:nvPr/>
        </p:nvSpPr>
        <p:spPr>
          <a:xfrm>
            <a:off x="6893338" y="2421426"/>
            <a:ext cx="2044443" cy="2098177"/>
          </a:xfrm>
          <a:prstGeom prst="rect">
            <a:avLst/>
          </a:prstGeom>
          <a:no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latin typeface="Calibri"/>
                <a:ea typeface="Calibri"/>
                <a:cs typeface="Calibri"/>
                <a:sym typeface="Calibri"/>
              </a:rPr>
              <a:t>Prerequisites</a:t>
            </a:r>
            <a:r>
              <a:rPr b="1" lang="en-US" sz="1200">
                <a:solidFill>
                  <a:srgbClr val="000000"/>
                </a:solidFill>
                <a:latin typeface="Calibri"/>
                <a:ea typeface="Calibri"/>
                <a:cs typeface="Calibri"/>
                <a:sym typeface="Calibri"/>
              </a:rPr>
              <a:t> for this role: </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Master's Degree</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Valid Texas Teaching and Administrative Certificate</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Three (3) Years of successful teaching experience</a:t>
            </a:r>
            <a:endParaRPr/>
          </a:p>
          <a:p>
            <a:pPr indent="-171450" lvl="0" marL="171450" marR="0" rtl="0" algn="l">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Five (5) years of experience in instructional leadership in a school or district level</a:t>
            </a:r>
            <a:endParaRPr/>
          </a:p>
        </p:txBody>
      </p:sp>
      <p:sp>
        <p:nvSpPr>
          <p:cNvPr id="241" name="Google Shape;241;p28"/>
          <p:cNvSpPr/>
          <p:nvPr/>
        </p:nvSpPr>
        <p:spPr>
          <a:xfrm>
            <a:off x="6893337" y="4519603"/>
            <a:ext cx="2044445" cy="1849589"/>
          </a:xfrm>
          <a:prstGeom prst="rect">
            <a:avLst/>
          </a:prstGeom>
          <a:solidFill>
            <a:srgbClr val="D8D8D8"/>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000000"/>
                </a:solidFill>
                <a:latin typeface="Calibri"/>
                <a:ea typeface="Calibri"/>
                <a:cs typeface="Calibri"/>
                <a:sym typeface="Calibri"/>
              </a:rPr>
              <a:t>Key technical skill shifts: </a:t>
            </a:r>
            <a:r>
              <a:rPr lang="en-US" sz="1200">
                <a:solidFill>
                  <a:srgbClr val="000000"/>
                </a:solidFill>
                <a:latin typeface="Calibri"/>
                <a:ea typeface="Calibri"/>
                <a:cs typeface="Calibri"/>
                <a:sym typeface="Calibri"/>
              </a:rPr>
              <a:t>Ability to manage campus-wide budgets, and develop and implement campus-wide strategic plans aligned with campus and district vision and goals</a:t>
            </a:r>
            <a:endParaRPr/>
          </a:p>
        </p:txBody>
      </p:sp>
      <p:sp>
        <p:nvSpPr>
          <p:cNvPr id="242" name="Google Shape;242;p28"/>
          <p:cNvSpPr/>
          <p:nvPr/>
        </p:nvSpPr>
        <p:spPr>
          <a:xfrm>
            <a:off x="2577794" y="1858991"/>
            <a:ext cx="1921619" cy="498180"/>
          </a:xfrm>
          <a:prstGeom prst="rect">
            <a:avLst/>
          </a:prstGeom>
          <a:noFill/>
          <a:ln>
            <a:noFill/>
          </a:ln>
        </p:spPr>
        <p:txBody>
          <a:bodyPr anchorCtr="0" anchor="ctr" bIns="83075" lIns="91425" spcFirstLastPara="1" rIns="91425" wrap="square" tIns="83075">
            <a:noAutofit/>
          </a:bodyPr>
          <a:lstStyle/>
          <a:p>
            <a:pPr indent="0" lvl="0" marL="0" marR="0" rtl="0" algn="ctr">
              <a:spcBef>
                <a:spcPts val="0"/>
              </a:spcBef>
              <a:spcAft>
                <a:spcPts val="0"/>
              </a:spcAft>
              <a:buNone/>
            </a:pPr>
            <a:r>
              <a:rPr i="1" lang="en-US" sz="1400">
                <a:solidFill>
                  <a:schemeClr val="accent1"/>
                </a:solidFill>
                <a:latin typeface="Calibri"/>
                <a:ea typeface="Calibri"/>
                <a:cs typeface="Calibri"/>
                <a:sym typeface="Calibri"/>
              </a:rPr>
              <a:t>Shift</a:t>
            </a:r>
            <a:r>
              <a:rPr i="1" lang="en-US" sz="1400">
                <a:solidFill>
                  <a:srgbClr val="43525B"/>
                </a:solidFill>
                <a:latin typeface="Calibri"/>
                <a:ea typeface="Calibri"/>
                <a:cs typeface="Calibri"/>
                <a:sym typeface="Calibri"/>
              </a:rPr>
              <a:t>: </a:t>
            </a:r>
            <a:endParaRPr/>
          </a:p>
          <a:p>
            <a:pPr indent="0" lvl="0" marL="0" marR="0" rtl="0" algn="ctr">
              <a:spcBef>
                <a:spcPts val="0"/>
              </a:spcBef>
              <a:spcAft>
                <a:spcPts val="0"/>
              </a:spcAft>
              <a:buNone/>
            </a:pPr>
            <a:r>
              <a:rPr b="1" lang="en-US" sz="1400">
                <a:solidFill>
                  <a:srgbClr val="43525B"/>
                </a:solidFill>
                <a:latin typeface="Calibri"/>
                <a:ea typeface="Calibri"/>
                <a:cs typeface="Calibri"/>
                <a:sym typeface="Calibri"/>
              </a:rPr>
              <a:t>Leads others </a:t>
            </a:r>
            <a:r>
              <a:rPr lang="en-US" sz="1400">
                <a:solidFill>
                  <a:srgbClr val="43525B"/>
                </a:solidFill>
                <a:latin typeface="Calibri"/>
                <a:ea typeface="Calibri"/>
                <a:cs typeface="Calibri"/>
                <a:sym typeface="Calibri"/>
              </a:rPr>
              <a:t>to</a:t>
            </a:r>
            <a:r>
              <a:rPr b="1" lang="en-US" sz="1400">
                <a:solidFill>
                  <a:srgbClr val="43525B"/>
                </a:solidFill>
                <a:latin typeface="Calibri"/>
                <a:ea typeface="Calibri"/>
                <a:cs typeface="Calibri"/>
                <a:sym typeface="Calibri"/>
              </a:rPr>
              <a:t> leads leaders</a:t>
            </a:r>
            <a:endParaRPr/>
          </a:p>
        </p:txBody>
      </p:sp>
      <p:sp>
        <p:nvSpPr>
          <p:cNvPr id="243" name="Google Shape;243;p28"/>
          <p:cNvSpPr/>
          <p:nvPr/>
        </p:nvSpPr>
        <p:spPr>
          <a:xfrm>
            <a:off x="4982365" y="1291460"/>
            <a:ext cx="1921619" cy="498180"/>
          </a:xfrm>
          <a:prstGeom prst="rect">
            <a:avLst/>
          </a:prstGeom>
          <a:noFill/>
          <a:ln>
            <a:noFill/>
          </a:ln>
        </p:spPr>
        <p:txBody>
          <a:bodyPr anchorCtr="0" anchor="ctr" bIns="83075" lIns="91425" spcFirstLastPara="1" rIns="91425" wrap="square" tIns="83075">
            <a:noAutofit/>
          </a:bodyPr>
          <a:lstStyle/>
          <a:p>
            <a:pPr indent="0" lvl="0" marL="0" marR="0" rtl="0" algn="ctr">
              <a:spcBef>
                <a:spcPts val="0"/>
              </a:spcBef>
              <a:spcAft>
                <a:spcPts val="0"/>
              </a:spcAft>
              <a:buNone/>
            </a:pPr>
            <a:r>
              <a:rPr i="1" lang="en-US" sz="1400">
                <a:solidFill>
                  <a:schemeClr val="accent1"/>
                </a:solidFill>
                <a:latin typeface="Calibri"/>
                <a:ea typeface="Calibri"/>
                <a:cs typeface="Calibri"/>
                <a:sym typeface="Calibri"/>
              </a:rPr>
              <a:t>Shift: </a:t>
            </a:r>
            <a:endParaRPr/>
          </a:p>
          <a:p>
            <a:pPr indent="0" lvl="0" marL="0" marR="0" rtl="0" algn="ctr">
              <a:spcBef>
                <a:spcPts val="0"/>
              </a:spcBef>
              <a:spcAft>
                <a:spcPts val="0"/>
              </a:spcAft>
              <a:buNone/>
            </a:pPr>
            <a:r>
              <a:rPr b="1" lang="en-US" sz="1400">
                <a:solidFill>
                  <a:srgbClr val="43525B"/>
                </a:solidFill>
                <a:latin typeface="Calibri"/>
                <a:ea typeface="Calibri"/>
                <a:cs typeface="Calibri"/>
                <a:sym typeface="Calibri"/>
              </a:rPr>
              <a:t>Leads leaders </a:t>
            </a:r>
            <a:r>
              <a:rPr lang="en-US" sz="1400">
                <a:solidFill>
                  <a:srgbClr val="43525B"/>
                </a:solidFill>
                <a:latin typeface="Calibri"/>
                <a:ea typeface="Calibri"/>
                <a:cs typeface="Calibri"/>
                <a:sym typeface="Calibri"/>
              </a:rPr>
              <a:t>to</a:t>
            </a:r>
            <a:r>
              <a:rPr b="1" lang="en-US" sz="1400">
                <a:solidFill>
                  <a:srgbClr val="43525B"/>
                </a:solidFill>
                <a:latin typeface="Calibri"/>
                <a:ea typeface="Calibri"/>
                <a:cs typeface="Calibri"/>
                <a:sym typeface="Calibri"/>
              </a:rPr>
              <a:t> leads organization</a:t>
            </a:r>
            <a:endParaRPr/>
          </a:p>
        </p:txBody>
      </p:sp>
      <p:sp>
        <p:nvSpPr>
          <p:cNvPr id="244" name="Google Shape;244;p28"/>
          <p:cNvSpPr/>
          <p:nvPr/>
        </p:nvSpPr>
        <p:spPr>
          <a:xfrm>
            <a:off x="95000" y="3500843"/>
            <a:ext cx="2044445" cy="469027"/>
          </a:xfrm>
          <a:prstGeom prst="rect">
            <a:avLst/>
          </a:prstGeom>
          <a:solidFill>
            <a:srgbClr val="800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Calibri"/>
                <a:ea typeface="Calibri"/>
                <a:cs typeface="Calibri"/>
                <a:sym typeface="Calibri"/>
              </a:rPr>
              <a:t>Teacher</a:t>
            </a:r>
            <a:endParaRPr/>
          </a:p>
        </p:txBody>
      </p:sp>
      <p:sp>
        <p:nvSpPr>
          <p:cNvPr id="245" name="Google Shape;245;p28"/>
          <p:cNvSpPr/>
          <p:nvPr/>
        </p:nvSpPr>
        <p:spPr>
          <a:xfrm>
            <a:off x="94999" y="3962642"/>
            <a:ext cx="2044445" cy="2000529"/>
          </a:xfrm>
          <a:prstGeom prst="rect">
            <a:avLst/>
          </a:prstGeom>
          <a:noFill/>
          <a:ln cap="flat" cmpd="sng" w="12700">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latin typeface="Calibri"/>
                <a:ea typeface="Calibri"/>
                <a:cs typeface="Calibri"/>
                <a:sym typeface="Calibri"/>
              </a:rPr>
              <a:t>Prerequisites</a:t>
            </a:r>
            <a:r>
              <a:rPr b="1" lang="en-US" sz="1200">
                <a:solidFill>
                  <a:srgbClr val="000000"/>
                </a:solidFill>
                <a:latin typeface="Calibri"/>
                <a:ea typeface="Calibri"/>
                <a:cs typeface="Calibri"/>
                <a:sym typeface="Calibri"/>
              </a:rPr>
              <a:t> for this role</a:t>
            </a:r>
            <a:r>
              <a:rPr lang="en-US" sz="1200">
                <a:solidFill>
                  <a:srgbClr val="000000"/>
                </a:solidFill>
                <a:latin typeface="Calibri"/>
                <a:ea typeface="Calibri"/>
                <a:cs typeface="Calibri"/>
                <a:sym typeface="Calibri"/>
              </a:rPr>
              <a:t>:</a:t>
            </a:r>
            <a:endParaRPr/>
          </a:p>
          <a:p>
            <a:pPr indent="-285750" lvl="0" marL="285750" marR="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Bachelor’s degree </a:t>
            </a:r>
            <a:endParaRPr/>
          </a:p>
          <a:p>
            <a:pPr indent="-285750" lvl="0" marL="285750" marR="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Valid Texas teaching certificate with required endorsements or training for subject and level assigned </a:t>
            </a:r>
            <a:endParaRPr/>
          </a:p>
          <a:p>
            <a:pPr indent="-285750" lvl="0" marL="285750" marR="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One-year student teaching or approved internship </a:t>
            </a:r>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200">
              <a:solidFill>
                <a:srgbClr val="000000"/>
              </a:solidFill>
              <a:latin typeface="Calibri"/>
              <a:ea typeface="Calibri"/>
              <a:cs typeface="Calibri"/>
              <a:sym typeface="Calibri"/>
            </a:endParaRPr>
          </a:p>
        </p:txBody>
      </p:sp>
      <p:sp>
        <p:nvSpPr>
          <p:cNvPr id="246" name="Google Shape;246;p28"/>
          <p:cNvSpPr/>
          <p:nvPr/>
        </p:nvSpPr>
        <p:spPr>
          <a:xfrm>
            <a:off x="234345" y="2362800"/>
            <a:ext cx="1921619" cy="498180"/>
          </a:xfrm>
          <a:prstGeom prst="rect">
            <a:avLst/>
          </a:prstGeom>
          <a:noFill/>
          <a:ln>
            <a:noFill/>
          </a:ln>
        </p:spPr>
        <p:txBody>
          <a:bodyPr anchorCtr="0" anchor="ctr" bIns="83075" lIns="91425" spcFirstLastPara="1" rIns="91425" wrap="square" tIns="83075">
            <a:noAutofit/>
          </a:bodyPr>
          <a:lstStyle/>
          <a:p>
            <a:pPr indent="0" lvl="0" marL="0" marR="0" rtl="0" algn="ctr">
              <a:spcBef>
                <a:spcPts val="0"/>
              </a:spcBef>
              <a:spcAft>
                <a:spcPts val="0"/>
              </a:spcAft>
              <a:buNone/>
            </a:pPr>
            <a:r>
              <a:rPr i="1" lang="en-US" sz="1400">
                <a:solidFill>
                  <a:schemeClr val="accent1"/>
                </a:solidFill>
                <a:latin typeface="Calibri"/>
                <a:ea typeface="Calibri"/>
                <a:cs typeface="Calibri"/>
                <a:sym typeface="Calibri"/>
              </a:rPr>
              <a:t>Shift</a:t>
            </a:r>
            <a:r>
              <a:rPr i="1" lang="en-US" sz="1400">
                <a:solidFill>
                  <a:srgbClr val="43525B"/>
                </a:solidFill>
                <a:latin typeface="Calibri"/>
                <a:ea typeface="Calibri"/>
                <a:cs typeface="Calibri"/>
                <a:sym typeface="Calibri"/>
              </a:rPr>
              <a:t>: </a:t>
            </a:r>
            <a:endParaRPr/>
          </a:p>
          <a:p>
            <a:pPr indent="0" lvl="0" marL="0" marR="0" rtl="0" algn="ctr">
              <a:spcBef>
                <a:spcPts val="0"/>
              </a:spcBef>
              <a:spcAft>
                <a:spcPts val="0"/>
              </a:spcAft>
              <a:buNone/>
            </a:pPr>
            <a:r>
              <a:rPr b="1" lang="en-US" sz="1400">
                <a:solidFill>
                  <a:srgbClr val="43525B"/>
                </a:solidFill>
                <a:latin typeface="Calibri"/>
                <a:ea typeface="Calibri"/>
                <a:cs typeface="Calibri"/>
                <a:sym typeface="Calibri"/>
              </a:rPr>
              <a:t>Leads self </a:t>
            </a:r>
            <a:r>
              <a:rPr lang="en-US" sz="1400">
                <a:solidFill>
                  <a:srgbClr val="43525B"/>
                </a:solidFill>
                <a:latin typeface="Calibri"/>
                <a:ea typeface="Calibri"/>
                <a:cs typeface="Calibri"/>
                <a:sym typeface="Calibri"/>
              </a:rPr>
              <a:t>to</a:t>
            </a:r>
            <a:r>
              <a:rPr b="1" lang="en-US" sz="1400">
                <a:solidFill>
                  <a:srgbClr val="43525B"/>
                </a:solidFill>
                <a:latin typeface="Calibri"/>
                <a:ea typeface="Calibri"/>
                <a:cs typeface="Calibri"/>
                <a:sym typeface="Calibri"/>
              </a:rPr>
              <a:t> leads others</a:t>
            </a:r>
            <a:endParaRPr/>
          </a:p>
        </p:txBody>
      </p:sp>
      <p:sp>
        <p:nvSpPr>
          <p:cNvPr id="247" name="Google Shape;247;p28"/>
          <p:cNvSpPr/>
          <p:nvPr/>
        </p:nvSpPr>
        <p:spPr>
          <a:xfrm>
            <a:off x="2361112" y="2908313"/>
            <a:ext cx="2044445" cy="469027"/>
          </a:xfrm>
          <a:prstGeom prst="rect">
            <a:avLst/>
          </a:prstGeom>
          <a:solidFill>
            <a:srgbClr val="800000"/>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a:solidFill>
                  <a:schemeClr val="lt1"/>
                </a:solidFill>
                <a:latin typeface="Calibri"/>
                <a:ea typeface="Calibri"/>
                <a:cs typeface="Calibri"/>
                <a:sym typeface="Calibri"/>
              </a:rPr>
              <a:t>Collaborative Learning Leader (CLL)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nvSpPr>
        <p:spPr>
          <a:xfrm>
            <a:off x="190500" y="2227901"/>
            <a:ext cx="8953500" cy="1200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200">
                <a:solidFill>
                  <a:srgbClr val="800000"/>
                </a:solidFill>
                <a:latin typeface="Calibri"/>
                <a:ea typeface="Calibri"/>
                <a:cs typeface="Calibri"/>
                <a:sym typeface="Calibri"/>
              </a:rPr>
              <a:t>Now, open the toolkit for your specific shift. There, you’ll find a detailed look at how your shift aligns with </a:t>
            </a:r>
            <a:r>
              <a:rPr b="1" i="1" lang="en-US" sz="2200">
                <a:solidFill>
                  <a:srgbClr val="800000"/>
                </a:solidFill>
                <a:latin typeface="Calibri"/>
                <a:ea typeface="Calibri"/>
                <a:cs typeface="Calibri"/>
                <a:sym typeface="Calibri"/>
              </a:rPr>
              <a:t>The Spirit of PSJA, </a:t>
            </a:r>
            <a:r>
              <a:rPr b="1" lang="en-US" sz="2200">
                <a:solidFill>
                  <a:srgbClr val="800000"/>
                </a:solidFill>
                <a:latin typeface="Calibri"/>
                <a:ea typeface="Calibri"/>
                <a:cs typeface="Calibri"/>
                <a:sym typeface="Calibri"/>
              </a:rPr>
              <a:t>and resources to support your growth and development.</a:t>
            </a:r>
            <a:endParaRPr b="1" sz="2200">
              <a:solidFill>
                <a:srgbClr val="800000"/>
              </a:solidFill>
              <a:latin typeface="Calibri"/>
              <a:ea typeface="Calibri"/>
              <a:cs typeface="Calibri"/>
              <a:sym typeface="Calibri"/>
            </a:endParaRPr>
          </a:p>
          <a:p>
            <a:pPr indent="0" lvl="0" marL="0" marR="0" rtl="0" algn="ctr">
              <a:spcBef>
                <a:spcPts val="0"/>
              </a:spcBef>
              <a:spcAft>
                <a:spcPts val="0"/>
              </a:spcAft>
              <a:buNone/>
            </a:pPr>
            <a:r>
              <a:t/>
            </a:r>
            <a:endParaRPr b="1" sz="2200">
              <a:solidFill>
                <a:srgbClr val="800000"/>
              </a:solidFill>
              <a:latin typeface="Calibri"/>
              <a:ea typeface="Calibri"/>
              <a:cs typeface="Calibri"/>
              <a:sym typeface="Calibri"/>
            </a:endParaRPr>
          </a:p>
          <a:p>
            <a:pPr indent="0" lvl="0" marL="0" marR="0" rtl="0" algn="ctr">
              <a:spcBef>
                <a:spcPts val="0"/>
              </a:spcBef>
              <a:spcAft>
                <a:spcPts val="0"/>
              </a:spcAft>
              <a:buNone/>
            </a:pPr>
            <a:r>
              <a:rPr b="1" lang="en-US" sz="2200" u="sng">
                <a:solidFill>
                  <a:schemeClr val="hlink"/>
                </a:solidFill>
                <a:latin typeface="Calibri"/>
                <a:ea typeface="Calibri"/>
                <a:cs typeface="Calibri"/>
                <a:sym typeface="Calibri"/>
                <a:hlinkClick r:id="rId3"/>
              </a:rPr>
              <a:t>Click here</a:t>
            </a:r>
            <a:r>
              <a:rPr b="1" lang="en-US" sz="2200">
                <a:solidFill>
                  <a:srgbClr val="800000"/>
                </a:solidFill>
                <a:latin typeface="Calibri"/>
                <a:ea typeface="Calibri"/>
                <a:cs typeface="Calibri"/>
                <a:sym typeface="Calibri"/>
              </a:rPr>
              <a:t> if you are a teacher and you aspire to become a CLL or other Leader of Others role</a:t>
            </a:r>
            <a:endParaRPr b="1" sz="2200">
              <a:solidFill>
                <a:srgbClr val="800000"/>
              </a:solidFill>
              <a:latin typeface="Calibri"/>
              <a:ea typeface="Calibri"/>
              <a:cs typeface="Calibri"/>
              <a:sym typeface="Calibri"/>
            </a:endParaRPr>
          </a:p>
          <a:p>
            <a:pPr indent="0" lvl="0" marL="0" marR="0" rtl="0" algn="l">
              <a:spcBef>
                <a:spcPts val="0"/>
              </a:spcBef>
              <a:spcAft>
                <a:spcPts val="0"/>
              </a:spcAft>
              <a:buNone/>
            </a:pPr>
            <a:r>
              <a:t/>
            </a:r>
            <a:endParaRPr b="1" sz="2200">
              <a:solidFill>
                <a:srgbClr val="800000"/>
              </a:solidFill>
              <a:latin typeface="Calibri"/>
              <a:ea typeface="Calibri"/>
              <a:cs typeface="Calibri"/>
              <a:sym typeface="Calibri"/>
            </a:endParaRPr>
          </a:p>
          <a:p>
            <a:pPr indent="0" lvl="0" marL="0" marR="0" rtl="0" algn="ctr">
              <a:spcBef>
                <a:spcPts val="0"/>
              </a:spcBef>
              <a:spcAft>
                <a:spcPts val="0"/>
              </a:spcAft>
              <a:buNone/>
            </a:pPr>
            <a:r>
              <a:rPr b="1" lang="en-US" sz="2200" u="sng">
                <a:solidFill>
                  <a:schemeClr val="hlink"/>
                </a:solidFill>
                <a:latin typeface="Calibri"/>
                <a:ea typeface="Calibri"/>
                <a:cs typeface="Calibri"/>
                <a:sym typeface="Calibri"/>
                <a:hlinkClick r:id="rId4"/>
              </a:rPr>
              <a:t>Click here</a:t>
            </a:r>
            <a:r>
              <a:rPr b="1" lang="en-US" sz="2200">
                <a:solidFill>
                  <a:srgbClr val="800000"/>
                </a:solidFill>
                <a:latin typeface="Calibri"/>
                <a:ea typeface="Calibri"/>
                <a:cs typeface="Calibri"/>
                <a:sym typeface="Calibri"/>
              </a:rPr>
              <a:t> if you are a CLL or other Leader of Others role, and you aspire to become an AP or other Leader of Leaders role</a:t>
            </a:r>
            <a:endParaRPr b="1" sz="2200">
              <a:solidFill>
                <a:srgbClr val="800000"/>
              </a:solidFill>
              <a:latin typeface="Calibri"/>
              <a:ea typeface="Calibri"/>
              <a:cs typeface="Calibri"/>
              <a:sym typeface="Calibri"/>
            </a:endParaRPr>
          </a:p>
          <a:p>
            <a:pPr indent="0" lvl="0" marL="0" marR="0" rtl="0" algn="ctr">
              <a:spcBef>
                <a:spcPts val="0"/>
              </a:spcBef>
              <a:spcAft>
                <a:spcPts val="0"/>
              </a:spcAft>
              <a:buNone/>
            </a:pPr>
            <a:r>
              <a:t/>
            </a:r>
            <a:endParaRPr b="1" sz="2200">
              <a:solidFill>
                <a:srgbClr val="800000"/>
              </a:solidFill>
              <a:latin typeface="Calibri"/>
              <a:ea typeface="Calibri"/>
              <a:cs typeface="Calibri"/>
              <a:sym typeface="Calibri"/>
            </a:endParaRPr>
          </a:p>
          <a:p>
            <a:pPr indent="0" lvl="0" marL="0" marR="0" rtl="0" algn="ctr">
              <a:spcBef>
                <a:spcPts val="0"/>
              </a:spcBef>
              <a:spcAft>
                <a:spcPts val="0"/>
              </a:spcAft>
              <a:buNone/>
            </a:pPr>
            <a:r>
              <a:rPr b="1" lang="en-US" sz="2200" u="sng">
                <a:solidFill>
                  <a:schemeClr val="hlink"/>
                </a:solidFill>
                <a:latin typeface="Calibri"/>
                <a:ea typeface="Calibri"/>
                <a:cs typeface="Calibri"/>
                <a:sym typeface="Calibri"/>
                <a:hlinkClick r:id="rId5"/>
              </a:rPr>
              <a:t>Click here</a:t>
            </a:r>
            <a:r>
              <a:rPr b="1" lang="en-US" sz="2200">
                <a:solidFill>
                  <a:srgbClr val="800000"/>
                </a:solidFill>
                <a:latin typeface="Calibri"/>
                <a:ea typeface="Calibri"/>
                <a:cs typeface="Calibri"/>
                <a:sym typeface="Calibri"/>
              </a:rPr>
              <a:t> if you are an AP or other Leader of Leaders role and you aspire to become a Principal</a:t>
            </a:r>
            <a:endParaRPr b="1" sz="2200">
              <a:solidFill>
                <a:srgbClr val="8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ody master">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