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Lst>
  <p:notesMasterIdLst>
    <p:notesMasterId r:id="rId16"/>
  </p:notesMasterIdLst>
  <p:handoutMasterIdLst>
    <p:handoutMasterId r:id="rId17"/>
  </p:handoutMasterIdLst>
  <p:sldIdLst>
    <p:sldId id="256" r:id="rId5"/>
    <p:sldId id="291" r:id="rId6"/>
    <p:sldId id="258" r:id="rId7"/>
    <p:sldId id="264" r:id="rId8"/>
    <p:sldId id="293" r:id="rId9"/>
    <p:sldId id="257" r:id="rId10"/>
    <p:sldId id="290" r:id="rId11"/>
    <p:sldId id="262" r:id="rId12"/>
    <p:sldId id="292" r:id="rId13"/>
    <p:sldId id="268" r:id="rId14"/>
    <p:sldId id="294" r:id="rId15"/>
  </p:sldIdLst>
  <p:sldSz cx="9144000" cy="6858000" type="screen4x3"/>
  <p:notesSz cx="6950075" cy="9236075"/>
  <p:defaultTextStyle>
    <a:defPPr>
      <a:defRPr lang="en-US"/>
    </a:defPPr>
    <a:lvl1pPr algn="l" rtl="0" fontAlgn="base">
      <a:lnSpc>
        <a:spcPct val="80000"/>
      </a:lnSpc>
      <a:spcBef>
        <a:spcPct val="20000"/>
      </a:spcBef>
      <a:spcAft>
        <a:spcPct val="0"/>
      </a:spcAft>
      <a:defRPr kern="1200">
        <a:solidFill>
          <a:schemeClr val="tx1"/>
        </a:solidFill>
        <a:latin typeface="Arial" charset="0"/>
        <a:ea typeface="+mn-ea"/>
        <a:cs typeface="+mn-cs"/>
      </a:defRPr>
    </a:lvl1pPr>
    <a:lvl2pPr marL="457200" algn="l" rtl="0" fontAlgn="base">
      <a:lnSpc>
        <a:spcPct val="80000"/>
      </a:lnSpc>
      <a:spcBef>
        <a:spcPct val="20000"/>
      </a:spcBef>
      <a:spcAft>
        <a:spcPct val="0"/>
      </a:spcAft>
      <a:defRPr kern="1200">
        <a:solidFill>
          <a:schemeClr val="tx1"/>
        </a:solidFill>
        <a:latin typeface="Arial" charset="0"/>
        <a:ea typeface="+mn-ea"/>
        <a:cs typeface="+mn-cs"/>
      </a:defRPr>
    </a:lvl2pPr>
    <a:lvl3pPr marL="914400" algn="l" rtl="0" fontAlgn="base">
      <a:lnSpc>
        <a:spcPct val="80000"/>
      </a:lnSpc>
      <a:spcBef>
        <a:spcPct val="20000"/>
      </a:spcBef>
      <a:spcAft>
        <a:spcPct val="0"/>
      </a:spcAft>
      <a:defRPr kern="1200">
        <a:solidFill>
          <a:schemeClr val="tx1"/>
        </a:solidFill>
        <a:latin typeface="Arial" charset="0"/>
        <a:ea typeface="+mn-ea"/>
        <a:cs typeface="+mn-cs"/>
      </a:defRPr>
    </a:lvl3pPr>
    <a:lvl4pPr marL="1371600" algn="l" rtl="0" fontAlgn="base">
      <a:lnSpc>
        <a:spcPct val="80000"/>
      </a:lnSpc>
      <a:spcBef>
        <a:spcPct val="20000"/>
      </a:spcBef>
      <a:spcAft>
        <a:spcPct val="0"/>
      </a:spcAft>
      <a:defRPr kern="1200">
        <a:solidFill>
          <a:schemeClr val="tx1"/>
        </a:solidFill>
        <a:latin typeface="Arial" charset="0"/>
        <a:ea typeface="+mn-ea"/>
        <a:cs typeface="+mn-cs"/>
      </a:defRPr>
    </a:lvl4pPr>
    <a:lvl5pPr marL="1828800" algn="l" rtl="0" fontAlgn="base">
      <a:lnSpc>
        <a:spcPct val="80000"/>
      </a:lnSpc>
      <a:spcBef>
        <a:spcPct val="2000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FFCC"/>
    <a:srgbClr val="00CC99"/>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830" autoAdjust="0"/>
  </p:normalViewPr>
  <p:slideViewPr>
    <p:cSldViewPr snapToGrid="0">
      <p:cViewPr varScale="1">
        <p:scale>
          <a:sx n="121" d="100"/>
          <a:sy n="121" d="100"/>
        </p:scale>
        <p:origin x="1904" y="176"/>
      </p:cViewPr>
      <p:guideLst>
        <p:guide orient="horz" pos="2160"/>
        <p:guide pos="2880"/>
      </p:guideLst>
    </p:cSldViewPr>
  </p:slideViewPr>
  <p:outlineViewPr>
    <p:cViewPr>
      <p:scale>
        <a:sx n="33" d="100"/>
        <a:sy n="33" d="100"/>
      </p:scale>
      <p:origin x="0" y="3168"/>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2424" y="-10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Mays" userId="ef856dd9-1494-4135-a166-54fbb8aef587" providerId="ADAL" clId="{9CEDC439-80C8-F94A-936C-F9F5F7EABCFA}"/>
    <pc:docChg chg="modSld">
      <pc:chgData name="Allison Mays" userId="ef856dd9-1494-4135-a166-54fbb8aef587" providerId="ADAL" clId="{9CEDC439-80C8-F94A-936C-F9F5F7EABCFA}" dt="2020-07-08T16:34:49.694" v="0" actId="6549"/>
      <pc:docMkLst>
        <pc:docMk/>
      </pc:docMkLst>
      <pc:sldChg chg="modSp">
        <pc:chgData name="Allison Mays" userId="ef856dd9-1494-4135-a166-54fbb8aef587" providerId="ADAL" clId="{9CEDC439-80C8-F94A-936C-F9F5F7EABCFA}" dt="2020-07-08T16:34:49.694" v="0" actId="6549"/>
        <pc:sldMkLst>
          <pc:docMk/>
          <pc:sldMk cId="0" sldId="256"/>
        </pc:sldMkLst>
        <pc:spChg chg="mod">
          <ac:chgData name="Allison Mays" userId="ef856dd9-1494-4135-a166-54fbb8aef587" providerId="ADAL" clId="{9CEDC439-80C8-F94A-936C-F9F5F7EABCFA}" dt="2020-07-08T16:34:49.694" v="0" actId="6549"/>
          <ac:spMkLst>
            <pc:docMk/>
            <pc:sldMk cId="0" sldId="256"/>
            <ac:spMk id="2051"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E1F36945-DA39-4D29-8D9A-AA36E3A11382}" type="datetimeFigureOut">
              <a:rPr lang="en-US" smtClean="0"/>
              <a:pPr/>
              <a:t>7/8/20</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4C097BA5-440D-4243-A886-8DC4B873D837}" type="slidenum">
              <a:rPr lang="en-US" smtClean="0"/>
              <a:pPr/>
              <a:t>‹#›</a:t>
            </a:fld>
            <a:endParaRPr lang="en-US" dirty="0"/>
          </a:p>
        </p:txBody>
      </p:sp>
    </p:spTree>
    <p:extLst>
      <p:ext uri="{BB962C8B-B14F-4D97-AF65-F5344CB8AC3E}">
        <p14:creationId xmlns:p14="http://schemas.microsoft.com/office/powerpoint/2010/main" val="2219745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nSpc>
                <a:spcPct val="100000"/>
              </a:lnSpc>
              <a:spcBef>
                <a:spcPct val="0"/>
              </a:spcBef>
              <a:defRPr sz="1200"/>
            </a:lvl1pPr>
          </a:lstStyle>
          <a:p>
            <a:endParaRPr lang="en-US" dirty="0"/>
          </a:p>
        </p:txBody>
      </p:sp>
      <p:sp>
        <p:nvSpPr>
          <p:cNvPr id="61443" name="Rectangle 3"/>
          <p:cNvSpPr>
            <a:spLocks noGrp="1" noChangeArrowheads="1"/>
          </p:cNvSpPr>
          <p:nvPr>
            <p:ph type="dt" idx="1"/>
          </p:nvPr>
        </p:nvSpPr>
        <p:spPr bwMode="auto">
          <a:xfrm>
            <a:off x="3936768" y="0"/>
            <a:ext cx="3011699"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a:lnSpc>
                <a:spcPct val="100000"/>
              </a:lnSpc>
              <a:spcBef>
                <a:spcPct val="0"/>
              </a:spcBef>
              <a:defRPr sz="1200"/>
            </a:lvl1pPr>
          </a:lstStyle>
          <a:p>
            <a:endParaRPr lang="en-US" dirty="0"/>
          </a:p>
        </p:txBody>
      </p:sp>
      <p:sp>
        <p:nvSpPr>
          <p:cNvPr id="61444" name="Rectangle 4"/>
          <p:cNvSpPr>
            <a:spLocks noGrp="1" noRot="1" noChangeAspect="1" noChangeArrowheads="1" noTextEdit="1"/>
          </p:cNvSpPr>
          <p:nvPr>
            <p:ph type="sldImg" idx="2"/>
          </p:nvPr>
        </p:nvSpPr>
        <p:spPr bwMode="auto">
          <a:xfrm>
            <a:off x="1165225" y="692150"/>
            <a:ext cx="4619625" cy="3463925"/>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95008" y="4387136"/>
            <a:ext cx="5560060" cy="415623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772668"/>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nSpc>
                <a:spcPct val="100000"/>
              </a:lnSpc>
              <a:spcBef>
                <a:spcPct val="0"/>
              </a:spcBef>
              <a:defRPr sz="1200"/>
            </a:lvl1pPr>
          </a:lstStyle>
          <a:p>
            <a:endParaRPr lang="en-US" dirty="0"/>
          </a:p>
        </p:txBody>
      </p:sp>
      <p:sp>
        <p:nvSpPr>
          <p:cNvPr id="61447" name="Rectangle 7"/>
          <p:cNvSpPr>
            <a:spLocks noGrp="1" noChangeArrowheads="1"/>
          </p:cNvSpPr>
          <p:nvPr>
            <p:ph type="sldNum" sz="quarter" idx="5"/>
          </p:nvPr>
        </p:nvSpPr>
        <p:spPr bwMode="auto">
          <a:xfrm>
            <a:off x="3936768" y="8772668"/>
            <a:ext cx="3011699"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a:lnSpc>
                <a:spcPct val="100000"/>
              </a:lnSpc>
              <a:spcBef>
                <a:spcPct val="0"/>
              </a:spcBef>
              <a:defRPr sz="1200"/>
            </a:lvl1pPr>
          </a:lstStyle>
          <a:p>
            <a:fld id="{27E35BBE-AD12-48C5-8DCC-805B4F1FD104}" type="slidenum">
              <a:rPr lang="en-US"/>
              <a:pPr/>
              <a:t>‹#›</a:t>
            </a:fld>
            <a:endParaRPr lang="en-US" dirty="0"/>
          </a:p>
        </p:txBody>
      </p:sp>
    </p:spTree>
    <p:extLst>
      <p:ext uri="{BB962C8B-B14F-4D97-AF65-F5344CB8AC3E}">
        <p14:creationId xmlns:p14="http://schemas.microsoft.com/office/powerpoint/2010/main" val="265745605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A7A733-DA2F-4999-8E32-54115CD3DBBB}" type="slidenum">
              <a:rPr lang="en-US"/>
              <a:pPr/>
              <a:t>1</a:t>
            </a:fld>
            <a:endParaRPr lang="en-US" dirty="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679506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EFB41F-28B5-4395-80EC-C5152FC13513}" type="slidenum">
              <a:rPr lang="en-US"/>
              <a:pPr/>
              <a:t>3</a:t>
            </a:fld>
            <a:endParaRPr lang="en-US" dirty="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382328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EE1B93-432B-4A36-9C82-195276416060}" type="slidenum">
              <a:rPr lang="en-US"/>
              <a:pPr/>
              <a:t>6</a:t>
            </a:fld>
            <a:endParaRPr lang="en-US"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163513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7526EC-2B31-4D73-B6C0-EC9886E91D36}" type="slidenum">
              <a:rPr lang="en-US"/>
              <a:pPr/>
              <a:t>8</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27376449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533400" y="1295400"/>
            <a:ext cx="8229600" cy="1143000"/>
          </a:xfrm>
        </p:spPr>
        <p:txBody>
          <a:bodyPr/>
          <a:lstStyle>
            <a:lvl1pPr algn="r">
              <a:defRPr sz="3600"/>
            </a:lvl1pPr>
          </a:lstStyle>
          <a:p>
            <a:r>
              <a:rPr lang="en-US"/>
              <a:t>Click to edit Master title style</a:t>
            </a:r>
          </a:p>
        </p:txBody>
      </p:sp>
      <p:sp>
        <p:nvSpPr>
          <p:cNvPr id="53251" name="Rectangle 3"/>
          <p:cNvSpPr>
            <a:spLocks noGrp="1" noChangeArrowheads="1"/>
          </p:cNvSpPr>
          <p:nvPr>
            <p:ph type="subTitle" idx="1"/>
          </p:nvPr>
        </p:nvSpPr>
        <p:spPr>
          <a:xfrm>
            <a:off x="3711575" y="2819400"/>
            <a:ext cx="5051425" cy="1295400"/>
          </a:xfrm>
        </p:spPr>
        <p:txBody>
          <a:bodyPr/>
          <a:lstStyle>
            <a:lvl1pPr marL="0" indent="0" algn="r">
              <a:buFontTx/>
              <a:buNone/>
              <a:defRPr/>
            </a:lvl1pPr>
          </a:lstStyle>
          <a:p>
            <a:r>
              <a:rPr lang="en-US"/>
              <a:t>Click to edit Master subtitle style</a:t>
            </a:r>
          </a:p>
        </p:txBody>
      </p:sp>
      <p:sp>
        <p:nvSpPr>
          <p:cNvPr id="53252" name="Rectangle 4"/>
          <p:cNvSpPr>
            <a:spLocks noGrp="1" noChangeArrowheads="1"/>
          </p:cNvSpPr>
          <p:nvPr>
            <p:ph type="dt" sz="half" idx="2"/>
          </p:nvPr>
        </p:nvSpPr>
        <p:spPr>
          <a:xfrm>
            <a:off x="304800" y="6400800"/>
            <a:ext cx="1905000" cy="457200"/>
          </a:xfrm>
        </p:spPr>
        <p:txBody>
          <a:bodyPr/>
          <a:lstStyle>
            <a:lvl1pPr>
              <a:defRPr/>
            </a:lvl1pPr>
          </a:lstStyle>
          <a:p>
            <a:endParaRPr lang="en-US" dirty="0"/>
          </a:p>
        </p:txBody>
      </p:sp>
      <p:sp>
        <p:nvSpPr>
          <p:cNvPr id="53253" name="Rectangle 5"/>
          <p:cNvSpPr>
            <a:spLocks noGrp="1" noChangeArrowheads="1"/>
          </p:cNvSpPr>
          <p:nvPr>
            <p:ph type="ftr" sz="quarter" idx="3"/>
          </p:nvPr>
        </p:nvSpPr>
        <p:spPr>
          <a:xfrm>
            <a:off x="3505200" y="6400800"/>
            <a:ext cx="2895600" cy="457200"/>
          </a:xfrm>
        </p:spPr>
        <p:txBody>
          <a:bodyPr/>
          <a:lstStyle>
            <a:lvl1pPr>
              <a:defRPr/>
            </a:lvl1pPr>
          </a:lstStyle>
          <a:p>
            <a:endParaRPr lang="en-US" dirty="0"/>
          </a:p>
        </p:txBody>
      </p:sp>
      <p:sp>
        <p:nvSpPr>
          <p:cNvPr id="53254" name="Rectangle 6"/>
          <p:cNvSpPr>
            <a:spLocks noGrp="1" noChangeArrowheads="1"/>
          </p:cNvSpPr>
          <p:nvPr>
            <p:ph type="sldNum" sz="quarter" idx="4"/>
          </p:nvPr>
        </p:nvSpPr>
        <p:spPr>
          <a:xfrm>
            <a:off x="6934200" y="6400800"/>
            <a:ext cx="1905000" cy="457200"/>
          </a:xfrm>
        </p:spPr>
        <p:txBody>
          <a:bodyPr/>
          <a:lstStyle>
            <a:lvl1pPr>
              <a:defRPr/>
            </a:lvl1pPr>
          </a:lstStyle>
          <a:p>
            <a:fld id="{13DF2338-097B-4264-8E72-A856CEE12771}" type="slidenum">
              <a:rPr lang="en-US"/>
              <a:pPr/>
              <a:t>‹#›</a:t>
            </a:fld>
            <a:endParaRPr lang="en-US" dirty="0"/>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11AAEEF-F233-4E32-A923-D4DF4B556C67}" type="slidenum">
              <a:rPr lang="en-US"/>
              <a:pPr/>
              <a:t>‹#›</a:t>
            </a:fld>
            <a:endParaRPr lang="en-US" dirty="0"/>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7AB9523-6905-405B-8AC8-E63F416FC9C7}" type="slidenum">
              <a:rPr lang="en-US"/>
              <a:pPr/>
              <a:t>‹#›</a:t>
            </a:fld>
            <a:endParaRPr lang="en-US" dirty="0"/>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526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395413"/>
            <a:ext cx="3429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E7951DCE-B4FC-4A91-83BF-56D09753318D}" type="slidenum">
              <a:rPr lang="en-US"/>
              <a:pPr/>
              <a:t>‹#›</a:t>
            </a:fld>
            <a:endParaRPr lang="en-US" dirty="0"/>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63303231-D21E-4F74-BD7E-5FDD244E1CA6}" type="slidenum">
              <a:rPr lang="en-US"/>
              <a:pPr/>
              <a:t>‹#›</a:t>
            </a:fld>
            <a:endParaRPr lang="en-US" dirty="0"/>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0063BA1C-C7A3-45F8-9E86-8739D3421FB7}" type="slidenum">
              <a:rPr lang="en-US"/>
              <a:pPr/>
              <a:t>‹#›</a:t>
            </a:fld>
            <a:endParaRPr lang="en-US" dirty="0"/>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6AD1C6FD-A228-4DFF-9C48-5B61C80157C8}" type="slidenum">
              <a:rPr lang="en-US"/>
              <a:pPr/>
              <a:t>‹#›</a:t>
            </a:fld>
            <a:endParaRPr lang="en-US" dirty="0"/>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CBFC9E96-5424-4435-BAB1-7174F194AED5}" type="slidenum">
              <a:rPr lang="en-US"/>
              <a:pPr/>
              <a:t>‹#›</a:t>
            </a:fld>
            <a:endParaRPr lang="en-US" dirty="0"/>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060F01E-2B22-4B7C-9328-0E1C58AAA094}" type="slidenum">
              <a:rPr lang="en-US"/>
              <a:pPr/>
              <a:t>‹#›</a:t>
            </a:fld>
            <a:endParaRPr lang="en-US" dirty="0"/>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FFD35D2-A457-4652-A634-B903CBBEE148}" type="slidenum">
              <a:rPr lang="en-US"/>
              <a:pPr/>
              <a:t>‹#›</a:t>
            </a:fld>
            <a:endParaRPr lang="en-US" dirty="0"/>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304800"/>
            <a:ext cx="1752600" cy="56626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752600" y="304800"/>
            <a:ext cx="5105400" cy="56626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1BC515BA-3D06-4280-946E-21FBEF5FCF7A}" type="slidenum">
              <a:rPr lang="en-US"/>
              <a:pPr/>
              <a:t>‹#›</a:t>
            </a:fld>
            <a:endParaRPr lang="en-US" dirty="0"/>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1752600" y="304800"/>
            <a:ext cx="70104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2227" name="Rectangle 3"/>
          <p:cNvSpPr>
            <a:spLocks noGrp="1" noChangeArrowheads="1"/>
          </p:cNvSpPr>
          <p:nvPr>
            <p:ph type="body" idx="1"/>
          </p:nvPr>
        </p:nvSpPr>
        <p:spPr bwMode="auto">
          <a:xfrm>
            <a:off x="1752600" y="1395413"/>
            <a:ext cx="70104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 Second level</a:t>
            </a:r>
          </a:p>
        </p:txBody>
      </p:sp>
      <p:sp>
        <p:nvSpPr>
          <p:cNvPr id="52228" name="Rectangle 4"/>
          <p:cNvSpPr>
            <a:spLocks noGrp="1" noChangeArrowheads="1"/>
          </p:cNvSpPr>
          <p:nvPr>
            <p:ph type="dt" sz="half" idx="2"/>
          </p:nvPr>
        </p:nvSpPr>
        <p:spPr bwMode="auto">
          <a:xfrm>
            <a:off x="1905000" y="6400800"/>
            <a:ext cx="1371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defRPr sz="1400"/>
            </a:lvl1pPr>
          </a:lstStyle>
          <a:p>
            <a:endParaRPr lang="en-US" dirty="0"/>
          </a:p>
        </p:txBody>
      </p:sp>
      <p:sp>
        <p:nvSpPr>
          <p:cNvPr id="52229" name="Rectangle 5"/>
          <p:cNvSpPr>
            <a:spLocks noGrp="1" noChangeArrowheads="1"/>
          </p:cNvSpPr>
          <p:nvPr>
            <p:ph type="ftr" sz="quarter" idx="3"/>
          </p:nvPr>
        </p:nvSpPr>
        <p:spPr bwMode="auto">
          <a:xfrm>
            <a:off x="4316413" y="6400800"/>
            <a:ext cx="20843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defRPr sz="1400"/>
            </a:lvl1pPr>
          </a:lstStyle>
          <a:p>
            <a:endParaRPr lang="en-US" dirty="0"/>
          </a:p>
        </p:txBody>
      </p:sp>
      <p:sp>
        <p:nvSpPr>
          <p:cNvPr id="52230" name="Rectangle 6"/>
          <p:cNvSpPr>
            <a:spLocks noGrp="1" noChangeArrowheads="1"/>
          </p:cNvSpPr>
          <p:nvPr>
            <p:ph type="sldNum" sz="quarter" idx="4"/>
          </p:nvPr>
        </p:nvSpPr>
        <p:spPr bwMode="auto">
          <a:xfrm>
            <a:off x="7391400" y="6400800"/>
            <a:ext cx="1371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lvl1pPr>
          </a:lstStyle>
          <a:p>
            <a:fld id="{4700DB66-04F6-49A5-A4C5-1D1146B2F9A6}"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p:fade thruBlk="1"/>
  </p:transition>
  <p:txStyles>
    <p:titleStyle>
      <a:lvl1pPr algn="l" rtl="0" eaLnBrk="1" fontAlgn="base" hangingPunct="1">
        <a:spcBef>
          <a:spcPct val="0"/>
        </a:spcBef>
        <a:spcAft>
          <a:spcPct val="0"/>
        </a:spcAft>
        <a:defRPr sz="3200" b="1">
          <a:solidFill>
            <a:srgbClr val="006666"/>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p:titleStyle>
    <p:bodyStyle>
      <a:lvl1pPr marL="342900" indent="-342900" algn="l" rtl="0" eaLnBrk="1" fontAlgn="base" hangingPunct="1">
        <a:spcBef>
          <a:spcPct val="5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mypay.tcss.net/EmployeeSelfServic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14388" y="1339850"/>
            <a:ext cx="7429500" cy="1143000"/>
          </a:xfrm>
        </p:spPr>
        <p:txBody>
          <a:bodyPr/>
          <a:lstStyle/>
          <a:p>
            <a:r>
              <a:rPr lang="en-US" dirty="0"/>
              <a:t>New Teacher Orientation</a:t>
            </a:r>
            <a:br>
              <a:rPr lang="en-US" dirty="0"/>
            </a:br>
            <a:r>
              <a:rPr lang="en-US" sz="3400" dirty="0"/>
              <a:t>Financial/Human Resource Presentation</a:t>
            </a:r>
          </a:p>
        </p:txBody>
      </p:sp>
      <p:sp>
        <p:nvSpPr>
          <p:cNvPr id="2051" name="Rectangle 3"/>
          <p:cNvSpPr>
            <a:spLocks noGrp="1" noChangeArrowheads="1"/>
          </p:cNvSpPr>
          <p:nvPr>
            <p:ph type="subTitle" idx="1"/>
          </p:nvPr>
        </p:nvSpPr>
        <p:spPr>
          <a:xfrm>
            <a:off x="2992438" y="2768600"/>
            <a:ext cx="5248275" cy="1109663"/>
          </a:xfrm>
        </p:spPr>
        <p:txBody>
          <a:bodyPr/>
          <a:lstStyle/>
          <a:p>
            <a:pPr>
              <a:spcBef>
                <a:spcPct val="0"/>
              </a:spcBef>
            </a:pPr>
            <a:endParaRPr lang="en-US" b="1" i="1" dirty="0"/>
          </a:p>
        </p:txBody>
      </p:sp>
    </p:spTree>
  </p:cSld>
  <p:clrMapOvr>
    <a:masterClrMapping/>
  </p:clrMapOvr>
  <p:transition advTm="30281">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4617" y="2333002"/>
            <a:ext cx="7007550" cy="1375873"/>
          </a:xfrm>
        </p:spPr>
        <p:txBody>
          <a:bodyPr/>
          <a:lstStyle/>
          <a:p>
            <a:r>
              <a:rPr lang="en-US" dirty="0"/>
              <a:t>Financial procedures</a:t>
            </a:r>
          </a:p>
        </p:txBody>
      </p:sp>
      <p:sp>
        <p:nvSpPr>
          <p:cNvPr id="3" name="Text Placeholder 2"/>
          <p:cNvSpPr>
            <a:spLocks noGrp="1"/>
          </p:cNvSpPr>
          <p:nvPr>
            <p:ph type="body" idx="1"/>
          </p:nvPr>
        </p:nvSpPr>
        <p:spPr>
          <a:xfrm>
            <a:off x="722313" y="2906713"/>
            <a:ext cx="45719" cy="101407"/>
          </a:xfrm>
        </p:spPr>
        <p:txBody>
          <a:bodyPr/>
          <a:lstStyle/>
          <a:p>
            <a:endParaRPr lang="en-US" dirty="0"/>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8"/>
          <p:cNvSpPr>
            <a:spLocks noGrp="1" noChangeArrowheads="1"/>
          </p:cNvSpPr>
          <p:nvPr>
            <p:ph type="title"/>
          </p:nvPr>
        </p:nvSpPr>
        <p:spPr/>
        <p:txBody>
          <a:bodyPr/>
          <a:lstStyle/>
          <a:p>
            <a:r>
              <a:rPr lang="en-US" dirty="0"/>
              <a:t>Teacher Receipts</a:t>
            </a:r>
          </a:p>
        </p:txBody>
      </p:sp>
      <p:sp>
        <p:nvSpPr>
          <p:cNvPr id="4105" name="Rectangle 9"/>
          <p:cNvSpPr>
            <a:spLocks noGrp="1" noChangeArrowheads="1"/>
          </p:cNvSpPr>
          <p:nvPr>
            <p:ph type="body" idx="1"/>
          </p:nvPr>
        </p:nvSpPr>
        <p:spPr>
          <a:xfrm>
            <a:off x="1752600" y="1395413"/>
            <a:ext cx="7010400" cy="4814468"/>
          </a:xfrm>
        </p:spPr>
        <p:txBody>
          <a:bodyPr/>
          <a:lstStyle/>
          <a:p>
            <a:r>
              <a:rPr lang="en-US" sz="2000" dirty="0"/>
              <a:t>Safeguard money &amp; receipt books</a:t>
            </a:r>
          </a:p>
          <a:p>
            <a:r>
              <a:rPr lang="en-US" sz="2000" dirty="0"/>
              <a:t>Fill receipts out completely with INK</a:t>
            </a:r>
          </a:p>
          <a:p>
            <a:r>
              <a:rPr lang="en-US" sz="2000" dirty="0"/>
              <a:t>Voided receipts must be retained</a:t>
            </a:r>
          </a:p>
          <a:p>
            <a:r>
              <a:rPr lang="en-US" sz="2000" dirty="0"/>
              <a:t>Do not use correcting fluid on mistakes</a:t>
            </a:r>
          </a:p>
          <a:p>
            <a:r>
              <a:rPr lang="en-US" sz="2000" b="1" dirty="0">
                <a:solidFill>
                  <a:srgbClr val="FF0000"/>
                </a:solidFill>
              </a:rPr>
              <a:t>Turn money in daily; do not hold cash or checks</a:t>
            </a:r>
          </a:p>
          <a:p>
            <a:r>
              <a:rPr lang="en-US" sz="2000" dirty="0"/>
              <a:t>Do not cash checks with school funds</a:t>
            </a:r>
          </a:p>
          <a:p>
            <a:r>
              <a:rPr lang="en-US" sz="2000" dirty="0"/>
              <a:t>Do not send cash to office by students</a:t>
            </a:r>
          </a:p>
          <a:p>
            <a:r>
              <a:rPr lang="en-US" sz="2000" dirty="0"/>
              <a:t>All funds collected have to be deposited into the school bank account. All funds have to be accounted for.</a:t>
            </a:r>
          </a:p>
          <a:p>
            <a:r>
              <a:rPr lang="en-US" sz="2000" dirty="0"/>
              <a:t>Receipt books have to be returned to school bookkeeper at the end of the school year and fiscal year.</a:t>
            </a:r>
          </a:p>
          <a:p>
            <a:endParaRPr lang="en-US" dirty="0"/>
          </a:p>
          <a:p>
            <a:pPr>
              <a:buFontTx/>
              <a:buNone/>
            </a:pPr>
            <a:endParaRPr lang="en-US" dirty="0"/>
          </a:p>
        </p:txBody>
      </p:sp>
      <p:pic>
        <p:nvPicPr>
          <p:cNvPr id="4106" name="Picture 10" descr="C:\Users\eric\Pictures\Microsoft Clip Organizer\j0433868.png"/>
          <p:cNvPicPr>
            <a:picLocks noChangeAspect="1" noChangeArrowheads="1"/>
          </p:cNvPicPr>
          <p:nvPr/>
        </p:nvPicPr>
        <p:blipFill>
          <a:blip r:embed="rId3" cstate="print"/>
          <a:srcRect/>
          <a:stretch>
            <a:fillRect/>
          </a:stretch>
        </p:blipFill>
        <p:spPr bwMode="auto">
          <a:xfrm>
            <a:off x="7315428" y="0"/>
            <a:ext cx="1828572" cy="1828572"/>
          </a:xfrm>
          <a:prstGeom prst="rect">
            <a:avLst/>
          </a:prstGeom>
          <a:noFill/>
        </p:spPr>
      </p:pic>
    </p:spTree>
  </p:cSld>
  <p:clrMapOvr>
    <a:masterClrMapping/>
  </p:clrMapOvr>
  <p:transition advTm="36313">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Purchase Orders</a:t>
            </a:r>
          </a:p>
        </p:txBody>
      </p:sp>
      <p:sp>
        <p:nvSpPr>
          <p:cNvPr id="3" name="Content Placeholder 2"/>
          <p:cNvSpPr>
            <a:spLocks noGrp="1"/>
          </p:cNvSpPr>
          <p:nvPr>
            <p:ph idx="1"/>
          </p:nvPr>
        </p:nvSpPr>
        <p:spPr/>
        <p:txBody>
          <a:bodyPr/>
          <a:lstStyle/>
          <a:p>
            <a:r>
              <a:rPr lang="en-US" sz="2800" dirty="0"/>
              <a:t>Obtain purchase order before purchasing item.</a:t>
            </a:r>
          </a:p>
          <a:p>
            <a:endParaRPr lang="en-US" sz="2800" dirty="0"/>
          </a:p>
          <a:p>
            <a:r>
              <a:rPr lang="en-US" sz="2800" dirty="0"/>
              <a:t>Turn invoices into office/bookkeeper for payment. Sign invoice.</a:t>
            </a:r>
          </a:p>
          <a:p>
            <a:endParaRPr lang="en-US" sz="2800" dirty="0"/>
          </a:p>
          <a:p>
            <a:r>
              <a:rPr lang="en-US" sz="2800" dirty="0"/>
              <a:t>We are tax-exempt.</a:t>
            </a: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Purchasing Card</a:t>
            </a:r>
          </a:p>
        </p:txBody>
      </p:sp>
      <p:sp>
        <p:nvSpPr>
          <p:cNvPr id="3" name="Content Placeholder 2"/>
          <p:cNvSpPr>
            <a:spLocks noGrp="1"/>
          </p:cNvSpPr>
          <p:nvPr>
            <p:ph idx="1"/>
          </p:nvPr>
        </p:nvSpPr>
        <p:spPr/>
        <p:txBody>
          <a:bodyPr/>
          <a:lstStyle/>
          <a:p>
            <a:r>
              <a:rPr lang="en-US" sz="3200" dirty="0"/>
              <a:t>All certified employees by August 27, 2018 will receive a purchasing card with a $536 limit for instructional supplies.</a:t>
            </a:r>
          </a:p>
          <a:p>
            <a:endParaRPr lang="en-US" sz="3200" dirty="0"/>
          </a:p>
          <a:p>
            <a:r>
              <a:rPr lang="en-US" sz="3200" dirty="0"/>
              <a:t>A purchase card agreement will be sent for your signature along with the card in October.</a:t>
            </a:r>
          </a:p>
          <a:p>
            <a:endParaRPr lang="en-US" sz="3200" dirty="0"/>
          </a:p>
        </p:txBody>
      </p:sp>
    </p:spTree>
    <p:extLst>
      <p:ext uri="{BB962C8B-B14F-4D97-AF65-F5344CB8AC3E}">
        <p14:creationId xmlns:p14="http://schemas.microsoft.com/office/powerpoint/2010/main" val="984051516"/>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 name="Rectangle 10"/>
          <p:cNvSpPr>
            <a:spLocks noGrp="1" noChangeArrowheads="1"/>
          </p:cNvSpPr>
          <p:nvPr>
            <p:ph type="title"/>
          </p:nvPr>
        </p:nvSpPr>
        <p:spPr>
          <a:xfrm>
            <a:off x="1710069" y="315432"/>
            <a:ext cx="7010400" cy="838200"/>
          </a:xfrm>
        </p:spPr>
        <p:txBody>
          <a:bodyPr/>
          <a:lstStyle/>
          <a:p>
            <a:r>
              <a:rPr lang="en-US" dirty="0"/>
              <a:t>Travel</a:t>
            </a:r>
          </a:p>
        </p:txBody>
      </p:sp>
      <p:sp>
        <p:nvSpPr>
          <p:cNvPr id="3083" name="Rectangle 11"/>
          <p:cNvSpPr>
            <a:spLocks noGrp="1" noChangeArrowheads="1"/>
          </p:cNvSpPr>
          <p:nvPr>
            <p:ph type="body" idx="1"/>
          </p:nvPr>
        </p:nvSpPr>
        <p:spPr>
          <a:xfrm>
            <a:off x="1752600" y="1395413"/>
            <a:ext cx="7010400" cy="5095822"/>
          </a:xfrm>
        </p:spPr>
        <p:txBody>
          <a:bodyPr/>
          <a:lstStyle/>
          <a:p>
            <a:pPr lvl="1">
              <a:buFont typeface="Arial" panose="020B0604020202020204" pitchFamily="34" charset="0"/>
              <a:buChar char="•"/>
            </a:pPr>
            <a:r>
              <a:rPr lang="en-US" sz="2000" i="0" dirty="0"/>
              <a:t>A copy of the approved Request for Leave and/or Out of County Travel must be attached to the Travel Report form.</a:t>
            </a:r>
          </a:p>
          <a:p>
            <a:pPr lvl="1">
              <a:buFont typeface="Arial" panose="020B0604020202020204" pitchFamily="34" charset="0"/>
              <a:buChar char="•"/>
            </a:pPr>
            <a:r>
              <a:rPr lang="en-US" sz="2000" i="0" dirty="0"/>
              <a:t>A Professional Leave Form is not considered approved until the last line at the bottom is signed by the Superintendent or the designee.</a:t>
            </a:r>
          </a:p>
          <a:p>
            <a:pPr lvl="1">
              <a:buFont typeface="Arial" panose="020B0604020202020204" pitchFamily="34" charset="0"/>
              <a:buChar char="•"/>
            </a:pPr>
            <a:r>
              <a:rPr lang="en-US" sz="2000" i="0" dirty="0"/>
              <a:t>Detailed receipts are required. A credit card receipt that does not provide line item details will not be reimbursed.</a:t>
            </a:r>
          </a:p>
          <a:p>
            <a:pPr lvl="1">
              <a:buFont typeface="Arial" panose="020B0604020202020204" pitchFamily="34" charset="0"/>
              <a:buChar char="•"/>
            </a:pPr>
            <a:r>
              <a:rPr lang="en-US" sz="2000" i="0" dirty="0"/>
              <a:t>We have the Travel Reimbursement procedures posted on our intranet.</a:t>
            </a:r>
          </a:p>
          <a:p>
            <a:pPr lvl="1">
              <a:buFont typeface="Arial" panose="020B0604020202020204" pitchFamily="34" charset="0"/>
              <a:buChar char="•"/>
            </a:pPr>
            <a:r>
              <a:rPr lang="en-US" sz="2000" i="0" dirty="0"/>
              <a:t>We reimburse in accordance with the IRS monetary guidelines and limit meals to $50 per day.</a:t>
            </a:r>
          </a:p>
          <a:p>
            <a:endParaRPr lang="en-US" dirty="0"/>
          </a:p>
        </p:txBody>
      </p:sp>
    </p:spTree>
  </p:cSld>
  <p:clrMapOvr>
    <a:masterClrMapping/>
  </p:clrMapOvr>
  <p:transition advTm="40062">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341" y="2615012"/>
            <a:ext cx="7255380" cy="1290415"/>
          </a:xfrm>
        </p:spPr>
        <p:txBody>
          <a:bodyPr/>
          <a:lstStyle/>
          <a:p>
            <a:r>
              <a:rPr lang="en-US" dirty="0"/>
              <a:t>Human Resources</a:t>
            </a:r>
            <a:br>
              <a:rPr lang="en-US" dirty="0"/>
            </a:br>
            <a:endParaRPr lang="en-US" dirty="0"/>
          </a:p>
        </p:txBody>
      </p:sp>
      <p:sp>
        <p:nvSpPr>
          <p:cNvPr id="3" name="Text Placeholder 2"/>
          <p:cNvSpPr>
            <a:spLocks noGrp="1"/>
          </p:cNvSpPr>
          <p:nvPr>
            <p:ph type="body" idx="1"/>
          </p:nvPr>
        </p:nvSpPr>
        <p:spPr>
          <a:xfrm>
            <a:off x="722313" y="2906713"/>
            <a:ext cx="63900" cy="45719"/>
          </a:xfrm>
        </p:spPr>
        <p:txBody>
          <a:bodyPr/>
          <a:lstStyle/>
          <a:p>
            <a:endParaRPr lang="en-US" dirty="0"/>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Grp="1" noChangeArrowheads="1"/>
          </p:cNvSpPr>
          <p:nvPr>
            <p:ph type="title"/>
          </p:nvPr>
        </p:nvSpPr>
        <p:spPr/>
        <p:txBody>
          <a:bodyPr/>
          <a:lstStyle/>
          <a:p>
            <a:r>
              <a:rPr lang="en-US" dirty="0"/>
              <a:t>Payroll </a:t>
            </a:r>
          </a:p>
        </p:txBody>
      </p:sp>
      <p:sp>
        <p:nvSpPr>
          <p:cNvPr id="8202" name="Rectangle 10"/>
          <p:cNvSpPr>
            <a:spLocks noGrp="1" noChangeArrowheads="1"/>
          </p:cNvSpPr>
          <p:nvPr>
            <p:ph type="body" idx="1"/>
          </p:nvPr>
        </p:nvSpPr>
        <p:spPr>
          <a:noFill/>
        </p:spPr>
        <p:txBody>
          <a:bodyPr/>
          <a:lstStyle/>
          <a:p>
            <a:pPr lvl="0"/>
            <a:r>
              <a:rPr lang="en-US" sz="2000" dirty="0"/>
              <a:t>Everyone hired prior to August 13, 2018 will be paid over 13 periods starting on August 31, 2018 and ending on August 31, 2019 (Please note that you will not see your monthly amount on the salary schedule)</a:t>
            </a:r>
          </a:p>
          <a:p>
            <a:pPr lvl="0"/>
            <a:r>
              <a:rPr lang="en-US" sz="2000" dirty="0"/>
              <a:t>We are paid on the last business day of the month to include December.</a:t>
            </a:r>
          </a:p>
          <a:p>
            <a:pPr lvl="0"/>
            <a:r>
              <a:rPr lang="en-US" sz="2000" dirty="0"/>
              <a:t>Everyone needs to keep their contact information up to date.  Changes have to be into Payroll by the 10</a:t>
            </a:r>
            <a:r>
              <a:rPr lang="en-US" sz="2000" baseline="30000" dirty="0"/>
              <a:t>th</a:t>
            </a:r>
            <a:r>
              <a:rPr lang="en-US" sz="2000" dirty="0"/>
              <a:t> of each month.</a:t>
            </a:r>
          </a:p>
          <a:p>
            <a:pPr lvl="0"/>
            <a:r>
              <a:rPr lang="en-US" sz="2000" dirty="0"/>
              <a:t>Direct Deposit is mandatory.  Your first check is an actual check and not a direct deposit.</a:t>
            </a:r>
          </a:p>
          <a:p>
            <a:pPr lvl="0"/>
            <a:r>
              <a:rPr lang="en-US" sz="2000" dirty="0"/>
              <a:t>It is mandatory for everyone to sign-up for ESS (Employee Self Service) located at </a:t>
            </a:r>
            <a:r>
              <a:rPr lang="en-US" sz="2000" dirty="0">
                <a:hlinkClick r:id="rId3"/>
              </a:rPr>
              <a:t>https://mypay.tcss.net/EmployeeSelfService</a:t>
            </a:r>
            <a:endParaRPr lang="en-US" dirty="0"/>
          </a:p>
          <a:p>
            <a:endParaRPr lang="en-US" dirty="0"/>
          </a:p>
        </p:txBody>
      </p:sp>
      <p:pic>
        <p:nvPicPr>
          <p:cNvPr id="8203" name="Picture 11" descr="C:\Users\eric\Pictures\Microsoft Clip Organizer\j0400673.jpg"/>
          <p:cNvPicPr>
            <a:picLocks noChangeAspect="1" noChangeArrowheads="1"/>
          </p:cNvPicPr>
          <p:nvPr/>
        </p:nvPicPr>
        <p:blipFill>
          <a:blip r:embed="rId4" cstate="print"/>
          <a:srcRect/>
          <a:stretch>
            <a:fillRect/>
          </a:stretch>
        </p:blipFill>
        <p:spPr bwMode="auto">
          <a:xfrm>
            <a:off x="7928149" y="34228"/>
            <a:ext cx="1455473" cy="1361186"/>
          </a:xfrm>
          <a:prstGeom prst="rect">
            <a:avLst/>
          </a:prstGeom>
          <a:noFill/>
        </p:spPr>
      </p:pic>
    </p:spTree>
  </p:cSld>
  <p:clrMapOvr>
    <a:masterClrMapping/>
  </p:clrMapOvr>
  <p:transition advTm="29985">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1395412"/>
            <a:ext cx="7010400" cy="4995339"/>
          </a:xfrm>
        </p:spPr>
        <p:txBody>
          <a:bodyPr/>
          <a:lstStyle/>
          <a:p>
            <a:pPr lvl="0"/>
            <a:r>
              <a:rPr lang="en-US" sz="2000" dirty="0"/>
              <a:t>Use legal name as printed on your Social Security card when signing in.</a:t>
            </a:r>
          </a:p>
          <a:p>
            <a:pPr lvl="0"/>
            <a:r>
              <a:rPr lang="en-US" sz="2000" dirty="0"/>
              <a:t>You will earn you first sick day on your September payroll check and the most you can earn in a year is 9.</a:t>
            </a:r>
          </a:p>
          <a:p>
            <a:pPr lvl="0"/>
            <a:r>
              <a:rPr lang="en-US" sz="2000" dirty="0"/>
              <a:t>If you are transferring from another system you will need to contact them to send us your days.</a:t>
            </a:r>
          </a:p>
          <a:p>
            <a:pPr lvl="0"/>
            <a:r>
              <a:rPr lang="en-US" sz="2000" dirty="0"/>
              <a:t>If hired the first semester you will earn 2 personal days at no cost.  If you use the other 3 it will be at the cost of a substitute.  If hired second semester you will only earn 2 personal days of which only one is free. To see if you qualify for the 3</a:t>
            </a:r>
            <a:r>
              <a:rPr lang="en-US" sz="2000" baseline="30000" dirty="0"/>
              <a:t>rd</a:t>
            </a:r>
            <a:r>
              <a:rPr lang="en-US" sz="2000" dirty="0"/>
              <a:t> free day please refer to page 4 of the salary schedule located on our website (www.tcss.net).</a:t>
            </a:r>
          </a:p>
          <a:p>
            <a:pPr lvl="0"/>
            <a:r>
              <a:rPr lang="en-US" sz="2000" dirty="0"/>
              <a:t>Any unused personal days can convert to sick days in June or certified personnel have the option to be paid for them at $60 per day.</a:t>
            </a:r>
          </a:p>
          <a:p>
            <a:endParaRPr lang="en-US" dirty="0"/>
          </a:p>
        </p:txBody>
      </p:sp>
      <p:sp>
        <p:nvSpPr>
          <p:cNvPr id="4" name="Rectangle 9"/>
          <p:cNvSpPr>
            <a:spLocks noGrp="1" noChangeArrowheads="1"/>
          </p:cNvSpPr>
          <p:nvPr>
            <p:ph type="title"/>
          </p:nvPr>
        </p:nvSpPr>
        <p:spPr/>
        <p:txBody>
          <a:bodyPr/>
          <a:lstStyle/>
          <a:p>
            <a:r>
              <a:rPr lang="en-US" dirty="0"/>
              <a:t>Payroll </a:t>
            </a:r>
          </a:p>
        </p:txBody>
      </p:sp>
    </p:spTree>
    <p:extLst>
      <p:ext uri="{BB962C8B-B14F-4D97-AF65-F5344CB8AC3E}">
        <p14:creationId xmlns:p14="http://schemas.microsoft.com/office/powerpoint/2010/main" val="3607169347"/>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Leave Time</a:t>
            </a:r>
          </a:p>
        </p:txBody>
      </p:sp>
      <p:sp>
        <p:nvSpPr>
          <p:cNvPr id="3" name="Content Placeholder 2"/>
          <p:cNvSpPr>
            <a:spLocks noGrp="1"/>
          </p:cNvSpPr>
          <p:nvPr>
            <p:ph idx="1"/>
          </p:nvPr>
        </p:nvSpPr>
        <p:spPr>
          <a:xfrm>
            <a:off x="1752600" y="1084006"/>
            <a:ext cx="7010400" cy="4883407"/>
          </a:xfrm>
        </p:spPr>
        <p:txBody>
          <a:bodyPr/>
          <a:lstStyle/>
          <a:p>
            <a:r>
              <a:rPr lang="en-US" dirty="0"/>
              <a:t>2 Free Personal Days/year (First semester only)</a:t>
            </a:r>
          </a:p>
          <a:p>
            <a:r>
              <a:rPr lang="en-US" dirty="0"/>
              <a:t>3 additional personal days at $60/each</a:t>
            </a:r>
          </a:p>
          <a:p>
            <a:r>
              <a:rPr lang="en-US" dirty="0"/>
              <a:t>Earn a sick day per month employed (9 months employees earn 9 days per year, 12 month employees earn 12 days per year).</a:t>
            </a:r>
          </a:p>
          <a:p>
            <a:pPr marL="342900" lvl="1" indent="-342900">
              <a:spcBef>
                <a:spcPct val="50000"/>
              </a:spcBef>
              <a:buFontTx/>
              <a:buChar char="•"/>
            </a:pPr>
            <a:r>
              <a:rPr lang="en-US" i="0" dirty="0"/>
              <a:t>All days will transfer if you transfer to another system</a:t>
            </a:r>
          </a:p>
          <a:p>
            <a:r>
              <a:rPr lang="en-US" dirty="0"/>
              <a:t>Sick Leave Bank</a:t>
            </a:r>
          </a:p>
          <a:p>
            <a:pPr lvl="1"/>
            <a:r>
              <a:rPr lang="en-US" dirty="0"/>
              <a:t>Will cost 2 days up front but you do not lose those days</a:t>
            </a:r>
          </a:p>
          <a:p>
            <a:pPr lvl="1"/>
            <a:r>
              <a:rPr lang="en-US" dirty="0"/>
              <a:t>Must be a member in order to donate or receive days for approved catastrophic leave</a:t>
            </a:r>
          </a:p>
          <a:p>
            <a:endParaRPr lang="en-US" dirty="0"/>
          </a:p>
          <a:p>
            <a:endParaRPr lang="en-US" dirty="0"/>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PEEHIP Insurance</a:t>
            </a:r>
          </a:p>
        </p:txBody>
      </p:sp>
      <p:sp>
        <p:nvSpPr>
          <p:cNvPr id="3" name="Content Placeholder 2"/>
          <p:cNvSpPr>
            <a:spLocks noGrp="1"/>
          </p:cNvSpPr>
          <p:nvPr>
            <p:ph idx="1"/>
          </p:nvPr>
        </p:nvSpPr>
        <p:spPr/>
        <p:txBody>
          <a:bodyPr/>
          <a:lstStyle/>
          <a:p>
            <a:r>
              <a:rPr lang="en-US" dirty="0"/>
              <a:t>Everyone has </a:t>
            </a:r>
            <a:r>
              <a:rPr lang="en-US" b="1" dirty="0">
                <a:solidFill>
                  <a:srgbClr val="FF0000"/>
                </a:solidFill>
              </a:rPr>
              <a:t>30 calendar days </a:t>
            </a:r>
            <a:r>
              <a:rPr lang="en-US" dirty="0"/>
              <a:t>from their employment date to sign up on-line for insurance.</a:t>
            </a:r>
          </a:p>
          <a:p>
            <a:r>
              <a:rPr lang="en-US" dirty="0"/>
              <a:t>You will have to pre-pay for your insurance.</a:t>
            </a:r>
          </a:p>
          <a:p>
            <a:r>
              <a:rPr lang="en-US" dirty="0"/>
              <a:t>Only people eligible for the free supplements or the supplemental insurance are those covered by a spouse’s or parent’s insurance that is </a:t>
            </a:r>
            <a:r>
              <a:rPr lang="en-US" b="1" dirty="0">
                <a:solidFill>
                  <a:srgbClr val="FF0000"/>
                </a:solidFill>
              </a:rPr>
              <a:t>NOT PEEHIP</a:t>
            </a:r>
            <a:r>
              <a:rPr lang="en-US" b="1" dirty="0"/>
              <a:t>. (Please see PEEHIP handbook)</a:t>
            </a:r>
            <a:endParaRPr lang="en-US" dirty="0"/>
          </a:p>
          <a:p>
            <a:r>
              <a:rPr lang="en-US" dirty="0"/>
              <a:t>Can only make changes to your insurance during open enrollment or life changing event such as a birth of a child or marriage.</a:t>
            </a:r>
          </a:p>
          <a:p>
            <a:endParaRPr lang="en-US" dirty="0"/>
          </a:p>
        </p:txBody>
      </p:sp>
    </p:spTree>
    <p:extLst>
      <p:ext uri="{BB962C8B-B14F-4D97-AF65-F5344CB8AC3E}">
        <p14:creationId xmlns:p14="http://schemas.microsoft.com/office/powerpoint/2010/main" val="1543822184"/>
      </p:ext>
    </p:extLst>
  </p:cSld>
  <p:clrMapOvr>
    <a:masterClrMapping/>
  </p:clrMapOvr>
  <p:transition>
    <p:fade thruBlk="1"/>
  </p:transition>
</p:sld>
</file>

<file path=ppt/theme/theme1.xml><?xml version="1.0" encoding="utf-8"?>
<a:theme xmlns:a="http://schemas.openxmlformats.org/drawingml/2006/main" name="TP030001460">
  <a:themeElements>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844_Classroom Expectations_Copyedited">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0C0C0"/>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844_Classroom Expectations_Copyedit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844_Classroom Expectations_Copyedit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844_Classroom Expectations_Copyedit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844_Classroom Expectations_Copyedit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844_Classroom Expectations_Copyedit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844_Classroom Expectations_Copyedit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844_Classroom Expectations_Copyedit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844_Classroom Expectations_Copyedit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844_Classroom Expectations_Copyedit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844_Classroom Expectations_Copyedit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844_Classroom Expectations_Copyedit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844_Classroom Expectations_Copyedited 1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3" ma:contentTypeDescription="Create a new document." ma:contentTypeScope="" ma:versionID="37d3ec2b48d53e45b233ad8f52fe1b11"/>
</file>

<file path=customXml/item2.xml><?xml version="1.0" encoding="utf-8"?>
<p:properties xmlns:p="http://schemas.microsoft.com/office/2006/metadata/properties" xmlns:xsi="http://www.w3.org/2001/XMLSchema-instance" xmlns:pc="http://schemas.microsoft.com/office/infopath/2007/PartnerControl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50ABA70-5501-4A8D-8889-E85F5B44E212}">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45EFF378-EE32-4F29-B4EC-F695B8F6EB0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D940E67-CFA4-4BB9-B2EC-56952559F7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TP030001460</Template>
  <TotalTime>510</TotalTime>
  <Words>737</Words>
  <Application>Microsoft Macintosh PowerPoint</Application>
  <PresentationFormat>On-screen Show (4:3)</PresentationFormat>
  <Paragraphs>58</Paragraphs>
  <Slides>11</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Tahoma</vt:lpstr>
      <vt:lpstr>Wingdings</vt:lpstr>
      <vt:lpstr>TP030001460</vt:lpstr>
      <vt:lpstr>New Teacher Orientation Financial/Human Resource Presentation</vt:lpstr>
      <vt:lpstr>Financial procedures</vt:lpstr>
      <vt:lpstr>Teacher Receipts</vt:lpstr>
      <vt:lpstr>Purchase Orders</vt:lpstr>
      <vt:lpstr>Purchasing Card</vt:lpstr>
      <vt:lpstr>Travel</vt:lpstr>
      <vt:lpstr>Human Resources </vt:lpstr>
      <vt:lpstr>Payroll </vt:lpstr>
      <vt:lpstr>Payroll </vt:lpstr>
      <vt:lpstr>Leave Time</vt:lpstr>
      <vt:lpstr>PEEHIP Insurance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 Setting</dc:title>
  <dc:creator>autreybrandi</dc:creator>
  <cp:lastModifiedBy>Allison Mays</cp:lastModifiedBy>
  <cp:revision>44</cp:revision>
  <cp:lastPrinted>2017-04-14T20:51:44Z</cp:lastPrinted>
  <dcterms:created xsi:type="dcterms:W3CDTF">2011-07-22T17:48:11Z</dcterms:created>
  <dcterms:modified xsi:type="dcterms:W3CDTF">2020-07-08T16:35:19Z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TC300014609990</vt:lpwstr>
  </property>
</Properties>
</file>