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26" r:id="rId2"/>
    <p:sldId id="382" r:id="rId3"/>
    <p:sldId id="419" r:id="rId4"/>
    <p:sldId id="421" r:id="rId5"/>
    <p:sldId id="420" r:id="rId6"/>
    <p:sldId id="439" r:id="rId7"/>
    <p:sldId id="405" r:id="rId8"/>
    <p:sldId id="430" r:id="rId9"/>
    <p:sldId id="432" r:id="rId10"/>
    <p:sldId id="385" r:id="rId11"/>
    <p:sldId id="388" r:id="rId12"/>
    <p:sldId id="416" r:id="rId13"/>
    <p:sldId id="389" r:id="rId14"/>
    <p:sldId id="427" r:id="rId15"/>
    <p:sldId id="417" r:id="rId16"/>
    <p:sldId id="390" r:id="rId17"/>
    <p:sldId id="433" r:id="rId18"/>
    <p:sldId id="383" r:id="rId19"/>
    <p:sldId id="384" r:id="rId20"/>
    <p:sldId id="422" r:id="rId21"/>
    <p:sldId id="434" r:id="rId22"/>
    <p:sldId id="408" r:id="rId23"/>
    <p:sldId id="386" r:id="rId24"/>
    <p:sldId id="436" r:id="rId25"/>
    <p:sldId id="437" r:id="rId26"/>
    <p:sldId id="387" r:id="rId27"/>
    <p:sldId id="440" r:id="rId28"/>
    <p:sldId id="438" r:id="rId29"/>
    <p:sldId id="428" r:id="rId30"/>
    <p:sldId id="442" r:id="rId31"/>
    <p:sldId id="443" r:id="rId32"/>
    <p:sldId id="444" r:id="rId33"/>
    <p:sldId id="445" r:id="rId34"/>
    <p:sldId id="446" r:id="rId35"/>
    <p:sldId id="426" r:id="rId36"/>
    <p:sldId id="391" r:id="rId37"/>
  </p:sldIdLst>
  <p:sldSz cx="9144000" cy="6858000" type="screen4x3"/>
  <p:notesSz cx="7315200" cy="96012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CC"/>
    <a:srgbClr val="3CA2BE"/>
    <a:srgbClr val="50AEC8"/>
    <a:srgbClr val="F7F7F7"/>
    <a:srgbClr val="B0DAE6"/>
    <a:srgbClr val="F0F8FA"/>
    <a:srgbClr val="33CCCC"/>
    <a:srgbClr val="CDE8EF"/>
    <a:srgbClr val="E5F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8" autoAdjust="0"/>
    <p:restoredTop sz="68531" autoAdjust="0"/>
  </p:normalViewPr>
  <p:slideViewPr>
    <p:cSldViewPr>
      <p:cViewPr varScale="1">
        <p:scale>
          <a:sx n="120" d="100"/>
          <a:sy n="120" d="100"/>
        </p:scale>
        <p:origin x="184" y="4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0C00392A-F68A-4D85-B235-D99FF354DF3E}" type="datetimeFigureOut">
              <a:rPr lang="en-US" smtClean="0"/>
              <a:t>1/27/17</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291F9D5F-4B14-476E-88D3-E131FF3C220C}" type="slidenum">
              <a:rPr lang="en-US" smtClean="0"/>
              <a:t>‹#›</a:t>
            </a:fld>
            <a:endParaRPr lang="en-US" dirty="0"/>
          </a:p>
        </p:txBody>
      </p:sp>
    </p:spTree>
    <p:extLst>
      <p:ext uri="{BB962C8B-B14F-4D97-AF65-F5344CB8AC3E}">
        <p14:creationId xmlns:p14="http://schemas.microsoft.com/office/powerpoint/2010/main" val="3149976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1</a:t>
            </a:fld>
            <a:endParaRPr lang="en-US" dirty="0"/>
          </a:p>
        </p:txBody>
      </p:sp>
    </p:spTree>
    <p:extLst>
      <p:ext uri="{BB962C8B-B14F-4D97-AF65-F5344CB8AC3E}">
        <p14:creationId xmlns:p14="http://schemas.microsoft.com/office/powerpoint/2010/main" val="1126397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4</a:t>
            </a:fld>
            <a:endParaRPr lang="en-US" dirty="0"/>
          </a:p>
        </p:txBody>
      </p:sp>
    </p:spTree>
    <p:extLst>
      <p:ext uri="{BB962C8B-B14F-4D97-AF65-F5344CB8AC3E}">
        <p14:creationId xmlns:p14="http://schemas.microsoft.com/office/powerpoint/2010/main" val="3843951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23</a:t>
            </a:fld>
            <a:endParaRPr lang="en-US" dirty="0"/>
          </a:p>
        </p:txBody>
      </p:sp>
    </p:spTree>
    <p:extLst>
      <p:ext uri="{BB962C8B-B14F-4D97-AF65-F5344CB8AC3E}">
        <p14:creationId xmlns:p14="http://schemas.microsoft.com/office/powerpoint/2010/main" val="310649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25</a:t>
            </a:fld>
            <a:endParaRPr lang="en-US" dirty="0"/>
          </a:p>
        </p:txBody>
      </p:sp>
    </p:spTree>
    <p:extLst>
      <p:ext uri="{BB962C8B-B14F-4D97-AF65-F5344CB8AC3E}">
        <p14:creationId xmlns:p14="http://schemas.microsoft.com/office/powerpoint/2010/main" val="1326317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26</a:t>
            </a:fld>
            <a:endParaRPr lang="en-US" dirty="0"/>
          </a:p>
        </p:txBody>
      </p:sp>
    </p:spTree>
    <p:extLst>
      <p:ext uri="{BB962C8B-B14F-4D97-AF65-F5344CB8AC3E}">
        <p14:creationId xmlns:p14="http://schemas.microsoft.com/office/powerpoint/2010/main" val="1326317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36</a:t>
            </a:fld>
            <a:endParaRPr lang="en-US" dirty="0"/>
          </a:p>
        </p:txBody>
      </p:sp>
    </p:spTree>
    <p:extLst>
      <p:ext uri="{BB962C8B-B14F-4D97-AF65-F5344CB8AC3E}">
        <p14:creationId xmlns:p14="http://schemas.microsoft.com/office/powerpoint/2010/main" val="1347056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69687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95136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967404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163232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8" name="Espace réservé du pied de page 7"/>
          <p:cNvSpPr>
            <a:spLocks noGrp="1"/>
          </p:cNvSpPr>
          <p:nvPr>
            <p:ph type="ftr" sz="quarter" idx="11"/>
          </p:nvPr>
        </p:nvSpPr>
        <p:spPr/>
        <p:txBody>
          <a:bodyPr/>
          <a:lstStyle/>
          <a:p>
            <a:endParaRPr lang="fr-CA" dirty="0"/>
          </a:p>
        </p:txBody>
      </p:sp>
      <p:sp>
        <p:nvSpPr>
          <p:cNvPr id="9" name="Espace réservé du numéro de diapositive 8"/>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96150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4" name="Espace réservé du pied de page 3"/>
          <p:cNvSpPr>
            <a:spLocks noGrp="1"/>
          </p:cNvSpPr>
          <p:nvPr>
            <p:ph type="ftr" sz="quarter" idx="11"/>
          </p:nvPr>
        </p:nvSpPr>
        <p:spPr/>
        <p:txBody>
          <a:bodyPr/>
          <a:lstStyle/>
          <a:p>
            <a:endParaRPr lang="fr-CA" dirty="0"/>
          </a:p>
        </p:txBody>
      </p:sp>
      <p:sp>
        <p:nvSpPr>
          <p:cNvPr id="5" name="Espace réservé du numéro de diapositive 4"/>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274744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3" name="Espace réservé du pied de page 2"/>
          <p:cNvSpPr>
            <a:spLocks noGrp="1"/>
          </p:cNvSpPr>
          <p:nvPr>
            <p:ph type="ftr" sz="quarter" idx="11"/>
          </p:nvPr>
        </p:nvSpPr>
        <p:spPr/>
        <p:txBody>
          <a:bodyPr/>
          <a:lstStyle/>
          <a:p>
            <a:endParaRPr lang="fr-CA" dirty="0"/>
          </a:p>
        </p:txBody>
      </p:sp>
      <p:sp>
        <p:nvSpPr>
          <p:cNvPr id="4" name="Espace réservé du numéro de diapositive 3"/>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84470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485910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964969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60331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17-01-27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5091668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accent5">
                <a:lumMod val="75000"/>
                <a:alpha val="6000"/>
              </a:schemeClr>
            </a:gs>
            <a:gs pos="50000">
              <a:schemeClr val="bg1"/>
            </a:gs>
          </a:gsLst>
          <a:lin ang="16200000" scaled="1"/>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426DB-72C9-44A0-A0C0-5A0412C580A1}" type="datetimeFigureOut">
              <a:rPr lang="fr-CA" smtClean="0"/>
              <a:t>17-01-27</a:t>
            </a:fld>
            <a:endParaRPr lang="fr-CA"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DAF4A-D2C3-47D1-A66A-1754C6697A23}" type="slidenum">
              <a:rPr lang="fr-CA" smtClean="0"/>
              <a:t>‹#›</a:t>
            </a:fld>
            <a:endParaRPr lang="fr-CA" dirty="0"/>
          </a:p>
        </p:txBody>
      </p:sp>
    </p:spTree>
    <p:extLst>
      <p:ext uri="{BB962C8B-B14F-4D97-AF65-F5344CB8AC3E}">
        <p14:creationId xmlns:p14="http://schemas.microsoft.com/office/powerpoint/2010/main" val="349917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 y="1"/>
            <a:ext cx="9143999" cy="2465222"/>
          </a:xfrm>
          <a:prstGeom prst="rect">
            <a:avLst/>
          </a:prstGeom>
        </p:spPr>
      </p:pic>
      <p:sp>
        <p:nvSpPr>
          <p:cNvPr id="5" name="Rectangle 4"/>
          <p:cNvSpPr/>
          <p:nvPr/>
        </p:nvSpPr>
        <p:spPr>
          <a:xfrm>
            <a:off x="0" y="2348880"/>
            <a:ext cx="9144000" cy="4509120"/>
          </a:xfrm>
          <a:prstGeom prst="rect">
            <a:avLst/>
          </a:prstGeom>
          <a:solidFill>
            <a:srgbClr val="255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1" name="Rectangle 10"/>
          <p:cNvSpPr/>
          <p:nvPr/>
        </p:nvSpPr>
        <p:spPr>
          <a:xfrm>
            <a:off x="0" y="3861049"/>
            <a:ext cx="9144000" cy="504056"/>
          </a:xfrm>
          <a:prstGeom prst="rect">
            <a:avLst/>
          </a:prstGeom>
          <a:gradFill>
            <a:gsLst>
              <a:gs pos="21000">
                <a:srgbClr val="000000">
                  <a:alpha val="19000"/>
                </a:srgbClr>
              </a:gs>
              <a:gs pos="0">
                <a:schemeClr val="tx1">
                  <a:alpha val="35000"/>
                </a:schemeClr>
              </a:gs>
              <a:gs pos="52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4" name="Rectangle 13"/>
          <p:cNvSpPr/>
          <p:nvPr/>
        </p:nvSpPr>
        <p:spPr>
          <a:xfrm>
            <a:off x="0" y="2348881"/>
            <a:ext cx="9144000" cy="13681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0" name="ZoneTexte 9"/>
          <p:cNvSpPr txBox="1"/>
          <p:nvPr/>
        </p:nvSpPr>
        <p:spPr>
          <a:xfrm>
            <a:off x="359533" y="4151761"/>
            <a:ext cx="8424933" cy="1754326"/>
          </a:xfrm>
          <a:prstGeom prst="rect">
            <a:avLst/>
          </a:prstGeom>
          <a:noFill/>
        </p:spPr>
        <p:txBody>
          <a:bodyPr wrap="square" rtlCol="0">
            <a:spAutoFit/>
          </a:bodyPr>
          <a:lstStyle/>
          <a:p>
            <a:pPr algn="ctr"/>
            <a:r>
              <a:rPr lang="fr-CA" sz="5400" b="1" dirty="0" smtClean="0">
                <a:solidFill>
                  <a:schemeClr val="bg1"/>
                </a:solidFill>
                <a:latin typeface="Aharoni" panose="02010803020104030203" pitchFamily="2" charset="-79"/>
                <a:cs typeface="Aharoni" panose="02010803020104030203" pitchFamily="2" charset="-79"/>
              </a:rPr>
              <a:t>Employee Self Service</a:t>
            </a:r>
          </a:p>
          <a:p>
            <a:pPr algn="ctr"/>
            <a:r>
              <a:rPr lang="fr-CA" sz="4400" b="1" dirty="0" smtClean="0">
                <a:solidFill>
                  <a:schemeClr val="bg1"/>
                </a:solidFill>
                <a:latin typeface="Aharoni" panose="02010803020104030203" pitchFamily="2" charset="-79"/>
                <a:cs typeface="Aharoni" panose="02010803020104030203" pitchFamily="2" charset="-79"/>
              </a:rPr>
              <a:t>(ESS)</a:t>
            </a:r>
          </a:p>
          <a:p>
            <a:pPr algn="ctr"/>
            <a:r>
              <a:rPr lang="fr-CA" sz="1000" b="1" dirty="0" smtClean="0">
                <a:solidFill>
                  <a:schemeClr val="bg1"/>
                </a:solidFill>
                <a:latin typeface="Aharoni" panose="02010803020104030203" pitchFamily="2" charset="-79"/>
                <a:cs typeface="Aharoni" panose="02010803020104030203" pitchFamily="2" charset="-79"/>
              </a:rPr>
              <a:t>Version 2.15</a:t>
            </a:r>
          </a:p>
        </p:txBody>
      </p:sp>
    </p:spTree>
    <p:extLst>
      <p:ext uri="{BB962C8B-B14F-4D97-AF65-F5344CB8AC3E}">
        <p14:creationId xmlns:p14="http://schemas.microsoft.com/office/powerpoint/2010/main" val="2275530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6815"/>
            <a:ext cx="9144000" cy="908720"/>
          </a:xfrm>
          <a:prstGeom prst="rect">
            <a:avLst/>
          </a:prstGeom>
          <a:solidFill>
            <a:srgbClr val="3CA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a:t>
            </a:r>
            <a:endParaRPr lang="fr-CA" sz="4000" b="1" i="1" dirty="0">
              <a:solidFill>
                <a:prstClr val="white"/>
              </a:solidFill>
            </a:endParaRPr>
          </a:p>
        </p:txBody>
      </p:sp>
      <p:sp>
        <p:nvSpPr>
          <p:cNvPr id="3" name="TextBox 2"/>
          <p:cNvSpPr txBox="1"/>
          <p:nvPr/>
        </p:nvSpPr>
        <p:spPr>
          <a:xfrm>
            <a:off x="377280" y="1844824"/>
            <a:ext cx="8466816" cy="4124206"/>
          </a:xfrm>
          <a:prstGeom prst="rect">
            <a:avLst/>
          </a:prstGeom>
          <a:noFill/>
        </p:spPr>
        <p:txBody>
          <a:bodyPr wrap="square" rtlCol="0">
            <a:spAutoFit/>
          </a:bodyPr>
          <a:lstStyle/>
          <a:p>
            <a:pPr marL="457200" indent="-457200">
              <a:buFont typeface="Wingdings" panose="05000000000000000000" pitchFamily="2" charset="2"/>
              <a:buChar char="§"/>
            </a:pPr>
            <a:r>
              <a:rPr lang="en-US" sz="2400" dirty="0" smtClean="0">
                <a:solidFill>
                  <a:srgbClr val="0070C0"/>
                </a:solidFill>
              </a:rPr>
              <a:t>access from any computer.</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a:solidFill>
                  <a:srgbClr val="0070C0"/>
                </a:solidFill>
              </a:rPr>
              <a:t>v</a:t>
            </a:r>
            <a:r>
              <a:rPr lang="en-US" sz="2400" dirty="0" smtClean="0">
                <a:solidFill>
                  <a:srgbClr val="0070C0"/>
                </a:solidFill>
              </a:rPr>
              <a:t>iew their elected withholding, earnings summary, check history, company documents, leave balances and leave history.</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smtClean="0">
                <a:solidFill>
                  <a:srgbClr val="0070C0"/>
                </a:solidFill>
              </a:rPr>
              <a:t>request changes to their demographics, direct deposits, W4 and state tax withholding forms.</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a:solidFill>
                  <a:srgbClr val="0070C0"/>
                </a:solidFill>
              </a:rPr>
              <a:t>u</a:t>
            </a:r>
            <a:r>
              <a:rPr lang="en-US" sz="2400" dirty="0" smtClean="0">
                <a:solidFill>
                  <a:srgbClr val="0070C0"/>
                </a:solidFill>
              </a:rPr>
              <a:t>pload documents for demographic and direct deposit request.</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smtClean="0">
                <a:solidFill>
                  <a:srgbClr val="0070C0"/>
                </a:solidFill>
              </a:rPr>
              <a:t>print past check information.</a:t>
            </a:r>
          </a:p>
          <a:p>
            <a:pPr marL="457200" indent="-457200">
              <a:buFont typeface="Wingdings" panose="05000000000000000000" pitchFamily="2" charset="2"/>
              <a:buChar char="§"/>
            </a:pPr>
            <a:endParaRPr lang="en-US" sz="1400" dirty="0">
              <a:solidFill>
                <a:srgbClr val="0070C0"/>
              </a:solidFill>
            </a:endParaRPr>
          </a:p>
          <a:p>
            <a:pPr marL="457200" indent="-457200">
              <a:buFont typeface="Wingdings" panose="05000000000000000000" pitchFamily="2" charset="2"/>
              <a:buChar char="§"/>
            </a:pPr>
            <a:r>
              <a:rPr lang="en-US" sz="2400" dirty="0" smtClean="0">
                <a:solidFill>
                  <a:srgbClr val="0070C0"/>
                </a:solidFill>
              </a:rPr>
              <a:t>print W2s for past years.</a:t>
            </a:r>
            <a:endParaRPr lang="en-US" sz="2400" dirty="0"/>
          </a:p>
        </p:txBody>
      </p:sp>
      <p:sp>
        <p:nvSpPr>
          <p:cNvPr id="2" name="TextBox 1"/>
          <p:cNvSpPr txBox="1"/>
          <p:nvPr/>
        </p:nvSpPr>
        <p:spPr>
          <a:xfrm>
            <a:off x="107504" y="929091"/>
            <a:ext cx="4503184" cy="523220"/>
          </a:xfrm>
          <a:prstGeom prst="rect">
            <a:avLst/>
          </a:prstGeom>
          <a:noFill/>
        </p:spPr>
        <p:txBody>
          <a:bodyPr wrap="square" rtlCol="0">
            <a:spAutoFit/>
          </a:bodyPr>
          <a:lstStyle/>
          <a:p>
            <a:r>
              <a:rPr lang="en-US" sz="2800" dirty="0" smtClean="0">
                <a:solidFill>
                  <a:srgbClr val="0070C0"/>
                </a:solidFill>
              </a:rPr>
              <a:t>Employees can…</a:t>
            </a:r>
            <a:endParaRPr lang="en-US" sz="2800" dirty="0">
              <a:solidFill>
                <a:srgbClr val="0070C0"/>
              </a:solidFill>
            </a:endParaRPr>
          </a:p>
        </p:txBody>
      </p:sp>
    </p:spTree>
    <p:extLst>
      <p:ext uri="{BB962C8B-B14F-4D97-AF65-F5344CB8AC3E}">
        <p14:creationId xmlns:p14="http://schemas.microsoft.com/office/powerpoint/2010/main" val="646483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Registration on Log In screen</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Register</a:t>
            </a:r>
            <a:endParaRPr lang="fr-CA" sz="4000" b="1" i="1" dirty="0">
              <a:solidFill>
                <a:prstClr val="white"/>
              </a:solidFill>
            </a:endParaRPr>
          </a:p>
        </p:txBody>
      </p:sp>
      <p:sp>
        <p:nvSpPr>
          <p:cNvPr id="8" name="TextBox 7"/>
          <p:cNvSpPr txBox="1"/>
          <p:nvPr/>
        </p:nvSpPr>
        <p:spPr>
          <a:xfrm>
            <a:off x="1691680" y="6068364"/>
            <a:ext cx="5544616" cy="523220"/>
          </a:xfrm>
          <a:prstGeom prst="rect">
            <a:avLst/>
          </a:prstGeom>
          <a:noFill/>
        </p:spPr>
        <p:txBody>
          <a:bodyPr wrap="square" rtlCol="0">
            <a:spAutoFit/>
          </a:bodyPr>
          <a:lstStyle/>
          <a:p>
            <a:r>
              <a:rPr lang="en-US" sz="1400" b="1" dirty="0" smtClean="0">
                <a:solidFill>
                  <a:srgbClr val="0070C0"/>
                </a:solidFill>
              </a:rPr>
              <a:t>NOTE:  Internet Explorer version 9 and below are not supported in ESS.  The Internet Explorer browser must be version 10 or above.   </a:t>
            </a:r>
            <a:endParaRPr lang="en-US" sz="1400" b="1" dirty="0">
              <a:solidFill>
                <a:srgbClr val="0070C0"/>
              </a:solidFill>
            </a:endParaRPr>
          </a:p>
        </p:txBody>
      </p:sp>
      <p:sp>
        <p:nvSpPr>
          <p:cNvPr id="11" name="Rectangle 10"/>
          <p:cNvSpPr/>
          <p:nvPr/>
        </p:nvSpPr>
        <p:spPr>
          <a:xfrm>
            <a:off x="1403648" y="1756972"/>
            <a:ext cx="1008112" cy="102033"/>
          </a:xfrm>
          <a:prstGeom prst="rect">
            <a:avLst/>
          </a:prstGeom>
          <a:solidFill>
            <a:srgbClr val="F0F8FA"/>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647564" y="1504492"/>
            <a:ext cx="7848872" cy="4563872"/>
          </a:xfrm>
          <a:prstGeom prst="rect">
            <a:avLst/>
          </a:prstGeom>
        </p:spPr>
      </p:pic>
      <p:sp>
        <p:nvSpPr>
          <p:cNvPr id="12" name="TextBox 11"/>
          <p:cNvSpPr txBox="1"/>
          <p:nvPr/>
        </p:nvSpPr>
        <p:spPr>
          <a:xfrm>
            <a:off x="2195736" y="2463907"/>
            <a:ext cx="4621612" cy="1261884"/>
          </a:xfrm>
          <a:prstGeom prst="rect">
            <a:avLst/>
          </a:prstGeom>
          <a:solidFill>
            <a:schemeClr val="bg1"/>
          </a:solidFill>
        </p:spPr>
        <p:txBody>
          <a:bodyPr wrap="square" rtlCol="0">
            <a:spAutoFit/>
          </a:bodyPr>
          <a:lstStyle/>
          <a:p>
            <a:r>
              <a:rPr lang="en-US" sz="1400" dirty="0" smtClean="0"/>
              <a:t>Enter Web Address for ESS into your browser.</a:t>
            </a:r>
            <a:r>
              <a:rPr lang="en-US" sz="1400" dirty="0"/>
              <a:t> The Web Address is </a:t>
            </a:r>
            <a:r>
              <a:rPr lang="en-US" i="1" dirty="0">
                <a:solidFill>
                  <a:srgbClr val="FF0000"/>
                </a:solidFill>
              </a:rPr>
              <a:t>mypay.tcss.net</a:t>
            </a:r>
            <a:r>
              <a:rPr lang="en-US" sz="1400" i="1" dirty="0">
                <a:solidFill>
                  <a:srgbClr val="FF0000"/>
                </a:solidFill>
              </a:rPr>
              <a:t>.  </a:t>
            </a:r>
            <a:r>
              <a:rPr lang="en-US" sz="1400" dirty="0"/>
              <a:t>Use Internet Explorer version 10 or above OR use Firefox.  Type the web address in the web browser.  Do not search for web address in search engine.</a:t>
            </a:r>
          </a:p>
          <a:p>
            <a:endParaRPr lang="en-US" sz="1600" dirty="0">
              <a:solidFill>
                <a:srgbClr val="0070C0"/>
              </a:solidFill>
            </a:endParaRPr>
          </a:p>
        </p:txBody>
      </p:sp>
      <p:sp>
        <p:nvSpPr>
          <p:cNvPr id="13" name="Right Arrow 12"/>
          <p:cNvSpPr/>
          <p:nvPr/>
        </p:nvSpPr>
        <p:spPr>
          <a:xfrm rot="16200000">
            <a:off x="2322292" y="2213220"/>
            <a:ext cx="262743" cy="144016"/>
          </a:xfrm>
          <a:prstGeom prst="rightArrow">
            <a:avLst>
              <a:gd name="adj1" fmla="val 80591"/>
              <a:gd name="adj2"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6804248" y="3469057"/>
            <a:ext cx="1692188" cy="1815882"/>
          </a:xfrm>
          <a:prstGeom prst="rect">
            <a:avLst/>
          </a:prstGeom>
          <a:noFill/>
        </p:spPr>
        <p:txBody>
          <a:bodyPr wrap="square" rtlCol="0">
            <a:spAutoFit/>
          </a:bodyPr>
          <a:lstStyle/>
          <a:p>
            <a:r>
              <a:rPr lang="en-US" sz="1600" dirty="0" smtClean="0">
                <a:solidFill>
                  <a:srgbClr val="0070C0"/>
                </a:solidFill>
              </a:rPr>
              <a:t>Everyone must register as a user for ESS using their social security number and employee number.  </a:t>
            </a:r>
            <a:endParaRPr lang="en-US" sz="1600" dirty="0">
              <a:solidFill>
                <a:srgbClr val="0070C0"/>
              </a:solidFill>
            </a:endParaRPr>
          </a:p>
        </p:txBody>
      </p:sp>
      <p:sp>
        <p:nvSpPr>
          <p:cNvPr id="19" name="Right Arrow 18"/>
          <p:cNvSpPr/>
          <p:nvPr/>
        </p:nvSpPr>
        <p:spPr>
          <a:xfrm rot="16200000">
            <a:off x="7343116" y="3130573"/>
            <a:ext cx="627552" cy="1669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0107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621257"/>
          </a:xfrm>
        </p:spPr>
        <p:txBody>
          <a:bodyPr>
            <a:normAutofit/>
          </a:bodyPr>
          <a:lstStyle/>
          <a:p>
            <a:r>
              <a:rPr lang="en-US" sz="2000" dirty="0" smtClean="0"/>
              <a:t>All employees must create an account in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Register</a:t>
            </a:r>
            <a:endParaRPr lang="fr-CA" sz="4000" b="1" i="1" dirty="0">
              <a:solidFill>
                <a:prstClr val="white"/>
              </a:solidFill>
            </a:endParaRPr>
          </a:p>
        </p:txBody>
      </p:sp>
      <p:sp>
        <p:nvSpPr>
          <p:cNvPr id="5" name="TextBox 4"/>
          <p:cNvSpPr txBox="1"/>
          <p:nvPr/>
        </p:nvSpPr>
        <p:spPr>
          <a:xfrm>
            <a:off x="5602560" y="1560180"/>
            <a:ext cx="3456384" cy="2985433"/>
          </a:xfrm>
          <a:prstGeom prst="rect">
            <a:avLst/>
          </a:prstGeom>
          <a:noFill/>
        </p:spPr>
        <p:txBody>
          <a:bodyPr wrap="square" rtlCol="0">
            <a:spAutoFit/>
          </a:bodyPr>
          <a:lstStyle/>
          <a:p>
            <a:r>
              <a:rPr lang="en-US" sz="1400" dirty="0" smtClean="0">
                <a:solidFill>
                  <a:srgbClr val="0070C0"/>
                </a:solidFill>
              </a:rPr>
              <a:t>Employee chooses their own User Name and Password.  User name should not contain any special characters or spaces.  </a:t>
            </a:r>
          </a:p>
          <a:p>
            <a:endParaRPr lang="en-US" sz="1600" dirty="0" smtClean="0">
              <a:solidFill>
                <a:srgbClr val="0070C0"/>
              </a:solidFill>
            </a:endParaRPr>
          </a:p>
          <a:p>
            <a:r>
              <a:rPr lang="en-US" sz="1400" dirty="0" smtClean="0">
                <a:solidFill>
                  <a:srgbClr val="0070C0"/>
                </a:solidFill>
              </a:rPr>
              <a:t>Social Security Number and Employee Number combination is validated in the payroll system. </a:t>
            </a:r>
          </a:p>
          <a:p>
            <a:endParaRPr lang="en-US" sz="1400" dirty="0">
              <a:solidFill>
                <a:srgbClr val="0070C0"/>
              </a:solidFill>
            </a:endParaRPr>
          </a:p>
          <a:p>
            <a:r>
              <a:rPr lang="en-US" sz="1400" dirty="0" smtClean="0">
                <a:solidFill>
                  <a:srgbClr val="0070C0"/>
                </a:solidFill>
              </a:rPr>
              <a:t>Email address will be used to send all notifications from ESS.  This does NOT have to be a school district assigned email address.  It may be an employee’s personal email address.</a:t>
            </a:r>
            <a:endParaRPr lang="en-US" sz="1400" dirty="0">
              <a:solidFill>
                <a:srgbClr val="0070C0"/>
              </a:solidFill>
            </a:endParaRPr>
          </a:p>
        </p:txBody>
      </p:sp>
      <p:sp>
        <p:nvSpPr>
          <p:cNvPr id="7" name="Rectangle 6"/>
          <p:cNvSpPr/>
          <p:nvPr/>
        </p:nvSpPr>
        <p:spPr>
          <a:xfrm>
            <a:off x="4139952" y="5239032"/>
            <a:ext cx="936104" cy="144016"/>
          </a:xfrm>
          <a:prstGeom prst="rect">
            <a:avLst/>
          </a:prstGeom>
          <a:solidFill>
            <a:srgbClr val="F0F8FA"/>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23529" y="5949280"/>
            <a:ext cx="8568952" cy="738664"/>
          </a:xfrm>
          <a:prstGeom prst="rect">
            <a:avLst/>
          </a:prstGeom>
          <a:solidFill>
            <a:srgbClr val="FFFF00"/>
          </a:solidFill>
        </p:spPr>
        <p:txBody>
          <a:bodyPr wrap="square" rtlCol="0">
            <a:spAutoFit/>
          </a:bodyPr>
          <a:lstStyle/>
          <a:p>
            <a:r>
              <a:rPr lang="en-US" sz="1400" dirty="0" smtClean="0"/>
              <a:t>***An email, with a confirmation link, will be sent to the email address the user provided when creating their account.  User must use the confirmation link in the email to be confirmed as an authorized user for ESS.  </a:t>
            </a:r>
            <a:r>
              <a:rPr lang="en-US" sz="1400" dirty="0"/>
              <a:t>Once the employee has been confirmed as a user, they can login in with their user name and password</a:t>
            </a:r>
            <a:r>
              <a:rPr lang="en-US" sz="1400" dirty="0" smtClean="0"/>
              <a:t>.*** </a:t>
            </a:r>
            <a:endParaRPr lang="en-US" sz="1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9" y="1340768"/>
            <a:ext cx="4824536" cy="4187013"/>
          </a:xfrm>
          <a:prstGeom prst="rect">
            <a:avLst/>
          </a:prstGeom>
          <a:noFill/>
          <a:ln w="9525">
            <a:solidFill>
              <a:srgbClr val="3CA2BE"/>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1782" y="4504518"/>
            <a:ext cx="4584477" cy="1469028"/>
          </a:xfrm>
          <a:prstGeom prst="rect">
            <a:avLst/>
          </a:prstGeom>
          <a:noFill/>
          <a:ln w="9525">
            <a:solidFill>
              <a:srgbClr val="3CA2BE"/>
            </a:solidFill>
            <a:miter lim="800000"/>
            <a:headEnd/>
            <a:tailEnd/>
          </a:ln>
          <a:extLst>
            <a:ext uri="{909E8E84-426E-40DD-AFC4-6F175D3DCCD1}">
              <a14:hiddenFill xmlns:a14="http://schemas.microsoft.com/office/drawing/2010/main">
                <a:solidFill>
                  <a:schemeClr val="accent1"/>
                </a:solidFill>
              </a14:hiddenFill>
            </a:ext>
          </a:extLst>
        </p:spPr>
      </p:pic>
      <p:sp>
        <p:nvSpPr>
          <p:cNvPr id="12" name="Right Arrow 11"/>
          <p:cNvSpPr/>
          <p:nvPr/>
        </p:nvSpPr>
        <p:spPr>
          <a:xfrm>
            <a:off x="1312038" y="5157192"/>
            <a:ext cx="822122" cy="27243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5"/>
          <a:stretch>
            <a:fillRect/>
          </a:stretch>
        </p:blipFill>
        <p:spPr>
          <a:xfrm>
            <a:off x="2170199" y="4913266"/>
            <a:ext cx="1707257" cy="939564"/>
          </a:xfrm>
          <a:prstGeom prst="rect">
            <a:avLst/>
          </a:prstGeom>
        </p:spPr>
      </p:pic>
      <p:sp>
        <p:nvSpPr>
          <p:cNvPr id="13" name="Right Arrow 12"/>
          <p:cNvSpPr/>
          <p:nvPr/>
        </p:nvSpPr>
        <p:spPr>
          <a:xfrm>
            <a:off x="3923927" y="5239032"/>
            <a:ext cx="545169" cy="26270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3374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i="1" dirty="0" smtClean="0"/>
              <a:t>Account Help </a:t>
            </a:r>
            <a:r>
              <a:rPr lang="en-US" sz="1800" dirty="0" smtClean="0"/>
              <a:t>allows the employee to recover their password.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a:t>
            </a:r>
            <a:r>
              <a:rPr lang="fr-CA" sz="4000" b="1" i="1" dirty="0" err="1" smtClean="0">
                <a:solidFill>
                  <a:prstClr val="white"/>
                </a:solidFill>
              </a:rPr>
              <a:t>Account</a:t>
            </a:r>
            <a:r>
              <a:rPr lang="fr-CA" sz="4000" b="1" i="1" dirty="0" smtClean="0">
                <a:solidFill>
                  <a:prstClr val="white"/>
                </a:solidFill>
              </a:rPr>
              <a:t> Help</a:t>
            </a:r>
            <a:endParaRPr lang="fr-CA" sz="4000" b="1" i="1" dirty="0">
              <a:solidFill>
                <a:prstClr val="white"/>
              </a:solidFill>
            </a:endParaRPr>
          </a:p>
        </p:txBody>
      </p:sp>
      <p:pic>
        <p:nvPicPr>
          <p:cNvPr id="7" name="Picture 6"/>
          <p:cNvPicPr>
            <a:picLocks noChangeAspect="1"/>
          </p:cNvPicPr>
          <p:nvPr/>
        </p:nvPicPr>
        <p:blipFill>
          <a:blip r:embed="rId2"/>
          <a:stretch>
            <a:fillRect/>
          </a:stretch>
        </p:blipFill>
        <p:spPr>
          <a:xfrm>
            <a:off x="204147" y="1441960"/>
            <a:ext cx="6437929" cy="2142662"/>
          </a:xfrm>
          <a:prstGeom prst="rect">
            <a:avLst/>
          </a:prstGeom>
        </p:spPr>
      </p:pic>
      <p:sp>
        <p:nvSpPr>
          <p:cNvPr id="25" name="Right Arrow 24"/>
          <p:cNvSpPr/>
          <p:nvPr/>
        </p:nvSpPr>
        <p:spPr>
          <a:xfrm rot="16200000">
            <a:off x="5251708" y="1755049"/>
            <a:ext cx="296770" cy="2160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p:cNvPicPr>
            <a:picLocks noChangeAspect="1"/>
          </p:cNvPicPr>
          <p:nvPr/>
        </p:nvPicPr>
        <p:blipFill>
          <a:blip r:embed="rId3"/>
          <a:stretch>
            <a:fillRect/>
          </a:stretch>
        </p:blipFill>
        <p:spPr>
          <a:xfrm>
            <a:off x="457200" y="4232384"/>
            <a:ext cx="3526776" cy="1660028"/>
          </a:xfrm>
          <a:prstGeom prst="rect">
            <a:avLst/>
          </a:prstGeom>
          <a:ln>
            <a:solidFill>
              <a:srgbClr val="0000FF"/>
            </a:solidFill>
          </a:ln>
        </p:spPr>
      </p:pic>
      <p:sp>
        <p:nvSpPr>
          <p:cNvPr id="28" name="TextBox 27"/>
          <p:cNvSpPr txBox="1"/>
          <p:nvPr/>
        </p:nvSpPr>
        <p:spPr>
          <a:xfrm>
            <a:off x="3423112" y="1950632"/>
            <a:ext cx="5496767" cy="2246769"/>
          </a:xfrm>
          <a:prstGeom prst="rect">
            <a:avLst/>
          </a:prstGeom>
          <a:noFill/>
        </p:spPr>
        <p:txBody>
          <a:bodyPr wrap="square" rtlCol="0">
            <a:spAutoFit/>
          </a:bodyPr>
          <a:lstStyle/>
          <a:p>
            <a:r>
              <a:rPr lang="en-US" sz="1400" dirty="0" smtClean="0">
                <a:solidFill>
                  <a:srgbClr val="0070C0"/>
                </a:solidFill>
              </a:rPr>
              <a:t>The </a:t>
            </a:r>
            <a:r>
              <a:rPr lang="en-US" sz="1400" i="1" dirty="0" smtClean="0">
                <a:solidFill>
                  <a:srgbClr val="0070C0"/>
                </a:solidFill>
              </a:rPr>
              <a:t>Account Help </a:t>
            </a:r>
            <a:r>
              <a:rPr lang="en-US" sz="1400" dirty="0" smtClean="0">
                <a:solidFill>
                  <a:srgbClr val="0070C0"/>
                </a:solidFill>
              </a:rPr>
              <a:t>allows a registered employee to recover their password with the </a:t>
            </a:r>
            <a:r>
              <a:rPr lang="en-US" sz="1400" i="1" dirty="0" smtClean="0">
                <a:solidFill>
                  <a:srgbClr val="0070C0"/>
                </a:solidFill>
              </a:rPr>
              <a:t>Forgot Password</a:t>
            </a:r>
            <a:r>
              <a:rPr lang="en-US" sz="1400" dirty="0" smtClean="0">
                <a:solidFill>
                  <a:srgbClr val="0070C0"/>
                </a:solidFill>
              </a:rPr>
              <a:t> recovery.  The employee must enter their User Name or Employee Number and press the </a:t>
            </a:r>
            <a:r>
              <a:rPr lang="en-US" sz="1400" i="1" dirty="0" smtClean="0">
                <a:solidFill>
                  <a:srgbClr val="0070C0"/>
                </a:solidFill>
              </a:rPr>
              <a:t>Recover</a:t>
            </a:r>
            <a:r>
              <a:rPr lang="en-US" sz="1400" dirty="0" smtClean="0">
                <a:solidFill>
                  <a:srgbClr val="0070C0"/>
                </a:solidFill>
              </a:rPr>
              <a:t> button.  An email with a ‘reset password’ link will be sent to employee’s ESS email address.  Once the employee clicks on the link in the email, a computer generated password is assigned to their user name.  The employee will receive a message and a email with the new password.  The employee can then login with the new password.  The password can be changed (instructions on page 33).  The </a:t>
            </a:r>
            <a:r>
              <a:rPr lang="en-US" sz="1400" i="1" dirty="0">
                <a:solidFill>
                  <a:srgbClr val="0070C0"/>
                </a:solidFill>
              </a:rPr>
              <a:t>Forgot </a:t>
            </a:r>
            <a:r>
              <a:rPr lang="en-US" sz="1400" i="1" dirty="0" smtClean="0">
                <a:solidFill>
                  <a:srgbClr val="0070C0"/>
                </a:solidFill>
              </a:rPr>
              <a:t>Password</a:t>
            </a:r>
            <a:r>
              <a:rPr lang="en-US" sz="1400" dirty="0" smtClean="0">
                <a:solidFill>
                  <a:srgbClr val="0070C0"/>
                </a:solidFill>
              </a:rPr>
              <a:t> will not work if the employee’s account has not been confirmed (see previous screen). </a:t>
            </a:r>
            <a:endParaRPr lang="en-US" sz="1400" dirty="0">
              <a:solidFill>
                <a:srgbClr val="0070C0"/>
              </a:solidFill>
            </a:endParaRPr>
          </a:p>
        </p:txBody>
      </p:sp>
      <p:pic>
        <p:nvPicPr>
          <p:cNvPr id="30" name="Picture 29"/>
          <p:cNvPicPr>
            <a:picLocks noChangeAspect="1"/>
          </p:cNvPicPr>
          <p:nvPr/>
        </p:nvPicPr>
        <p:blipFill>
          <a:blip r:embed="rId4"/>
          <a:stretch>
            <a:fillRect/>
          </a:stretch>
        </p:blipFill>
        <p:spPr>
          <a:xfrm>
            <a:off x="4355975" y="4302450"/>
            <a:ext cx="2844593" cy="911080"/>
          </a:xfrm>
          <a:prstGeom prst="rect">
            <a:avLst/>
          </a:prstGeom>
          <a:ln>
            <a:solidFill>
              <a:srgbClr val="0000FF"/>
            </a:solidFill>
          </a:ln>
        </p:spPr>
      </p:pic>
      <p:pic>
        <p:nvPicPr>
          <p:cNvPr id="8" name="Picture 7"/>
          <p:cNvPicPr>
            <a:picLocks noChangeAspect="1"/>
          </p:cNvPicPr>
          <p:nvPr/>
        </p:nvPicPr>
        <p:blipFill>
          <a:blip r:embed="rId5"/>
          <a:stretch>
            <a:fillRect/>
          </a:stretch>
        </p:blipFill>
        <p:spPr>
          <a:xfrm>
            <a:off x="5148064" y="5045195"/>
            <a:ext cx="3284528" cy="1768592"/>
          </a:xfrm>
          <a:prstGeom prst="rect">
            <a:avLst/>
          </a:prstGeom>
          <a:ln>
            <a:solidFill>
              <a:srgbClr val="0000FF"/>
            </a:solidFill>
          </a:ln>
        </p:spPr>
      </p:pic>
      <p:sp>
        <p:nvSpPr>
          <p:cNvPr id="31" name="Right Arrow 30"/>
          <p:cNvSpPr/>
          <p:nvPr/>
        </p:nvSpPr>
        <p:spPr>
          <a:xfrm rot="10800000">
            <a:off x="2481951" y="2629907"/>
            <a:ext cx="909011" cy="20759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ight Arrow 31"/>
          <p:cNvSpPr/>
          <p:nvPr/>
        </p:nvSpPr>
        <p:spPr>
          <a:xfrm rot="5400000">
            <a:off x="296948" y="3787386"/>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ight Arrow 32"/>
          <p:cNvSpPr/>
          <p:nvPr/>
        </p:nvSpPr>
        <p:spPr>
          <a:xfrm>
            <a:off x="1502586" y="5592448"/>
            <a:ext cx="2853389" cy="15467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ction Button: Custom 8">
            <a:hlinkClick r:id="" action="ppaction://noaction" highlightClick="1"/>
          </p:cNvPr>
          <p:cNvSpPr/>
          <p:nvPr/>
        </p:nvSpPr>
        <p:spPr>
          <a:xfrm>
            <a:off x="706964" y="5118684"/>
            <a:ext cx="795622" cy="245545"/>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ction Button: Custom 33">
            <a:hlinkClick r:id="" action="ppaction://noaction" highlightClick="1"/>
          </p:cNvPr>
          <p:cNvSpPr/>
          <p:nvPr/>
        </p:nvSpPr>
        <p:spPr>
          <a:xfrm>
            <a:off x="5284047" y="5731955"/>
            <a:ext cx="795622" cy="245545"/>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4927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5296"/>
            <a:ext cx="8229600" cy="778098"/>
          </a:xfrm>
        </p:spPr>
        <p:txBody>
          <a:bodyPr>
            <a:normAutofit/>
          </a:bodyPr>
          <a:lstStyle/>
          <a:p>
            <a:r>
              <a:rPr lang="en-US" sz="1800" i="1" dirty="0" smtClean="0"/>
              <a:t>Account Help </a:t>
            </a:r>
            <a:r>
              <a:rPr lang="en-US" sz="1800" dirty="0" smtClean="0"/>
              <a:t>allows the employee to recover their user name.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a:t>
            </a:r>
            <a:r>
              <a:rPr lang="fr-CA" sz="4000" b="1" i="1" dirty="0" err="1" smtClean="0">
                <a:solidFill>
                  <a:prstClr val="white"/>
                </a:solidFill>
              </a:rPr>
              <a:t>Account</a:t>
            </a:r>
            <a:r>
              <a:rPr lang="fr-CA" sz="4000" b="1" i="1" dirty="0" smtClean="0">
                <a:solidFill>
                  <a:prstClr val="white"/>
                </a:solidFill>
              </a:rPr>
              <a:t> Help</a:t>
            </a:r>
            <a:endParaRPr lang="fr-CA" sz="4000" b="1" i="1" dirty="0">
              <a:solidFill>
                <a:prstClr val="white"/>
              </a:solidFill>
            </a:endParaRPr>
          </a:p>
        </p:txBody>
      </p:sp>
      <p:pic>
        <p:nvPicPr>
          <p:cNvPr id="7" name="Picture 6"/>
          <p:cNvPicPr>
            <a:picLocks noChangeAspect="1"/>
          </p:cNvPicPr>
          <p:nvPr/>
        </p:nvPicPr>
        <p:blipFill>
          <a:blip r:embed="rId2"/>
          <a:stretch>
            <a:fillRect/>
          </a:stretch>
        </p:blipFill>
        <p:spPr>
          <a:xfrm>
            <a:off x="924983" y="1425519"/>
            <a:ext cx="6437929" cy="2142662"/>
          </a:xfrm>
          <a:prstGeom prst="rect">
            <a:avLst/>
          </a:prstGeom>
        </p:spPr>
      </p:pic>
      <p:sp>
        <p:nvSpPr>
          <p:cNvPr id="25" name="Right Arrow 24"/>
          <p:cNvSpPr/>
          <p:nvPr/>
        </p:nvSpPr>
        <p:spPr>
          <a:xfrm rot="16200000">
            <a:off x="5971788" y="1768626"/>
            <a:ext cx="296770" cy="2160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ction Button: Custom 5">
            <a:hlinkClick r:id="" action="ppaction://noaction" highlightClick="1"/>
          </p:cNvPr>
          <p:cNvSpPr/>
          <p:nvPr/>
        </p:nvSpPr>
        <p:spPr>
          <a:xfrm>
            <a:off x="1114879" y="1940138"/>
            <a:ext cx="3171591" cy="1593071"/>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3"/>
          <a:stretch>
            <a:fillRect/>
          </a:stretch>
        </p:blipFill>
        <p:spPr>
          <a:xfrm>
            <a:off x="862594" y="1820450"/>
            <a:ext cx="3195277" cy="1587731"/>
          </a:xfrm>
          <a:prstGeom prst="rect">
            <a:avLst/>
          </a:prstGeom>
        </p:spPr>
      </p:pic>
      <p:sp>
        <p:nvSpPr>
          <p:cNvPr id="20" name="TextBox 19"/>
          <p:cNvSpPr txBox="1"/>
          <p:nvPr/>
        </p:nvSpPr>
        <p:spPr>
          <a:xfrm>
            <a:off x="4525654" y="2121631"/>
            <a:ext cx="4161146" cy="2462213"/>
          </a:xfrm>
          <a:prstGeom prst="rect">
            <a:avLst/>
          </a:prstGeom>
          <a:noFill/>
        </p:spPr>
        <p:txBody>
          <a:bodyPr wrap="square" rtlCol="0">
            <a:spAutoFit/>
          </a:bodyPr>
          <a:lstStyle/>
          <a:p>
            <a:r>
              <a:rPr lang="en-US" sz="1400" dirty="0" smtClean="0">
                <a:solidFill>
                  <a:srgbClr val="0070C0"/>
                </a:solidFill>
              </a:rPr>
              <a:t>The </a:t>
            </a:r>
            <a:r>
              <a:rPr lang="en-US" sz="1400" i="1" dirty="0" smtClean="0">
                <a:solidFill>
                  <a:srgbClr val="0070C0"/>
                </a:solidFill>
              </a:rPr>
              <a:t>Account Help </a:t>
            </a:r>
            <a:r>
              <a:rPr lang="en-US" sz="1400" dirty="0" smtClean="0">
                <a:solidFill>
                  <a:srgbClr val="0070C0"/>
                </a:solidFill>
              </a:rPr>
              <a:t>allows a registered employee to recover their user name with the </a:t>
            </a:r>
            <a:r>
              <a:rPr lang="en-US" sz="1400" i="1" dirty="0" smtClean="0">
                <a:solidFill>
                  <a:srgbClr val="0070C0"/>
                </a:solidFill>
              </a:rPr>
              <a:t>Forgot Username</a:t>
            </a:r>
            <a:r>
              <a:rPr lang="en-US" sz="1400" dirty="0" smtClean="0">
                <a:solidFill>
                  <a:srgbClr val="0070C0"/>
                </a:solidFill>
              </a:rPr>
              <a:t> recovery.  The employee must enter their Employee Number and their ESS email address and press the </a:t>
            </a:r>
            <a:r>
              <a:rPr lang="en-US" sz="1400" i="1" dirty="0" smtClean="0">
                <a:solidFill>
                  <a:srgbClr val="0070C0"/>
                </a:solidFill>
              </a:rPr>
              <a:t>Recover</a:t>
            </a:r>
            <a:r>
              <a:rPr lang="en-US" sz="1400" dirty="0" smtClean="0">
                <a:solidFill>
                  <a:srgbClr val="0070C0"/>
                </a:solidFill>
              </a:rPr>
              <a:t> button.  An email with their user name will be sent to the employee’s ESS email address.  If the email address entered does not agree with the email address the employee register with, a message will be displayed and no email will be sent.  The </a:t>
            </a:r>
            <a:r>
              <a:rPr lang="en-US" sz="1400" i="1" dirty="0" smtClean="0">
                <a:solidFill>
                  <a:srgbClr val="0070C0"/>
                </a:solidFill>
              </a:rPr>
              <a:t>Forgot Username </a:t>
            </a:r>
            <a:r>
              <a:rPr lang="en-US" sz="1400" dirty="0" smtClean="0">
                <a:solidFill>
                  <a:srgbClr val="0070C0"/>
                </a:solidFill>
              </a:rPr>
              <a:t>will not work if the employee’s account has not been confirmed (see page 4). </a:t>
            </a:r>
            <a:endParaRPr lang="en-US" sz="1400" dirty="0">
              <a:solidFill>
                <a:srgbClr val="0070C0"/>
              </a:solidFill>
            </a:endParaRPr>
          </a:p>
        </p:txBody>
      </p:sp>
      <p:sp>
        <p:nvSpPr>
          <p:cNvPr id="21" name="Right Arrow 20"/>
          <p:cNvSpPr/>
          <p:nvPr/>
        </p:nvSpPr>
        <p:spPr>
          <a:xfrm rot="5400000">
            <a:off x="857173" y="3657263"/>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4"/>
          <a:stretch>
            <a:fillRect/>
          </a:stretch>
        </p:blipFill>
        <p:spPr>
          <a:xfrm>
            <a:off x="889376" y="4147716"/>
            <a:ext cx="3075837" cy="1734029"/>
          </a:xfrm>
          <a:prstGeom prst="rect">
            <a:avLst/>
          </a:prstGeom>
        </p:spPr>
      </p:pic>
      <p:sp>
        <p:nvSpPr>
          <p:cNvPr id="23" name="Right Arrow 22"/>
          <p:cNvSpPr/>
          <p:nvPr/>
        </p:nvSpPr>
        <p:spPr>
          <a:xfrm rot="10800000">
            <a:off x="3896435" y="2394039"/>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1211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fontScale="90000"/>
          </a:bodyPr>
          <a:lstStyle/>
          <a:p>
            <a:r>
              <a:rPr lang="en-US" sz="1800" dirty="0" smtClean="0"/>
              <a:t>Home screen menu will have Home–Employee and About ESS.  The Home-Employee menu opens to other menu options.  Employee will follow the links to the menu options they want.  If user is an Administrator for ESS, they will also see Site Administration in their Home screen menu options.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Home Menu</a:t>
            </a:r>
            <a:endParaRPr lang="fr-CA" sz="4000" b="1" i="1" dirty="0">
              <a:solidFill>
                <a:prstClr val="white"/>
              </a:solidFill>
            </a:endParaRPr>
          </a:p>
        </p:txBody>
      </p:sp>
      <p:pic>
        <p:nvPicPr>
          <p:cNvPr id="5" name="Picture 4"/>
          <p:cNvPicPr>
            <a:picLocks noChangeAspect="1"/>
          </p:cNvPicPr>
          <p:nvPr/>
        </p:nvPicPr>
        <p:blipFill>
          <a:blip r:embed="rId2"/>
          <a:stretch>
            <a:fillRect/>
          </a:stretch>
        </p:blipFill>
        <p:spPr>
          <a:xfrm>
            <a:off x="1225855" y="4908084"/>
            <a:ext cx="5362369" cy="1606798"/>
          </a:xfrm>
          <a:prstGeom prst="rect">
            <a:avLst/>
          </a:prstGeom>
        </p:spPr>
      </p:pic>
      <p:sp>
        <p:nvSpPr>
          <p:cNvPr id="9" name="Rounded Rectangle 8"/>
          <p:cNvSpPr/>
          <p:nvPr/>
        </p:nvSpPr>
        <p:spPr>
          <a:xfrm>
            <a:off x="1385646" y="5453753"/>
            <a:ext cx="1404155" cy="936104"/>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3"/>
          <a:stretch>
            <a:fillRect/>
          </a:stretch>
        </p:blipFill>
        <p:spPr>
          <a:xfrm>
            <a:off x="1115616" y="2009509"/>
            <a:ext cx="4827813" cy="1748119"/>
          </a:xfrm>
          <a:prstGeom prst="rect">
            <a:avLst/>
          </a:prstGeom>
        </p:spPr>
      </p:pic>
      <p:sp>
        <p:nvSpPr>
          <p:cNvPr id="11" name="Rounded Rectangle 10"/>
          <p:cNvSpPr/>
          <p:nvPr/>
        </p:nvSpPr>
        <p:spPr>
          <a:xfrm>
            <a:off x="1331640" y="2522144"/>
            <a:ext cx="1512168" cy="934479"/>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a:stretch>
            <a:fillRect/>
          </a:stretch>
        </p:blipFill>
        <p:spPr>
          <a:xfrm>
            <a:off x="3481775" y="2680780"/>
            <a:ext cx="1860897" cy="2153696"/>
          </a:xfrm>
          <a:prstGeom prst="rect">
            <a:avLst/>
          </a:prstGeom>
        </p:spPr>
      </p:pic>
      <p:sp>
        <p:nvSpPr>
          <p:cNvPr id="14" name="Rounded Rectangle 13"/>
          <p:cNvSpPr/>
          <p:nvPr/>
        </p:nvSpPr>
        <p:spPr>
          <a:xfrm>
            <a:off x="3481775" y="2970296"/>
            <a:ext cx="1162233" cy="1458603"/>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a:off x="2915816" y="2845941"/>
            <a:ext cx="587375" cy="0"/>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220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Employee can view or cancel pending requests and view past requests.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Task List</a:t>
            </a:r>
            <a:endParaRPr lang="fr-CA" sz="4000" b="1" i="1" dirty="0">
              <a:solidFill>
                <a:prstClr val="white"/>
              </a:solidFill>
            </a:endParaRPr>
          </a:p>
        </p:txBody>
      </p:sp>
      <p:sp>
        <p:nvSpPr>
          <p:cNvPr id="42" name="TextBox 41"/>
          <p:cNvSpPr txBox="1"/>
          <p:nvPr/>
        </p:nvSpPr>
        <p:spPr>
          <a:xfrm>
            <a:off x="434042" y="5072332"/>
            <a:ext cx="2982018" cy="956517"/>
          </a:xfrm>
          <a:prstGeom prst="rect">
            <a:avLst/>
          </a:prstGeom>
          <a:noFill/>
        </p:spPr>
        <p:txBody>
          <a:bodyPr wrap="square" rtlCol="0">
            <a:spAutoFit/>
          </a:bodyPr>
          <a:lstStyle/>
          <a:p>
            <a:r>
              <a:rPr lang="en-US" sz="1400" dirty="0" smtClean="0">
                <a:solidFill>
                  <a:srgbClr val="0066CC"/>
                </a:solidFill>
              </a:rPr>
              <a:t>Completed Requests (approved or rejected) can be viewed by the employee with the </a:t>
            </a:r>
            <a:r>
              <a:rPr lang="en-US" sz="1400" i="1" dirty="0" smtClean="0">
                <a:solidFill>
                  <a:srgbClr val="0066CC"/>
                </a:solidFill>
              </a:rPr>
              <a:t>View My Past/Current Requests</a:t>
            </a:r>
            <a:r>
              <a:rPr lang="en-US" sz="1400" dirty="0" smtClean="0">
                <a:solidFill>
                  <a:srgbClr val="0066CC"/>
                </a:solidFill>
              </a:rPr>
              <a:t>.  </a:t>
            </a:r>
            <a:endParaRPr lang="en-US" sz="1400" dirty="0">
              <a:solidFill>
                <a:srgbClr val="0066CC"/>
              </a:solidFill>
            </a:endParaRPr>
          </a:p>
        </p:txBody>
      </p:sp>
      <p:sp>
        <p:nvSpPr>
          <p:cNvPr id="17" name="TextBox 16"/>
          <p:cNvSpPr txBox="1"/>
          <p:nvPr/>
        </p:nvSpPr>
        <p:spPr>
          <a:xfrm>
            <a:off x="6300192" y="5130050"/>
            <a:ext cx="2026568" cy="738664"/>
          </a:xfrm>
          <a:prstGeom prst="rect">
            <a:avLst/>
          </a:prstGeom>
          <a:noFill/>
        </p:spPr>
        <p:txBody>
          <a:bodyPr wrap="square" rtlCol="0">
            <a:spAutoFit/>
          </a:bodyPr>
          <a:lstStyle/>
          <a:p>
            <a:r>
              <a:rPr lang="en-US" sz="1400" dirty="0" smtClean="0">
                <a:solidFill>
                  <a:srgbClr val="0066CC"/>
                </a:solidFill>
              </a:rPr>
              <a:t>Pending requests (unapproved) can be cancelled by employee.  </a:t>
            </a:r>
            <a:endParaRPr lang="en-US" sz="1400" dirty="0">
              <a:solidFill>
                <a:srgbClr val="0066CC"/>
              </a:solidFill>
            </a:endParaRPr>
          </a:p>
        </p:txBody>
      </p:sp>
      <p:pic>
        <p:nvPicPr>
          <p:cNvPr id="3" name="Picture 2"/>
          <p:cNvPicPr>
            <a:picLocks noChangeAspect="1"/>
          </p:cNvPicPr>
          <p:nvPr/>
        </p:nvPicPr>
        <p:blipFill>
          <a:blip r:embed="rId2"/>
          <a:stretch>
            <a:fillRect/>
          </a:stretch>
        </p:blipFill>
        <p:spPr>
          <a:xfrm>
            <a:off x="259141" y="1614810"/>
            <a:ext cx="2350771" cy="2006952"/>
          </a:xfrm>
          <a:prstGeom prst="rect">
            <a:avLst/>
          </a:prstGeom>
        </p:spPr>
      </p:pic>
      <p:pic>
        <p:nvPicPr>
          <p:cNvPr id="7" name="Picture 6"/>
          <p:cNvPicPr>
            <a:picLocks noChangeAspect="1"/>
          </p:cNvPicPr>
          <p:nvPr/>
        </p:nvPicPr>
        <p:blipFill>
          <a:blip r:embed="rId3"/>
          <a:stretch>
            <a:fillRect/>
          </a:stretch>
        </p:blipFill>
        <p:spPr>
          <a:xfrm>
            <a:off x="1704394" y="2856940"/>
            <a:ext cx="6238177" cy="2011154"/>
          </a:xfrm>
          <a:prstGeom prst="rect">
            <a:avLst/>
          </a:prstGeom>
          <a:ln>
            <a:solidFill>
              <a:srgbClr val="0000FF"/>
            </a:solidFill>
          </a:ln>
        </p:spPr>
      </p:pic>
      <p:cxnSp>
        <p:nvCxnSpPr>
          <p:cNvPr id="19" name="Straight Arrow Connector 18"/>
          <p:cNvCxnSpPr/>
          <p:nvPr/>
        </p:nvCxnSpPr>
        <p:spPr>
          <a:xfrm>
            <a:off x="1691680" y="2140694"/>
            <a:ext cx="360040" cy="71624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732240" y="4417192"/>
            <a:ext cx="0" cy="66827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2231740" y="4813778"/>
            <a:ext cx="0" cy="31627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50157" y="5075783"/>
            <a:ext cx="2376264" cy="738664"/>
          </a:xfrm>
          <a:prstGeom prst="rect">
            <a:avLst/>
          </a:prstGeom>
          <a:noFill/>
        </p:spPr>
        <p:txBody>
          <a:bodyPr wrap="square" rtlCol="0">
            <a:spAutoFit/>
          </a:bodyPr>
          <a:lstStyle/>
          <a:p>
            <a:r>
              <a:rPr lang="en-US" sz="1400" dirty="0" smtClean="0">
                <a:solidFill>
                  <a:srgbClr val="0066CC"/>
                </a:solidFill>
              </a:rPr>
              <a:t>Details for the pending request can be viewed by employee.</a:t>
            </a:r>
            <a:endParaRPr lang="en-US" sz="1400" dirty="0">
              <a:solidFill>
                <a:srgbClr val="0066CC"/>
              </a:solidFill>
            </a:endParaRPr>
          </a:p>
        </p:txBody>
      </p:sp>
      <p:cxnSp>
        <p:nvCxnSpPr>
          <p:cNvPr id="24" name="Straight Arrow Connector 23"/>
          <p:cNvCxnSpPr/>
          <p:nvPr/>
        </p:nvCxnSpPr>
        <p:spPr>
          <a:xfrm flipV="1">
            <a:off x="5292080" y="4372607"/>
            <a:ext cx="0" cy="71285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131840" y="1867650"/>
            <a:ext cx="3960440" cy="523220"/>
          </a:xfrm>
          <a:prstGeom prst="rect">
            <a:avLst/>
          </a:prstGeom>
          <a:noFill/>
        </p:spPr>
        <p:txBody>
          <a:bodyPr wrap="square" rtlCol="0">
            <a:spAutoFit/>
          </a:bodyPr>
          <a:lstStyle/>
          <a:p>
            <a:r>
              <a:rPr lang="en-US" sz="1400" dirty="0" smtClean="0">
                <a:solidFill>
                  <a:srgbClr val="0066CC"/>
                </a:solidFill>
              </a:rPr>
              <a:t>Task List will displays a summary of all the employee’s pending change requests.</a:t>
            </a:r>
            <a:endParaRPr lang="en-US" sz="1400" dirty="0">
              <a:solidFill>
                <a:srgbClr val="0066CC"/>
              </a:solidFill>
            </a:endParaRPr>
          </a:p>
        </p:txBody>
      </p:sp>
    </p:spTree>
    <p:extLst>
      <p:ext uri="{BB962C8B-B14F-4D97-AF65-F5344CB8AC3E}">
        <p14:creationId xmlns:p14="http://schemas.microsoft.com/office/powerpoint/2010/main" val="3986559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a:bodyPr>
          <a:lstStyle/>
          <a:p>
            <a:r>
              <a:rPr lang="en-US" sz="1800" dirty="0" smtClean="0"/>
              <a:t>The Personal menu contains the sub-menu for Payroll Inquiry which includes the Inquiries available for the employee.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smtClean="0">
                <a:solidFill>
                  <a:prstClr val="white"/>
                </a:solidFill>
              </a:rPr>
              <a:t>Employee Self Service–Personal/Payroll Inquiry </a:t>
            </a:r>
            <a:endParaRPr lang="fr-CA" sz="3600" b="1" i="1" dirty="0">
              <a:solidFill>
                <a:prstClr val="white"/>
              </a:solidFill>
            </a:endParaRPr>
          </a:p>
        </p:txBody>
      </p:sp>
      <p:pic>
        <p:nvPicPr>
          <p:cNvPr id="6" name="Picture 5"/>
          <p:cNvPicPr>
            <a:picLocks noChangeAspect="1"/>
          </p:cNvPicPr>
          <p:nvPr/>
        </p:nvPicPr>
        <p:blipFill>
          <a:blip r:embed="rId2"/>
          <a:stretch>
            <a:fillRect/>
          </a:stretch>
        </p:blipFill>
        <p:spPr>
          <a:xfrm>
            <a:off x="3131840" y="2492896"/>
            <a:ext cx="3376714" cy="3934689"/>
          </a:xfrm>
          <a:prstGeom prst="rect">
            <a:avLst/>
          </a:prstGeom>
        </p:spPr>
      </p:pic>
      <p:sp>
        <p:nvSpPr>
          <p:cNvPr id="7" name="Rounded Rectangle 6"/>
          <p:cNvSpPr/>
          <p:nvPr/>
        </p:nvSpPr>
        <p:spPr>
          <a:xfrm>
            <a:off x="3183598" y="3956184"/>
            <a:ext cx="2592288" cy="100811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300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The Deduction Inquiry allows for viewing and printing the employee and employer cost for employee elected deductions.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Deduction Inquiry</a:t>
            </a:r>
            <a:endParaRPr lang="fr-CA" sz="4000" b="1" i="1" dirty="0">
              <a:solidFill>
                <a:prstClr val="white"/>
              </a:solidFill>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867" y="1988840"/>
            <a:ext cx="6215038" cy="3794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4058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60252"/>
            <a:ext cx="8928992" cy="778098"/>
          </a:xfrm>
        </p:spPr>
        <p:txBody>
          <a:bodyPr>
            <a:normAutofit/>
          </a:bodyPr>
          <a:lstStyle/>
          <a:p>
            <a:r>
              <a:rPr lang="en-US" sz="1800" dirty="0" smtClean="0"/>
              <a:t>Employees can view and print their earnings summary by selecting the year they wish to view.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 – Earnings Summary</a:t>
            </a:r>
            <a:endParaRPr lang="fr-CA" sz="3600" b="1" i="1" dirty="0">
              <a:solidFill>
                <a:prstClr val="white"/>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923" y="1844824"/>
            <a:ext cx="4947152" cy="4457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90444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If the district uses Harris School Solutions' Document Services product to produce their W2 records, the employee can view and print their W2 for the selected year.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sz="3600" b="1" i="1" dirty="0">
                <a:solidFill>
                  <a:prstClr val="white"/>
                </a:solidFill>
              </a:rPr>
              <a:t>Employee Self </a:t>
            </a:r>
            <a:r>
              <a:rPr lang="fr-CA" sz="3600" b="1" i="1" dirty="0" smtClean="0">
                <a:solidFill>
                  <a:prstClr val="white"/>
                </a:solidFill>
              </a:rPr>
              <a:t>Service-Earnings </a:t>
            </a:r>
            <a:r>
              <a:rPr lang="fr-CA" sz="3600" b="1" i="1" dirty="0">
                <a:solidFill>
                  <a:prstClr val="white"/>
                </a:solidFill>
              </a:rPr>
              <a:t>Summary (W2</a:t>
            </a:r>
            <a:r>
              <a:rPr lang="fr-CA" sz="3600" b="1" i="1" dirty="0" smtClean="0">
                <a:solidFill>
                  <a:prstClr val="white"/>
                </a:solidFill>
              </a:rPr>
              <a:t>)</a:t>
            </a:r>
            <a:endParaRPr lang="fr-CA" sz="3600" b="1" i="1" dirty="0">
              <a:solidFill>
                <a:prstClr val="white"/>
              </a:solidFill>
            </a:endParaRPr>
          </a:p>
        </p:txBody>
      </p: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5085184"/>
            <a:ext cx="2448272" cy="255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722234"/>
            <a:ext cx="4566188" cy="4224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Down Arrow 10"/>
          <p:cNvSpPr/>
          <p:nvPr/>
        </p:nvSpPr>
        <p:spPr>
          <a:xfrm rot="16200000">
            <a:off x="3347857" y="637410"/>
            <a:ext cx="80586" cy="401124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p:cNvSpPr/>
          <p:nvPr/>
        </p:nvSpPr>
        <p:spPr>
          <a:xfrm>
            <a:off x="818481" y="2537480"/>
            <a:ext cx="540060" cy="2160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3276" y="1844824"/>
            <a:ext cx="3475072"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43788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Employee can view and print check/statement summary for a specific check date range.  The employee can view check detail by clicking on a particular check.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View Pay Checks</a:t>
            </a:r>
            <a:endParaRPr lang="fr-CA" sz="4000" b="1" i="1" dirty="0">
              <a:solidFill>
                <a:prstClr val="white"/>
              </a:solidFill>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7650" y="1772816"/>
            <a:ext cx="6288699"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837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5535"/>
            <a:ext cx="8229600" cy="823291"/>
          </a:xfrm>
        </p:spPr>
        <p:txBody>
          <a:bodyPr>
            <a:normAutofit/>
          </a:bodyPr>
          <a:lstStyle/>
          <a:p>
            <a:r>
              <a:rPr lang="en-US" sz="1800" dirty="0" smtClean="0"/>
              <a:t>If an employee has extra pay, pay adjustments or substitute pay for a specific check, they can view detail information about the pay by clicking on </a:t>
            </a:r>
            <a:r>
              <a:rPr lang="en-US" sz="1800" i="1" dirty="0" smtClean="0"/>
              <a:t>Adjusts/Sub Details</a:t>
            </a:r>
            <a:r>
              <a:rPr lang="en-US" sz="1800" dirty="0" smtClean="0"/>
              <a:t> link.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130198"/>
            <a:ext cx="6522665" cy="3242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882177" y="3596884"/>
            <a:ext cx="1108032" cy="2532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217" y="4316692"/>
            <a:ext cx="3950618" cy="2205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6980932" y="3840874"/>
            <a:ext cx="0" cy="5561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9616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56049"/>
            <a:ext cx="8229600" cy="778098"/>
          </a:xfrm>
        </p:spPr>
        <p:txBody>
          <a:bodyPr>
            <a:normAutofit/>
          </a:bodyPr>
          <a:lstStyle/>
          <a:p>
            <a:r>
              <a:rPr lang="en-US" sz="1800" dirty="0" smtClean="0"/>
              <a:t>Employee’s detail check information can be displayed and printed. </a:t>
            </a:r>
            <a:endParaRPr lang="en-US" sz="1800" dirty="0"/>
          </a:p>
        </p:txBody>
      </p:sp>
      <p:sp>
        <p:nvSpPr>
          <p:cNvPr id="4" name="Rectangle 3"/>
          <p:cNvSpPr/>
          <p:nvPr/>
        </p:nvSpPr>
        <p:spPr>
          <a:xfrm>
            <a:off x="-35828" y="-5222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6528" y="1552248"/>
            <a:ext cx="5295900" cy="5181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5209009" y="1861267"/>
            <a:ext cx="1152128" cy="276999"/>
          </a:xfrm>
          <a:prstGeom prst="rect">
            <a:avLst/>
          </a:prstGeom>
          <a:noFill/>
        </p:spPr>
        <p:txBody>
          <a:bodyPr wrap="square" rtlCol="0">
            <a:spAutoFit/>
          </a:bodyPr>
          <a:lstStyle/>
          <a:p>
            <a:r>
              <a:rPr lang="en-US" sz="1200" dirty="0" smtClean="0">
                <a:solidFill>
                  <a:srgbClr val="0070C0"/>
                </a:solidFill>
              </a:rPr>
              <a:t>Print button.</a:t>
            </a:r>
            <a:endParaRPr lang="en-US" sz="1200" dirty="0">
              <a:solidFill>
                <a:srgbClr val="0070C0"/>
              </a:solidFill>
            </a:endParaRPr>
          </a:p>
        </p:txBody>
      </p:sp>
      <p:sp>
        <p:nvSpPr>
          <p:cNvPr id="12" name="Rectangle 11"/>
          <p:cNvSpPr/>
          <p:nvPr/>
        </p:nvSpPr>
        <p:spPr>
          <a:xfrm>
            <a:off x="6724017" y="1552248"/>
            <a:ext cx="216024" cy="216024"/>
          </a:xfrm>
          <a:prstGeom prst="rect">
            <a:avLst/>
          </a:prstGeom>
          <a:noFill/>
          <a:ln>
            <a:solidFill>
              <a:srgbClr val="3CA2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flipV="1">
            <a:off x="6084168" y="1793546"/>
            <a:ext cx="576064" cy="1385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6488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fontScale="90000"/>
          </a:bodyPr>
          <a:lstStyle/>
          <a:p>
            <a:r>
              <a:rPr lang="en-US" sz="1800" dirty="0" smtClean="0"/>
              <a:t>If the district is using Harris School Solutions' Document Service product to produce their checks and statements, the check/statement detail will display as a copy of the original check/statement.   </a:t>
            </a:r>
            <a:r>
              <a:rPr lang="en-US" sz="1800" dirty="0"/>
              <a:t>T</a:t>
            </a:r>
            <a:r>
              <a:rPr lang="en-US" sz="1800" dirty="0" smtClean="0"/>
              <a:t>he employee can also print a copy of the displayed check/statement.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3675" y="1800771"/>
            <a:ext cx="621665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6388328"/>
            <a:ext cx="5318547" cy="428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2987824" y="6633210"/>
            <a:ext cx="43204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91680" y="6171545"/>
            <a:ext cx="1728192" cy="461665"/>
          </a:xfrm>
          <a:prstGeom prst="rect">
            <a:avLst/>
          </a:prstGeom>
          <a:noFill/>
        </p:spPr>
        <p:txBody>
          <a:bodyPr wrap="square" rtlCol="0">
            <a:spAutoFit/>
          </a:bodyPr>
          <a:lstStyle/>
          <a:p>
            <a:r>
              <a:rPr lang="en-US" sz="1200" dirty="0" smtClean="0">
                <a:solidFill>
                  <a:srgbClr val="0070C0"/>
                </a:solidFill>
              </a:rPr>
              <a:t>Print toolbar</a:t>
            </a:r>
            <a:r>
              <a:rPr lang="en-US" sz="1200" dirty="0"/>
              <a:t> </a:t>
            </a:r>
            <a:r>
              <a:rPr lang="en-US" sz="1200" dirty="0" smtClean="0">
                <a:solidFill>
                  <a:srgbClr val="0070C0"/>
                </a:solidFill>
              </a:rPr>
              <a:t>is at bottom of check display.</a:t>
            </a:r>
            <a:endParaRPr lang="en-US" sz="1200" dirty="0">
              <a:solidFill>
                <a:srgbClr val="0070C0"/>
              </a:solidFill>
            </a:endParaRPr>
          </a:p>
        </p:txBody>
      </p:sp>
    </p:spTree>
    <p:extLst>
      <p:ext uri="{BB962C8B-B14F-4D97-AF65-F5344CB8AC3E}">
        <p14:creationId xmlns:p14="http://schemas.microsoft.com/office/powerpoint/2010/main" val="591487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a:bodyPr>
          <a:lstStyle/>
          <a:p>
            <a:r>
              <a:rPr lang="en-US" sz="1800" dirty="0" smtClean="0"/>
              <a:t>The Personal menu contains the sub-menu for Payroll Changes which includes a menu of all change options available to the employee.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Service–Personal/Payroll Changes</a:t>
            </a:r>
            <a:endParaRPr lang="fr-CA" sz="3500" b="1" i="1" dirty="0">
              <a:solidFill>
                <a:prstClr val="white"/>
              </a:solidFill>
            </a:endParaRPr>
          </a:p>
        </p:txBody>
      </p:sp>
      <p:pic>
        <p:nvPicPr>
          <p:cNvPr id="8" name="Picture 7"/>
          <p:cNvPicPr>
            <a:picLocks noChangeAspect="1"/>
          </p:cNvPicPr>
          <p:nvPr/>
        </p:nvPicPr>
        <p:blipFill>
          <a:blip r:embed="rId2"/>
          <a:stretch>
            <a:fillRect/>
          </a:stretch>
        </p:blipFill>
        <p:spPr>
          <a:xfrm>
            <a:off x="2997541" y="2348880"/>
            <a:ext cx="3581882" cy="3664119"/>
          </a:xfrm>
          <a:prstGeom prst="rect">
            <a:avLst/>
          </a:prstGeom>
        </p:spPr>
      </p:pic>
      <p:sp>
        <p:nvSpPr>
          <p:cNvPr id="10" name="Rounded Rectangle 9"/>
          <p:cNvSpPr/>
          <p:nvPr/>
        </p:nvSpPr>
        <p:spPr>
          <a:xfrm>
            <a:off x="2997541" y="4077072"/>
            <a:ext cx="2141722" cy="100811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3687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4"/>
            <a:ext cx="8640960" cy="837281"/>
          </a:xfrm>
        </p:spPr>
        <p:txBody>
          <a:bodyPr>
            <a:normAutofit fontScale="90000"/>
          </a:bodyPr>
          <a:lstStyle/>
          <a:p>
            <a:r>
              <a:rPr lang="en-US" sz="1800" dirty="0" smtClean="0"/>
              <a:t>Employee can request  changes to a variety of demographic fields and upload multiple documents to be submitted with their change request.  Both the employee and the approver can print the attached documents from the pending or completed request/task.</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Demographics</a:t>
            </a:r>
            <a:endParaRPr lang="fr-CA" sz="4000" b="1" i="1" dirty="0">
              <a:solidFill>
                <a:prstClr val="white"/>
              </a:solidFill>
            </a:endParaRPr>
          </a:p>
        </p:txBody>
      </p:sp>
      <p:sp>
        <p:nvSpPr>
          <p:cNvPr id="5" name="TextBox 4"/>
          <p:cNvSpPr txBox="1"/>
          <p:nvPr/>
        </p:nvSpPr>
        <p:spPr>
          <a:xfrm>
            <a:off x="608544" y="6093296"/>
            <a:ext cx="8208912" cy="646331"/>
          </a:xfrm>
          <a:prstGeom prst="rect">
            <a:avLst/>
          </a:prstGeom>
          <a:noFill/>
        </p:spPr>
        <p:txBody>
          <a:bodyPr wrap="square" rtlCol="0">
            <a:spAutoFit/>
          </a:bodyPr>
          <a:lstStyle/>
          <a:p>
            <a:r>
              <a:rPr lang="en-US" sz="1200" dirty="0" smtClean="0">
                <a:solidFill>
                  <a:srgbClr val="0070C0"/>
                </a:solidFill>
              </a:rPr>
              <a:t>NOTE:  A change to the email address on the demographic screen changes the email address in the payroll system which may be used by the school district when corresponding with the employee.  It does not change the email address for the ESS notifications which was entered when the employee registered for ESS.</a:t>
            </a:r>
            <a:endParaRPr lang="en-US" sz="1200" dirty="0">
              <a:solidFill>
                <a:srgbClr val="0070C0"/>
              </a:solidFill>
            </a:endParaRPr>
          </a:p>
        </p:txBody>
      </p:sp>
      <p:sp>
        <p:nvSpPr>
          <p:cNvPr id="14" name="TextBox 13"/>
          <p:cNvSpPr txBox="1"/>
          <p:nvPr/>
        </p:nvSpPr>
        <p:spPr>
          <a:xfrm>
            <a:off x="0" y="3055292"/>
            <a:ext cx="1711133" cy="1815882"/>
          </a:xfrm>
          <a:prstGeom prst="rect">
            <a:avLst/>
          </a:prstGeom>
          <a:noFill/>
        </p:spPr>
        <p:txBody>
          <a:bodyPr wrap="square" rtlCol="0">
            <a:spAutoFit/>
          </a:bodyPr>
          <a:lstStyle/>
          <a:p>
            <a:r>
              <a:rPr lang="en-US" sz="1400" dirty="0" smtClean="0">
                <a:solidFill>
                  <a:srgbClr val="0070C0"/>
                </a:solidFill>
              </a:rPr>
              <a:t>Multiple files can be selected from multiple directories.  Acceptable file formats include .gif, .</a:t>
            </a:r>
            <a:r>
              <a:rPr lang="en-US" sz="1400" dirty="0">
                <a:solidFill>
                  <a:srgbClr val="0070C0"/>
                </a:solidFill>
              </a:rPr>
              <a:t>jpg</a:t>
            </a:r>
            <a:r>
              <a:rPr lang="en-US" sz="1400" dirty="0" smtClean="0">
                <a:solidFill>
                  <a:srgbClr val="0070C0"/>
                </a:solidFill>
              </a:rPr>
              <a:t>, .</a:t>
            </a:r>
            <a:r>
              <a:rPr lang="en-US" sz="1400" dirty="0">
                <a:solidFill>
                  <a:srgbClr val="0070C0"/>
                </a:solidFill>
              </a:rPr>
              <a:t>jpeg</a:t>
            </a:r>
            <a:r>
              <a:rPr lang="en-US" sz="1400" dirty="0" smtClean="0">
                <a:solidFill>
                  <a:srgbClr val="0070C0"/>
                </a:solidFill>
              </a:rPr>
              <a:t>, .</a:t>
            </a:r>
            <a:r>
              <a:rPr lang="en-US" sz="1400" dirty="0">
                <a:solidFill>
                  <a:srgbClr val="0070C0"/>
                </a:solidFill>
              </a:rPr>
              <a:t>png</a:t>
            </a:r>
            <a:r>
              <a:rPr lang="en-US" sz="1400" dirty="0" smtClean="0">
                <a:solidFill>
                  <a:srgbClr val="0070C0"/>
                </a:solidFill>
              </a:rPr>
              <a:t>, .</a:t>
            </a:r>
            <a:r>
              <a:rPr lang="en-US" sz="1400" dirty="0">
                <a:solidFill>
                  <a:srgbClr val="0070C0"/>
                </a:solidFill>
              </a:rPr>
              <a:t>doc</a:t>
            </a:r>
            <a:r>
              <a:rPr lang="en-US" sz="1400" dirty="0" smtClean="0">
                <a:solidFill>
                  <a:srgbClr val="0070C0"/>
                </a:solidFill>
              </a:rPr>
              <a:t>, .</a:t>
            </a:r>
            <a:r>
              <a:rPr lang="en-US" sz="1400" dirty="0">
                <a:solidFill>
                  <a:srgbClr val="0070C0"/>
                </a:solidFill>
              </a:rPr>
              <a:t>docx</a:t>
            </a:r>
            <a:r>
              <a:rPr lang="en-US" sz="1400" dirty="0" smtClean="0">
                <a:solidFill>
                  <a:srgbClr val="0070C0"/>
                </a:solidFill>
              </a:rPr>
              <a:t>, .</a:t>
            </a:r>
            <a:r>
              <a:rPr lang="en-US" sz="1400" dirty="0">
                <a:solidFill>
                  <a:srgbClr val="0070C0"/>
                </a:solidFill>
              </a:rPr>
              <a:t>xls</a:t>
            </a:r>
            <a:r>
              <a:rPr lang="en-US" sz="1400" dirty="0" smtClean="0">
                <a:solidFill>
                  <a:srgbClr val="0070C0"/>
                </a:solidFill>
              </a:rPr>
              <a:t>, .</a:t>
            </a:r>
            <a:r>
              <a:rPr lang="en-US" sz="1400" dirty="0">
                <a:solidFill>
                  <a:srgbClr val="0070C0"/>
                </a:solidFill>
              </a:rPr>
              <a:t>xlsx</a:t>
            </a:r>
            <a:r>
              <a:rPr lang="en-US" sz="1400" dirty="0" smtClean="0">
                <a:solidFill>
                  <a:srgbClr val="0070C0"/>
                </a:solidFill>
              </a:rPr>
              <a:t>, .</a:t>
            </a:r>
            <a:r>
              <a:rPr lang="en-US" sz="1400" dirty="0">
                <a:solidFill>
                  <a:srgbClr val="0070C0"/>
                </a:solidFill>
              </a:rPr>
              <a:t>pdf</a:t>
            </a:r>
            <a:r>
              <a:rPr lang="en-US" sz="1400" dirty="0" smtClean="0">
                <a:solidFill>
                  <a:srgbClr val="0070C0"/>
                </a:solidFill>
              </a:rPr>
              <a:t>,  .</a:t>
            </a:r>
            <a:r>
              <a:rPr lang="en-US" sz="1400" dirty="0">
                <a:solidFill>
                  <a:srgbClr val="0070C0"/>
                </a:solidFill>
              </a:rPr>
              <a:t>txt. </a:t>
            </a:r>
          </a:p>
        </p:txBody>
      </p:sp>
      <p:sp>
        <p:nvSpPr>
          <p:cNvPr id="42" name="Rectangle 41"/>
          <p:cNvSpPr/>
          <p:nvPr/>
        </p:nvSpPr>
        <p:spPr>
          <a:xfrm>
            <a:off x="6012160" y="2881898"/>
            <a:ext cx="288032" cy="86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p:nvPr/>
        </p:nvCxnSpPr>
        <p:spPr>
          <a:xfrm>
            <a:off x="932693" y="4880080"/>
            <a:ext cx="1215407" cy="67061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1679" y="2141084"/>
            <a:ext cx="5505141" cy="355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5069" y="4877263"/>
            <a:ext cx="1996400" cy="1155501"/>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sp>
        <p:nvSpPr>
          <p:cNvPr id="23" name="Rectangle 22"/>
          <p:cNvSpPr/>
          <p:nvPr/>
        </p:nvSpPr>
        <p:spPr>
          <a:xfrm>
            <a:off x="2148100" y="5215387"/>
            <a:ext cx="648072" cy="23962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p:cNvCxnSpPr/>
          <p:nvPr/>
        </p:nvCxnSpPr>
        <p:spPr>
          <a:xfrm>
            <a:off x="2876796" y="5363152"/>
            <a:ext cx="792088"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668884" y="2365577"/>
            <a:ext cx="2088232" cy="523220"/>
          </a:xfrm>
          <a:prstGeom prst="rect">
            <a:avLst/>
          </a:prstGeom>
          <a:noFill/>
        </p:spPr>
        <p:txBody>
          <a:bodyPr wrap="square" rtlCol="0">
            <a:spAutoFit/>
          </a:bodyPr>
          <a:lstStyle/>
          <a:p>
            <a:r>
              <a:rPr lang="en-US" sz="1400" dirty="0">
                <a:solidFill>
                  <a:srgbClr val="0070C0"/>
                </a:solidFill>
              </a:rPr>
              <a:t>I</a:t>
            </a:r>
            <a:r>
              <a:rPr lang="en-US" sz="1400" dirty="0" smtClean="0">
                <a:solidFill>
                  <a:srgbClr val="0070C0"/>
                </a:solidFill>
              </a:rPr>
              <a:t>nformation can be printed by selecting Print.</a:t>
            </a:r>
            <a:endParaRPr lang="en-US" sz="1400" dirty="0">
              <a:solidFill>
                <a:srgbClr val="0070C0"/>
              </a:solidFill>
            </a:endParaRPr>
          </a:p>
        </p:txBody>
      </p:sp>
      <p:cxnSp>
        <p:nvCxnSpPr>
          <p:cNvPr id="28" name="Straight Arrow Connector 27"/>
          <p:cNvCxnSpPr/>
          <p:nvPr/>
        </p:nvCxnSpPr>
        <p:spPr>
          <a:xfrm flipH="1">
            <a:off x="3311860" y="2608067"/>
            <a:ext cx="381636"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2591780" y="2363632"/>
            <a:ext cx="3420380" cy="194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029647" y="1886578"/>
            <a:ext cx="3131840" cy="954107"/>
          </a:xfrm>
          <a:prstGeom prst="rect">
            <a:avLst/>
          </a:prstGeom>
          <a:noFill/>
        </p:spPr>
        <p:txBody>
          <a:bodyPr wrap="square" rtlCol="0">
            <a:spAutoFit/>
          </a:bodyPr>
          <a:lstStyle/>
          <a:p>
            <a:r>
              <a:rPr lang="en-US" sz="1400" dirty="0" smtClean="0">
                <a:solidFill>
                  <a:srgbClr val="0070C0"/>
                </a:solidFill>
              </a:rPr>
              <a:t>If employee has a pending request, their demographics will be displayed with the requested changes.  The employee can change all demographic data.</a:t>
            </a:r>
            <a:endParaRPr lang="en-US" sz="1400" dirty="0">
              <a:solidFill>
                <a:srgbClr val="0070C0"/>
              </a:solidFill>
            </a:endParaRPr>
          </a:p>
        </p:txBody>
      </p:sp>
    </p:spTree>
    <p:extLst>
      <p:ext uri="{BB962C8B-B14F-4D97-AF65-F5344CB8AC3E}">
        <p14:creationId xmlns:p14="http://schemas.microsoft.com/office/powerpoint/2010/main" val="33503445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36712"/>
            <a:ext cx="8856984" cy="778098"/>
          </a:xfrm>
        </p:spPr>
        <p:txBody>
          <a:bodyPr>
            <a:normAutofit/>
          </a:bodyPr>
          <a:lstStyle/>
          <a:p>
            <a:r>
              <a:rPr lang="en-US" sz="1800" dirty="0" smtClean="0"/>
              <a:t>Employees can submit requests to add, delete, or change </a:t>
            </a:r>
            <a:r>
              <a:rPr lang="en-US" sz="1800" dirty="0"/>
              <a:t>d</a:t>
            </a:r>
            <a:r>
              <a:rPr lang="en-US" sz="1800" dirty="0" smtClean="0"/>
              <a:t>irect deposit accounts.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Service-Edit/Enter Direct Deposit </a:t>
            </a:r>
            <a:endParaRPr lang="fr-CA" sz="3600" b="1" i="1" dirty="0">
              <a:solidFill>
                <a:prstClr val="white"/>
              </a:solidFill>
            </a:endParaRPr>
          </a:p>
        </p:txBody>
      </p:sp>
      <p:sp>
        <p:nvSpPr>
          <p:cNvPr id="5" name="TextBox 4"/>
          <p:cNvSpPr txBox="1"/>
          <p:nvPr/>
        </p:nvSpPr>
        <p:spPr>
          <a:xfrm>
            <a:off x="125760" y="5157192"/>
            <a:ext cx="8892480" cy="1415772"/>
          </a:xfrm>
          <a:prstGeom prst="rect">
            <a:avLst/>
          </a:prstGeom>
          <a:noFill/>
        </p:spPr>
        <p:txBody>
          <a:bodyPr wrap="square" rtlCol="0">
            <a:spAutoFit/>
          </a:bodyPr>
          <a:lstStyle/>
          <a:p>
            <a:r>
              <a:rPr lang="en-US" sz="1400" dirty="0" smtClean="0"/>
              <a:t>If changing a routing number or the amount to deposit, click in the field, make the change and click submit. </a:t>
            </a:r>
          </a:p>
          <a:p>
            <a:endParaRPr lang="en-US" sz="800" dirty="0" smtClean="0"/>
          </a:p>
          <a:p>
            <a:r>
              <a:rPr lang="en-US" sz="1400" dirty="0" smtClean="0"/>
              <a:t>If adding a new account, click on </a:t>
            </a:r>
            <a:r>
              <a:rPr lang="en-US" sz="1400" i="1" dirty="0" smtClean="0"/>
              <a:t>Add New Record</a:t>
            </a:r>
            <a:r>
              <a:rPr lang="en-US" sz="1400" dirty="0" smtClean="0"/>
              <a:t>, enter the information for the new account and click submit.  Note:  There can be only one primary account per employee.</a:t>
            </a:r>
          </a:p>
          <a:p>
            <a:endParaRPr lang="en-US" sz="800" dirty="0" smtClean="0"/>
          </a:p>
          <a:p>
            <a:r>
              <a:rPr lang="en-US" sz="1400" dirty="0" smtClean="0"/>
              <a:t>If you are trying to delete a direct deposit, click on the </a:t>
            </a:r>
            <a:r>
              <a:rPr lang="en-US" sz="1400" i="1" dirty="0" smtClean="0"/>
              <a:t>Delete</a:t>
            </a:r>
            <a:r>
              <a:rPr lang="en-US" sz="1400" dirty="0" smtClean="0"/>
              <a:t> button beside the account information and then click submit.   </a:t>
            </a:r>
            <a:endParaRPr lang="en-US" sz="1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1964" y="1556792"/>
            <a:ext cx="5552653" cy="316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2847" y="3501008"/>
            <a:ext cx="1795656" cy="1293688"/>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cxnSp>
        <p:nvCxnSpPr>
          <p:cNvPr id="6" name="Straight Arrow Connector 5"/>
          <p:cNvCxnSpPr/>
          <p:nvPr/>
        </p:nvCxnSpPr>
        <p:spPr>
          <a:xfrm>
            <a:off x="3923928" y="4437112"/>
            <a:ext cx="576064"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7257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36712"/>
            <a:ext cx="8856984" cy="778098"/>
          </a:xfrm>
        </p:spPr>
        <p:txBody>
          <a:bodyPr>
            <a:normAutofit/>
          </a:bodyPr>
          <a:lstStyle/>
          <a:p>
            <a:r>
              <a:rPr lang="en-US" sz="1800" dirty="0" smtClean="0"/>
              <a:t>Pending changes are displayed and employees can upload files for direct deposit requests.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Service-Edit/Enter Direct Deposit </a:t>
            </a:r>
          </a:p>
        </p:txBody>
      </p:sp>
      <p:sp>
        <p:nvSpPr>
          <p:cNvPr id="16" name="TextBox 15"/>
          <p:cNvSpPr txBox="1"/>
          <p:nvPr/>
        </p:nvSpPr>
        <p:spPr>
          <a:xfrm>
            <a:off x="1172370" y="5983442"/>
            <a:ext cx="6552728" cy="523220"/>
          </a:xfrm>
          <a:prstGeom prst="rect">
            <a:avLst/>
          </a:prstGeom>
          <a:solidFill>
            <a:srgbClr val="F7F7F7"/>
          </a:solidFill>
        </p:spPr>
        <p:txBody>
          <a:bodyPr wrap="square" rtlCol="0">
            <a:spAutoFit/>
          </a:bodyPr>
          <a:lstStyle/>
          <a:p>
            <a:r>
              <a:rPr lang="en-US" sz="1400" dirty="0" smtClean="0">
                <a:solidFill>
                  <a:srgbClr val="0070C0"/>
                </a:solidFill>
              </a:rPr>
              <a:t>Multiple files can be selected from multiple directories.  Acceptable file formats include .gif, .</a:t>
            </a:r>
            <a:r>
              <a:rPr lang="en-US" sz="1400" dirty="0">
                <a:solidFill>
                  <a:srgbClr val="0070C0"/>
                </a:solidFill>
              </a:rPr>
              <a:t>jpg</a:t>
            </a:r>
            <a:r>
              <a:rPr lang="en-US" sz="1400" dirty="0" smtClean="0">
                <a:solidFill>
                  <a:srgbClr val="0070C0"/>
                </a:solidFill>
              </a:rPr>
              <a:t>, .</a:t>
            </a:r>
            <a:r>
              <a:rPr lang="en-US" sz="1400" dirty="0">
                <a:solidFill>
                  <a:srgbClr val="0070C0"/>
                </a:solidFill>
              </a:rPr>
              <a:t>jpeg</a:t>
            </a:r>
            <a:r>
              <a:rPr lang="en-US" sz="1400" dirty="0" smtClean="0">
                <a:solidFill>
                  <a:srgbClr val="0070C0"/>
                </a:solidFill>
              </a:rPr>
              <a:t>, .</a:t>
            </a:r>
            <a:r>
              <a:rPr lang="en-US" sz="1400" dirty="0">
                <a:solidFill>
                  <a:srgbClr val="0070C0"/>
                </a:solidFill>
              </a:rPr>
              <a:t>png</a:t>
            </a:r>
            <a:r>
              <a:rPr lang="en-US" sz="1400" dirty="0" smtClean="0">
                <a:solidFill>
                  <a:srgbClr val="0070C0"/>
                </a:solidFill>
              </a:rPr>
              <a:t>, .</a:t>
            </a:r>
            <a:r>
              <a:rPr lang="en-US" sz="1400" dirty="0">
                <a:solidFill>
                  <a:srgbClr val="0070C0"/>
                </a:solidFill>
              </a:rPr>
              <a:t>doc</a:t>
            </a:r>
            <a:r>
              <a:rPr lang="en-US" sz="1400" dirty="0" smtClean="0">
                <a:solidFill>
                  <a:srgbClr val="0070C0"/>
                </a:solidFill>
              </a:rPr>
              <a:t>, .</a:t>
            </a:r>
            <a:r>
              <a:rPr lang="en-US" sz="1400" dirty="0">
                <a:solidFill>
                  <a:srgbClr val="0070C0"/>
                </a:solidFill>
              </a:rPr>
              <a:t>docx</a:t>
            </a:r>
            <a:r>
              <a:rPr lang="en-US" sz="1400" dirty="0" smtClean="0">
                <a:solidFill>
                  <a:srgbClr val="0070C0"/>
                </a:solidFill>
              </a:rPr>
              <a:t>, .</a:t>
            </a:r>
            <a:r>
              <a:rPr lang="en-US" sz="1400" dirty="0">
                <a:solidFill>
                  <a:srgbClr val="0070C0"/>
                </a:solidFill>
              </a:rPr>
              <a:t>xls</a:t>
            </a:r>
            <a:r>
              <a:rPr lang="en-US" sz="1400" dirty="0" smtClean="0">
                <a:solidFill>
                  <a:srgbClr val="0070C0"/>
                </a:solidFill>
              </a:rPr>
              <a:t>, .</a:t>
            </a:r>
            <a:r>
              <a:rPr lang="en-US" sz="1400" dirty="0">
                <a:solidFill>
                  <a:srgbClr val="0070C0"/>
                </a:solidFill>
              </a:rPr>
              <a:t>xlsx</a:t>
            </a:r>
            <a:r>
              <a:rPr lang="en-US" sz="1400" dirty="0" smtClean="0">
                <a:solidFill>
                  <a:srgbClr val="0070C0"/>
                </a:solidFill>
              </a:rPr>
              <a:t>, .</a:t>
            </a:r>
            <a:r>
              <a:rPr lang="en-US" sz="1400" dirty="0">
                <a:solidFill>
                  <a:srgbClr val="0070C0"/>
                </a:solidFill>
              </a:rPr>
              <a:t>pdf</a:t>
            </a:r>
            <a:r>
              <a:rPr lang="en-US" sz="1400" dirty="0" smtClean="0">
                <a:solidFill>
                  <a:srgbClr val="0070C0"/>
                </a:solidFill>
              </a:rPr>
              <a:t>,  .</a:t>
            </a:r>
            <a:r>
              <a:rPr lang="en-US" sz="1400" dirty="0">
                <a:solidFill>
                  <a:srgbClr val="0070C0"/>
                </a:solidFill>
              </a:rPr>
              <a:t>txt. </a:t>
            </a:r>
          </a:p>
        </p:txBody>
      </p:sp>
      <p:sp>
        <p:nvSpPr>
          <p:cNvPr id="17" name="TextBox 16"/>
          <p:cNvSpPr txBox="1"/>
          <p:nvPr/>
        </p:nvSpPr>
        <p:spPr>
          <a:xfrm>
            <a:off x="7298685" y="1721889"/>
            <a:ext cx="1601306" cy="2031325"/>
          </a:xfrm>
          <a:prstGeom prst="rect">
            <a:avLst/>
          </a:prstGeom>
          <a:noFill/>
        </p:spPr>
        <p:txBody>
          <a:bodyPr wrap="square" rtlCol="0">
            <a:spAutoFit/>
          </a:bodyPr>
          <a:lstStyle/>
          <a:p>
            <a:r>
              <a:rPr lang="en-US" sz="1400" dirty="0" smtClean="0">
                <a:solidFill>
                  <a:srgbClr val="0070C0"/>
                </a:solidFill>
              </a:rPr>
              <a:t>If employee has a pending request, their direct deposit information will be displayed with the requested changes.  The employee can change all pending direct deposit data.</a:t>
            </a:r>
            <a:endParaRPr lang="en-US" sz="1400" dirty="0">
              <a:solidFill>
                <a:srgbClr val="0070C0"/>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3703" y="1652811"/>
            <a:ext cx="5184576" cy="4180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Straight Arrow Connector 14"/>
          <p:cNvCxnSpPr/>
          <p:nvPr/>
        </p:nvCxnSpPr>
        <p:spPr>
          <a:xfrm flipH="1">
            <a:off x="2483768" y="1988840"/>
            <a:ext cx="4767369"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734" y="4307378"/>
            <a:ext cx="2016224" cy="1166975"/>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cxnSp>
        <p:nvCxnSpPr>
          <p:cNvPr id="24" name="Straight Arrow Connector 23"/>
          <p:cNvCxnSpPr/>
          <p:nvPr/>
        </p:nvCxnSpPr>
        <p:spPr>
          <a:xfrm>
            <a:off x="2939596" y="4890866"/>
            <a:ext cx="1184280"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923703" y="4576353"/>
            <a:ext cx="936104" cy="50405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Arrow Connector 25"/>
          <p:cNvCxnSpPr/>
          <p:nvPr/>
        </p:nvCxnSpPr>
        <p:spPr>
          <a:xfrm flipV="1">
            <a:off x="1761685" y="5229200"/>
            <a:ext cx="434051" cy="768618"/>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3254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837281"/>
          </a:xfrm>
        </p:spPr>
        <p:txBody>
          <a:bodyPr>
            <a:normAutofit/>
          </a:bodyPr>
          <a:lstStyle/>
          <a:p>
            <a:r>
              <a:rPr lang="en-US" sz="1800" dirty="0" smtClean="0"/>
              <a:t>Tax Withholding under the sub menu Payroll Changes will include your State Withholding and W-4 Withholding Forms.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 – Tax Withholdings</a:t>
            </a:r>
            <a:endParaRPr lang="fr-CA" sz="3500" b="1" i="1" dirty="0">
              <a:solidFill>
                <a:prstClr val="white"/>
              </a:solidFill>
            </a:endParaRPr>
          </a:p>
        </p:txBody>
      </p:sp>
      <p:pic>
        <p:nvPicPr>
          <p:cNvPr id="3" name="Picture 2"/>
          <p:cNvPicPr>
            <a:picLocks noChangeAspect="1"/>
          </p:cNvPicPr>
          <p:nvPr/>
        </p:nvPicPr>
        <p:blipFill>
          <a:blip r:embed="rId2"/>
          <a:stretch>
            <a:fillRect/>
          </a:stretch>
        </p:blipFill>
        <p:spPr>
          <a:xfrm>
            <a:off x="3059832" y="1872090"/>
            <a:ext cx="2520280" cy="4569023"/>
          </a:xfrm>
          <a:prstGeom prst="rect">
            <a:avLst/>
          </a:prstGeom>
        </p:spPr>
      </p:pic>
      <p:sp>
        <p:nvSpPr>
          <p:cNvPr id="7" name="Rounded Rectangle 6"/>
          <p:cNvSpPr/>
          <p:nvPr/>
        </p:nvSpPr>
        <p:spPr>
          <a:xfrm>
            <a:off x="3203848" y="4365103"/>
            <a:ext cx="936104" cy="1120297"/>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29088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38" y="692696"/>
            <a:ext cx="8229600" cy="778098"/>
          </a:xfrm>
        </p:spPr>
        <p:txBody>
          <a:bodyPr>
            <a:normAutofit/>
          </a:bodyPr>
          <a:lstStyle/>
          <a:p>
            <a:r>
              <a:rPr lang="en-US" sz="1800" dirty="0"/>
              <a:t>Changes can be made to the employee’s </a:t>
            </a:r>
            <a:r>
              <a:rPr lang="en-US" sz="1800" dirty="0" smtClean="0"/>
              <a:t>A4 </a:t>
            </a:r>
            <a:r>
              <a:rPr lang="en-US" sz="1800" dirty="0"/>
              <a:t>with an electronic signature.</a:t>
            </a:r>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A4 (Alabama)</a:t>
            </a:r>
            <a:endParaRPr lang="fr-CA" sz="4000" b="1" i="1" dirty="0">
              <a:solidFill>
                <a:prstClr val="white"/>
              </a:solidFill>
            </a:endParaRPr>
          </a:p>
        </p:txBody>
      </p:sp>
      <p:sp>
        <p:nvSpPr>
          <p:cNvPr id="11" name="TextBox 10"/>
          <p:cNvSpPr txBox="1"/>
          <p:nvPr/>
        </p:nvSpPr>
        <p:spPr>
          <a:xfrm>
            <a:off x="6183958" y="3545046"/>
            <a:ext cx="2805663" cy="738664"/>
          </a:xfrm>
          <a:prstGeom prst="rect">
            <a:avLst/>
          </a:prstGeom>
          <a:noFill/>
        </p:spPr>
        <p:txBody>
          <a:bodyPr wrap="square" rtlCol="0">
            <a:spAutoFit/>
          </a:bodyPr>
          <a:lstStyle/>
          <a:p>
            <a:r>
              <a:rPr lang="en-US" sz="1400" dirty="0" smtClean="0">
                <a:solidFill>
                  <a:srgbClr val="0070C0"/>
                </a:solidFill>
              </a:rPr>
              <a:t>Electronic signature and date must be exactly as displayed – no extra spaces, dashes or periods. </a:t>
            </a:r>
            <a:endParaRPr lang="en-US" sz="1400" dirty="0">
              <a:solidFill>
                <a:srgbClr val="0070C0"/>
              </a:solidFill>
            </a:endParaRPr>
          </a:p>
        </p:txBody>
      </p:sp>
      <p:sp>
        <p:nvSpPr>
          <p:cNvPr id="12" name="TextBox 11"/>
          <p:cNvSpPr txBox="1"/>
          <p:nvPr/>
        </p:nvSpPr>
        <p:spPr>
          <a:xfrm>
            <a:off x="6183959" y="4797151"/>
            <a:ext cx="2727186" cy="954107"/>
          </a:xfrm>
          <a:prstGeom prst="rect">
            <a:avLst/>
          </a:prstGeom>
          <a:noFill/>
        </p:spPr>
        <p:txBody>
          <a:bodyPr wrap="square" rtlCol="0">
            <a:spAutoFit/>
          </a:bodyPr>
          <a:lstStyle/>
          <a:p>
            <a:r>
              <a:rPr lang="en-US" sz="1400" dirty="0" smtClean="0">
                <a:solidFill>
                  <a:srgbClr val="0070C0"/>
                </a:solidFill>
              </a:rPr>
              <a:t>If requesting a change for A4, the employee must enter </a:t>
            </a:r>
            <a:r>
              <a:rPr lang="en-US" sz="1400" b="1" dirty="0" smtClean="0">
                <a:solidFill>
                  <a:srgbClr val="0070C0"/>
                </a:solidFill>
              </a:rPr>
              <a:t>ALL</a:t>
            </a:r>
            <a:r>
              <a:rPr lang="en-US" sz="1400" dirty="0" smtClean="0">
                <a:solidFill>
                  <a:srgbClr val="0070C0"/>
                </a:solidFill>
              </a:rPr>
              <a:t> information on the A4 form, not just the change.   </a:t>
            </a:r>
            <a:endParaRPr lang="en-US" sz="1400" dirty="0">
              <a:solidFill>
                <a:srgbClr val="0070C0"/>
              </a:solidFill>
            </a:endParaRPr>
          </a:p>
        </p:txBody>
      </p:sp>
      <p:sp>
        <p:nvSpPr>
          <p:cNvPr id="7" name="TextBox 6"/>
          <p:cNvSpPr txBox="1"/>
          <p:nvPr/>
        </p:nvSpPr>
        <p:spPr>
          <a:xfrm>
            <a:off x="6156178" y="2331606"/>
            <a:ext cx="2871200" cy="738664"/>
          </a:xfrm>
          <a:prstGeom prst="rect">
            <a:avLst/>
          </a:prstGeom>
          <a:noFill/>
        </p:spPr>
        <p:txBody>
          <a:bodyPr wrap="square" rtlCol="0">
            <a:spAutoFit/>
          </a:bodyPr>
          <a:lstStyle/>
          <a:p>
            <a:r>
              <a:rPr lang="en-US" sz="1400" dirty="0" smtClean="0">
                <a:solidFill>
                  <a:srgbClr val="0070C0"/>
                </a:solidFill>
              </a:rPr>
              <a:t>Employee can view additional  instructions for the A4 by clicking the </a:t>
            </a:r>
            <a:r>
              <a:rPr lang="en-US" sz="1400" i="1" dirty="0" smtClean="0">
                <a:solidFill>
                  <a:srgbClr val="0070C0"/>
                </a:solidFill>
              </a:rPr>
              <a:t>A4 Instructions</a:t>
            </a:r>
            <a:r>
              <a:rPr lang="en-US" sz="1400" dirty="0" smtClean="0">
                <a:solidFill>
                  <a:srgbClr val="0070C0"/>
                </a:solidFill>
              </a:rPr>
              <a:t> button.</a:t>
            </a:r>
            <a:endParaRPr lang="en-US" sz="1400" dirty="0">
              <a:solidFill>
                <a:srgbClr val="0070C0"/>
              </a:solidFill>
            </a:endParaRPr>
          </a:p>
        </p:txBody>
      </p:sp>
      <p:sp>
        <p:nvSpPr>
          <p:cNvPr id="19" name="TextBox 18"/>
          <p:cNvSpPr txBox="1"/>
          <p:nvPr/>
        </p:nvSpPr>
        <p:spPr>
          <a:xfrm>
            <a:off x="6156178" y="1570902"/>
            <a:ext cx="3084550" cy="523220"/>
          </a:xfrm>
          <a:prstGeom prst="rect">
            <a:avLst/>
          </a:prstGeom>
          <a:noFill/>
        </p:spPr>
        <p:txBody>
          <a:bodyPr wrap="square" rtlCol="0">
            <a:spAutoFit/>
          </a:bodyPr>
          <a:lstStyle/>
          <a:p>
            <a:r>
              <a:rPr lang="en-US" sz="1400" dirty="0" smtClean="0">
                <a:solidFill>
                  <a:srgbClr val="0070C0"/>
                </a:solidFill>
              </a:rPr>
              <a:t>Employee’s current State withholding information is displayed.  </a:t>
            </a:r>
            <a:endParaRPr lang="en-US" sz="1400" dirty="0">
              <a:solidFill>
                <a:srgbClr val="0070C0"/>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73595"/>
            <a:ext cx="5904657" cy="502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Down Arrow 16"/>
          <p:cNvSpPr/>
          <p:nvPr/>
        </p:nvSpPr>
        <p:spPr>
          <a:xfrm rot="5400000">
            <a:off x="5820014" y="1542070"/>
            <a:ext cx="45721" cy="6266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Down Arrow 17"/>
          <p:cNvSpPr/>
          <p:nvPr/>
        </p:nvSpPr>
        <p:spPr>
          <a:xfrm rot="5400000">
            <a:off x="3585293" y="130052"/>
            <a:ext cx="50666" cy="509110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Down Arrow 21"/>
          <p:cNvSpPr/>
          <p:nvPr/>
        </p:nvSpPr>
        <p:spPr>
          <a:xfrm rot="5400000">
            <a:off x="2847401" y="3671967"/>
            <a:ext cx="67230" cy="3606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Down Arrow 23"/>
          <p:cNvSpPr/>
          <p:nvPr/>
        </p:nvSpPr>
        <p:spPr>
          <a:xfrm rot="5400000">
            <a:off x="5864232" y="3622432"/>
            <a:ext cx="62109" cy="52178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Down Arrow 27"/>
          <p:cNvSpPr/>
          <p:nvPr/>
        </p:nvSpPr>
        <p:spPr>
          <a:xfrm rot="5400000">
            <a:off x="5904616" y="4791060"/>
            <a:ext cx="55472" cy="4997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09535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Changes can be made to the employee’s </a:t>
            </a:r>
            <a:r>
              <a:rPr lang="en-US" sz="1800" dirty="0"/>
              <a:t>W</a:t>
            </a:r>
            <a:r>
              <a:rPr lang="en-US" sz="1800" dirty="0" smtClean="0"/>
              <a:t>4 with an electronic signature.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W4</a:t>
            </a:r>
            <a:endParaRPr lang="fr-CA" sz="4000" b="1" i="1" dirty="0">
              <a:solidFill>
                <a:prstClr val="white"/>
              </a:solidFill>
            </a:endParaRPr>
          </a:p>
        </p:txBody>
      </p:sp>
      <p:sp>
        <p:nvSpPr>
          <p:cNvPr id="3" name="TextBox 2"/>
          <p:cNvSpPr txBox="1"/>
          <p:nvPr/>
        </p:nvSpPr>
        <p:spPr>
          <a:xfrm>
            <a:off x="7026342" y="1653484"/>
            <a:ext cx="2093399" cy="954107"/>
          </a:xfrm>
          <a:prstGeom prst="rect">
            <a:avLst/>
          </a:prstGeom>
          <a:noFill/>
        </p:spPr>
        <p:txBody>
          <a:bodyPr wrap="square" rtlCol="0">
            <a:spAutoFit/>
          </a:bodyPr>
          <a:lstStyle/>
          <a:p>
            <a:r>
              <a:rPr lang="en-US" sz="1400" dirty="0" smtClean="0">
                <a:solidFill>
                  <a:srgbClr val="0070C0"/>
                </a:solidFill>
              </a:rPr>
              <a:t>Employee’s current Federal and State withholding information is displayed</a:t>
            </a:r>
            <a:r>
              <a:rPr lang="en-US" sz="1400" dirty="0" smtClean="0"/>
              <a:t>.  </a:t>
            </a:r>
            <a:endParaRPr lang="en-US" sz="1400" dirty="0"/>
          </a:p>
        </p:txBody>
      </p:sp>
      <p:sp>
        <p:nvSpPr>
          <p:cNvPr id="6" name="TextBox 5"/>
          <p:cNvSpPr txBox="1"/>
          <p:nvPr/>
        </p:nvSpPr>
        <p:spPr>
          <a:xfrm>
            <a:off x="6986850" y="3926212"/>
            <a:ext cx="2094266" cy="1169551"/>
          </a:xfrm>
          <a:prstGeom prst="rect">
            <a:avLst/>
          </a:prstGeom>
          <a:noFill/>
        </p:spPr>
        <p:txBody>
          <a:bodyPr wrap="square" rtlCol="0">
            <a:spAutoFit/>
          </a:bodyPr>
          <a:lstStyle/>
          <a:p>
            <a:r>
              <a:rPr lang="en-US" sz="1400" dirty="0" smtClean="0">
                <a:solidFill>
                  <a:srgbClr val="0070C0"/>
                </a:solidFill>
              </a:rPr>
              <a:t>If requesting a change for W4, the employee must enter </a:t>
            </a:r>
            <a:r>
              <a:rPr lang="en-US" sz="1400" b="1" dirty="0" smtClean="0">
                <a:solidFill>
                  <a:srgbClr val="0070C0"/>
                </a:solidFill>
              </a:rPr>
              <a:t>ALL</a:t>
            </a:r>
            <a:r>
              <a:rPr lang="en-US" sz="1400" dirty="0" smtClean="0">
                <a:solidFill>
                  <a:srgbClr val="0070C0"/>
                </a:solidFill>
              </a:rPr>
              <a:t> information on the W4 form, not just the change.   </a:t>
            </a:r>
            <a:endParaRPr lang="en-US" sz="1400" dirty="0">
              <a:solidFill>
                <a:srgbClr val="0070C0"/>
              </a:solidFill>
            </a:endParaRPr>
          </a:p>
        </p:txBody>
      </p:sp>
      <p:sp>
        <p:nvSpPr>
          <p:cNvPr id="7" name="TextBox 6"/>
          <p:cNvSpPr txBox="1"/>
          <p:nvPr/>
        </p:nvSpPr>
        <p:spPr>
          <a:xfrm>
            <a:off x="6986850" y="5491884"/>
            <a:ext cx="2229236" cy="954107"/>
          </a:xfrm>
          <a:prstGeom prst="rect">
            <a:avLst/>
          </a:prstGeom>
          <a:noFill/>
        </p:spPr>
        <p:txBody>
          <a:bodyPr wrap="square" rtlCol="0">
            <a:spAutoFit/>
          </a:bodyPr>
          <a:lstStyle/>
          <a:p>
            <a:r>
              <a:rPr lang="en-US" sz="1400" dirty="0" smtClean="0">
                <a:solidFill>
                  <a:srgbClr val="0070C0"/>
                </a:solidFill>
              </a:rPr>
              <a:t>Electronic signature and date must be exactly as displayed – no extra spaces, dashes or periods. </a:t>
            </a:r>
            <a:endParaRPr lang="en-US" sz="1400" dirty="0">
              <a:solidFill>
                <a:srgbClr val="0070C0"/>
              </a:solidFill>
            </a:endParaRPr>
          </a:p>
        </p:txBody>
      </p:sp>
      <p:sp>
        <p:nvSpPr>
          <p:cNvPr id="24" name="TextBox 23"/>
          <p:cNvSpPr txBox="1"/>
          <p:nvPr/>
        </p:nvSpPr>
        <p:spPr>
          <a:xfrm>
            <a:off x="7026342" y="2988367"/>
            <a:ext cx="2034498" cy="738664"/>
          </a:xfrm>
          <a:prstGeom prst="rect">
            <a:avLst/>
          </a:prstGeom>
          <a:noFill/>
        </p:spPr>
        <p:txBody>
          <a:bodyPr wrap="square" rtlCol="0">
            <a:spAutoFit/>
          </a:bodyPr>
          <a:lstStyle/>
          <a:p>
            <a:r>
              <a:rPr lang="en-US" sz="1400" dirty="0" smtClean="0">
                <a:solidFill>
                  <a:srgbClr val="0070C0"/>
                </a:solidFill>
              </a:rPr>
              <a:t>IRS instructions and worksheet are accessible from W4 form. </a:t>
            </a:r>
            <a:endParaRPr lang="en-US" sz="1400" dirty="0">
              <a:solidFill>
                <a:srgbClr val="0070C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093" y="1442731"/>
            <a:ext cx="5976664" cy="5188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ight Arrow 16"/>
          <p:cNvSpPr/>
          <p:nvPr/>
        </p:nvSpPr>
        <p:spPr>
          <a:xfrm rot="10800000">
            <a:off x="3777054" y="3333283"/>
            <a:ext cx="3209796" cy="1728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Arrow 17"/>
          <p:cNvSpPr/>
          <p:nvPr/>
        </p:nvSpPr>
        <p:spPr>
          <a:xfrm rot="10800000">
            <a:off x="6584952" y="2015155"/>
            <a:ext cx="360868"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ight Arrow 18"/>
          <p:cNvSpPr/>
          <p:nvPr/>
        </p:nvSpPr>
        <p:spPr>
          <a:xfrm rot="10800000">
            <a:off x="6558991" y="4376263"/>
            <a:ext cx="441412"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ight Arrow 19"/>
          <p:cNvSpPr/>
          <p:nvPr/>
        </p:nvSpPr>
        <p:spPr>
          <a:xfrm rot="10800000">
            <a:off x="6604359" y="6005615"/>
            <a:ext cx="396044"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ight Arrow 24"/>
          <p:cNvSpPr/>
          <p:nvPr/>
        </p:nvSpPr>
        <p:spPr>
          <a:xfrm rot="10800000">
            <a:off x="4217432" y="6014454"/>
            <a:ext cx="1224136"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6195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764704"/>
            <a:ext cx="8568952" cy="1039315"/>
          </a:xfrm>
        </p:spPr>
        <p:txBody>
          <a:bodyPr>
            <a:normAutofit/>
          </a:bodyPr>
          <a:lstStyle/>
          <a:p>
            <a:r>
              <a:rPr lang="en-US" sz="1800" dirty="0" smtClean="0"/>
              <a:t>Leave Menu allows the employee to see their leave history and leave balances.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 – Leave</a:t>
            </a:r>
            <a:endParaRPr lang="fr-CA" sz="3500" b="1" i="1" dirty="0">
              <a:solidFill>
                <a:prstClr val="white"/>
              </a:solidFill>
            </a:endParaRPr>
          </a:p>
        </p:txBody>
      </p:sp>
      <p:pic>
        <p:nvPicPr>
          <p:cNvPr id="7" name="Picture 6"/>
          <p:cNvPicPr>
            <a:picLocks noChangeAspect="1"/>
          </p:cNvPicPr>
          <p:nvPr/>
        </p:nvPicPr>
        <p:blipFill>
          <a:blip r:embed="rId2"/>
          <a:stretch>
            <a:fillRect/>
          </a:stretch>
        </p:blipFill>
        <p:spPr>
          <a:xfrm>
            <a:off x="2699792" y="1954402"/>
            <a:ext cx="3072462" cy="3774740"/>
          </a:xfrm>
          <a:prstGeom prst="rect">
            <a:avLst/>
          </a:prstGeom>
        </p:spPr>
      </p:pic>
      <p:sp>
        <p:nvSpPr>
          <p:cNvPr id="8" name="Rounded Rectangle 7"/>
          <p:cNvSpPr/>
          <p:nvPr/>
        </p:nvSpPr>
        <p:spPr>
          <a:xfrm>
            <a:off x="2915817" y="4221088"/>
            <a:ext cx="1368152" cy="680728"/>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316927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640960" cy="778098"/>
          </a:xfrm>
        </p:spPr>
        <p:txBody>
          <a:bodyPr>
            <a:normAutofit/>
          </a:bodyPr>
          <a:lstStyle/>
          <a:p>
            <a:r>
              <a:rPr lang="en-US" sz="1700" dirty="0" smtClean="0"/>
              <a:t>Employee can view and print their current leave balances.   The leave earned and used are reflective of the last completed payroll.</a:t>
            </a:r>
            <a:endParaRPr lang="en-US" sz="17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Leave Balance</a:t>
            </a:r>
            <a:endParaRPr lang="fr-CA" sz="4000" b="1" i="1" dirty="0">
              <a:solidFill>
                <a:prstClr val="white"/>
              </a:solidFill>
            </a:endParaRPr>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348880"/>
            <a:ext cx="8064896" cy="2875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83313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424936" cy="778098"/>
          </a:xfrm>
        </p:spPr>
        <p:txBody>
          <a:bodyPr>
            <a:normAutofit/>
          </a:bodyPr>
          <a:lstStyle/>
          <a:p>
            <a:r>
              <a:rPr lang="en-US" sz="1700" dirty="0" smtClean="0"/>
              <a:t>Employee can view and print their detail leave history for a specific date range.</a:t>
            </a:r>
            <a:endParaRPr lang="en-US" sz="17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Leave History</a:t>
            </a:r>
            <a:endParaRPr lang="fr-CA" sz="4000" b="1" i="1" dirty="0">
              <a:solidFill>
                <a:prstClr val="white"/>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097" y="2132856"/>
            <a:ext cx="7451058"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74757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039315"/>
          </a:xfrm>
        </p:spPr>
        <p:txBody>
          <a:bodyPr>
            <a:normAutofit/>
          </a:bodyPr>
          <a:lstStyle/>
          <a:p>
            <a:r>
              <a:rPr lang="en-US" sz="1800" dirty="0" smtClean="0"/>
              <a:t>Documents menu allows the employee to view company documents or the employee’s personal documents.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smtClean="0">
                <a:solidFill>
                  <a:prstClr val="white"/>
                </a:solidFill>
              </a:rPr>
              <a:t>Employee Self Service–Documents</a:t>
            </a:r>
            <a:endParaRPr lang="fr-CA" sz="3400" b="1" i="1" dirty="0">
              <a:solidFill>
                <a:prstClr val="white"/>
              </a:solidFill>
            </a:endParaRPr>
          </a:p>
        </p:txBody>
      </p:sp>
      <p:pic>
        <p:nvPicPr>
          <p:cNvPr id="3" name="Picture 2"/>
          <p:cNvPicPr>
            <a:picLocks noChangeAspect="1"/>
          </p:cNvPicPr>
          <p:nvPr/>
        </p:nvPicPr>
        <p:blipFill>
          <a:blip r:embed="rId2"/>
          <a:stretch>
            <a:fillRect/>
          </a:stretch>
        </p:blipFill>
        <p:spPr>
          <a:xfrm>
            <a:off x="2987824" y="2636912"/>
            <a:ext cx="2924636" cy="2906008"/>
          </a:xfrm>
          <a:prstGeom prst="rect">
            <a:avLst/>
          </a:prstGeom>
        </p:spPr>
      </p:pic>
      <p:sp>
        <p:nvSpPr>
          <p:cNvPr id="5" name="Rounded Rectangle 4"/>
          <p:cNvSpPr/>
          <p:nvPr/>
        </p:nvSpPr>
        <p:spPr>
          <a:xfrm>
            <a:off x="3275856" y="4437112"/>
            <a:ext cx="2088232" cy="72008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5718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039315"/>
          </a:xfrm>
        </p:spPr>
        <p:txBody>
          <a:bodyPr>
            <a:normAutofit/>
          </a:bodyPr>
          <a:lstStyle/>
          <a:p>
            <a:r>
              <a:rPr lang="en-US" sz="1800" dirty="0" smtClean="0"/>
              <a:t>View Company Documents allows employees view and print any documents uploaded by the Document Administrator.  This is a great way to give employee access to Policy and Procedure Manuals, </a:t>
            </a:r>
            <a:r>
              <a:rPr lang="en-US" sz="1800" dirty="0"/>
              <a:t>r</a:t>
            </a:r>
            <a:r>
              <a:rPr lang="en-US" sz="1800" dirty="0" smtClean="0"/>
              <a:t>etirement documents, and Open Enrollment documents.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smtClean="0">
                <a:solidFill>
                  <a:prstClr val="white"/>
                </a:solidFill>
              </a:rPr>
              <a:t>Employee Self Service–View Company Documents</a:t>
            </a:r>
            <a:endParaRPr lang="fr-CA" sz="3400" b="1" i="1" dirty="0">
              <a:solidFill>
                <a:prstClr val="white"/>
              </a:solidFill>
            </a:endParaRPr>
          </a:p>
        </p:txBody>
      </p:sp>
      <p:pic>
        <p:nvPicPr>
          <p:cNvPr id="3" name="Picture 2"/>
          <p:cNvPicPr>
            <a:picLocks noChangeAspect="1"/>
          </p:cNvPicPr>
          <p:nvPr/>
        </p:nvPicPr>
        <p:blipFill>
          <a:blip r:embed="rId2"/>
          <a:stretch>
            <a:fillRect/>
          </a:stretch>
        </p:blipFill>
        <p:spPr>
          <a:xfrm>
            <a:off x="971600" y="2276872"/>
            <a:ext cx="2592288" cy="2575776"/>
          </a:xfrm>
          <a:prstGeom prst="rect">
            <a:avLst/>
          </a:prstGeom>
        </p:spPr>
      </p:pic>
      <p:sp>
        <p:nvSpPr>
          <p:cNvPr id="5" name="Rounded Rectangle 4"/>
          <p:cNvSpPr/>
          <p:nvPr/>
        </p:nvSpPr>
        <p:spPr>
          <a:xfrm>
            <a:off x="1187624" y="3861048"/>
            <a:ext cx="1944216" cy="28803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3203848" y="4005064"/>
            <a:ext cx="43204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3635896" y="3611545"/>
            <a:ext cx="4816821" cy="1241103"/>
          </a:xfrm>
          <a:prstGeom prst="rect">
            <a:avLst/>
          </a:prstGeom>
          <a:ln>
            <a:solidFill>
              <a:srgbClr val="0000FF"/>
            </a:solidFill>
          </a:ln>
        </p:spPr>
      </p:pic>
    </p:spTree>
    <p:extLst>
      <p:ext uri="{BB962C8B-B14F-4D97-AF65-F5344CB8AC3E}">
        <p14:creationId xmlns:p14="http://schemas.microsoft.com/office/powerpoint/2010/main" val="14130008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Employee can view and print documents that their District has placed in Company Documents by clicking the category and selecting the document.</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Service–View Company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646" y="2143566"/>
            <a:ext cx="6084676" cy="3060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470745" y="2996952"/>
            <a:ext cx="936104" cy="32899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p:cNvCxnSpPr/>
          <p:nvPr/>
        </p:nvCxnSpPr>
        <p:spPr>
          <a:xfrm>
            <a:off x="2406849" y="3226097"/>
            <a:ext cx="1661095" cy="89590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3661699"/>
            <a:ext cx="3312368" cy="2420269"/>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618547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Employee can view and print their detail check, W2, Truth In Salary or 1095C forms if these documents are available.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smtClean="0">
                <a:solidFill>
                  <a:prstClr val="white"/>
                </a:solidFill>
              </a:rPr>
              <a:t>Employee</a:t>
            </a:r>
            <a:r>
              <a:rPr lang="fr-CA" sz="3400" b="1" i="1" dirty="0" smtClean="0">
                <a:solidFill>
                  <a:prstClr val="white"/>
                </a:solidFill>
              </a:rPr>
              <a:t> </a:t>
            </a:r>
            <a:r>
              <a:rPr lang="fr-CA" sz="3400" b="1" i="1" dirty="0">
                <a:solidFill>
                  <a:prstClr val="white"/>
                </a:solidFill>
              </a:rPr>
              <a:t>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571931" y="2333574"/>
            <a:ext cx="8032517" cy="2190852"/>
          </a:xfrm>
          <a:prstGeom prst="rect">
            <a:avLst/>
          </a:prstGeom>
        </p:spPr>
      </p:pic>
      <p:sp>
        <p:nvSpPr>
          <p:cNvPr id="6" name="Rounded Rectangle 5"/>
          <p:cNvSpPr/>
          <p:nvPr/>
        </p:nvSpPr>
        <p:spPr>
          <a:xfrm>
            <a:off x="607339" y="3861048"/>
            <a:ext cx="1584176" cy="28803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14627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160519"/>
          </a:xfrm>
        </p:spPr>
        <p:txBody>
          <a:bodyPr>
            <a:normAutofit fontScale="90000"/>
          </a:bodyPr>
          <a:lstStyle/>
          <a:p>
            <a:r>
              <a:rPr lang="en-US" sz="1800" dirty="0" smtClean="0"/>
              <a:t>Employee can view and print their detail check information by selecting checks from drop down and pressing the search button.  A list of all the employee check/statements will be displayed.  Employee will then click on the check/statement to view and the check will open in a separate browser tab.   The check/statement can then be printed or saved.  Each tab that is opened with detail records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7" name="Picture 6"/>
          <p:cNvPicPr>
            <a:picLocks noChangeAspect="1"/>
          </p:cNvPicPr>
          <p:nvPr/>
        </p:nvPicPr>
        <p:blipFill>
          <a:blip r:embed="rId2"/>
          <a:stretch>
            <a:fillRect/>
          </a:stretch>
        </p:blipFill>
        <p:spPr>
          <a:xfrm>
            <a:off x="1468320" y="2276872"/>
            <a:ext cx="5919327" cy="3088685"/>
          </a:xfrm>
          <a:prstGeom prst="rect">
            <a:avLst/>
          </a:prstGeom>
        </p:spPr>
      </p:pic>
      <p:pic>
        <p:nvPicPr>
          <p:cNvPr id="8" name="Picture 7"/>
          <p:cNvPicPr>
            <a:picLocks noChangeAspect="1"/>
          </p:cNvPicPr>
          <p:nvPr/>
        </p:nvPicPr>
        <p:blipFill>
          <a:blip r:embed="rId3"/>
          <a:stretch>
            <a:fillRect/>
          </a:stretch>
        </p:blipFill>
        <p:spPr>
          <a:xfrm>
            <a:off x="3923928" y="4683424"/>
            <a:ext cx="3234168" cy="2117375"/>
          </a:xfrm>
          <a:prstGeom prst="rect">
            <a:avLst/>
          </a:prstGeom>
          <a:ln>
            <a:solidFill>
              <a:schemeClr val="tx1"/>
            </a:solidFill>
          </a:ln>
        </p:spPr>
      </p:pic>
      <p:cxnSp>
        <p:nvCxnSpPr>
          <p:cNvPr id="10" name="Straight Arrow Connector 9"/>
          <p:cNvCxnSpPr/>
          <p:nvPr/>
        </p:nvCxnSpPr>
        <p:spPr>
          <a:xfrm flipV="1">
            <a:off x="1940040" y="5013176"/>
            <a:ext cx="2016224"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63863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160519"/>
          </a:xfrm>
        </p:spPr>
        <p:txBody>
          <a:bodyPr>
            <a:normAutofit fontScale="90000"/>
          </a:bodyPr>
          <a:lstStyle/>
          <a:p>
            <a:r>
              <a:rPr lang="en-US" sz="1800" dirty="0" smtClean="0"/>
              <a:t>Employee can view and print their W2 records by selecting W2 from drop down and pressing the search button.  A list of all the employee W2s by year will be displayed.  Employee will click on the W2 to view the detail record.  The document will open in a separate browser tab.   The W2 can then be printed or saved.  Each tab that is opened with detail records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2127705" y="2564904"/>
            <a:ext cx="4932064" cy="2016224"/>
          </a:xfrm>
          <a:prstGeom prst="rect">
            <a:avLst/>
          </a:prstGeom>
        </p:spPr>
      </p:pic>
      <p:cxnSp>
        <p:nvCxnSpPr>
          <p:cNvPr id="11" name="Straight Arrow Connector 10"/>
          <p:cNvCxnSpPr/>
          <p:nvPr/>
        </p:nvCxnSpPr>
        <p:spPr>
          <a:xfrm>
            <a:off x="2555776" y="4228957"/>
            <a:ext cx="1620180" cy="100024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956" y="4365089"/>
            <a:ext cx="3114588" cy="238058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751969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935535"/>
            <a:ext cx="8928992" cy="1160519"/>
          </a:xfrm>
        </p:spPr>
        <p:txBody>
          <a:bodyPr>
            <a:normAutofit fontScale="90000"/>
          </a:bodyPr>
          <a:lstStyle/>
          <a:p>
            <a:r>
              <a:rPr lang="en-US" sz="1800" dirty="0" smtClean="0"/>
              <a:t>Employee can view and print their Truth In Salary documents by selecting Truth In Salary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6" name="Picture 5"/>
          <p:cNvPicPr>
            <a:picLocks noChangeAspect="1"/>
          </p:cNvPicPr>
          <p:nvPr/>
        </p:nvPicPr>
        <p:blipFill>
          <a:blip r:embed="rId2"/>
          <a:stretch>
            <a:fillRect/>
          </a:stretch>
        </p:blipFill>
        <p:spPr>
          <a:xfrm>
            <a:off x="1403648" y="2329921"/>
            <a:ext cx="6048672" cy="1777387"/>
          </a:xfrm>
          <a:prstGeom prst="rect">
            <a:avLst/>
          </a:prstGeom>
        </p:spPr>
      </p:pic>
      <p:pic>
        <p:nvPicPr>
          <p:cNvPr id="7" name="Picture 6"/>
          <p:cNvPicPr>
            <a:picLocks noChangeAspect="1"/>
          </p:cNvPicPr>
          <p:nvPr/>
        </p:nvPicPr>
        <p:blipFill>
          <a:blip r:embed="rId3"/>
          <a:stretch>
            <a:fillRect/>
          </a:stretch>
        </p:blipFill>
        <p:spPr>
          <a:xfrm>
            <a:off x="3361391" y="4113484"/>
            <a:ext cx="2421217" cy="2641753"/>
          </a:xfrm>
          <a:prstGeom prst="rect">
            <a:avLst/>
          </a:prstGeom>
        </p:spPr>
      </p:pic>
      <p:cxnSp>
        <p:nvCxnSpPr>
          <p:cNvPr id="9" name="Straight Arrow Connector 8"/>
          <p:cNvCxnSpPr/>
          <p:nvPr/>
        </p:nvCxnSpPr>
        <p:spPr>
          <a:xfrm>
            <a:off x="1979712" y="4005064"/>
            <a:ext cx="1296144" cy="3600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0797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935535"/>
            <a:ext cx="8928992" cy="1160519"/>
          </a:xfrm>
        </p:spPr>
        <p:txBody>
          <a:bodyPr>
            <a:normAutofit fontScale="90000"/>
          </a:bodyPr>
          <a:lstStyle/>
          <a:p>
            <a:r>
              <a:rPr lang="en-US" sz="1800" dirty="0" smtClean="0"/>
              <a:t>Employee can view and print their 1095C documents by selecting 1095C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1331640" y="2451558"/>
            <a:ext cx="6636618" cy="1961380"/>
          </a:xfrm>
          <a:prstGeom prst="rect">
            <a:avLst/>
          </a:prstGeom>
        </p:spPr>
      </p:pic>
      <p:cxnSp>
        <p:nvCxnSpPr>
          <p:cNvPr id="10" name="Straight Arrow Connector 9"/>
          <p:cNvCxnSpPr/>
          <p:nvPr/>
        </p:nvCxnSpPr>
        <p:spPr>
          <a:xfrm>
            <a:off x="2267744" y="4241238"/>
            <a:ext cx="1246047" cy="63630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a:stretch>
            <a:fillRect/>
          </a:stretch>
        </p:blipFill>
        <p:spPr>
          <a:xfrm>
            <a:off x="3513791" y="4559391"/>
            <a:ext cx="3402211" cy="2032193"/>
          </a:xfrm>
          <a:prstGeom prst="rect">
            <a:avLst/>
          </a:prstGeom>
          <a:ln>
            <a:solidFill>
              <a:schemeClr val="tx1"/>
            </a:solidFill>
          </a:ln>
        </p:spPr>
      </p:pic>
    </p:spTree>
    <p:extLst>
      <p:ext uri="{BB962C8B-B14F-4D97-AF65-F5344CB8AC3E}">
        <p14:creationId xmlns:p14="http://schemas.microsoft.com/office/powerpoint/2010/main" val="18190486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The </a:t>
            </a:r>
            <a:r>
              <a:rPr lang="en-US" sz="1800" i="1" dirty="0" smtClean="0"/>
              <a:t>About ESS</a:t>
            </a:r>
            <a:r>
              <a:rPr lang="en-US" sz="1800" dirty="0" smtClean="0"/>
              <a:t> Menu option identifies the Product Version and the District.  The District’s contact information for Employee Self Service can also be displayed here.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About ESS</a:t>
            </a:r>
            <a:endParaRPr lang="fr-CA" sz="4000" b="1" i="1" dirty="0">
              <a:solidFill>
                <a:prstClr val="white"/>
              </a:solidFill>
            </a:endParaRP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667887" y="2311707"/>
            <a:ext cx="8132699" cy="2787467"/>
          </a:xfrm>
          <a:prstGeom prst="rect">
            <a:avLst/>
          </a:prstGeom>
        </p:spPr>
      </p:pic>
      <p:sp>
        <p:nvSpPr>
          <p:cNvPr id="11" name="Rectangle 10"/>
          <p:cNvSpPr/>
          <p:nvPr/>
        </p:nvSpPr>
        <p:spPr>
          <a:xfrm>
            <a:off x="2783622" y="3140968"/>
            <a:ext cx="3504748" cy="43204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817764" y="3573016"/>
            <a:ext cx="1440160" cy="37133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14820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741906"/>
            <a:ext cx="8568952" cy="778098"/>
          </a:xfrm>
        </p:spPr>
        <p:txBody>
          <a:bodyPr>
            <a:normAutofit/>
          </a:bodyPr>
          <a:lstStyle/>
          <a:p>
            <a:r>
              <a:rPr lang="en-US" sz="1800" dirty="0" smtClean="0"/>
              <a:t>An employee can manage their ESS account by clicking on their user name in the toolbar.</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 – Manage Account</a:t>
            </a:r>
            <a:endParaRPr lang="fr-CA" sz="3600" b="1" i="1" dirty="0">
              <a:solidFill>
                <a:prstClr val="white"/>
              </a:solidFill>
            </a:endParaRPr>
          </a:p>
        </p:txBody>
      </p:sp>
      <p:pic>
        <p:nvPicPr>
          <p:cNvPr id="3" name="Picture 2"/>
          <p:cNvPicPr>
            <a:picLocks noChangeAspect="1"/>
          </p:cNvPicPr>
          <p:nvPr/>
        </p:nvPicPr>
        <p:blipFill>
          <a:blip r:embed="rId3"/>
          <a:stretch>
            <a:fillRect/>
          </a:stretch>
        </p:blipFill>
        <p:spPr>
          <a:xfrm>
            <a:off x="1907704" y="1365875"/>
            <a:ext cx="6076950" cy="5447501"/>
          </a:xfrm>
          <a:prstGeom prst="rect">
            <a:avLst/>
          </a:prstGeom>
        </p:spPr>
      </p:pic>
      <p:sp>
        <p:nvSpPr>
          <p:cNvPr id="13" name="Oval 12"/>
          <p:cNvSpPr/>
          <p:nvPr/>
        </p:nvSpPr>
        <p:spPr>
          <a:xfrm>
            <a:off x="6804248" y="1378714"/>
            <a:ext cx="648072" cy="250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p:cNvCxnSpPr/>
          <p:nvPr/>
        </p:nvCxnSpPr>
        <p:spPr>
          <a:xfrm flipV="1">
            <a:off x="7236296" y="1628800"/>
            <a:ext cx="0" cy="43204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5057986" y="3501008"/>
            <a:ext cx="441083"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057986" y="5157192"/>
            <a:ext cx="441083"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5057986" y="6168067"/>
            <a:ext cx="418712"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Action Button: Custom 5">
            <a:hlinkClick r:id="" action="ppaction://noaction" highlightClick="1"/>
          </p:cNvPr>
          <p:cNvSpPr/>
          <p:nvPr/>
        </p:nvSpPr>
        <p:spPr>
          <a:xfrm>
            <a:off x="7884368" y="1700808"/>
            <a:ext cx="288032" cy="5157192"/>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449730" y="2009976"/>
            <a:ext cx="3199621" cy="4524315"/>
          </a:xfrm>
          <a:prstGeom prst="rect">
            <a:avLst/>
          </a:prstGeom>
          <a:noFill/>
        </p:spPr>
        <p:txBody>
          <a:bodyPr wrap="square" rtlCol="0">
            <a:spAutoFit/>
          </a:bodyPr>
          <a:lstStyle/>
          <a:p>
            <a:r>
              <a:rPr lang="en-US" sz="1600" dirty="0" smtClean="0">
                <a:solidFill>
                  <a:srgbClr val="0070C0"/>
                </a:solidFill>
              </a:rPr>
              <a:t>Employee clicks on their user name to manage their account. </a:t>
            </a: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change their password by entering their current password and the new password. </a:t>
            </a:r>
          </a:p>
          <a:p>
            <a:endParaRPr lang="en-US" sz="1600" dirty="0" smtClean="0">
              <a:solidFill>
                <a:srgbClr val="0070C0"/>
              </a:solidFill>
            </a:endParaRP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change the name  and email address associated with their ESS account.</a:t>
            </a: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choose not to receive email alerts for requests and approvals in ESS.</a:t>
            </a:r>
            <a:endParaRPr lang="en-US" sz="1600" dirty="0">
              <a:solidFill>
                <a:srgbClr val="0070C0"/>
              </a:solidFill>
            </a:endParaRPr>
          </a:p>
        </p:txBody>
      </p:sp>
    </p:spTree>
    <p:extLst>
      <p:ext uri="{BB962C8B-B14F-4D97-AF65-F5344CB8AC3E}">
        <p14:creationId xmlns:p14="http://schemas.microsoft.com/office/powerpoint/2010/main" val="185387226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20271</TotalTime>
  <Words>2215</Words>
  <Application>Microsoft Macintosh PowerPoint</Application>
  <PresentationFormat>On-screen Show (4:3)</PresentationFormat>
  <Paragraphs>144</Paragraphs>
  <Slides>36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Aharoni</vt:lpstr>
      <vt:lpstr>Arial</vt:lpstr>
      <vt:lpstr>Calibri</vt:lpstr>
      <vt:lpstr>Wingdings</vt:lpstr>
      <vt:lpstr>Thème Office</vt:lpstr>
      <vt:lpstr>PowerPoint Presentation</vt:lpstr>
      <vt:lpstr>PowerPoint Presentation</vt:lpstr>
      <vt:lpstr>Registration on Log In screen</vt:lpstr>
      <vt:lpstr>All employees must create an account in ESS.  </vt:lpstr>
      <vt:lpstr>Account Help allows the employee to recover their password.  </vt:lpstr>
      <vt:lpstr>Account Help allows the employee to recover their user name.  </vt:lpstr>
      <vt:lpstr>Home screen menu will have Home–Employee and About ESS.  The Home-Employee menu opens to other menu options.  Employee will follow the links to the menu options they want.  If user is an Administrator for ESS, they will also see Site Administration in their Home screen menu options.</vt:lpstr>
      <vt:lpstr>Employee can view or cancel pending requests and view past requests.</vt:lpstr>
      <vt:lpstr>The Personal menu contains the sub-menu for Payroll Inquiry which includes the Inquiries available for the employee.  </vt:lpstr>
      <vt:lpstr>The Deduction Inquiry allows for viewing and printing the employee and employer cost for employee elected deductions. </vt:lpstr>
      <vt:lpstr>Employees can view and print their earnings summary by selecting the year they wish to view.   </vt:lpstr>
      <vt:lpstr>If the district uses Harris School Solutions' Document Services product to produce their W2 records, the employee can view and print their W2 for the selected year.   </vt:lpstr>
      <vt:lpstr>Employee can view and print check/statement summary for a specific check date range.  The employee can view check detail by clicking on a particular check.  </vt:lpstr>
      <vt:lpstr>If an employee has extra pay, pay adjustments or substitute pay for a specific check, they can view detail information about the pay by clicking on Adjusts/Sub Details link.  </vt:lpstr>
      <vt:lpstr>Employee’s detail check information can be displayed and printed. </vt:lpstr>
      <vt:lpstr>If the district is using Harris School Solutions' Document Service product to produce their checks and statements, the check/statement detail will display as a copy of the original check/statement.   The employee can also print a copy of the displayed check/statement.  </vt:lpstr>
      <vt:lpstr>The Personal menu contains the sub-menu for Payroll Changes which includes a menu of all change options available to the employee.  </vt:lpstr>
      <vt:lpstr>Employee can request  changes to a variety of demographic fields and upload multiple documents to be submitted with their change request.  Both the employee and the approver can print the attached documents from the pending or completed request/task.</vt:lpstr>
      <vt:lpstr>Employees can submit requests to add, delete, or change direct deposit accounts.  </vt:lpstr>
      <vt:lpstr>Pending changes are displayed and employees can upload files for direct deposit requests.  </vt:lpstr>
      <vt:lpstr>Tax Withholding under the sub menu Payroll Changes will include your State Withholding and W-4 Withholding Forms. </vt:lpstr>
      <vt:lpstr>Changes can be made to the employee’s A4 with an electronic signature.</vt:lpstr>
      <vt:lpstr>Changes can be made to the employee’s W4 with an electronic signature.</vt:lpstr>
      <vt:lpstr>Leave Menu allows the employee to see their leave history and leave balances.  </vt:lpstr>
      <vt:lpstr>Employee can view and print their current leave balances.   The leave earned and used are reflective of the last completed payroll.</vt:lpstr>
      <vt:lpstr>Employee can view and print their detail leave history for a specific date range.</vt:lpstr>
      <vt:lpstr>Documents menu allows the employee to view company documents or the employee’s personal documents. </vt:lpstr>
      <vt:lpstr>View Company Documents allows employees view and print any documents uploaded by the Document Administrator.  This is a great way to give employee access to Policy and Procedure Manuals, retirement documents, and Open Enrollment documents.</vt:lpstr>
      <vt:lpstr>Employee can view and print documents that their District has placed in Company Documents by clicking the category and selecting the document.</vt:lpstr>
      <vt:lpstr>Employee can view and print their detail check, W2, Truth In Salary or 1095C forms if these documents are available.</vt:lpstr>
      <vt:lpstr>Employee can view and print their detail check information by selecting checks from drop down and pressing the search button.  A list of all the employee check/statements will be displayed.  Employee will then click on the check/statement to view and the check will open in a separate browser tab.   The check/statement can then be printed or saved.  Each tab that is opened with detail records must be closed manually when logging out of ESS.  </vt:lpstr>
      <vt:lpstr>Employee can view and print their W2 records by selecting W2 from drop down and pressing the search button.  A list of all the employee W2s by year will be displayed.  Employee will click on the W2 to view the detail record.  The document will open in a separate browser tab.   The W2 can then be printed or saved.  Each tab that is opened with detail records must be closed manually when logging out of ESS.  </vt:lpstr>
      <vt:lpstr>Employee can view and print their Truth In Salary documents by selecting Truth In Salary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vt:lpstr>
      <vt:lpstr>Employee can view and print their 1095C documents by selecting 1095C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vt:lpstr>
      <vt:lpstr>The About ESS Menu option identifies the Product Version and the District.  The District’s contact information for Employee Self Service can also be displayed here.</vt:lpstr>
      <vt:lpstr>An employee can manage their ESS account by clicking on their user name in the toolbar.</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Brendan Jones</dc:creator>
  <cp:lastModifiedBy>Charles Prosser</cp:lastModifiedBy>
  <cp:revision>541</cp:revision>
  <cp:lastPrinted>2013-10-08T03:58:14Z</cp:lastPrinted>
  <dcterms:created xsi:type="dcterms:W3CDTF">2012-03-01T14:59:38Z</dcterms:created>
  <dcterms:modified xsi:type="dcterms:W3CDTF">2017-01-27T16:22:16Z</dcterms:modified>
</cp:coreProperties>
</file>