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63" r:id="rId4"/>
    <p:sldId id="264" r:id="rId5"/>
    <p:sldId id="265" r:id="rId6"/>
    <p:sldId id="261" r:id="rId7"/>
    <p:sldId id="262" r:id="rId8"/>
    <p:sldId id="267" r:id="rId9"/>
    <p:sldId id="268" r:id="rId10"/>
    <p:sldId id="269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5DD3292-E556-41FC-BA06-A9D98A6623F2}" v="394" dt="2020-08-05T01:08:48.390"/>
    <p1510:client id="{FB343FCA-C405-CED1-C114-967968348D30}" v="1036" dt="2020-08-04T18:19:45.06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2" autoAdjust="0"/>
    <p:restoredTop sz="94660"/>
  </p:normalViewPr>
  <p:slideViewPr>
    <p:cSldViewPr snapToGrid="0">
      <p:cViewPr varScale="1">
        <p:scale>
          <a:sx n="68" d="100"/>
          <a:sy n="68" d="100"/>
        </p:scale>
        <p:origin x="428" y="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8/28/2020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healthyhorns.utexas.edu/coronavirus_exposure_action_chart.html" TargetMode="External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svg"/><Relationship Id="rId3" Type="http://schemas.openxmlformats.org/officeDocument/2006/relationships/image" Target="../media/image8.svg"/><Relationship Id="rId7" Type="http://schemas.openxmlformats.org/officeDocument/2006/relationships/image" Target="../media/image4.svg"/><Relationship Id="rId12" Type="http://schemas.openxmlformats.org/officeDocument/2006/relationships/image" Target="../media/image1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openxmlformats.org/officeDocument/2006/relationships/image" Target="../media/image14.svg"/><Relationship Id="rId5" Type="http://schemas.openxmlformats.org/officeDocument/2006/relationships/image" Target="../media/image10.svg"/><Relationship Id="rId10" Type="http://schemas.openxmlformats.org/officeDocument/2006/relationships/image" Target="../media/image13.png"/><Relationship Id="rId4" Type="http://schemas.openxmlformats.org/officeDocument/2006/relationships/image" Target="../media/image9.png"/><Relationship Id="rId9" Type="http://schemas.openxmlformats.org/officeDocument/2006/relationships/image" Target="../media/image12.svg"/><Relationship Id="rId14" Type="http://schemas.openxmlformats.org/officeDocument/2006/relationships/hyperlink" Target="https://healthyhorns.utexas.edu/coronavirus_exposure_action_chart.html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4.svg"/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12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10.svg"/><Relationship Id="rId5" Type="http://schemas.openxmlformats.org/officeDocument/2006/relationships/image" Target="../media/image14.svg"/><Relationship Id="rId10" Type="http://schemas.openxmlformats.org/officeDocument/2006/relationships/image" Target="../media/image9.png"/><Relationship Id="rId4" Type="http://schemas.openxmlformats.org/officeDocument/2006/relationships/image" Target="../media/image13.png"/><Relationship Id="rId9" Type="http://schemas.openxmlformats.org/officeDocument/2006/relationships/image" Target="../media/image8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image" Target="../media/image4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image" Target="../media/image4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healthyhorns.utexas.edu/images/pdf/HANDOUT_DistanciamientoSocialToAislamiento_COVID-19_2020.pdf" TargetMode="External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svg"/><Relationship Id="rId3" Type="http://schemas.openxmlformats.org/officeDocument/2006/relationships/image" Target="../media/image8.svg"/><Relationship Id="rId7" Type="http://schemas.openxmlformats.org/officeDocument/2006/relationships/image" Target="../media/image4.svg"/><Relationship Id="rId12" Type="http://schemas.openxmlformats.org/officeDocument/2006/relationships/image" Target="../media/image1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openxmlformats.org/officeDocument/2006/relationships/image" Target="../media/image14.svg"/><Relationship Id="rId5" Type="http://schemas.openxmlformats.org/officeDocument/2006/relationships/image" Target="../media/image10.svg"/><Relationship Id="rId10" Type="http://schemas.openxmlformats.org/officeDocument/2006/relationships/image" Target="../media/image13.png"/><Relationship Id="rId4" Type="http://schemas.openxmlformats.org/officeDocument/2006/relationships/image" Target="../media/image9.png"/><Relationship Id="rId9" Type="http://schemas.openxmlformats.org/officeDocument/2006/relationships/image" Target="../media/image12.svg"/><Relationship Id="rId14" Type="http://schemas.openxmlformats.org/officeDocument/2006/relationships/hyperlink" Target="https://healthyhorns.utexas.edu/images/pdf/HANDOUT_DistanciamientoSocialToAislamiento_COVID-19_2020.pdf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4.svg"/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12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10.svg"/><Relationship Id="rId5" Type="http://schemas.openxmlformats.org/officeDocument/2006/relationships/image" Target="../media/image14.svg"/><Relationship Id="rId10" Type="http://schemas.openxmlformats.org/officeDocument/2006/relationships/image" Target="../media/image9.png"/><Relationship Id="rId4" Type="http://schemas.openxmlformats.org/officeDocument/2006/relationships/image" Target="../media/image13.png"/><Relationship Id="rId9" Type="http://schemas.openxmlformats.org/officeDocument/2006/relationships/image" Target="../media/image8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image" Target="../media/image4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image" Target="../media/image4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4" descr="Confused person">
            <a:extLst>
              <a:ext uri="{FF2B5EF4-FFF2-40B4-BE49-F238E27FC236}">
                <a16:creationId xmlns:a16="http://schemas.microsoft.com/office/drawing/2014/main" id="{825E687C-0704-4115-A8BB-E4A1ACA10D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9291" y="1792857"/>
            <a:ext cx="785004" cy="785004"/>
          </a:xfrm>
          <a:prstGeom prst="rect">
            <a:avLst/>
          </a:prstGeom>
        </p:spPr>
      </p:pic>
      <p:pic>
        <p:nvPicPr>
          <p:cNvPr id="5" name="Graphic 4" descr="Confused person">
            <a:extLst>
              <a:ext uri="{FF2B5EF4-FFF2-40B4-BE49-F238E27FC236}">
                <a16:creationId xmlns:a16="http://schemas.microsoft.com/office/drawing/2014/main" id="{20A996D0-E344-4F00-95EB-C4F921769D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61403" y="1792856"/>
            <a:ext cx="785004" cy="785004"/>
          </a:xfrm>
          <a:prstGeom prst="rect">
            <a:avLst/>
          </a:prstGeom>
        </p:spPr>
      </p:pic>
      <p:pic>
        <p:nvPicPr>
          <p:cNvPr id="6" name="Graphic 4" descr="Confused person">
            <a:extLst>
              <a:ext uri="{FF2B5EF4-FFF2-40B4-BE49-F238E27FC236}">
                <a16:creationId xmlns:a16="http://schemas.microsoft.com/office/drawing/2014/main" id="{F7B40854-CB66-44D6-ADDF-5FC185300D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27894" y="1792856"/>
            <a:ext cx="785004" cy="785004"/>
          </a:xfrm>
          <a:prstGeom prst="rect">
            <a:avLst/>
          </a:prstGeom>
        </p:spPr>
      </p:pic>
      <p:pic>
        <p:nvPicPr>
          <p:cNvPr id="7" name="Graphic 6" descr="Confused person">
            <a:extLst>
              <a:ext uri="{FF2B5EF4-FFF2-40B4-BE49-F238E27FC236}">
                <a16:creationId xmlns:a16="http://schemas.microsoft.com/office/drawing/2014/main" id="{B601E161-0E15-44DB-96D9-FE9EBB8F8E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308120" y="1792855"/>
            <a:ext cx="785004" cy="785004"/>
          </a:xfrm>
          <a:prstGeom prst="rect">
            <a:avLst/>
          </a:prstGeom>
        </p:spPr>
      </p:pic>
      <p:pic>
        <p:nvPicPr>
          <p:cNvPr id="8" name="Graphic 4" descr="Confused person">
            <a:extLst>
              <a:ext uri="{FF2B5EF4-FFF2-40B4-BE49-F238E27FC236}">
                <a16:creationId xmlns:a16="http://schemas.microsoft.com/office/drawing/2014/main" id="{45042879-0E52-4DCC-AAA7-7A2AA2CD05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74611" y="1792856"/>
            <a:ext cx="785004" cy="785004"/>
          </a:xfrm>
          <a:prstGeom prst="rect">
            <a:avLst/>
          </a:prstGeom>
        </p:spPr>
      </p:pic>
      <p:pic>
        <p:nvPicPr>
          <p:cNvPr id="9" name="Graphic 8" descr="Confused person">
            <a:extLst>
              <a:ext uri="{FF2B5EF4-FFF2-40B4-BE49-F238E27FC236}">
                <a16:creationId xmlns:a16="http://schemas.microsoft.com/office/drawing/2014/main" id="{EC75C1B0-7188-459A-884B-ACCB4E4A54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54837" y="1792855"/>
            <a:ext cx="785004" cy="785004"/>
          </a:xfrm>
          <a:prstGeom prst="rect">
            <a:avLst/>
          </a:prstGeom>
        </p:spPr>
      </p:pic>
      <p:pic>
        <p:nvPicPr>
          <p:cNvPr id="10" name="Graphic 4" descr="Confused person">
            <a:extLst>
              <a:ext uri="{FF2B5EF4-FFF2-40B4-BE49-F238E27FC236}">
                <a16:creationId xmlns:a16="http://schemas.microsoft.com/office/drawing/2014/main" id="{E4200747-0FAC-4BF6-B997-E71F9FA705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78196" y="1792855"/>
            <a:ext cx="785004" cy="785004"/>
          </a:xfrm>
          <a:prstGeom prst="rect">
            <a:avLst/>
          </a:prstGeom>
        </p:spPr>
      </p:pic>
      <p:pic>
        <p:nvPicPr>
          <p:cNvPr id="12" name="Graphic 12" descr="Transfer">
            <a:extLst>
              <a:ext uri="{FF2B5EF4-FFF2-40B4-BE49-F238E27FC236}">
                <a16:creationId xmlns:a16="http://schemas.microsoft.com/office/drawing/2014/main" id="{D29BFC73-3196-43AB-BE81-B5A0AB2693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800045" y="1907875"/>
            <a:ext cx="569344" cy="56934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394F4F5-B6DA-4A1E-B0AB-998FF70E3EF4}"/>
              </a:ext>
            </a:extLst>
          </p:cNvPr>
          <p:cNvSpPr txBox="1"/>
          <p:nvPr/>
        </p:nvSpPr>
        <p:spPr>
          <a:xfrm>
            <a:off x="1733909" y="1662023"/>
            <a:ext cx="74474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/>
              <a:t>6 feet</a:t>
            </a:r>
          </a:p>
        </p:txBody>
      </p:sp>
      <p:pic>
        <p:nvPicPr>
          <p:cNvPr id="14" name="Graphic 12" descr="Transfer">
            <a:extLst>
              <a:ext uri="{FF2B5EF4-FFF2-40B4-BE49-F238E27FC236}">
                <a16:creationId xmlns:a16="http://schemas.microsoft.com/office/drawing/2014/main" id="{290F5063-92EE-4D6C-8E78-75E804B322E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309667" y="1979761"/>
            <a:ext cx="569344" cy="56934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E8D9788-3FEE-4788-AD0F-656CB4C4CAB9}"/>
              </a:ext>
            </a:extLst>
          </p:cNvPr>
          <p:cNvSpPr txBox="1"/>
          <p:nvPr/>
        </p:nvSpPr>
        <p:spPr>
          <a:xfrm>
            <a:off x="3243531" y="1733909"/>
            <a:ext cx="74474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/>
              <a:t>6 feet</a:t>
            </a:r>
          </a:p>
        </p:txBody>
      </p:sp>
      <p:pic>
        <p:nvPicPr>
          <p:cNvPr id="16" name="Graphic 12" descr="Transfer">
            <a:extLst>
              <a:ext uri="{FF2B5EF4-FFF2-40B4-BE49-F238E27FC236}">
                <a16:creationId xmlns:a16="http://schemas.microsoft.com/office/drawing/2014/main" id="{59B87BC2-9003-426E-9746-AA38C2FAEAB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704271" y="1994139"/>
            <a:ext cx="569344" cy="56934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75DD95B-2ED4-434A-8593-6F6E1850B18B}"/>
              </a:ext>
            </a:extLst>
          </p:cNvPr>
          <p:cNvSpPr txBox="1"/>
          <p:nvPr/>
        </p:nvSpPr>
        <p:spPr>
          <a:xfrm>
            <a:off x="4638135" y="1748287"/>
            <a:ext cx="74474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/>
              <a:t>6 feet</a:t>
            </a:r>
          </a:p>
        </p:txBody>
      </p:sp>
      <p:pic>
        <p:nvPicPr>
          <p:cNvPr id="18" name="Graphic 12" descr="Transfer">
            <a:extLst>
              <a:ext uri="{FF2B5EF4-FFF2-40B4-BE49-F238E27FC236}">
                <a16:creationId xmlns:a16="http://schemas.microsoft.com/office/drawing/2014/main" id="{14DA2814-5FC2-4DE6-89A9-D3FC86F14E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127629" y="2008516"/>
            <a:ext cx="569344" cy="569344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EA14E2B1-FB33-4A5F-B185-8E6BFE74F541}"/>
              </a:ext>
            </a:extLst>
          </p:cNvPr>
          <p:cNvSpPr txBox="1"/>
          <p:nvPr/>
        </p:nvSpPr>
        <p:spPr>
          <a:xfrm>
            <a:off x="6061493" y="1762664"/>
            <a:ext cx="74474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/>
              <a:t>6 feet</a:t>
            </a:r>
          </a:p>
        </p:txBody>
      </p:sp>
      <p:pic>
        <p:nvPicPr>
          <p:cNvPr id="20" name="Graphic 12" descr="Transfer">
            <a:extLst>
              <a:ext uri="{FF2B5EF4-FFF2-40B4-BE49-F238E27FC236}">
                <a16:creationId xmlns:a16="http://schemas.microsoft.com/office/drawing/2014/main" id="{7D81C927-28E7-4742-868D-396978FC82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507855" y="2022893"/>
            <a:ext cx="569344" cy="569344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3596E167-4C54-44D7-A762-C11077D3C51A}"/>
              </a:ext>
            </a:extLst>
          </p:cNvPr>
          <p:cNvSpPr txBox="1"/>
          <p:nvPr/>
        </p:nvSpPr>
        <p:spPr>
          <a:xfrm>
            <a:off x="7441719" y="1777041"/>
            <a:ext cx="74474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/>
              <a:t>6 feet</a:t>
            </a:r>
          </a:p>
        </p:txBody>
      </p:sp>
      <p:pic>
        <p:nvPicPr>
          <p:cNvPr id="22" name="Graphic 12" descr="Transfer">
            <a:extLst>
              <a:ext uri="{FF2B5EF4-FFF2-40B4-BE49-F238E27FC236}">
                <a16:creationId xmlns:a16="http://schemas.microsoft.com/office/drawing/2014/main" id="{22982B2A-6BEC-4750-9B58-0540A257427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959969" y="2008516"/>
            <a:ext cx="569344" cy="569344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9A94EBB0-B158-41FB-A457-443B724AE9E6}"/>
              </a:ext>
            </a:extLst>
          </p:cNvPr>
          <p:cNvSpPr txBox="1"/>
          <p:nvPr/>
        </p:nvSpPr>
        <p:spPr>
          <a:xfrm>
            <a:off x="8893833" y="1762664"/>
            <a:ext cx="74474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/>
              <a:t>6 feet</a:t>
            </a:r>
          </a:p>
        </p:txBody>
      </p:sp>
      <p:pic>
        <p:nvPicPr>
          <p:cNvPr id="24" name="Graphic 4" descr="Confused person">
            <a:extLst>
              <a:ext uri="{FF2B5EF4-FFF2-40B4-BE49-F238E27FC236}">
                <a16:creationId xmlns:a16="http://schemas.microsoft.com/office/drawing/2014/main" id="{33EBF2D0-99CC-4949-B550-5284D8EE27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3668" y="3446253"/>
            <a:ext cx="785004" cy="785004"/>
          </a:xfrm>
          <a:prstGeom prst="rect">
            <a:avLst/>
          </a:prstGeom>
        </p:spPr>
      </p:pic>
      <p:pic>
        <p:nvPicPr>
          <p:cNvPr id="25" name="Graphic 24" descr="Confused person">
            <a:extLst>
              <a:ext uri="{FF2B5EF4-FFF2-40B4-BE49-F238E27FC236}">
                <a16:creationId xmlns:a16="http://schemas.microsoft.com/office/drawing/2014/main" id="{55388681-7AF5-4947-B449-EAA1629581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75780" y="3446252"/>
            <a:ext cx="785004" cy="785004"/>
          </a:xfrm>
          <a:prstGeom prst="rect">
            <a:avLst/>
          </a:prstGeom>
        </p:spPr>
      </p:pic>
      <p:pic>
        <p:nvPicPr>
          <p:cNvPr id="26" name="Graphic 4" descr="Confused person">
            <a:extLst>
              <a:ext uri="{FF2B5EF4-FFF2-40B4-BE49-F238E27FC236}">
                <a16:creationId xmlns:a16="http://schemas.microsoft.com/office/drawing/2014/main" id="{25BD3B7E-35B0-4619-9C2D-F69AC76D72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42271" y="3446252"/>
            <a:ext cx="785004" cy="785004"/>
          </a:xfrm>
          <a:prstGeom prst="rect">
            <a:avLst/>
          </a:prstGeom>
        </p:spPr>
      </p:pic>
      <p:pic>
        <p:nvPicPr>
          <p:cNvPr id="27" name="Graphic 26" descr="Confused person">
            <a:extLst>
              <a:ext uri="{FF2B5EF4-FFF2-40B4-BE49-F238E27FC236}">
                <a16:creationId xmlns:a16="http://schemas.microsoft.com/office/drawing/2014/main" id="{E5403210-A4F6-4580-AFDE-98EDABD7CE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22497" y="3446251"/>
            <a:ext cx="785004" cy="785004"/>
          </a:xfrm>
          <a:prstGeom prst="rect">
            <a:avLst/>
          </a:prstGeom>
        </p:spPr>
      </p:pic>
      <p:pic>
        <p:nvPicPr>
          <p:cNvPr id="28" name="Graphic 4" descr="Confused person">
            <a:extLst>
              <a:ext uri="{FF2B5EF4-FFF2-40B4-BE49-F238E27FC236}">
                <a16:creationId xmlns:a16="http://schemas.microsoft.com/office/drawing/2014/main" id="{C630C525-8940-49B9-9C9C-698F595922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88988" y="3446252"/>
            <a:ext cx="785004" cy="785004"/>
          </a:xfrm>
          <a:prstGeom prst="rect">
            <a:avLst/>
          </a:prstGeom>
        </p:spPr>
      </p:pic>
      <p:pic>
        <p:nvPicPr>
          <p:cNvPr id="29" name="Graphic 28" descr="Confused person">
            <a:extLst>
              <a:ext uri="{FF2B5EF4-FFF2-40B4-BE49-F238E27FC236}">
                <a16:creationId xmlns:a16="http://schemas.microsoft.com/office/drawing/2014/main" id="{8DBA4A3F-C77E-46F5-BD1D-43C79AC3C1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69214" y="3446251"/>
            <a:ext cx="785004" cy="785004"/>
          </a:xfrm>
          <a:prstGeom prst="rect">
            <a:avLst/>
          </a:prstGeom>
        </p:spPr>
      </p:pic>
      <p:pic>
        <p:nvPicPr>
          <p:cNvPr id="30" name="Graphic 4" descr="Confused person">
            <a:extLst>
              <a:ext uri="{FF2B5EF4-FFF2-40B4-BE49-F238E27FC236}">
                <a16:creationId xmlns:a16="http://schemas.microsoft.com/office/drawing/2014/main" id="{D744D587-EA79-4F1C-8F77-0E1C729F20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92573" y="3446251"/>
            <a:ext cx="785004" cy="785004"/>
          </a:xfrm>
          <a:prstGeom prst="rect">
            <a:avLst/>
          </a:prstGeom>
        </p:spPr>
      </p:pic>
      <p:pic>
        <p:nvPicPr>
          <p:cNvPr id="31" name="Graphic 12" descr="Transfer">
            <a:extLst>
              <a:ext uri="{FF2B5EF4-FFF2-40B4-BE49-F238E27FC236}">
                <a16:creationId xmlns:a16="http://schemas.microsoft.com/office/drawing/2014/main" id="{2F0C93AF-3434-4E2E-99E3-5959DE8B8D8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814422" y="3561271"/>
            <a:ext cx="569344" cy="569344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CE2399AD-2A91-49B9-82CF-CA6CBC8D5BC5}"/>
              </a:ext>
            </a:extLst>
          </p:cNvPr>
          <p:cNvSpPr txBox="1"/>
          <p:nvPr/>
        </p:nvSpPr>
        <p:spPr>
          <a:xfrm>
            <a:off x="1748286" y="3315419"/>
            <a:ext cx="74474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/>
              <a:t>6 feet</a:t>
            </a:r>
          </a:p>
        </p:txBody>
      </p:sp>
      <p:pic>
        <p:nvPicPr>
          <p:cNvPr id="33" name="Graphic 12" descr="Transfer">
            <a:extLst>
              <a:ext uri="{FF2B5EF4-FFF2-40B4-BE49-F238E27FC236}">
                <a16:creationId xmlns:a16="http://schemas.microsoft.com/office/drawing/2014/main" id="{721E9264-2398-44DE-8EEB-3E82AC43F62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324044" y="3633157"/>
            <a:ext cx="569344" cy="569344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F65FAA45-C21D-425A-B75D-51BE438D6718}"/>
              </a:ext>
            </a:extLst>
          </p:cNvPr>
          <p:cNvSpPr txBox="1"/>
          <p:nvPr/>
        </p:nvSpPr>
        <p:spPr>
          <a:xfrm>
            <a:off x="3257908" y="3387305"/>
            <a:ext cx="74474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/>
              <a:t>6 feet</a:t>
            </a:r>
          </a:p>
        </p:txBody>
      </p:sp>
      <p:pic>
        <p:nvPicPr>
          <p:cNvPr id="35" name="Graphic 12" descr="Transfer">
            <a:extLst>
              <a:ext uri="{FF2B5EF4-FFF2-40B4-BE49-F238E27FC236}">
                <a16:creationId xmlns:a16="http://schemas.microsoft.com/office/drawing/2014/main" id="{C3FBEFD3-5A06-4FE7-87A9-02225F25DE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718648" y="3647535"/>
            <a:ext cx="569344" cy="569344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DCF932F6-75A7-4C4F-9B7F-680DF8DAFC5F}"/>
              </a:ext>
            </a:extLst>
          </p:cNvPr>
          <p:cNvSpPr txBox="1"/>
          <p:nvPr/>
        </p:nvSpPr>
        <p:spPr>
          <a:xfrm>
            <a:off x="4652512" y="3401683"/>
            <a:ext cx="74474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/>
              <a:t>6 feet</a:t>
            </a:r>
          </a:p>
        </p:txBody>
      </p:sp>
      <p:pic>
        <p:nvPicPr>
          <p:cNvPr id="37" name="Graphic 12" descr="Transfer">
            <a:extLst>
              <a:ext uri="{FF2B5EF4-FFF2-40B4-BE49-F238E27FC236}">
                <a16:creationId xmlns:a16="http://schemas.microsoft.com/office/drawing/2014/main" id="{ABBEE381-4657-4639-B549-AFCD200CDFE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142006" y="3661912"/>
            <a:ext cx="569344" cy="569344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964EEDC4-9A66-4CB5-B618-792D1B469552}"/>
              </a:ext>
            </a:extLst>
          </p:cNvPr>
          <p:cNvSpPr txBox="1"/>
          <p:nvPr/>
        </p:nvSpPr>
        <p:spPr>
          <a:xfrm>
            <a:off x="6075870" y="3416060"/>
            <a:ext cx="74474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/>
              <a:t>6 feet</a:t>
            </a:r>
          </a:p>
        </p:txBody>
      </p:sp>
      <p:pic>
        <p:nvPicPr>
          <p:cNvPr id="39" name="Graphic 12" descr="Transfer">
            <a:extLst>
              <a:ext uri="{FF2B5EF4-FFF2-40B4-BE49-F238E27FC236}">
                <a16:creationId xmlns:a16="http://schemas.microsoft.com/office/drawing/2014/main" id="{DFF22E85-D99F-477E-BD60-0BA1715286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522232" y="3676289"/>
            <a:ext cx="569344" cy="569344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C0BE63DC-CA8E-4D68-A106-EAA29F72FE62}"/>
              </a:ext>
            </a:extLst>
          </p:cNvPr>
          <p:cNvSpPr txBox="1"/>
          <p:nvPr/>
        </p:nvSpPr>
        <p:spPr>
          <a:xfrm>
            <a:off x="7456096" y="3430437"/>
            <a:ext cx="74474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/>
              <a:t>6 feet</a:t>
            </a:r>
          </a:p>
        </p:txBody>
      </p:sp>
      <p:pic>
        <p:nvPicPr>
          <p:cNvPr id="41" name="Graphic 12" descr="Transfer">
            <a:extLst>
              <a:ext uri="{FF2B5EF4-FFF2-40B4-BE49-F238E27FC236}">
                <a16:creationId xmlns:a16="http://schemas.microsoft.com/office/drawing/2014/main" id="{1BE8F7AA-2EDF-4476-A973-EB6C631A1DA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974346" y="3661912"/>
            <a:ext cx="569344" cy="569344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EF9CB19F-37B6-4095-804C-D3756FEAFA51}"/>
              </a:ext>
            </a:extLst>
          </p:cNvPr>
          <p:cNvSpPr txBox="1"/>
          <p:nvPr/>
        </p:nvSpPr>
        <p:spPr>
          <a:xfrm>
            <a:off x="8908210" y="3416060"/>
            <a:ext cx="74474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/>
              <a:t>6 feet</a:t>
            </a:r>
          </a:p>
        </p:txBody>
      </p:sp>
      <p:pic>
        <p:nvPicPr>
          <p:cNvPr id="43" name="Graphic 12" descr="Transfer">
            <a:extLst>
              <a:ext uri="{FF2B5EF4-FFF2-40B4-BE49-F238E27FC236}">
                <a16:creationId xmlns:a16="http://schemas.microsoft.com/office/drawing/2014/main" id="{06B4ED18-E162-4828-AAE6-C96538E00FD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5400000">
            <a:off x="1124309" y="2669874"/>
            <a:ext cx="569344" cy="569344"/>
          </a:xfrm>
          <a:prstGeom prst="rect">
            <a:avLst/>
          </a:prstGeom>
        </p:spPr>
      </p:pic>
      <p:pic>
        <p:nvPicPr>
          <p:cNvPr id="44" name="Graphic 12" descr="Transfer">
            <a:extLst>
              <a:ext uri="{FF2B5EF4-FFF2-40B4-BE49-F238E27FC236}">
                <a16:creationId xmlns:a16="http://schemas.microsoft.com/office/drawing/2014/main" id="{8F65CDB1-8A12-469B-A4E4-293DF8CC7D3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5400000">
            <a:off x="2576422" y="2756138"/>
            <a:ext cx="569344" cy="569344"/>
          </a:xfrm>
          <a:prstGeom prst="rect">
            <a:avLst/>
          </a:prstGeom>
        </p:spPr>
      </p:pic>
      <p:pic>
        <p:nvPicPr>
          <p:cNvPr id="45" name="Graphic 12" descr="Transfer">
            <a:extLst>
              <a:ext uri="{FF2B5EF4-FFF2-40B4-BE49-F238E27FC236}">
                <a16:creationId xmlns:a16="http://schemas.microsoft.com/office/drawing/2014/main" id="{27563E1B-A77B-4487-907D-A595115EF93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5400000">
            <a:off x="4042913" y="2756138"/>
            <a:ext cx="569344" cy="569344"/>
          </a:xfrm>
          <a:prstGeom prst="rect">
            <a:avLst/>
          </a:prstGeom>
        </p:spPr>
      </p:pic>
      <p:pic>
        <p:nvPicPr>
          <p:cNvPr id="46" name="Graphic 12" descr="Transfer">
            <a:extLst>
              <a:ext uri="{FF2B5EF4-FFF2-40B4-BE49-F238E27FC236}">
                <a16:creationId xmlns:a16="http://schemas.microsoft.com/office/drawing/2014/main" id="{371B910C-4C89-474A-BC30-A813F205C58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5400000">
            <a:off x="5423138" y="2756137"/>
            <a:ext cx="569344" cy="569344"/>
          </a:xfrm>
          <a:prstGeom prst="rect">
            <a:avLst/>
          </a:prstGeom>
        </p:spPr>
      </p:pic>
      <p:pic>
        <p:nvPicPr>
          <p:cNvPr id="47" name="Graphic 12" descr="Transfer">
            <a:extLst>
              <a:ext uri="{FF2B5EF4-FFF2-40B4-BE49-F238E27FC236}">
                <a16:creationId xmlns:a16="http://schemas.microsoft.com/office/drawing/2014/main" id="{63042710-F04B-4CDE-B063-826FB5728B2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5400000">
            <a:off x="6889629" y="2756138"/>
            <a:ext cx="569344" cy="569344"/>
          </a:xfrm>
          <a:prstGeom prst="rect">
            <a:avLst/>
          </a:prstGeom>
        </p:spPr>
      </p:pic>
      <p:pic>
        <p:nvPicPr>
          <p:cNvPr id="48" name="Graphic 12" descr="Transfer">
            <a:extLst>
              <a:ext uri="{FF2B5EF4-FFF2-40B4-BE49-F238E27FC236}">
                <a16:creationId xmlns:a16="http://schemas.microsoft.com/office/drawing/2014/main" id="{F175A173-07A6-4C0C-8BFE-22D8314C986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5400000">
            <a:off x="8269855" y="2756137"/>
            <a:ext cx="569344" cy="569344"/>
          </a:xfrm>
          <a:prstGeom prst="rect">
            <a:avLst/>
          </a:prstGeom>
        </p:spPr>
      </p:pic>
      <p:pic>
        <p:nvPicPr>
          <p:cNvPr id="49" name="Graphic 12" descr="Transfer">
            <a:extLst>
              <a:ext uri="{FF2B5EF4-FFF2-40B4-BE49-F238E27FC236}">
                <a16:creationId xmlns:a16="http://schemas.microsoft.com/office/drawing/2014/main" id="{BEE045F8-8621-47A7-8D84-D6F4A3C4F20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5400000">
            <a:off x="9693214" y="2684251"/>
            <a:ext cx="569344" cy="569344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AC0D7660-F989-4546-BF86-39588C04681E}"/>
              </a:ext>
            </a:extLst>
          </p:cNvPr>
          <p:cNvSpPr txBox="1"/>
          <p:nvPr/>
        </p:nvSpPr>
        <p:spPr>
          <a:xfrm>
            <a:off x="1128263" y="4506942"/>
            <a:ext cx="9026105" cy="163121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 dirty="0">
                <a:cs typeface="Calibri"/>
              </a:rPr>
              <a:t>Who? </a:t>
            </a:r>
            <a:r>
              <a:rPr lang="en-US" sz="2000" dirty="0">
                <a:cs typeface="Calibri"/>
              </a:rPr>
              <a:t>Everyone. No symptoms but potential casual contact (gathering, class, etc.) with someone who tested positive for COVID-19</a:t>
            </a:r>
            <a:endParaRPr lang="en-US" sz="2000" b="1" dirty="0">
              <a:cs typeface="Calibri"/>
            </a:endParaRPr>
          </a:p>
          <a:p>
            <a:r>
              <a:rPr lang="en-US" sz="2000" b="1" dirty="0">
                <a:cs typeface="Calibri"/>
              </a:rPr>
              <a:t>What to do:</a:t>
            </a:r>
            <a:r>
              <a:rPr lang="en-US" sz="2000" dirty="0">
                <a:cs typeface="Calibri"/>
              </a:rPr>
              <a:t> </a:t>
            </a:r>
            <a:r>
              <a:rPr lang="en-US" sz="2000" b="1" dirty="0">
                <a:cs typeface="Calibri"/>
              </a:rPr>
              <a:t>Social distance.</a:t>
            </a:r>
            <a:r>
              <a:rPr lang="en-US" sz="2000" dirty="0">
                <a:cs typeface="Calibri"/>
              </a:rPr>
              <a:t> Stay at least 6 feet from others. Minimize travel (or stay home as much as possible). </a:t>
            </a:r>
            <a:r>
              <a:rPr lang="en-US" sz="2000" b="1" dirty="0">
                <a:cs typeface="Calibri"/>
              </a:rPr>
              <a:t>Self-monitor.</a:t>
            </a:r>
            <a:r>
              <a:rPr lang="en-US" sz="2000" dirty="0">
                <a:cs typeface="Calibri"/>
              </a:rPr>
              <a:t> Check for COVID-19 symptoms</a:t>
            </a:r>
          </a:p>
          <a:p>
            <a:r>
              <a:rPr lang="en-US" sz="2000" b="1" dirty="0">
                <a:cs typeface="Calibri"/>
              </a:rPr>
              <a:t>For how long? </a:t>
            </a:r>
            <a:r>
              <a:rPr lang="en-US" sz="2000" dirty="0">
                <a:cs typeface="Calibri"/>
              </a:rPr>
              <a:t>Until the pandemic ends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0574A3E-A929-42D0-90F1-8D73B933863F}"/>
              </a:ext>
            </a:extLst>
          </p:cNvPr>
          <p:cNvSpPr txBox="1"/>
          <p:nvPr/>
        </p:nvSpPr>
        <p:spPr>
          <a:xfrm>
            <a:off x="4556322" y="478600"/>
            <a:ext cx="3783843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000" b="1" dirty="0"/>
              <a:t>Casual Contact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0303632-A753-4A46-9C4B-42227559816D}"/>
              </a:ext>
            </a:extLst>
          </p:cNvPr>
          <p:cNvSpPr txBox="1"/>
          <p:nvPr/>
        </p:nvSpPr>
        <p:spPr>
          <a:xfrm>
            <a:off x="4623758" y="6305909"/>
            <a:ext cx="978810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>
                <a:hlinkClick r:id="rId8"/>
              </a:rPr>
              <a:t>https://healthyhorns.utexas.edu/coronavirus_exposure_action_chart.html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810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6" descr="Woman">
            <a:extLst>
              <a:ext uri="{FF2B5EF4-FFF2-40B4-BE49-F238E27FC236}">
                <a16:creationId xmlns:a16="http://schemas.microsoft.com/office/drawing/2014/main" id="{EE21A21F-591D-42BE-9B92-7BBCB111F0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33932" y="1605952"/>
            <a:ext cx="1446361" cy="1417607"/>
          </a:xfrm>
          <a:prstGeom prst="rect">
            <a:avLst/>
          </a:prstGeom>
        </p:spPr>
      </p:pic>
      <p:pic>
        <p:nvPicPr>
          <p:cNvPr id="7" name="Graphic 7" descr="Man">
            <a:extLst>
              <a:ext uri="{FF2B5EF4-FFF2-40B4-BE49-F238E27FC236}">
                <a16:creationId xmlns:a16="http://schemas.microsoft.com/office/drawing/2014/main" id="{C14CCE4C-7264-4131-AFF7-EEE62DFEF8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24951" y="1534064"/>
            <a:ext cx="1489494" cy="1489494"/>
          </a:xfrm>
          <a:prstGeom prst="rect">
            <a:avLst/>
          </a:prstGeom>
        </p:spPr>
      </p:pic>
      <p:pic>
        <p:nvPicPr>
          <p:cNvPr id="8" name="Graphic 8" descr="Confused person">
            <a:extLst>
              <a:ext uri="{FF2B5EF4-FFF2-40B4-BE49-F238E27FC236}">
                <a16:creationId xmlns:a16="http://schemas.microsoft.com/office/drawing/2014/main" id="{0D7ACDD9-70F4-403D-8E10-8C3C7898C92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885412" y="1576297"/>
            <a:ext cx="1489494" cy="148949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49C94E5-D4FF-4784-819C-ADB1E628581E}"/>
              </a:ext>
            </a:extLst>
          </p:cNvPr>
          <p:cNvSpPr txBox="1"/>
          <p:nvPr/>
        </p:nvSpPr>
        <p:spPr>
          <a:xfrm>
            <a:off x="4462912" y="552269"/>
            <a:ext cx="4008407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000" b="1" dirty="0"/>
              <a:t>Close Contact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1718BA0-4478-4E87-AC3A-994BCE2B5964}"/>
              </a:ext>
            </a:extLst>
          </p:cNvPr>
          <p:cNvSpPr txBox="1"/>
          <p:nvPr/>
        </p:nvSpPr>
        <p:spPr>
          <a:xfrm>
            <a:off x="1530828" y="3011697"/>
            <a:ext cx="2628181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cs typeface="Calibri"/>
              </a:rPr>
              <a:t>Being within 6 feet of a COVID-19 case for a cumulative duration of 15 min or more.</a:t>
            </a:r>
          </a:p>
        </p:txBody>
      </p:sp>
      <p:pic>
        <p:nvPicPr>
          <p:cNvPr id="14" name="Graphic 14" descr="User">
            <a:extLst>
              <a:ext uri="{FF2B5EF4-FFF2-40B4-BE49-F238E27FC236}">
                <a16:creationId xmlns:a16="http://schemas.microsoft.com/office/drawing/2014/main" id="{76D1E3CB-D851-4CA8-BAF7-97DF7CC0888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220310" y="1534065"/>
            <a:ext cx="1676400" cy="1662022"/>
          </a:xfrm>
          <a:prstGeom prst="rect">
            <a:avLst/>
          </a:prstGeom>
        </p:spPr>
      </p:pic>
      <p:pic>
        <p:nvPicPr>
          <p:cNvPr id="15" name="Graphic 14" descr="User">
            <a:extLst>
              <a:ext uri="{FF2B5EF4-FFF2-40B4-BE49-F238E27FC236}">
                <a16:creationId xmlns:a16="http://schemas.microsoft.com/office/drawing/2014/main" id="{C19AAF8C-B3D5-40BE-90FD-C45A4D42C7A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003101" y="1505310"/>
            <a:ext cx="1805795" cy="1719531"/>
          </a:xfrm>
          <a:prstGeom prst="rect">
            <a:avLst/>
          </a:prstGeom>
        </p:spPr>
      </p:pic>
      <p:pic>
        <p:nvPicPr>
          <p:cNvPr id="18" name="Graphic 18" descr="Water">
            <a:extLst>
              <a:ext uri="{FF2B5EF4-FFF2-40B4-BE49-F238E27FC236}">
                <a16:creationId xmlns:a16="http://schemas.microsoft.com/office/drawing/2014/main" id="{6ACFC758-4659-4A11-968A-798BBBC134A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16200000">
            <a:off x="9141464" y="2132109"/>
            <a:ext cx="382439" cy="368062"/>
          </a:xfrm>
          <a:prstGeom prst="rect">
            <a:avLst/>
          </a:prstGeom>
        </p:spPr>
      </p:pic>
      <p:pic>
        <p:nvPicPr>
          <p:cNvPr id="19" name="Graphic 18" descr="Water">
            <a:extLst>
              <a:ext uri="{FF2B5EF4-FFF2-40B4-BE49-F238E27FC236}">
                <a16:creationId xmlns:a16="http://schemas.microsoft.com/office/drawing/2014/main" id="{411DC662-4037-4E6F-8196-802AC2C479F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16200000">
            <a:off x="8715985" y="2379313"/>
            <a:ext cx="353684" cy="353684"/>
          </a:xfrm>
          <a:prstGeom prst="rect">
            <a:avLst/>
          </a:prstGeom>
        </p:spPr>
      </p:pic>
      <p:pic>
        <p:nvPicPr>
          <p:cNvPr id="20" name="Graphic 18" descr="Water">
            <a:extLst>
              <a:ext uri="{FF2B5EF4-FFF2-40B4-BE49-F238E27FC236}">
                <a16:creationId xmlns:a16="http://schemas.microsoft.com/office/drawing/2014/main" id="{D9959069-6242-4556-A157-52DC995455A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15780000">
            <a:off x="8806532" y="1894352"/>
            <a:ext cx="396816" cy="396817"/>
          </a:xfrm>
          <a:prstGeom prst="rect">
            <a:avLst/>
          </a:prstGeom>
        </p:spPr>
      </p:pic>
      <p:pic>
        <p:nvPicPr>
          <p:cNvPr id="21" name="Graphic 18" descr="Water">
            <a:extLst>
              <a:ext uri="{FF2B5EF4-FFF2-40B4-BE49-F238E27FC236}">
                <a16:creationId xmlns:a16="http://schemas.microsoft.com/office/drawing/2014/main" id="{55407261-21FF-4C50-A91E-CBB2BA851B1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16200000">
            <a:off x="8293199" y="2132108"/>
            <a:ext cx="382439" cy="368062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595C41E1-7B3A-4F47-9BE1-16947F9F4330}"/>
              </a:ext>
            </a:extLst>
          </p:cNvPr>
          <p:cNvSpPr txBox="1"/>
          <p:nvPr/>
        </p:nvSpPr>
        <p:spPr>
          <a:xfrm>
            <a:off x="7583695" y="3054828"/>
            <a:ext cx="2843841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cs typeface="Calibri"/>
              </a:rPr>
              <a:t>Being directly exposed to infectious secretions</a:t>
            </a:r>
          </a:p>
          <a:p>
            <a:r>
              <a:rPr lang="en-US" sz="2000" dirty="0">
                <a:cs typeface="Calibri"/>
              </a:rPr>
              <a:t>(e.g., being coughed on)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ECCC492-39EB-4FEB-B7FA-18AE179178F6}"/>
              </a:ext>
            </a:extLst>
          </p:cNvPr>
          <p:cNvSpPr txBox="1"/>
          <p:nvPr/>
        </p:nvSpPr>
        <p:spPr>
          <a:xfrm>
            <a:off x="1401431" y="4762122"/>
            <a:ext cx="9026105" cy="107721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b="1" dirty="0">
                <a:cs typeface="Calibri"/>
              </a:rPr>
              <a:t>Who? </a:t>
            </a:r>
            <a:r>
              <a:rPr lang="en-US" sz="3200" dirty="0">
                <a:cs typeface="Calibri"/>
              </a:rPr>
              <a:t>Exposure. No symptoms but had close contact with someone who tested positive for COVID-19</a:t>
            </a:r>
            <a:endParaRPr lang="en-US" sz="3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44677CB-649D-4849-A8D8-D5C03D6C57F7}"/>
              </a:ext>
            </a:extLst>
          </p:cNvPr>
          <p:cNvSpPr txBox="1"/>
          <p:nvPr/>
        </p:nvSpPr>
        <p:spPr>
          <a:xfrm>
            <a:off x="4623758" y="6305909"/>
            <a:ext cx="978810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>
                <a:hlinkClick r:id="rId14"/>
              </a:rPr>
              <a:t>https://healthyhorns.utexas.edu/coronavirus_exposure_action_chart.html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8943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0ADD0F1-E51D-4810-B13C-32142508F11A}"/>
              </a:ext>
            </a:extLst>
          </p:cNvPr>
          <p:cNvSpPr txBox="1"/>
          <p:nvPr/>
        </p:nvSpPr>
        <p:spPr>
          <a:xfrm>
            <a:off x="4050661" y="423052"/>
            <a:ext cx="4443089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000" b="1" dirty="0"/>
              <a:t>High-Risk Exposure</a:t>
            </a:r>
          </a:p>
        </p:txBody>
      </p:sp>
      <p:pic>
        <p:nvPicPr>
          <p:cNvPr id="5" name="Graphic 14" descr="User">
            <a:extLst>
              <a:ext uri="{FF2B5EF4-FFF2-40B4-BE49-F238E27FC236}">
                <a16:creationId xmlns:a16="http://schemas.microsoft.com/office/drawing/2014/main" id="{E150BA78-CB3F-48ED-BF70-FD8B55BFA1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44391" y="1241186"/>
            <a:ext cx="1676400" cy="1662022"/>
          </a:xfrm>
          <a:prstGeom prst="rect">
            <a:avLst/>
          </a:prstGeom>
        </p:spPr>
      </p:pic>
      <p:pic>
        <p:nvPicPr>
          <p:cNvPr id="6" name="Graphic 5" descr="User">
            <a:extLst>
              <a:ext uri="{FF2B5EF4-FFF2-40B4-BE49-F238E27FC236}">
                <a16:creationId xmlns:a16="http://schemas.microsoft.com/office/drawing/2014/main" id="{142C0B06-E811-4FDC-917F-DC65BE9832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427182" y="1212431"/>
            <a:ext cx="1805795" cy="1719531"/>
          </a:xfrm>
          <a:prstGeom prst="rect">
            <a:avLst/>
          </a:prstGeom>
        </p:spPr>
      </p:pic>
      <p:pic>
        <p:nvPicPr>
          <p:cNvPr id="7" name="Graphic 18" descr="Water">
            <a:extLst>
              <a:ext uri="{FF2B5EF4-FFF2-40B4-BE49-F238E27FC236}">
                <a16:creationId xmlns:a16="http://schemas.microsoft.com/office/drawing/2014/main" id="{D1025171-8DC9-491E-A2B1-C97BC36549D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6200000">
            <a:off x="8565545" y="1839230"/>
            <a:ext cx="382439" cy="368062"/>
          </a:xfrm>
          <a:prstGeom prst="rect">
            <a:avLst/>
          </a:prstGeom>
        </p:spPr>
      </p:pic>
      <p:pic>
        <p:nvPicPr>
          <p:cNvPr id="8" name="Graphic 7" descr="Water">
            <a:extLst>
              <a:ext uri="{FF2B5EF4-FFF2-40B4-BE49-F238E27FC236}">
                <a16:creationId xmlns:a16="http://schemas.microsoft.com/office/drawing/2014/main" id="{07C7D67F-9EE8-42AB-91C3-3D5F89A12D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6200000">
            <a:off x="8140066" y="2086434"/>
            <a:ext cx="353684" cy="353684"/>
          </a:xfrm>
          <a:prstGeom prst="rect">
            <a:avLst/>
          </a:prstGeom>
        </p:spPr>
      </p:pic>
      <p:pic>
        <p:nvPicPr>
          <p:cNvPr id="9" name="Graphic 18" descr="Water">
            <a:extLst>
              <a:ext uri="{FF2B5EF4-FFF2-40B4-BE49-F238E27FC236}">
                <a16:creationId xmlns:a16="http://schemas.microsoft.com/office/drawing/2014/main" id="{9A36EC6C-84BB-47C3-BE5A-3236E94F960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5780000">
            <a:off x="8230613" y="1601473"/>
            <a:ext cx="396816" cy="39681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6DC0DC2-E97B-4230-A256-EBFFD4D3269B}"/>
              </a:ext>
            </a:extLst>
          </p:cNvPr>
          <p:cNvSpPr txBox="1"/>
          <p:nvPr/>
        </p:nvSpPr>
        <p:spPr>
          <a:xfrm>
            <a:off x="7007776" y="2761949"/>
            <a:ext cx="2843841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cs typeface="Calibri"/>
              </a:rPr>
              <a:t>Being directly exposed to infectious secretions</a:t>
            </a:r>
          </a:p>
          <a:p>
            <a:r>
              <a:rPr lang="en-US" dirty="0">
                <a:cs typeface="Calibri"/>
              </a:rPr>
              <a:t>(e.g., being coughed on)</a:t>
            </a:r>
          </a:p>
        </p:txBody>
      </p:sp>
      <p:pic>
        <p:nvPicPr>
          <p:cNvPr id="11" name="Graphic 6" descr="Woman">
            <a:extLst>
              <a:ext uri="{FF2B5EF4-FFF2-40B4-BE49-F238E27FC236}">
                <a16:creationId xmlns:a16="http://schemas.microsoft.com/office/drawing/2014/main" id="{3DBE12AB-9F84-4845-95BA-D6F0B783774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368004" y="1353461"/>
            <a:ext cx="1446361" cy="1417607"/>
          </a:xfrm>
          <a:prstGeom prst="rect">
            <a:avLst/>
          </a:prstGeom>
        </p:spPr>
      </p:pic>
      <p:pic>
        <p:nvPicPr>
          <p:cNvPr id="12" name="Graphic 7" descr="Man">
            <a:extLst>
              <a:ext uri="{FF2B5EF4-FFF2-40B4-BE49-F238E27FC236}">
                <a16:creationId xmlns:a16="http://schemas.microsoft.com/office/drawing/2014/main" id="{8EC6C182-C5C1-4770-A81A-ADBCBB8CB45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959023" y="1281573"/>
            <a:ext cx="1489494" cy="1489494"/>
          </a:xfrm>
          <a:prstGeom prst="rect">
            <a:avLst/>
          </a:prstGeom>
        </p:spPr>
      </p:pic>
      <p:pic>
        <p:nvPicPr>
          <p:cNvPr id="13" name="Graphic 8" descr="Confused person">
            <a:extLst>
              <a:ext uri="{FF2B5EF4-FFF2-40B4-BE49-F238E27FC236}">
                <a16:creationId xmlns:a16="http://schemas.microsoft.com/office/drawing/2014/main" id="{BAC347B5-B95D-48FF-8D9D-DB6ACCFD7DA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619484" y="1323806"/>
            <a:ext cx="1489494" cy="148949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AE566BB-BCDD-4467-A76D-152874443FAA}"/>
              </a:ext>
            </a:extLst>
          </p:cNvPr>
          <p:cNvSpPr txBox="1"/>
          <p:nvPr/>
        </p:nvSpPr>
        <p:spPr>
          <a:xfrm>
            <a:off x="2225462" y="2761949"/>
            <a:ext cx="3503916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cs typeface="Calibri"/>
              </a:rPr>
              <a:t>Individual who has had close contact (&lt;6 feet) for ≥15 min  without wearing a face mask.</a:t>
            </a:r>
          </a:p>
        </p:txBody>
      </p:sp>
      <p:pic>
        <p:nvPicPr>
          <p:cNvPr id="15" name="Graphic 18" descr="Water">
            <a:extLst>
              <a:ext uri="{FF2B5EF4-FFF2-40B4-BE49-F238E27FC236}">
                <a16:creationId xmlns:a16="http://schemas.microsoft.com/office/drawing/2014/main" id="{AB837D04-F073-4AA7-AF14-AA93957BF28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5780000">
            <a:off x="7630241" y="2049021"/>
            <a:ext cx="396816" cy="39681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40DC9A0-51AB-4ED2-B377-4DFF0BFF8BE1}"/>
              </a:ext>
            </a:extLst>
          </p:cNvPr>
          <p:cNvSpPr txBox="1"/>
          <p:nvPr/>
        </p:nvSpPr>
        <p:spPr>
          <a:xfrm>
            <a:off x="560606" y="4218328"/>
            <a:ext cx="5254324" cy="2062103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/>
              <a:t>Exposure to: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Person with COVID-19 who has symptoms (in the period of 48 hours before symptom onset)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Person who has tested positive for COVID-19 (lab confirmed) but has not had any symptoms (in the 48 hours before the date of collection)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89A3295-6277-4A0F-8D47-731447999241}"/>
              </a:ext>
            </a:extLst>
          </p:cNvPr>
          <p:cNvSpPr txBox="1"/>
          <p:nvPr/>
        </p:nvSpPr>
        <p:spPr>
          <a:xfrm>
            <a:off x="6377070" y="3916278"/>
            <a:ext cx="5254324" cy="2616101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/>
              <a:t>Recommended Precautions for the Public</a:t>
            </a:r>
          </a:p>
          <a:p>
            <a:r>
              <a:rPr lang="en-US" sz="1600" b="1" dirty="0"/>
              <a:t>Home quarantine. </a:t>
            </a:r>
            <a:r>
              <a:rPr lang="en-US" sz="1600" dirty="0"/>
              <a:t>Stay home until 14 days after last exposure and maintain social distance (at least 6 feet) from others at all times.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Self monitor for symptoms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Check temperature twice a day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Watch for fever, cough, or shortness of breath, or other symptoms of COVID-19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Avoid contact with people at higher risk for severe illness from COVID-19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E5660C6-DF99-4A3B-8C74-473C21C22980}"/>
              </a:ext>
            </a:extLst>
          </p:cNvPr>
          <p:cNvSpPr txBox="1"/>
          <p:nvPr/>
        </p:nvSpPr>
        <p:spPr>
          <a:xfrm>
            <a:off x="8316908" y="6532379"/>
            <a:ext cx="3574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El Paso Department of Public Health</a:t>
            </a:r>
          </a:p>
        </p:txBody>
      </p:sp>
    </p:spTree>
    <p:extLst>
      <p:ext uri="{BB962C8B-B14F-4D97-AF65-F5344CB8AC3E}">
        <p14:creationId xmlns:p14="http://schemas.microsoft.com/office/powerpoint/2010/main" val="34223966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452CBBD-83DC-4029-8CDE-CC42C9A360FB}"/>
              </a:ext>
            </a:extLst>
          </p:cNvPr>
          <p:cNvSpPr txBox="1"/>
          <p:nvPr/>
        </p:nvSpPr>
        <p:spPr>
          <a:xfrm>
            <a:off x="3448517" y="481061"/>
            <a:ext cx="5294968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000" b="1" dirty="0"/>
              <a:t>Medium- Risk Exposure</a:t>
            </a:r>
          </a:p>
        </p:txBody>
      </p:sp>
      <p:pic>
        <p:nvPicPr>
          <p:cNvPr id="5" name="Graphic 6" descr="Woman">
            <a:extLst>
              <a:ext uri="{FF2B5EF4-FFF2-40B4-BE49-F238E27FC236}">
                <a16:creationId xmlns:a16="http://schemas.microsoft.com/office/drawing/2014/main" id="{76FA2ED6-32AB-42DD-880B-41C20110F2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68004" y="1353461"/>
            <a:ext cx="1446361" cy="1417607"/>
          </a:xfrm>
          <a:prstGeom prst="rect">
            <a:avLst/>
          </a:prstGeom>
        </p:spPr>
      </p:pic>
      <p:pic>
        <p:nvPicPr>
          <p:cNvPr id="6" name="Graphic 7" descr="Man">
            <a:extLst>
              <a:ext uri="{FF2B5EF4-FFF2-40B4-BE49-F238E27FC236}">
                <a16:creationId xmlns:a16="http://schemas.microsoft.com/office/drawing/2014/main" id="{20EE72F7-4577-4F47-A94A-5E44687CEE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959023" y="1281573"/>
            <a:ext cx="1489494" cy="1489494"/>
          </a:xfrm>
          <a:prstGeom prst="rect">
            <a:avLst/>
          </a:prstGeom>
        </p:spPr>
      </p:pic>
      <p:pic>
        <p:nvPicPr>
          <p:cNvPr id="7" name="Graphic 8" descr="Confused person">
            <a:extLst>
              <a:ext uri="{FF2B5EF4-FFF2-40B4-BE49-F238E27FC236}">
                <a16:creationId xmlns:a16="http://schemas.microsoft.com/office/drawing/2014/main" id="{4F5192A1-5747-48BB-AF55-8ED8130F040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619484" y="1323806"/>
            <a:ext cx="1489494" cy="148949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F5EC082-13B0-406C-B556-67D845FA2467}"/>
              </a:ext>
            </a:extLst>
          </p:cNvPr>
          <p:cNvSpPr txBox="1"/>
          <p:nvPr/>
        </p:nvSpPr>
        <p:spPr>
          <a:xfrm>
            <a:off x="1985067" y="2777669"/>
            <a:ext cx="3503916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cs typeface="Calibri"/>
              </a:rPr>
              <a:t>Individual who has had close contact (&lt;6 feet) for ≥15 minutes while wearing a face mask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88DA819-4CC4-48F1-B43E-4C42AF1B2B5B}"/>
              </a:ext>
            </a:extLst>
          </p:cNvPr>
          <p:cNvSpPr txBox="1"/>
          <p:nvPr/>
        </p:nvSpPr>
        <p:spPr>
          <a:xfrm>
            <a:off x="2610617" y="1456659"/>
            <a:ext cx="186306" cy="7286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C4B9BC7-0FA8-4AC4-95EB-A6D3A33D29B5}"/>
              </a:ext>
            </a:extLst>
          </p:cNvPr>
          <p:cNvSpPr txBox="1"/>
          <p:nvPr/>
        </p:nvSpPr>
        <p:spPr>
          <a:xfrm>
            <a:off x="3271078" y="1493092"/>
            <a:ext cx="186306" cy="7286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AF103BE-B571-4C6A-AC27-3E09E8AB8F42}"/>
              </a:ext>
            </a:extLst>
          </p:cNvPr>
          <p:cNvSpPr txBox="1"/>
          <p:nvPr/>
        </p:nvSpPr>
        <p:spPr>
          <a:xfrm>
            <a:off x="3998031" y="1514566"/>
            <a:ext cx="186306" cy="7286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2" name="Graphic 6" descr="Woman">
            <a:extLst>
              <a:ext uri="{FF2B5EF4-FFF2-40B4-BE49-F238E27FC236}">
                <a16:creationId xmlns:a16="http://schemas.microsoft.com/office/drawing/2014/main" id="{B66AE8DE-4BB6-4A3D-9334-11E263A2E0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538238" y="1377721"/>
            <a:ext cx="1320953" cy="1417607"/>
          </a:xfrm>
          <a:prstGeom prst="rect">
            <a:avLst/>
          </a:prstGeom>
        </p:spPr>
      </p:pic>
      <p:pic>
        <p:nvPicPr>
          <p:cNvPr id="13" name="Graphic 7" descr="Man">
            <a:extLst>
              <a:ext uri="{FF2B5EF4-FFF2-40B4-BE49-F238E27FC236}">
                <a16:creationId xmlns:a16="http://schemas.microsoft.com/office/drawing/2014/main" id="{621A735B-2D19-4A00-BF60-5570578E14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53636" y="1323806"/>
            <a:ext cx="1446360" cy="1489494"/>
          </a:xfrm>
          <a:prstGeom prst="rect">
            <a:avLst/>
          </a:prstGeom>
        </p:spPr>
      </p:pic>
      <p:pic>
        <p:nvPicPr>
          <p:cNvPr id="14" name="Graphic 8" descr="Confused person">
            <a:extLst>
              <a:ext uri="{FF2B5EF4-FFF2-40B4-BE49-F238E27FC236}">
                <a16:creationId xmlns:a16="http://schemas.microsoft.com/office/drawing/2014/main" id="{C1CEEB1D-115B-40F4-B58A-3AE6CDE9D5D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796522" y="1359750"/>
            <a:ext cx="1474237" cy="148949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37A501B-BFF1-40DF-8211-9D44B1E903C0}"/>
              </a:ext>
            </a:extLst>
          </p:cNvPr>
          <p:cNvSpPr txBox="1"/>
          <p:nvPr/>
        </p:nvSpPr>
        <p:spPr>
          <a:xfrm>
            <a:off x="7153636" y="2813300"/>
            <a:ext cx="2910063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cs typeface="Calibri"/>
              </a:rPr>
              <a:t>Individual who has had close contact (&lt;6 feet) for &lt;15 min  without wearing a face mask.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3CC7011-A807-4C47-B765-8E60B250EB32}"/>
              </a:ext>
            </a:extLst>
          </p:cNvPr>
          <p:cNvSpPr txBox="1"/>
          <p:nvPr/>
        </p:nvSpPr>
        <p:spPr>
          <a:xfrm>
            <a:off x="560606" y="4218328"/>
            <a:ext cx="5254324" cy="2062103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/>
              <a:t>Exposure to: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Person with COVID-19 who has symptoms (in the period of 48 hours before symptom onset)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Person who has tested positive for COVID-19 (lab confirmed) but has not had any symptoms (in the 48 hours before the date of collection)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D6B5C00-FAF3-4A4D-8C91-FFB1D8B4C4B5}"/>
              </a:ext>
            </a:extLst>
          </p:cNvPr>
          <p:cNvSpPr txBox="1"/>
          <p:nvPr/>
        </p:nvSpPr>
        <p:spPr>
          <a:xfrm>
            <a:off x="6377070" y="3916278"/>
            <a:ext cx="5254324" cy="2616101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/>
              <a:t>Recommended Precautions for the Public</a:t>
            </a:r>
          </a:p>
          <a:p>
            <a:r>
              <a:rPr lang="en-US" sz="1600" b="1" dirty="0"/>
              <a:t>NO Home quarantine </a:t>
            </a:r>
            <a:r>
              <a:rPr lang="en-US" sz="1600" dirty="0"/>
              <a:t>but maintain social distance for 14 days after your last exposure (at least 6 feet) from others at all times.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Self monitor for symptoms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Check temperature twice a day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Watch for fever, cough, or shortness of breath, or other symptoms of COVID-19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Avoid contact with people at higher risk for severe illness from COVID-19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B03082E-4CDB-4F0E-8216-602E21C86AB1}"/>
              </a:ext>
            </a:extLst>
          </p:cNvPr>
          <p:cNvSpPr txBox="1"/>
          <p:nvPr/>
        </p:nvSpPr>
        <p:spPr>
          <a:xfrm>
            <a:off x="8316908" y="6532379"/>
            <a:ext cx="3574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El Paso Department of Public Health</a:t>
            </a:r>
          </a:p>
        </p:txBody>
      </p:sp>
    </p:spTree>
    <p:extLst>
      <p:ext uri="{BB962C8B-B14F-4D97-AF65-F5344CB8AC3E}">
        <p14:creationId xmlns:p14="http://schemas.microsoft.com/office/powerpoint/2010/main" val="2126714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70EBB3C-FC04-47B3-8620-3C7FA5CF9D64}"/>
              </a:ext>
            </a:extLst>
          </p:cNvPr>
          <p:cNvSpPr txBox="1"/>
          <p:nvPr/>
        </p:nvSpPr>
        <p:spPr>
          <a:xfrm>
            <a:off x="3944203" y="462011"/>
            <a:ext cx="4476466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000" b="1" dirty="0"/>
              <a:t>Low- Risk Exposure</a:t>
            </a:r>
          </a:p>
        </p:txBody>
      </p:sp>
      <p:pic>
        <p:nvPicPr>
          <p:cNvPr id="5" name="Graphic 6" descr="Woman">
            <a:extLst>
              <a:ext uri="{FF2B5EF4-FFF2-40B4-BE49-F238E27FC236}">
                <a16:creationId xmlns:a16="http://schemas.microsoft.com/office/drawing/2014/main" id="{3D4C5812-AD51-46E4-9BF1-E9354FEDA7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34242" y="1531756"/>
            <a:ext cx="1320953" cy="1417607"/>
          </a:xfrm>
          <a:prstGeom prst="rect">
            <a:avLst/>
          </a:prstGeom>
        </p:spPr>
      </p:pic>
      <p:pic>
        <p:nvPicPr>
          <p:cNvPr id="6" name="Graphic 7" descr="Man">
            <a:extLst>
              <a:ext uri="{FF2B5EF4-FFF2-40B4-BE49-F238E27FC236}">
                <a16:creationId xmlns:a16="http://schemas.microsoft.com/office/drawing/2014/main" id="{AF9E4178-D7A3-40D4-BCB6-D96B413D5B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49640" y="1477841"/>
            <a:ext cx="1446360" cy="1489494"/>
          </a:xfrm>
          <a:prstGeom prst="rect">
            <a:avLst/>
          </a:prstGeom>
        </p:spPr>
      </p:pic>
      <p:pic>
        <p:nvPicPr>
          <p:cNvPr id="7" name="Graphic 8" descr="Confused person">
            <a:extLst>
              <a:ext uri="{FF2B5EF4-FFF2-40B4-BE49-F238E27FC236}">
                <a16:creationId xmlns:a16="http://schemas.microsoft.com/office/drawing/2014/main" id="{283F07E9-0207-42DF-8164-76252C8FB92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292526" y="1513785"/>
            <a:ext cx="1474237" cy="148949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441D06B-1410-4FD5-AD2B-E33D22010A02}"/>
              </a:ext>
            </a:extLst>
          </p:cNvPr>
          <p:cNvSpPr txBox="1"/>
          <p:nvPr/>
        </p:nvSpPr>
        <p:spPr>
          <a:xfrm>
            <a:off x="4667765" y="2967335"/>
            <a:ext cx="2910063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cs typeface="Calibri"/>
              </a:rPr>
              <a:t>Individual who has had close contact (&lt;6 feet) for &lt;15 min  while wearing a face mask.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B158ECC-0FF4-4C13-B2FB-1E094D7CBF16}"/>
              </a:ext>
            </a:extLst>
          </p:cNvPr>
          <p:cNvSpPr txBox="1"/>
          <p:nvPr/>
        </p:nvSpPr>
        <p:spPr>
          <a:xfrm>
            <a:off x="6601565" y="1696745"/>
            <a:ext cx="186306" cy="7286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9C9C975-3728-4039-96F0-3144FB4C2003}"/>
              </a:ext>
            </a:extLst>
          </p:cNvPr>
          <p:cNvSpPr txBox="1"/>
          <p:nvPr/>
        </p:nvSpPr>
        <p:spPr>
          <a:xfrm>
            <a:off x="5936491" y="1696745"/>
            <a:ext cx="186306" cy="7286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F80F560-B71B-427A-85B7-1EAA7BFFA8C8}"/>
              </a:ext>
            </a:extLst>
          </p:cNvPr>
          <p:cNvSpPr txBox="1"/>
          <p:nvPr/>
        </p:nvSpPr>
        <p:spPr>
          <a:xfrm>
            <a:off x="5279667" y="1656857"/>
            <a:ext cx="186306" cy="7286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1246B47-16AB-4E36-A766-D37F3B2C9783}"/>
              </a:ext>
            </a:extLst>
          </p:cNvPr>
          <p:cNvSpPr txBox="1"/>
          <p:nvPr/>
        </p:nvSpPr>
        <p:spPr>
          <a:xfrm>
            <a:off x="560606" y="4218328"/>
            <a:ext cx="5254324" cy="2062103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/>
              <a:t>Exposure to: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Person with COVID-19 who has symptoms (in the period of 48 hours before symptom onset)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Person who has tested positive for COVID-19 (lab confirmed) but has not had any symptoms (in the 48 hours before the date of collection)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457FFD4-935E-42A6-997B-384F959BA7EC}"/>
              </a:ext>
            </a:extLst>
          </p:cNvPr>
          <p:cNvSpPr txBox="1"/>
          <p:nvPr/>
        </p:nvSpPr>
        <p:spPr>
          <a:xfrm>
            <a:off x="6377070" y="4268703"/>
            <a:ext cx="5254324" cy="1785104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/>
              <a:t>Recommended Precautions for the Public</a:t>
            </a:r>
          </a:p>
          <a:p>
            <a:r>
              <a:rPr lang="en-US" b="1" dirty="0"/>
              <a:t>No restrictions, </a:t>
            </a:r>
            <a:r>
              <a:rPr lang="en-US" dirty="0"/>
              <a:t>but should practice social distancing and other personal preventative strategies.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Be alert for symptoms.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Watch for fever, cough, or shortness of breath, or other symptoms of COVID-19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06A0AA8-EC31-4353-8A54-7C3D01444CB7}"/>
              </a:ext>
            </a:extLst>
          </p:cNvPr>
          <p:cNvSpPr txBox="1"/>
          <p:nvPr/>
        </p:nvSpPr>
        <p:spPr>
          <a:xfrm>
            <a:off x="8316908" y="6532379"/>
            <a:ext cx="3574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El Paso Department of Public Health</a:t>
            </a:r>
          </a:p>
        </p:txBody>
      </p:sp>
    </p:spTree>
    <p:extLst>
      <p:ext uri="{BB962C8B-B14F-4D97-AF65-F5344CB8AC3E}">
        <p14:creationId xmlns:p14="http://schemas.microsoft.com/office/powerpoint/2010/main" val="2215090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4" descr="Confused person">
            <a:extLst>
              <a:ext uri="{FF2B5EF4-FFF2-40B4-BE49-F238E27FC236}">
                <a16:creationId xmlns:a16="http://schemas.microsoft.com/office/drawing/2014/main" id="{825E687C-0704-4115-A8BB-E4A1ACA10D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9291" y="1792857"/>
            <a:ext cx="785004" cy="785004"/>
          </a:xfrm>
          <a:prstGeom prst="rect">
            <a:avLst/>
          </a:prstGeom>
        </p:spPr>
      </p:pic>
      <p:pic>
        <p:nvPicPr>
          <p:cNvPr id="5" name="Graphic 4" descr="Confused person">
            <a:extLst>
              <a:ext uri="{FF2B5EF4-FFF2-40B4-BE49-F238E27FC236}">
                <a16:creationId xmlns:a16="http://schemas.microsoft.com/office/drawing/2014/main" id="{20A996D0-E344-4F00-95EB-C4F921769D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61403" y="1792856"/>
            <a:ext cx="785004" cy="785004"/>
          </a:xfrm>
          <a:prstGeom prst="rect">
            <a:avLst/>
          </a:prstGeom>
        </p:spPr>
      </p:pic>
      <p:pic>
        <p:nvPicPr>
          <p:cNvPr id="6" name="Graphic 4" descr="Confused person">
            <a:extLst>
              <a:ext uri="{FF2B5EF4-FFF2-40B4-BE49-F238E27FC236}">
                <a16:creationId xmlns:a16="http://schemas.microsoft.com/office/drawing/2014/main" id="{F7B40854-CB66-44D6-ADDF-5FC185300D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27894" y="1792856"/>
            <a:ext cx="785004" cy="785004"/>
          </a:xfrm>
          <a:prstGeom prst="rect">
            <a:avLst/>
          </a:prstGeom>
        </p:spPr>
      </p:pic>
      <p:pic>
        <p:nvPicPr>
          <p:cNvPr id="7" name="Graphic 6" descr="Confused person">
            <a:extLst>
              <a:ext uri="{FF2B5EF4-FFF2-40B4-BE49-F238E27FC236}">
                <a16:creationId xmlns:a16="http://schemas.microsoft.com/office/drawing/2014/main" id="{B601E161-0E15-44DB-96D9-FE9EBB8F8E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308120" y="1792855"/>
            <a:ext cx="785004" cy="785004"/>
          </a:xfrm>
          <a:prstGeom prst="rect">
            <a:avLst/>
          </a:prstGeom>
        </p:spPr>
      </p:pic>
      <p:pic>
        <p:nvPicPr>
          <p:cNvPr id="8" name="Graphic 4" descr="Confused person">
            <a:extLst>
              <a:ext uri="{FF2B5EF4-FFF2-40B4-BE49-F238E27FC236}">
                <a16:creationId xmlns:a16="http://schemas.microsoft.com/office/drawing/2014/main" id="{45042879-0E52-4DCC-AAA7-7A2AA2CD05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74611" y="1792856"/>
            <a:ext cx="785004" cy="785004"/>
          </a:xfrm>
          <a:prstGeom prst="rect">
            <a:avLst/>
          </a:prstGeom>
        </p:spPr>
      </p:pic>
      <p:pic>
        <p:nvPicPr>
          <p:cNvPr id="9" name="Graphic 8" descr="Confused person">
            <a:extLst>
              <a:ext uri="{FF2B5EF4-FFF2-40B4-BE49-F238E27FC236}">
                <a16:creationId xmlns:a16="http://schemas.microsoft.com/office/drawing/2014/main" id="{EC75C1B0-7188-459A-884B-ACCB4E4A54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54837" y="1792855"/>
            <a:ext cx="785004" cy="785004"/>
          </a:xfrm>
          <a:prstGeom prst="rect">
            <a:avLst/>
          </a:prstGeom>
        </p:spPr>
      </p:pic>
      <p:pic>
        <p:nvPicPr>
          <p:cNvPr id="10" name="Graphic 4" descr="Confused person">
            <a:extLst>
              <a:ext uri="{FF2B5EF4-FFF2-40B4-BE49-F238E27FC236}">
                <a16:creationId xmlns:a16="http://schemas.microsoft.com/office/drawing/2014/main" id="{E4200747-0FAC-4BF6-B997-E71F9FA705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78196" y="1792855"/>
            <a:ext cx="785004" cy="785004"/>
          </a:xfrm>
          <a:prstGeom prst="rect">
            <a:avLst/>
          </a:prstGeom>
        </p:spPr>
      </p:pic>
      <p:pic>
        <p:nvPicPr>
          <p:cNvPr id="12" name="Graphic 12" descr="Transfer">
            <a:extLst>
              <a:ext uri="{FF2B5EF4-FFF2-40B4-BE49-F238E27FC236}">
                <a16:creationId xmlns:a16="http://schemas.microsoft.com/office/drawing/2014/main" id="{D29BFC73-3196-43AB-BE81-B5A0AB2693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800045" y="1907875"/>
            <a:ext cx="569344" cy="56934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394F4F5-B6DA-4A1E-B0AB-998FF70E3EF4}"/>
              </a:ext>
            </a:extLst>
          </p:cNvPr>
          <p:cNvSpPr txBox="1"/>
          <p:nvPr/>
        </p:nvSpPr>
        <p:spPr>
          <a:xfrm>
            <a:off x="1733909" y="1662023"/>
            <a:ext cx="74474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/>
              <a:t>6 pies</a:t>
            </a:r>
          </a:p>
        </p:txBody>
      </p:sp>
      <p:pic>
        <p:nvPicPr>
          <p:cNvPr id="14" name="Graphic 12" descr="Transfer">
            <a:extLst>
              <a:ext uri="{FF2B5EF4-FFF2-40B4-BE49-F238E27FC236}">
                <a16:creationId xmlns:a16="http://schemas.microsoft.com/office/drawing/2014/main" id="{290F5063-92EE-4D6C-8E78-75E804B322E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309667" y="1979761"/>
            <a:ext cx="569344" cy="56934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E8D9788-3FEE-4788-AD0F-656CB4C4CAB9}"/>
              </a:ext>
            </a:extLst>
          </p:cNvPr>
          <p:cNvSpPr txBox="1"/>
          <p:nvPr/>
        </p:nvSpPr>
        <p:spPr>
          <a:xfrm>
            <a:off x="3243531" y="1733909"/>
            <a:ext cx="74474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/>
              <a:t>6 pies</a:t>
            </a:r>
          </a:p>
        </p:txBody>
      </p:sp>
      <p:pic>
        <p:nvPicPr>
          <p:cNvPr id="16" name="Graphic 12" descr="Transfer">
            <a:extLst>
              <a:ext uri="{FF2B5EF4-FFF2-40B4-BE49-F238E27FC236}">
                <a16:creationId xmlns:a16="http://schemas.microsoft.com/office/drawing/2014/main" id="{59B87BC2-9003-426E-9746-AA38C2FAEAB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704271" y="1994139"/>
            <a:ext cx="569344" cy="56934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75DD95B-2ED4-434A-8593-6F6E1850B18B}"/>
              </a:ext>
            </a:extLst>
          </p:cNvPr>
          <p:cNvSpPr txBox="1"/>
          <p:nvPr/>
        </p:nvSpPr>
        <p:spPr>
          <a:xfrm>
            <a:off x="4638135" y="1748287"/>
            <a:ext cx="74474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/>
              <a:t>6 pies</a:t>
            </a:r>
          </a:p>
        </p:txBody>
      </p:sp>
      <p:pic>
        <p:nvPicPr>
          <p:cNvPr id="18" name="Graphic 12" descr="Transfer">
            <a:extLst>
              <a:ext uri="{FF2B5EF4-FFF2-40B4-BE49-F238E27FC236}">
                <a16:creationId xmlns:a16="http://schemas.microsoft.com/office/drawing/2014/main" id="{14DA2814-5FC2-4DE6-89A9-D3FC86F14E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127629" y="2008516"/>
            <a:ext cx="569344" cy="569344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EA14E2B1-FB33-4A5F-B185-8E6BFE74F541}"/>
              </a:ext>
            </a:extLst>
          </p:cNvPr>
          <p:cNvSpPr txBox="1"/>
          <p:nvPr/>
        </p:nvSpPr>
        <p:spPr>
          <a:xfrm>
            <a:off x="6061493" y="1762664"/>
            <a:ext cx="74474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/>
              <a:t>6 pies</a:t>
            </a:r>
          </a:p>
        </p:txBody>
      </p:sp>
      <p:pic>
        <p:nvPicPr>
          <p:cNvPr id="20" name="Graphic 12" descr="Transfer">
            <a:extLst>
              <a:ext uri="{FF2B5EF4-FFF2-40B4-BE49-F238E27FC236}">
                <a16:creationId xmlns:a16="http://schemas.microsoft.com/office/drawing/2014/main" id="{7D81C927-28E7-4742-868D-396978FC82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507855" y="2022893"/>
            <a:ext cx="569344" cy="569344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3596E167-4C54-44D7-A762-C11077D3C51A}"/>
              </a:ext>
            </a:extLst>
          </p:cNvPr>
          <p:cNvSpPr txBox="1"/>
          <p:nvPr/>
        </p:nvSpPr>
        <p:spPr>
          <a:xfrm>
            <a:off x="7441719" y="1777041"/>
            <a:ext cx="74474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/>
              <a:t>6 pies</a:t>
            </a:r>
          </a:p>
        </p:txBody>
      </p:sp>
      <p:pic>
        <p:nvPicPr>
          <p:cNvPr id="22" name="Graphic 12" descr="Transfer">
            <a:extLst>
              <a:ext uri="{FF2B5EF4-FFF2-40B4-BE49-F238E27FC236}">
                <a16:creationId xmlns:a16="http://schemas.microsoft.com/office/drawing/2014/main" id="{22982B2A-6BEC-4750-9B58-0540A257427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959969" y="2008516"/>
            <a:ext cx="569344" cy="569344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9A94EBB0-B158-41FB-A457-443B724AE9E6}"/>
              </a:ext>
            </a:extLst>
          </p:cNvPr>
          <p:cNvSpPr txBox="1"/>
          <p:nvPr/>
        </p:nvSpPr>
        <p:spPr>
          <a:xfrm>
            <a:off x="8893833" y="1762664"/>
            <a:ext cx="74474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/>
              <a:t>6 pies</a:t>
            </a:r>
          </a:p>
        </p:txBody>
      </p:sp>
      <p:pic>
        <p:nvPicPr>
          <p:cNvPr id="24" name="Graphic 4" descr="Confused person">
            <a:extLst>
              <a:ext uri="{FF2B5EF4-FFF2-40B4-BE49-F238E27FC236}">
                <a16:creationId xmlns:a16="http://schemas.microsoft.com/office/drawing/2014/main" id="{33EBF2D0-99CC-4949-B550-5284D8EE27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3668" y="3446253"/>
            <a:ext cx="785004" cy="785004"/>
          </a:xfrm>
          <a:prstGeom prst="rect">
            <a:avLst/>
          </a:prstGeom>
        </p:spPr>
      </p:pic>
      <p:pic>
        <p:nvPicPr>
          <p:cNvPr id="25" name="Graphic 24" descr="Confused person">
            <a:extLst>
              <a:ext uri="{FF2B5EF4-FFF2-40B4-BE49-F238E27FC236}">
                <a16:creationId xmlns:a16="http://schemas.microsoft.com/office/drawing/2014/main" id="{55388681-7AF5-4947-B449-EAA1629581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75780" y="3446252"/>
            <a:ext cx="785004" cy="785004"/>
          </a:xfrm>
          <a:prstGeom prst="rect">
            <a:avLst/>
          </a:prstGeom>
        </p:spPr>
      </p:pic>
      <p:pic>
        <p:nvPicPr>
          <p:cNvPr id="26" name="Graphic 4" descr="Confused person">
            <a:extLst>
              <a:ext uri="{FF2B5EF4-FFF2-40B4-BE49-F238E27FC236}">
                <a16:creationId xmlns:a16="http://schemas.microsoft.com/office/drawing/2014/main" id="{25BD3B7E-35B0-4619-9C2D-F69AC76D72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42271" y="3446252"/>
            <a:ext cx="785004" cy="785004"/>
          </a:xfrm>
          <a:prstGeom prst="rect">
            <a:avLst/>
          </a:prstGeom>
        </p:spPr>
      </p:pic>
      <p:pic>
        <p:nvPicPr>
          <p:cNvPr id="27" name="Graphic 26" descr="Confused person">
            <a:extLst>
              <a:ext uri="{FF2B5EF4-FFF2-40B4-BE49-F238E27FC236}">
                <a16:creationId xmlns:a16="http://schemas.microsoft.com/office/drawing/2014/main" id="{E5403210-A4F6-4580-AFDE-98EDABD7CE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22497" y="3446251"/>
            <a:ext cx="785004" cy="785004"/>
          </a:xfrm>
          <a:prstGeom prst="rect">
            <a:avLst/>
          </a:prstGeom>
        </p:spPr>
      </p:pic>
      <p:pic>
        <p:nvPicPr>
          <p:cNvPr id="28" name="Graphic 4" descr="Confused person">
            <a:extLst>
              <a:ext uri="{FF2B5EF4-FFF2-40B4-BE49-F238E27FC236}">
                <a16:creationId xmlns:a16="http://schemas.microsoft.com/office/drawing/2014/main" id="{C630C525-8940-49B9-9C9C-698F595922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88988" y="3446252"/>
            <a:ext cx="785004" cy="785004"/>
          </a:xfrm>
          <a:prstGeom prst="rect">
            <a:avLst/>
          </a:prstGeom>
        </p:spPr>
      </p:pic>
      <p:pic>
        <p:nvPicPr>
          <p:cNvPr id="29" name="Graphic 28" descr="Confused person">
            <a:extLst>
              <a:ext uri="{FF2B5EF4-FFF2-40B4-BE49-F238E27FC236}">
                <a16:creationId xmlns:a16="http://schemas.microsoft.com/office/drawing/2014/main" id="{8DBA4A3F-C77E-46F5-BD1D-43C79AC3C1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69214" y="3446251"/>
            <a:ext cx="785004" cy="785004"/>
          </a:xfrm>
          <a:prstGeom prst="rect">
            <a:avLst/>
          </a:prstGeom>
        </p:spPr>
      </p:pic>
      <p:pic>
        <p:nvPicPr>
          <p:cNvPr id="30" name="Graphic 4" descr="Confused person">
            <a:extLst>
              <a:ext uri="{FF2B5EF4-FFF2-40B4-BE49-F238E27FC236}">
                <a16:creationId xmlns:a16="http://schemas.microsoft.com/office/drawing/2014/main" id="{D744D587-EA79-4F1C-8F77-0E1C729F20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92573" y="3446251"/>
            <a:ext cx="785004" cy="785004"/>
          </a:xfrm>
          <a:prstGeom prst="rect">
            <a:avLst/>
          </a:prstGeom>
        </p:spPr>
      </p:pic>
      <p:pic>
        <p:nvPicPr>
          <p:cNvPr id="31" name="Graphic 12" descr="Transfer">
            <a:extLst>
              <a:ext uri="{FF2B5EF4-FFF2-40B4-BE49-F238E27FC236}">
                <a16:creationId xmlns:a16="http://schemas.microsoft.com/office/drawing/2014/main" id="{2F0C93AF-3434-4E2E-99E3-5959DE8B8D8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814422" y="3561271"/>
            <a:ext cx="569344" cy="569344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CE2399AD-2A91-49B9-82CF-CA6CBC8D5BC5}"/>
              </a:ext>
            </a:extLst>
          </p:cNvPr>
          <p:cNvSpPr txBox="1"/>
          <p:nvPr/>
        </p:nvSpPr>
        <p:spPr>
          <a:xfrm>
            <a:off x="1748286" y="3315419"/>
            <a:ext cx="74474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/>
              <a:t>6 pies</a:t>
            </a:r>
          </a:p>
        </p:txBody>
      </p:sp>
      <p:pic>
        <p:nvPicPr>
          <p:cNvPr id="33" name="Graphic 12" descr="Transfer">
            <a:extLst>
              <a:ext uri="{FF2B5EF4-FFF2-40B4-BE49-F238E27FC236}">
                <a16:creationId xmlns:a16="http://schemas.microsoft.com/office/drawing/2014/main" id="{721E9264-2398-44DE-8EEB-3E82AC43F62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324044" y="3633157"/>
            <a:ext cx="569344" cy="569344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F65FAA45-C21D-425A-B75D-51BE438D6718}"/>
              </a:ext>
            </a:extLst>
          </p:cNvPr>
          <p:cNvSpPr txBox="1"/>
          <p:nvPr/>
        </p:nvSpPr>
        <p:spPr>
          <a:xfrm>
            <a:off x="3257908" y="3387305"/>
            <a:ext cx="74474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/>
              <a:t>6 pies</a:t>
            </a:r>
          </a:p>
        </p:txBody>
      </p:sp>
      <p:pic>
        <p:nvPicPr>
          <p:cNvPr id="35" name="Graphic 12" descr="Transfer">
            <a:extLst>
              <a:ext uri="{FF2B5EF4-FFF2-40B4-BE49-F238E27FC236}">
                <a16:creationId xmlns:a16="http://schemas.microsoft.com/office/drawing/2014/main" id="{C3FBEFD3-5A06-4FE7-87A9-02225F25DE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718648" y="3647535"/>
            <a:ext cx="569344" cy="569344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DCF932F6-75A7-4C4F-9B7F-680DF8DAFC5F}"/>
              </a:ext>
            </a:extLst>
          </p:cNvPr>
          <p:cNvSpPr txBox="1"/>
          <p:nvPr/>
        </p:nvSpPr>
        <p:spPr>
          <a:xfrm>
            <a:off x="4652512" y="3401683"/>
            <a:ext cx="74474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/>
              <a:t>6 pies</a:t>
            </a:r>
          </a:p>
        </p:txBody>
      </p:sp>
      <p:pic>
        <p:nvPicPr>
          <p:cNvPr id="37" name="Graphic 12" descr="Transfer">
            <a:extLst>
              <a:ext uri="{FF2B5EF4-FFF2-40B4-BE49-F238E27FC236}">
                <a16:creationId xmlns:a16="http://schemas.microsoft.com/office/drawing/2014/main" id="{ABBEE381-4657-4639-B549-AFCD200CDFE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142006" y="3661912"/>
            <a:ext cx="569344" cy="569344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964EEDC4-9A66-4CB5-B618-792D1B469552}"/>
              </a:ext>
            </a:extLst>
          </p:cNvPr>
          <p:cNvSpPr txBox="1"/>
          <p:nvPr/>
        </p:nvSpPr>
        <p:spPr>
          <a:xfrm>
            <a:off x="6075870" y="3416060"/>
            <a:ext cx="74474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/>
              <a:t>6 pies</a:t>
            </a:r>
          </a:p>
        </p:txBody>
      </p:sp>
      <p:pic>
        <p:nvPicPr>
          <p:cNvPr id="39" name="Graphic 12" descr="Transfer">
            <a:extLst>
              <a:ext uri="{FF2B5EF4-FFF2-40B4-BE49-F238E27FC236}">
                <a16:creationId xmlns:a16="http://schemas.microsoft.com/office/drawing/2014/main" id="{DFF22E85-D99F-477E-BD60-0BA1715286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522232" y="3676289"/>
            <a:ext cx="569344" cy="569344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C0BE63DC-CA8E-4D68-A106-EAA29F72FE62}"/>
              </a:ext>
            </a:extLst>
          </p:cNvPr>
          <p:cNvSpPr txBox="1"/>
          <p:nvPr/>
        </p:nvSpPr>
        <p:spPr>
          <a:xfrm>
            <a:off x="7456096" y="3430437"/>
            <a:ext cx="74474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/>
              <a:t>6 pies</a:t>
            </a:r>
          </a:p>
        </p:txBody>
      </p:sp>
      <p:pic>
        <p:nvPicPr>
          <p:cNvPr id="41" name="Graphic 12" descr="Transfer">
            <a:extLst>
              <a:ext uri="{FF2B5EF4-FFF2-40B4-BE49-F238E27FC236}">
                <a16:creationId xmlns:a16="http://schemas.microsoft.com/office/drawing/2014/main" id="{1BE8F7AA-2EDF-4476-A973-EB6C631A1DA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974346" y="3661912"/>
            <a:ext cx="569344" cy="569344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EF9CB19F-37B6-4095-804C-D3756FEAFA51}"/>
              </a:ext>
            </a:extLst>
          </p:cNvPr>
          <p:cNvSpPr txBox="1"/>
          <p:nvPr/>
        </p:nvSpPr>
        <p:spPr>
          <a:xfrm>
            <a:off x="8908210" y="3416060"/>
            <a:ext cx="74474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/>
              <a:t>6 pies</a:t>
            </a:r>
          </a:p>
        </p:txBody>
      </p:sp>
      <p:pic>
        <p:nvPicPr>
          <p:cNvPr id="43" name="Graphic 12" descr="Transfer">
            <a:extLst>
              <a:ext uri="{FF2B5EF4-FFF2-40B4-BE49-F238E27FC236}">
                <a16:creationId xmlns:a16="http://schemas.microsoft.com/office/drawing/2014/main" id="{06B4ED18-E162-4828-AAE6-C96538E00FD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5400000">
            <a:off x="1124309" y="2669874"/>
            <a:ext cx="569344" cy="569344"/>
          </a:xfrm>
          <a:prstGeom prst="rect">
            <a:avLst/>
          </a:prstGeom>
        </p:spPr>
      </p:pic>
      <p:pic>
        <p:nvPicPr>
          <p:cNvPr id="44" name="Graphic 12" descr="Transfer">
            <a:extLst>
              <a:ext uri="{FF2B5EF4-FFF2-40B4-BE49-F238E27FC236}">
                <a16:creationId xmlns:a16="http://schemas.microsoft.com/office/drawing/2014/main" id="{8F65CDB1-8A12-469B-A4E4-293DF8CC7D3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5400000">
            <a:off x="2576422" y="2756138"/>
            <a:ext cx="569344" cy="569344"/>
          </a:xfrm>
          <a:prstGeom prst="rect">
            <a:avLst/>
          </a:prstGeom>
        </p:spPr>
      </p:pic>
      <p:pic>
        <p:nvPicPr>
          <p:cNvPr id="45" name="Graphic 12" descr="Transfer">
            <a:extLst>
              <a:ext uri="{FF2B5EF4-FFF2-40B4-BE49-F238E27FC236}">
                <a16:creationId xmlns:a16="http://schemas.microsoft.com/office/drawing/2014/main" id="{27563E1B-A77B-4487-907D-A595115EF93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5400000">
            <a:off x="4042913" y="2756138"/>
            <a:ext cx="569344" cy="569344"/>
          </a:xfrm>
          <a:prstGeom prst="rect">
            <a:avLst/>
          </a:prstGeom>
        </p:spPr>
      </p:pic>
      <p:pic>
        <p:nvPicPr>
          <p:cNvPr id="46" name="Graphic 12" descr="Transfer">
            <a:extLst>
              <a:ext uri="{FF2B5EF4-FFF2-40B4-BE49-F238E27FC236}">
                <a16:creationId xmlns:a16="http://schemas.microsoft.com/office/drawing/2014/main" id="{371B910C-4C89-474A-BC30-A813F205C58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5400000">
            <a:off x="5423138" y="2756137"/>
            <a:ext cx="569344" cy="569344"/>
          </a:xfrm>
          <a:prstGeom prst="rect">
            <a:avLst/>
          </a:prstGeom>
        </p:spPr>
      </p:pic>
      <p:pic>
        <p:nvPicPr>
          <p:cNvPr id="47" name="Graphic 12" descr="Transfer">
            <a:extLst>
              <a:ext uri="{FF2B5EF4-FFF2-40B4-BE49-F238E27FC236}">
                <a16:creationId xmlns:a16="http://schemas.microsoft.com/office/drawing/2014/main" id="{63042710-F04B-4CDE-B063-826FB5728B2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5400000">
            <a:off x="6889629" y="2756138"/>
            <a:ext cx="569344" cy="569344"/>
          </a:xfrm>
          <a:prstGeom prst="rect">
            <a:avLst/>
          </a:prstGeom>
        </p:spPr>
      </p:pic>
      <p:pic>
        <p:nvPicPr>
          <p:cNvPr id="48" name="Graphic 12" descr="Transfer">
            <a:extLst>
              <a:ext uri="{FF2B5EF4-FFF2-40B4-BE49-F238E27FC236}">
                <a16:creationId xmlns:a16="http://schemas.microsoft.com/office/drawing/2014/main" id="{F175A173-07A6-4C0C-8BFE-22D8314C986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5400000">
            <a:off x="8269855" y="2756137"/>
            <a:ext cx="569344" cy="569344"/>
          </a:xfrm>
          <a:prstGeom prst="rect">
            <a:avLst/>
          </a:prstGeom>
        </p:spPr>
      </p:pic>
      <p:pic>
        <p:nvPicPr>
          <p:cNvPr id="49" name="Graphic 12" descr="Transfer">
            <a:extLst>
              <a:ext uri="{FF2B5EF4-FFF2-40B4-BE49-F238E27FC236}">
                <a16:creationId xmlns:a16="http://schemas.microsoft.com/office/drawing/2014/main" id="{BEE045F8-8621-47A7-8D84-D6F4A3C4F20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5400000">
            <a:off x="9693214" y="2684251"/>
            <a:ext cx="569344" cy="569344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AC0D7660-F989-4546-BF86-39588C04681E}"/>
              </a:ext>
            </a:extLst>
          </p:cNvPr>
          <p:cNvSpPr txBox="1"/>
          <p:nvPr/>
        </p:nvSpPr>
        <p:spPr>
          <a:xfrm>
            <a:off x="409396" y="4377546"/>
            <a:ext cx="11182708" cy="175432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MX" b="1" dirty="0">
                <a:ea typeface="+mn-lt"/>
                <a:cs typeface="+mn-lt"/>
              </a:rPr>
              <a:t>¿Quienes? </a:t>
            </a:r>
            <a:r>
              <a:rPr lang="es-MX" dirty="0">
                <a:ea typeface="+mn-lt"/>
                <a:cs typeface="+mn-lt"/>
              </a:rPr>
              <a:t>Todas las personas. Sin síntomas, pero con posible contacto casual (reuniones, clases, etc.) con alguna persona cuya prueba haya determinado que está infectada por el COVID-19</a:t>
            </a:r>
            <a:r>
              <a:rPr lang="en-US" dirty="0">
                <a:ea typeface="+mn-lt"/>
                <a:cs typeface="+mn-lt"/>
              </a:rPr>
              <a:t> </a:t>
            </a:r>
            <a:endParaRPr lang="en-US" dirty="0">
              <a:cs typeface="Calibri"/>
            </a:endParaRPr>
          </a:p>
          <a:p>
            <a:r>
              <a:rPr lang="es-MX" b="1" dirty="0">
                <a:ea typeface="+mn-lt"/>
                <a:cs typeface="+mn-lt"/>
              </a:rPr>
              <a:t>Que hacer:</a:t>
            </a:r>
            <a:r>
              <a:rPr lang="es-MX" dirty="0">
                <a:ea typeface="+mn-lt"/>
                <a:cs typeface="+mn-lt"/>
              </a:rPr>
              <a:t> Distanciamiento social. Manténgase como mínimo a una distancia de 6 pies (1.80 m) de las demás personas. Reduzca la frecuencia de los viajes (o quédese en su casa el mayor tiempo posible). Autocontrol. Verifique si tiene fiebre o si presenta síntomas respiratorios.</a:t>
            </a:r>
            <a:r>
              <a:rPr lang="en-US" dirty="0">
                <a:ea typeface="+mn-lt"/>
                <a:cs typeface="+mn-lt"/>
              </a:rPr>
              <a:t> </a:t>
            </a:r>
            <a:endParaRPr lang="en-US" dirty="0">
              <a:cs typeface="Calibri"/>
            </a:endParaRPr>
          </a:p>
          <a:p>
            <a:r>
              <a:rPr lang="es-MX" b="1" dirty="0">
                <a:ea typeface="+mn-lt"/>
                <a:cs typeface="+mn-lt"/>
              </a:rPr>
              <a:t>¿Durante cuánto tiempo? </a:t>
            </a:r>
            <a:r>
              <a:rPr lang="es-MX" dirty="0">
                <a:ea typeface="+mn-lt"/>
                <a:cs typeface="+mn-lt"/>
              </a:rPr>
              <a:t>Hasta que finalice la pandemia</a:t>
            </a:r>
            <a:r>
              <a:rPr lang="en-US" dirty="0">
                <a:ea typeface="+mn-lt"/>
                <a:cs typeface="+mn-lt"/>
              </a:rPr>
              <a:t> </a:t>
            </a:r>
            <a:endParaRPr lang="en-US" dirty="0">
              <a:cs typeface="Calibri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0574A3E-A929-42D0-90F1-8D73B933863F}"/>
              </a:ext>
            </a:extLst>
          </p:cNvPr>
          <p:cNvSpPr txBox="1"/>
          <p:nvPr/>
        </p:nvSpPr>
        <p:spPr>
          <a:xfrm>
            <a:off x="4261629" y="523515"/>
            <a:ext cx="4008407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000" b="1" dirty="0"/>
              <a:t>Contacto Casual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9D2C96B-4058-441A-9804-44AB929AB081}"/>
              </a:ext>
            </a:extLst>
          </p:cNvPr>
          <p:cNvSpPr txBox="1"/>
          <p:nvPr/>
        </p:nvSpPr>
        <p:spPr>
          <a:xfrm>
            <a:off x="411192" y="6205269"/>
            <a:ext cx="1138399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>
                <a:ea typeface="+mn-lt"/>
                <a:cs typeface="+mn-lt"/>
                <a:hlinkClick r:id="rId8"/>
              </a:rPr>
              <a:t>https://healthyhorns.utexas.edu/images/pdf/HANDOUT_DistanciamientoSocialToAislamiento_COVID-19_2020.pdf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9416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6" descr="Woman">
            <a:extLst>
              <a:ext uri="{FF2B5EF4-FFF2-40B4-BE49-F238E27FC236}">
                <a16:creationId xmlns:a16="http://schemas.microsoft.com/office/drawing/2014/main" id="{EE21A21F-591D-42BE-9B92-7BBCB111F0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33932" y="1605952"/>
            <a:ext cx="1446361" cy="1417607"/>
          </a:xfrm>
          <a:prstGeom prst="rect">
            <a:avLst/>
          </a:prstGeom>
        </p:spPr>
      </p:pic>
      <p:pic>
        <p:nvPicPr>
          <p:cNvPr id="7" name="Graphic 7" descr="Man">
            <a:extLst>
              <a:ext uri="{FF2B5EF4-FFF2-40B4-BE49-F238E27FC236}">
                <a16:creationId xmlns:a16="http://schemas.microsoft.com/office/drawing/2014/main" id="{C14CCE4C-7264-4131-AFF7-EEE62DFEF8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24951" y="1534064"/>
            <a:ext cx="1489494" cy="1489494"/>
          </a:xfrm>
          <a:prstGeom prst="rect">
            <a:avLst/>
          </a:prstGeom>
        </p:spPr>
      </p:pic>
      <p:pic>
        <p:nvPicPr>
          <p:cNvPr id="8" name="Graphic 8" descr="Confused person">
            <a:extLst>
              <a:ext uri="{FF2B5EF4-FFF2-40B4-BE49-F238E27FC236}">
                <a16:creationId xmlns:a16="http://schemas.microsoft.com/office/drawing/2014/main" id="{0D7ACDD9-70F4-403D-8E10-8C3C7898C92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885412" y="1576297"/>
            <a:ext cx="1489494" cy="148949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49C94E5-D4FF-4784-819C-ADB1E628581E}"/>
              </a:ext>
            </a:extLst>
          </p:cNvPr>
          <p:cNvSpPr txBox="1"/>
          <p:nvPr/>
        </p:nvSpPr>
        <p:spPr>
          <a:xfrm>
            <a:off x="4050103" y="596101"/>
            <a:ext cx="4008407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MX" sz="4000" b="1" dirty="0"/>
              <a:t>Contacto Cercano</a:t>
            </a:r>
            <a:endParaRPr lang="es-MX" sz="4000" b="1" dirty="0">
              <a:cs typeface="Calibri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1718BA0-4478-4E87-AC3A-994BCE2B5964}"/>
              </a:ext>
            </a:extLst>
          </p:cNvPr>
          <p:cNvSpPr txBox="1"/>
          <p:nvPr/>
        </p:nvSpPr>
        <p:spPr>
          <a:xfrm>
            <a:off x="1243280" y="3054829"/>
            <a:ext cx="3620219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MX" dirty="0">
                <a:ea typeface="+mn-lt"/>
                <a:cs typeface="+mn-lt"/>
              </a:rPr>
              <a:t>Estar a una distancia que no supera aproximadamente los 6 pies de una persona que tiene el COVID-19 durante más de 15 minutos</a:t>
            </a:r>
            <a:endParaRPr lang="es-MX" dirty="0"/>
          </a:p>
        </p:txBody>
      </p:sp>
      <p:pic>
        <p:nvPicPr>
          <p:cNvPr id="14" name="Graphic 14" descr="User">
            <a:extLst>
              <a:ext uri="{FF2B5EF4-FFF2-40B4-BE49-F238E27FC236}">
                <a16:creationId xmlns:a16="http://schemas.microsoft.com/office/drawing/2014/main" id="{76D1E3CB-D851-4CA8-BAF7-97DF7CC0888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220310" y="1534065"/>
            <a:ext cx="1676400" cy="1662022"/>
          </a:xfrm>
          <a:prstGeom prst="rect">
            <a:avLst/>
          </a:prstGeom>
        </p:spPr>
      </p:pic>
      <p:pic>
        <p:nvPicPr>
          <p:cNvPr id="15" name="Graphic 14" descr="User">
            <a:extLst>
              <a:ext uri="{FF2B5EF4-FFF2-40B4-BE49-F238E27FC236}">
                <a16:creationId xmlns:a16="http://schemas.microsoft.com/office/drawing/2014/main" id="{C19AAF8C-B3D5-40BE-90FD-C45A4D42C7A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003101" y="1505310"/>
            <a:ext cx="1805795" cy="1719531"/>
          </a:xfrm>
          <a:prstGeom prst="rect">
            <a:avLst/>
          </a:prstGeom>
        </p:spPr>
      </p:pic>
      <p:pic>
        <p:nvPicPr>
          <p:cNvPr id="18" name="Graphic 18" descr="Water">
            <a:extLst>
              <a:ext uri="{FF2B5EF4-FFF2-40B4-BE49-F238E27FC236}">
                <a16:creationId xmlns:a16="http://schemas.microsoft.com/office/drawing/2014/main" id="{6ACFC758-4659-4A11-968A-798BBBC134A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16200000">
            <a:off x="9141464" y="2132109"/>
            <a:ext cx="382439" cy="368062"/>
          </a:xfrm>
          <a:prstGeom prst="rect">
            <a:avLst/>
          </a:prstGeom>
        </p:spPr>
      </p:pic>
      <p:pic>
        <p:nvPicPr>
          <p:cNvPr id="19" name="Graphic 18" descr="Water">
            <a:extLst>
              <a:ext uri="{FF2B5EF4-FFF2-40B4-BE49-F238E27FC236}">
                <a16:creationId xmlns:a16="http://schemas.microsoft.com/office/drawing/2014/main" id="{411DC662-4037-4E6F-8196-802AC2C479F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16200000">
            <a:off x="8715985" y="2379313"/>
            <a:ext cx="353684" cy="353684"/>
          </a:xfrm>
          <a:prstGeom prst="rect">
            <a:avLst/>
          </a:prstGeom>
        </p:spPr>
      </p:pic>
      <p:pic>
        <p:nvPicPr>
          <p:cNvPr id="20" name="Graphic 18" descr="Water">
            <a:extLst>
              <a:ext uri="{FF2B5EF4-FFF2-40B4-BE49-F238E27FC236}">
                <a16:creationId xmlns:a16="http://schemas.microsoft.com/office/drawing/2014/main" id="{D9959069-6242-4556-A157-52DC995455A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15780000">
            <a:off x="8806532" y="1894352"/>
            <a:ext cx="396816" cy="396817"/>
          </a:xfrm>
          <a:prstGeom prst="rect">
            <a:avLst/>
          </a:prstGeom>
        </p:spPr>
      </p:pic>
      <p:pic>
        <p:nvPicPr>
          <p:cNvPr id="21" name="Graphic 18" descr="Water">
            <a:extLst>
              <a:ext uri="{FF2B5EF4-FFF2-40B4-BE49-F238E27FC236}">
                <a16:creationId xmlns:a16="http://schemas.microsoft.com/office/drawing/2014/main" id="{55407261-21FF-4C50-A91E-CBB2BA851B1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16200000">
            <a:off x="8293199" y="2132108"/>
            <a:ext cx="382439" cy="368062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595C41E1-7B3A-4F47-9BE1-16947F9F4330}"/>
              </a:ext>
            </a:extLst>
          </p:cNvPr>
          <p:cNvSpPr txBox="1"/>
          <p:nvPr/>
        </p:nvSpPr>
        <p:spPr>
          <a:xfrm>
            <a:off x="7382412" y="3097960"/>
            <a:ext cx="4008406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MX" dirty="0">
                <a:ea typeface="+mn-lt"/>
                <a:cs typeface="+mn-lt"/>
              </a:rPr>
              <a:t>Estar en contacto directo con secreciones infecciosas de una persona que tiene el COVID-19 (p. ej., la persona infectada por el virus le tose encima) </a:t>
            </a:r>
            <a:endParaRPr lang="es-MX" dirty="0">
              <a:cs typeface="Calibri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ECCC492-39EB-4FEB-B7FA-18AE179178F6}"/>
              </a:ext>
            </a:extLst>
          </p:cNvPr>
          <p:cNvSpPr txBox="1"/>
          <p:nvPr/>
        </p:nvSpPr>
        <p:spPr>
          <a:xfrm>
            <a:off x="1245079" y="4505944"/>
            <a:ext cx="9716218" cy="138499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MX" sz="2800" b="1" dirty="0">
                <a:ea typeface="+mn-lt"/>
                <a:cs typeface="+mn-lt"/>
              </a:rPr>
              <a:t>¿Quienes?</a:t>
            </a:r>
            <a:r>
              <a:rPr lang="es-MX" sz="2800" dirty="0">
                <a:ea typeface="+mn-lt"/>
                <a:cs typeface="+mn-lt"/>
              </a:rPr>
              <a:t> Exposición. Sin síntomas, pero con contacto cercano con alguna persona cuya prueba haya determinado que está infectada por el COVID-19</a:t>
            </a:r>
            <a:r>
              <a:rPr lang="en-US" sz="2800" dirty="0">
                <a:ea typeface="+mn-lt"/>
                <a:cs typeface="+mn-lt"/>
              </a:rPr>
              <a:t> </a:t>
            </a:r>
            <a:endParaRPr lang="en-US" sz="2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66FD944-252E-4846-83C5-6AB6F00EC1DC}"/>
              </a:ext>
            </a:extLst>
          </p:cNvPr>
          <p:cNvSpPr txBox="1"/>
          <p:nvPr/>
        </p:nvSpPr>
        <p:spPr>
          <a:xfrm>
            <a:off x="411192" y="6205269"/>
            <a:ext cx="1138399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>
                <a:ea typeface="+mn-lt"/>
                <a:cs typeface="+mn-lt"/>
                <a:hlinkClick r:id="rId14"/>
              </a:rPr>
              <a:t>https://healthyhorns.utexas.edu/images/pdf/HANDOUT_DistanciamientoSocialToAislamiento_COVID-19_2020.pdf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5659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0ADD0F1-E51D-4810-B13C-32142508F11A}"/>
              </a:ext>
            </a:extLst>
          </p:cNvPr>
          <p:cNvSpPr txBox="1"/>
          <p:nvPr/>
        </p:nvSpPr>
        <p:spPr>
          <a:xfrm>
            <a:off x="3239426" y="423052"/>
            <a:ext cx="6181299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MX" sz="4000" b="1" dirty="0">
                <a:ea typeface="+mn-lt"/>
                <a:cs typeface="+mn-lt"/>
              </a:rPr>
              <a:t>Exposición</a:t>
            </a:r>
            <a:r>
              <a:rPr lang="en-US" sz="4000" b="1" dirty="0"/>
              <a:t> de Alto </a:t>
            </a:r>
            <a:r>
              <a:rPr lang="es-MX" sz="4000" b="1" dirty="0"/>
              <a:t>Riesgo</a:t>
            </a:r>
          </a:p>
        </p:txBody>
      </p:sp>
      <p:pic>
        <p:nvPicPr>
          <p:cNvPr id="5" name="Graphic 14" descr="User">
            <a:extLst>
              <a:ext uri="{FF2B5EF4-FFF2-40B4-BE49-F238E27FC236}">
                <a16:creationId xmlns:a16="http://schemas.microsoft.com/office/drawing/2014/main" id="{E150BA78-CB3F-48ED-BF70-FD8B55BFA1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44391" y="1241186"/>
            <a:ext cx="1676400" cy="1662022"/>
          </a:xfrm>
          <a:prstGeom prst="rect">
            <a:avLst/>
          </a:prstGeom>
        </p:spPr>
      </p:pic>
      <p:pic>
        <p:nvPicPr>
          <p:cNvPr id="6" name="Graphic 5" descr="User">
            <a:extLst>
              <a:ext uri="{FF2B5EF4-FFF2-40B4-BE49-F238E27FC236}">
                <a16:creationId xmlns:a16="http://schemas.microsoft.com/office/drawing/2014/main" id="{142C0B06-E811-4FDC-917F-DC65BE9832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427182" y="1212431"/>
            <a:ext cx="1805795" cy="1719531"/>
          </a:xfrm>
          <a:prstGeom prst="rect">
            <a:avLst/>
          </a:prstGeom>
        </p:spPr>
      </p:pic>
      <p:pic>
        <p:nvPicPr>
          <p:cNvPr id="7" name="Graphic 18" descr="Water">
            <a:extLst>
              <a:ext uri="{FF2B5EF4-FFF2-40B4-BE49-F238E27FC236}">
                <a16:creationId xmlns:a16="http://schemas.microsoft.com/office/drawing/2014/main" id="{D1025171-8DC9-491E-A2B1-C97BC36549D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6200000">
            <a:off x="8565545" y="1839230"/>
            <a:ext cx="382439" cy="368062"/>
          </a:xfrm>
          <a:prstGeom prst="rect">
            <a:avLst/>
          </a:prstGeom>
        </p:spPr>
      </p:pic>
      <p:pic>
        <p:nvPicPr>
          <p:cNvPr id="8" name="Graphic 7" descr="Water">
            <a:extLst>
              <a:ext uri="{FF2B5EF4-FFF2-40B4-BE49-F238E27FC236}">
                <a16:creationId xmlns:a16="http://schemas.microsoft.com/office/drawing/2014/main" id="{07C7D67F-9EE8-42AB-91C3-3D5F89A12D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6200000">
            <a:off x="8140066" y="2086434"/>
            <a:ext cx="353684" cy="353684"/>
          </a:xfrm>
          <a:prstGeom prst="rect">
            <a:avLst/>
          </a:prstGeom>
        </p:spPr>
      </p:pic>
      <p:pic>
        <p:nvPicPr>
          <p:cNvPr id="9" name="Graphic 18" descr="Water">
            <a:extLst>
              <a:ext uri="{FF2B5EF4-FFF2-40B4-BE49-F238E27FC236}">
                <a16:creationId xmlns:a16="http://schemas.microsoft.com/office/drawing/2014/main" id="{9A36EC6C-84BB-47C3-BE5A-3236E94F960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5780000">
            <a:off x="8230613" y="1601473"/>
            <a:ext cx="396816" cy="396817"/>
          </a:xfrm>
          <a:prstGeom prst="rect">
            <a:avLst/>
          </a:prstGeom>
        </p:spPr>
      </p:pic>
      <p:pic>
        <p:nvPicPr>
          <p:cNvPr id="11" name="Graphic 6" descr="Woman">
            <a:extLst>
              <a:ext uri="{FF2B5EF4-FFF2-40B4-BE49-F238E27FC236}">
                <a16:creationId xmlns:a16="http://schemas.microsoft.com/office/drawing/2014/main" id="{3DBE12AB-9F84-4845-95BA-D6F0B783774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368004" y="1353461"/>
            <a:ext cx="1446361" cy="1417607"/>
          </a:xfrm>
          <a:prstGeom prst="rect">
            <a:avLst/>
          </a:prstGeom>
        </p:spPr>
      </p:pic>
      <p:pic>
        <p:nvPicPr>
          <p:cNvPr id="12" name="Graphic 7" descr="Man">
            <a:extLst>
              <a:ext uri="{FF2B5EF4-FFF2-40B4-BE49-F238E27FC236}">
                <a16:creationId xmlns:a16="http://schemas.microsoft.com/office/drawing/2014/main" id="{8EC6C182-C5C1-4770-A81A-ADBCBB8CB45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959023" y="1281573"/>
            <a:ext cx="1489494" cy="1489494"/>
          </a:xfrm>
          <a:prstGeom prst="rect">
            <a:avLst/>
          </a:prstGeom>
        </p:spPr>
      </p:pic>
      <p:pic>
        <p:nvPicPr>
          <p:cNvPr id="13" name="Graphic 8" descr="Confused person">
            <a:extLst>
              <a:ext uri="{FF2B5EF4-FFF2-40B4-BE49-F238E27FC236}">
                <a16:creationId xmlns:a16="http://schemas.microsoft.com/office/drawing/2014/main" id="{BAC347B5-B95D-48FF-8D9D-DB6ACCFD7DA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619484" y="1323806"/>
            <a:ext cx="1489494" cy="148949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AE566BB-BCDD-4467-A76D-152874443FAA}"/>
              </a:ext>
            </a:extLst>
          </p:cNvPr>
          <p:cNvSpPr txBox="1"/>
          <p:nvPr/>
        </p:nvSpPr>
        <p:spPr>
          <a:xfrm>
            <a:off x="1612232" y="2761949"/>
            <a:ext cx="4117146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MX" sz="1600" dirty="0">
                <a:ea typeface="+mn-lt"/>
                <a:cs typeface="+mn-lt"/>
              </a:rPr>
              <a:t>Estar a una distancia que no supera aproximadamente los 6 pies durante más de 15 minutos sin tener puesta su mascara</a:t>
            </a:r>
            <a:endParaRPr lang="es-MX" sz="1600" dirty="0"/>
          </a:p>
        </p:txBody>
      </p:sp>
      <p:pic>
        <p:nvPicPr>
          <p:cNvPr id="15" name="Graphic 18" descr="Water">
            <a:extLst>
              <a:ext uri="{FF2B5EF4-FFF2-40B4-BE49-F238E27FC236}">
                <a16:creationId xmlns:a16="http://schemas.microsoft.com/office/drawing/2014/main" id="{AB837D04-F073-4AA7-AF14-AA93957BF28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5780000">
            <a:off x="7713780" y="1843758"/>
            <a:ext cx="396816" cy="39681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40DC9A0-51AB-4ED2-B377-4DFF0BFF8BE1}"/>
              </a:ext>
            </a:extLst>
          </p:cNvPr>
          <p:cNvSpPr txBox="1"/>
          <p:nvPr/>
        </p:nvSpPr>
        <p:spPr>
          <a:xfrm>
            <a:off x="560606" y="3916277"/>
            <a:ext cx="5254324" cy="2616101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MX" sz="2000" b="1" dirty="0"/>
              <a:t>Exposición 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Persona con COVID-19 que tiene síntomas (en el periodo de las 48 horas antes de el comienzo de síntomas)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Persona cuya prueba haya determinado que esta infectada por COVID-19 pero no a demostrado síntomas(en las 48 horas antes de que la prueba haya sido coleccionada)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89A3295-6277-4A0F-8D47-731447999241}"/>
              </a:ext>
            </a:extLst>
          </p:cNvPr>
          <p:cNvSpPr txBox="1"/>
          <p:nvPr/>
        </p:nvSpPr>
        <p:spPr>
          <a:xfrm>
            <a:off x="6511617" y="3676355"/>
            <a:ext cx="5254324" cy="2862322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MX" sz="2000" b="1" dirty="0"/>
              <a:t>Precauciones recomendadas para el publico: </a:t>
            </a:r>
          </a:p>
          <a:p>
            <a:r>
              <a:rPr lang="es-MX" sz="1600" b="1" dirty="0" err="1">
                <a:ea typeface="+mn-lt"/>
                <a:cs typeface="+mn-lt"/>
              </a:rPr>
              <a:t>Autocuarentena</a:t>
            </a:r>
            <a:r>
              <a:rPr lang="es-MX" sz="1600" dirty="0">
                <a:ea typeface="+mn-lt"/>
                <a:cs typeface="+mn-lt"/>
              </a:rPr>
              <a:t>. Quédese en su casa y mantenga distanciamiento social (por lo menos 6 pies) con otras personas hasta 14 días posteriores a la exposición</a:t>
            </a:r>
            <a:r>
              <a:rPr lang="en-US" sz="1600" dirty="0">
                <a:ea typeface="+mn-lt"/>
                <a:cs typeface="+mn-lt"/>
              </a:rPr>
              <a:t> </a:t>
            </a:r>
            <a:r>
              <a:rPr lang="es-MX" sz="1600" dirty="0">
                <a:ea typeface="+mn-lt"/>
                <a:cs typeface="+mn-lt"/>
              </a:rPr>
              <a:t>en todo momento.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600" b="1" dirty="0">
                <a:ea typeface="+mn-lt"/>
                <a:cs typeface="+mn-lt"/>
              </a:rPr>
              <a:t>Autocontrol,</a:t>
            </a:r>
            <a:r>
              <a:rPr lang="es-MX" sz="1600" dirty="0">
                <a:ea typeface="+mn-lt"/>
                <a:cs typeface="+mn-lt"/>
              </a:rPr>
              <a:t> Verifique si tiene síntomas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600" dirty="0"/>
              <a:t>Revise su temperatura dos veces al día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600" dirty="0"/>
              <a:t>Verifique si tiene fiebre, tos, dificultad de respiración o los otros síntomas de COVID-19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600" dirty="0"/>
              <a:t>Evite contacto con personas de alto riesgo de gravedad a causa de COVID-19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E5660C6-DF99-4A3B-8C74-473C21C22980}"/>
              </a:ext>
            </a:extLst>
          </p:cNvPr>
          <p:cNvSpPr txBox="1"/>
          <p:nvPr/>
        </p:nvSpPr>
        <p:spPr>
          <a:xfrm>
            <a:off x="8316908" y="6532379"/>
            <a:ext cx="3574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El Paso Department of Public Health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D3CE887-CD27-4C83-A5E8-A445A7949D5A}"/>
              </a:ext>
            </a:extLst>
          </p:cNvPr>
          <p:cNvSpPr txBox="1"/>
          <p:nvPr/>
        </p:nvSpPr>
        <p:spPr>
          <a:xfrm>
            <a:off x="6936593" y="2654265"/>
            <a:ext cx="4008406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MX" sz="1600" dirty="0">
                <a:ea typeface="+mn-lt"/>
                <a:cs typeface="+mn-lt"/>
              </a:rPr>
              <a:t>Estar en contacto directo con secreciones infecciosas de una persona que tiene COVID-19 (p. ej., la persona infectada por el virus le tose encima) </a:t>
            </a:r>
            <a:endParaRPr lang="es-MX" sz="1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061450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6" descr="Woman">
            <a:extLst>
              <a:ext uri="{FF2B5EF4-FFF2-40B4-BE49-F238E27FC236}">
                <a16:creationId xmlns:a16="http://schemas.microsoft.com/office/drawing/2014/main" id="{76FA2ED6-32AB-42DD-880B-41C20110F2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68004" y="1353461"/>
            <a:ext cx="1446361" cy="1417607"/>
          </a:xfrm>
          <a:prstGeom prst="rect">
            <a:avLst/>
          </a:prstGeom>
        </p:spPr>
      </p:pic>
      <p:pic>
        <p:nvPicPr>
          <p:cNvPr id="6" name="Graphic 7" descr="Man">
            <a:extLst>
              <a:ext uri="{FF2B5EF4-FFF2-40B4-BE49-F238E27FC236}">
                <a16:creationId xmlns:a16="http://schemas.microsoft.com/office/drawing/2014/main" id="{20EE72F7-4577-4F47-A94A-5E44687CEE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959023" y="1281573"/>
            <a:ext cx="1489494" cy="1489494"/>
          </a:xfrm>
          <a:prstGeom prst="rect">
            <a:avLst/>
          </a:prstGeom>
        </p:spPr>
      </p:pic>
      <p:pic>
        <p:nvPicPr>
          <p:cNvPr id="7" name="Graphic 8" descr="Confused person">
            <a:extLst>
              <a:ext uri="{FF2B5EF4-FFF2-40B4-BE49-F238E27FC236}">
                <a16:creationId xmlns:a16="http://schemas.microsoft.com/office/drawing/2014/main" id="{4F5192A1-5747-48BB-AF55-8ED8130F040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619484" y="1323806"/>
            <a:ext cx="1489494" cy="148949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88DA819-4CC4-48F1-B43E-4C42AF1B2B5B}"/>
              </a:ext>
            </a:extLst>
          </p:cNvPr>
          <p:cNvSpPr txBox="1"/>
          <p:nvPr/>
        </p:nvSpPr>
        <p:spPr>
          <a:xfrm>
            <a:off x="2610617" y="1456659"/>
            <a:ext cx="186306" cy="7286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C4B9BC7-0FA8-4AC4-95EB-A6D3A33D29B5}"/>
              </a:ext>
            </a:extLst>
          </p:cNvPr>
          <p:cNvSpPr txBox="1"/>
          <p:nvPr/>
        </p:nvSpPr>
        <p:spPr>
          <a:xfrm>
            <a:off x="3271078" y="1493092"/>
            <a:ext cx="186306" cy="7286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AF103BE-B571-4C6A-AC27-3E09E8AB8F42}"/>
              </a:ext>
            </a:extLst>
          </p:cNvPr>
          <p:cNvSpPr txBox="1"/>
          <p:nvPr/>
        </p:nvSpPr>
        <p:spPr>
          <a:xfrm>
            <a:off x="3998031" y="1514566"/>
            <a:ext cx="186306" cy="7286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2" name="Graphic 6" descr="Woman">
            <a:extLst>
              <a:ext uri="{FF2B5EF4-FFF2-40B4-BE49-F238E27FC236}">
                <a16:creationId xmlns:a16="http://schemas.microsoft.com/office/drawing/2014/main" id="{B66AE8DE-4BB6-4A3D-9334-11E263A2E0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538238" y="1377721"/>
            <a:ext cx="1320953" cy="1417607"/>
          </a:xfrm>
          <a:prstGeom prst="rect">
            <a:avLst/>
          </a:prstGeom>
        </p:spPr>
      </p:pic>
      <p:pic>
        <p:nvPicPr>
          <p:cNvPr id="13" name="Graphic 7" descr="Man">
            <a:extLst>
              <a:ext uri="{FF2B5EF4-FFF2-40B4-BE49-F238E27FC236}">
                <a16:creationId xmlns:a16="http://schemas.microsoft.com/office/drawing/2014/main" id="{621A735B-2D19-4A00-BF60-5570578E14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53636" y="1323806"/>
            <a:ext cx="1446360" cy="1489494"/>
          </a:xfrm>
          <a:prstGeom prst="rect">
            <a:avLst/>
          </a:prstGeom>
        </p:spPr>
      </p:pic>
      <p:pic>
        <p:nvPicPr>
          <p:cNvPr id="14" name="Graphic 8" descr="Confused person">
            <a:extLst>
              <a:ext uri="{FF2B5EF4-FFF2-40B4-BE49-F238E27FC236}">
                <a16:creationId xmlns:a16="http://schemas.microsoft.com/office/drawing/2014/main" id="{C1CEEB1D-115B-40F4-B58A-3AE6CDE9D5D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796522" y="1359750"/>
            <a:ext cx="1474237" cy="148949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0B03082E-4CDB-4F0E-8216-602E21C86AB1}"/>
              </a:ext>
            </a:extLst>
          </p:cNvPr>
          <p:cNvSpPr txBox="1"/>
          <p:nvPr/>
        </p:nvSpPr>
        <p:spPr>
          <a:xfrm>
            <a:off x="8316908" y="6532379"/>
            <a:ext cx="3574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El Paso Department of Public Health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F116DE2-8BFB-4E9B-8139-61B0001FC430}"/>
              </a:ext>
            </a:extLst>
          </p:cNvPr>
          <p:cNvSpPr txBox="1"/>
          <p:nvPr/>
        </p:nvSpPr>
        <p:spPr>
          <a:xfrm>
            <a:off x="560606" y="3916277"/>
            <a:ext cx="5254324" cy="2616101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MX" sz="2000" b="1" dirty="0"/>
              <a:t>Exposición 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Persona con COVID-19 que tiene síntomas (en el periodo de las 48 horas antes de el comienzo de síntomas)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Persona cuya prueba haya determinado que esta infectada por el COVID-19 pero no a demostrado síntomas(en las 48 horas antes de que la prueba haya sido coleccionada)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4F7CD98-58A1-43AA-B62D-3F194D415D3D}"/>
              </a:ext>
            </a:extLst>
          </p:cNvPr>
          <p:cNvSpPr txBox="1"/>
          <p:nvPr/>
        </p:nvSpPr>
        <p:spPr>
          <a:xfrm>
            <a:off x="1612232" y="2761949"/>
            <a:ext cx="4117146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MX" dirty="0">
                <a:ea typeface="+mn-lt"/>
                <a:cs typeface="+mn-lt"/>
              </a:rPr>
              <a:t>Estar a una distancia que no supera aproximadamente los 6 pies durante más de 15 minutos con su mascara puesta</a:t>
            </a:r>
            <a:endParaRPr lang="es-MX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43DDF1B-263F-46CC-B4BB-C64B97F1FDDE}"/>
              </a:ext>
            </a:extLst>
          </p:cNvPr>
          <p:cNvSpPr txBox="1"/>
          <p:nvPr/>
        </p:nvSpPr>
        <p:spPr>
          <a:xfrm>
            <a:off x="6292184" y="3902903"/>
            <a:ext cx="5254324" cy="2616101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MX" sz="2000" b="1" dirty="0"/>
              <a:t>Precauciones recomendadas para el publico: </a:t>
            </a:r>
          </a:p>
          <a:p>
            <a:r>
              <a:rPr lang="es-MX" sz="1600" b="1" dirty="0">
                <a:ea typeface="+mn-lt"/>
                <a:cs typeface="+mn-lt"/>
              </a:rPr>
              <a:t>NO </a:t>
            </a:r>
            <a:r>
              <a:rPr lang="es-MX" sz="1600" b="1" dirty="0" err="1">
                <a:ea typeface="+mn-lt"/>
                <a:cs typeface="+mn-lt"/>
              </a:rPr>
              <a:t>Autocuarentena</a:t>
            </a:r>
            <a:r>
              <a:rPr lang="es-MX" sz="1600" dirty="0">
                <a:ea typeface="+mn-lt"/>
                <a:cs typeface="+mn-lt"/>
              </a:rPr>
              <a:t>. Pero, mantenga distanciamiento social (por lo menos 6 pies) con otras personas hasta 14 días posteriores a la exposición en todo momento.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600" b="1" dirty="0">
                <a:ea typeface="+mn-lt"/>
                <a:cs typeface="+mn-lt"/>
              </a:rPr>
              <a:t>Autocontrol,</a:t>
            </a:r>
            <a:r>
              <a:rPr lang="es-MX" sz="1600" dirty="0">
                <a:ea typeface="+mn-lt"/>
                <a:cs typeface="+mn-lt"/>
              </a:rPr>
              <a:t> Verifique si tiene síntomas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600" dirty="0"/>
              <a:t>Revise su temperatura dos veces al día</a:t>
            </a:r>
            <a:endParaRPr lang="es-MX" sz="1600" dirty="0">
              <a:ea typeface="+mn-lt"/>
              <a:cs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600" dirty="0"/>
              <a:t>Verifique si tiene fiebre, tos, dificultad de respiración o los otros síntomas de COVID-19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600" dirty="0"/>
              <a:t>Evite contacto con personas de alto riesgo de gravedad a causa de COVID-19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FB82EFD-9810-40FA-8C36-2B81F0223D45}"/>
              </a:ext>
            </a:extLst>
          </p:cNvPr>
          <p:cNvSpPr txBox="1"/>
          <p:nvPr/>
        </p:nvSpPr>
        <p:spPr>
          <a:xfrm>
            <a:off x="6860773" y="2761949"/>
            <a:ext cx="4117146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MX" dirty="0">
                <a:ea typeface="+mn-lt"/>
                <a:cs typeface="+mn-lt"/>
              </a:rPr>
              <a:t>Estar a una distancia que no supera aproximadamente los 6 pies durante menos de 15 minutos sin tener puesta su mascara</a:t>
            </a:r>
            <a:endParaRPr lang="es-MX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351E237-DA33-4C21-9039-995C70C1CD9B}"/>
              </a:ext>
            </a:extLst>
          </p:cNvPr>
          <p:cNvSpPr txBox="1"/>
          <p:nvPr/>
        </p:nvSpPr>
        <p:spPr>
          <a:xfrm>
            <a:off x="2796924" y="423052"/>
            <a:ext cx="6623802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MX" sz="4000" b="1" dirty="0">
                <a:ea typeface="+mn-lt"/>
                <a:cs typeface="+mn-lt"/>
              </a:rPr>
              <a:t>Exposición</a:t>
            </a:r>
            <a:r>
              <a:rPr lang="en-US" sz="4000" b="1" dirty="0"/>
              <a:t> de </a:t>
            </a:r>
            <a:r>
              <a:rPr lang="es-MX" sz="4000" b="1" dirty="0"/>
              <a:t>Riesgo Mediano</a:t>
            </a:r>
          </a:p>
        </p:txBody>
      </p:sp>
    </p:spTree>
    <p:extLst>
      <p:ext uri="{BB962C8B-B14F-4D97-AF65-F5344CB8AC3E}">
        <p14:creationId xmlns:p14="http://schemas.microsoft.com/office/powerpoint/2010/main" val="2751233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6" descr="Woman">
            <a:extLst>
              <a:ext uri="{FF2B5EF4-FFF2-40B4-BE49-F238E27FC236}">
                <a16:creationId xmlns:a16="http://schemas.microsoft.com/office/drawing/2014/main" id="{3D4C5812-AD51-46E4-9BF1-E9354FEDA7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34242" y="1531756"/>
            <a:ext cx="1320953" cy="1417607"/>
          </a:xfrm>
          <a:prstGeom prst="rect">
            <a:avLst/>
          </a:prstGeom>
        </p:spPr>
      </p:pic>
      <p:pic>
        <p:nvPicPr>
          <p:cNvPr id="6" name="Graphic 7" descr="Man">
            <a:extLst>
              <a:ext uri="{FF2B5EF4-FFF2-40B4-BE49-F238E27FC236}">
                <a16:creationId xmlns:a16="http://schemas.microsoft.com/office/drawing/2014/main" id="{AF9E4178-D7A3-40D4-BCB6-D96B413D5B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49640" y="1477841"/>
            <a:ext cx="1446360" cy="1489494"/>
          </a:xfrm>
          <a:prstGeom prst="rect">
            <a:avLst/>
          </a:prstGeom>
        </p:spPr>
      </p:pic>
      <p:pic>
        <p:nvPicPr>
          <p:cNvPr id="7" name="Graphic 8" descr="Confused person">
            <a:extLst>
              <a:ext uri="{FF2B5EF4-FFF2-40B4-BE49-F238E27FC236}">
                <a16:creationId xmlns:a16="http://schemas.microsoft.com/office/drawing/2014/main" id="{283F07E9-0207-42DF-8164-76252C8FB92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292526" y="1513785"/>
            <a:ext cx="1474237" cy="148949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B158ECC-0FF4-4C13-B2FB-1E094D7CBF16}"/>
              </a:ext>
            </a:extLst>
          </p:cNvPr>
          <p:cNvSpPr txBox="1"/>
          <p:nvPr/>
        </p:nvSpPr>
        <p:spPr>
          <a:xfrm>
            <a:off x="6601565" y="1696745"/>
            <a:ext cx="186306" cy="7286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9C9C975-3728-4039-96F0-3144FB4C2003}"/>
              </a:ext>
            </a:extLst>
          </p:cNvPr>
          <p:cNvSpPr txBox="1"/>
          <p:nvPr/>
        </p:nvSpPr>
        <p:spPr>
          <a:xfrm>
            <a:off x="5936491" y="1696745"/>
            <a:ext cx="186306" cy="7286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F80F560-B71B-427A-85B7-1EAA7BFFA8C8}"/>
              </a:ext>
            </a:extLst>
          </p:cNvPr>
          <p:cNvSpPr txBox="1"/>
          <p:nvPr/>
        </p:nvSpPr>
        <p:spPr>
          <a:xfrm>
            <a:off x="5279667" y="1656857"/>
            <a:ext cx="186306" cy="7286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06A0AA8-EC31-4353-8A54-7C3D01444CB7}"/>
              </a:ext>
            </a:extLst>
          </p:cNvPr>
          <p:cNvSpPr txBox="1"/>
          <p:nvPr/>
        </p:nvSpPr>
        <p:spPr>
          <a:xfrm>
            <a:off x="8316908" y="6532379"/>
            <a:ext cx="3574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El Paso Department of Public Health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22E2F9A-222E-479A-B939-A4BDAEB1AB3B}"/>
              </a:ext>
            </a:extLst>
          </p:cNvPr>
          <p:cNvSpPr txBox="1"/>
          <p:nvPr/>
        </p:nvSpPr>
        <p:spPr>
          <a:xfrm>
            <a:off x="560606" y="3916277"/>
            <a:ext cx="5254324" cy="2616101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MX" sz="2000" b="1" dirty="0"/>
              <a:t>Exposición 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Persona con COVID-19 que tiene síntomas (en el periodo de las 48 horas antes de el comienzo de síntomas)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Persona cuya prueba haya determinado que esta infectada por el COVID-19 pero no a demostrado síntomas(en las 48 horas antes de que la prueba haya sido coleccionada)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4646F24-FEDB-4940-ACD4-9FA80582912A}"/>
              </a:ext>
            </a:extLst>
          </p:cNvPr>
          <p:cNvSpPr txBox="1"/>
          <p:nvPr/>
        </p:nvSpPr>
        <p:spPr>
          <a:xfrm>
            <a:off x="6377070" y="4186974"/>
            <a:ext cx="5254324" cy="1877437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MX" sz="2000" b="1" dirty="0"/>
              <a:t>Precauciones recomendadas para el publico: </a:t>
            </a:r>
          </a:p>
          <a:p>
            <a:r>
              <a:rPr lang="es-MX" sz="1600" b="1" dirty="0">
                <a:ea typeface="+mn-lt"/>
                <a:cs typeface="+mn-lt"/>
              </a:rPr>
              <a:t>NO Restricciones</a:t>
            </a:r>
            <a:r>
              <a:rPr lang="es-MX" sz="1600" dirty="0">
                <a:ea typeface="+mn-lt"/>
                <a:cs typeface="+mn-lt"/>
              </a:rPr>
              <a:t>. Pero, mantenga distanciamiento social (por lo menos 6 pies) con otras personas y use otras estrategias de prevención.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600" b="1" dirty="0">
                <a:ea typeface="+mn-lt"/>
                <a:cs typeface="+mn-lt"/>
              </a:rPr>
              <a:t>Autocontrol,</a:t>
            </a:r>
            <a:r>
              <a:rPr lang="es-MX" sz="1600" dirty="0">
                <a:ea typeface="+mn-lt"/>
                <a:cs typeface="+mn-lt"/>
              </a:rPr>
              <a:t> Verifique si tiene síntomas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600" dirty="0"/>
              <a:t>Verifique si tiene fiebre, tos, dificultad de respiración o los otros síntomas de COVID-19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799441A-5722-4097-A6DD-1D887F0089F8}"/>
              </a:ext>
            </a:extLst>
          </p:cNvPr>
          <p:cNvSpPr txBox="1"/>
          <p:nvPr/>
        </p:nvSpPr>
        <p:spPr>
          <a:xfrm>
            <a:off x="4231991" y="2903473"/>
            <a:ext cx="4290158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MX" dirty="0">
                <a:ea typeface="+mn-lt"/>
                <a:cs typeface="+mn-lt"/>
              </a:rPr>
              <a:t>Estar a una distancia que no supera aproximadamente los 6 pies durante menos de 15 minutos con su mascara puesta</a:t>
            </a:r>
            <a:endParaRPr lang="es-MX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078B051-11D4-4150-931B-B7364CC6B8E2}"/>
              </a:ext>
            </a:extLst>
          </p:cNvPr>
          <p:cNvSpPr txBox="1"/>
          <p:nvPr/>
        </p:nvSpPr>
        <p:spPr>
          <a:xfrm>
            <a:off x="3239426" y="423052"/>
            <a:ext cx="6181299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MX" sz="4000" b="1" dirty="0">
                <a:ea typeface="+mn-lt"/>
                <a:cs typeface="+mn-lt"/>
              </a:rPr>
              <a:t>Exposición</a:t>
            </a:r>
            <a:r>
              <a:rPr lang="en-US" sz="4000" b="1" dirty="0"/>
              <a:t> de Bajo-</a:t>
            </a:r>
            <a:r>
              <a:rPr lang="es-MX" sz="4000" b="1" dirty="0"/>
              <a:t>Riesgo</a:t>
            </a:r>
          </a:p>
        </p:txBody>
      </p:sp>
    </p:spTree>
    <p:extLst>
      <p:ext uri="{BB962C8B-B14F-4D97-AF65-F5344CB8AC3E}">
        <p14:creationId xmlns:p14="http://schemas.microsoft.com/office/powerpoint/2010/main" val="23926855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95</TotalTime>
  <Words>1388</Words>
  <Application>Microsoft Office PowerPoint</Application>
  <PresentationFormat>Widescreen</PresentationFormat>
  <Paragraphs>124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timmysmells</dc:creator>
  <cp:lastModifiedBy>Rodriguez, Laura</cp:lastModifiedBy>
  <cp:revision>428</cp:revision>
  <dcterms:created xsi:type="dcterms:W3CDTF">2020-08-04T17:41:23Z</dcterms:created>
  <dcterms:modified xsi:type="dcterms:W3CDTF">2020-08-28T16:47:59Z</dcterms:modified>
</cp:coreProperties>
</file>