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82" r:id="rId6"/>
    <p:sldId id="269" r:id="rId7"/>
    <p:sldId id="270" r:id="rId8"/>
    <p:sldId id="257" r:id="rId9"/>
    <p:sldId id="271" r:id="rId10"/>
    <p:sldId id="280" r:id="rId11"/>
    <p:sldId id="279" r:id="rId12"/>
    <p:sldId id="272" r:id="rId13"/>
    <p:sldId id="278" r:id="rId14"/>
    <p:sldId id="273" r:id="rId15"/>
    <p:sldId id="274" r:id="rId16"/>
    <p:sldId id="275" r:id="rId17"/>
    <p:sldId id="281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84000" autoAdjust="0"/>
  </p:normalViewPr>
  <p:slideViewPr>
    <p:cSldViewPr snapToGrid="0" showGuides="1">
      <p:cViewPr varScale="1">
        <p:scale>
          <a:sx n="59" d="100"/>
          <a:sy n="59" d="100"/>
        </p:scale>
        <p:origin x="109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2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25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2/19/2015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2/19/2015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67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</a:t>
            </a:r>
            <a:r>
              <a:rPr lang="en-US" baseline="0" dirty="0" smtClean="0"/>
              <a:t> 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1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88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69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W &amp; Matt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97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59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65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Steve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51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Jeremiah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82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Matt and Jeremiah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04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Jeremiah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30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Emmy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82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Emmy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45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Emmy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02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71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73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9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sz="1200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sz="1200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2/19/2015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/>
              <a:pPr/>
              <a:t>2/19/2015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/>
              <a:pPr/>
              <a:t>‹#›</a:t>
            </a:fld>
            <a:endParaRPr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phs.ne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/>
          <a:lstStyle/>
          <a:p>
            <a:r>
              <a:rPr lang="en-US" dirty="0" smtClean="0"/>
              <a:t>Bullying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Century....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LaSalle-Peru Township High School</a:t>
            </a:r>
          </a:p>
          <a:p>
            <a:pPr algn="ctr"/>
            <a:r>
              <a:rPr lang="en-US" dirty="0" smtClean="0"/>
              <a:t>Town Hall Meeting</a:t>
            </a:r>
          </a:p>
          <a:p>
            <a:pPr algn="ctr"/>
            <a:r>
              <a:rPr lang="en-US" dirty="0" smtClean="0"/>
              <a:t>February 19, 2015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 title="Sample Picture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WE BELIEVE THAT...</a:t>
            </a:r>
            <a:br>
              <a:rPr lang="en-US" i="1" dirty="0" smtClean="0"/>
            </a:br>
            <a:r>
              <a:rPr lang="en-US" i="1" dirty="0" smtClean="0"/>
              <a:t>...STUDENTs NEED A SAFE SCHOOL.</a:t>
            </a:r>
            <a:endParaRPr 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Source: LPHS District Beliefs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886" y="5165706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Remember when  passing notes looked like this??</a:t>
            </a:r>
            <a:endParaRPr lang="en-US" sz="4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8" r="88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2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“PASSING NOTES” in the 21</a:t>
            </a:r>
            <a:r>
              <a:rPr lang="en-US" baseline="30000" dirty="0" smtClean="0"/>
              <a:t>st</a:t>
            </a:r>
            <a:r>
              <a:rPr lang="en-US" dirty="0" smtClean="0"/>
              <a:t> Century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75" y="1745847"/>
            <a:ext cx="5445125" cy="428070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56" y="1745847"/>
            <a:ext cx="2804375" cy="18695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547" y="3615430"/>
            <a:ext cx="2107976" cy="1583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53" y="3886199"/>
            <a:ext cx="2511380" cy="14048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490" y="5291002"/>
            <a:ext cx="1899633" cy="14247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76" y="1786368"/>
            <a:ext cx="1341009" cy="13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6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Defining Bullying &amp; Cyberbullying</a:t>
            </a:r>
            <a:r>
              <a:rPr lang="en-US" dirty="0" smtClean="0"/>
              <a:t>……</a:t>
            </a:r>
            <a:br>
              <a:rPr lang="en-US" dirty="0" smtClean="0"/>
            </a:br>
            <a:r>
              <a:rPr lang="en-US" dirty="0" smtClean="0"/>
              <a:t>Public Acts 98-0669 &amp; 98-0801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1084508" y="1600200"/>
            <a:ext cx="4914900" cy="4571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Any severe or pervasive physical or verbal act or conduct, including communications made in writing or electronically, directed toward a student or students that has or can be reasonably predicted to have the effect of one or more of the following…..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Placing the student or students in reasonable fear or harm to the student‘s or students’ person or property;</a:t>
            </a:r>
          </a:p>
          <a:p>
            <a:r>
              <a:rPr lang="en-US" dirty="0" smtClean="0"/>
              <a:t>Causing a substantially detrimental effect on the student’s or students’ physical or mental health;</a:t>
            </a:r>
          </a:p>
          <a:p>
            <a:r>
              <a:rPr lang="en-US" dirty="0" smtClean="0"/>
              <a:t>Substantially interfering with the student’s or students’ academic performance; or</a:t>
            </a:r>
          </a:p>
          <a:p>
            <a:r>
              <a:rPr lang="en-US" dirty="0" smtClean="0"/>
              <a:t>Substantially interfering with the student’s or students’ ability to participate in or benefit from the services, activities, or privileges provided by a school.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598126"/>
            <a:ext cx="5199017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Recent changes in the law….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January 1, 2015 ~ School district access to students’ social media passwords if evidence of a school rule/policy violation.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Bullying (not an exhaustive list)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408" y="1499656"/>
            <a:ext cx="3503053" cy="4780208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Harassment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Threats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Intimidation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Stalking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Physical Violence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Sexual Harassment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Sexual Violence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Public Humiliation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Destruction of Property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Retaliation for asserting or alleging an act of bullying </a:t>
            </a:r>
          </a:p>
        </p:txBody>
      </p:sp>
    </p:spTree>
    <p:extLst>
      <p:ext uri="{BB962C8B-B14F-4D97-AF65-F5344CB8AC3E}">
        <p14:creationId xmlns:p14="http://schemas.microsoft.com/office/powerpoint/2010/main" val="2177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Parents- Did you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/>
              <a:t>Conflict-</a:t>
            </a:r>
            <a:r>
              <a:rPr lang="en-US"/>
              <a:t> </a:t>
            </a:r>
            <a:r>
              <a:rPr lang="en-US" sz="2400"/>
              <a:t>is a natural part of development it may be defined as a </a:t>
            </a:r>
            <a:r>
              <a:rPr lang="en-US" sz="2400" b="1" u="sng"/>
              <a:t>struggle or contest</a:t>
            </a:r>
            <a:r>
              <a:rPr lang="en-US" sz="2400"/>
              <a:t> between people with opposing needs, ideas, beliefs, values, or goals.</a:t>
            </a:r>
          </a:p>
          <a:p>
            <a:endParaRPr lang="en-US"/>
          </a:p>
          <a:p>
            <a:endParaRPr lang="en-US"/>
          </a:p>
          <a:p>
            <a:r>
              <a:rPr lang="en-US" sz="3200"/>
              <a:t>Bullying-</a:t>
            </a:r>
            <a:r>
              <a:rPr lang="en-US"/>
              <a:t> </a:t>
            </a:r>
            <a:r>
              <a:rPr lang="en-US" sz="2400"/>
              <a:t>is aggressive behavior that is intentional, </a:t>
            </a:r>
            <a:r>
              <a:rPr lang="en-US" sz="2400" b="1" u="sng"/>
              <a:t>repeated over time</a:t>
            </a:r>
            <a:r>
              <a:rPr lang="en-US" sz="2400" b="1"/>
              <a:t>, and</a:t>
            </a:r>
            <a:r>
              <a:rPr lang="en-US" sz="2400"/>
              <a:t> involves an </a:t>
            </a:r>
            <a:r>
              <a:rPr lang="en-US" sz="2400" b="1" u="sng"/>
              <a:t>imbalance of power</a:t>
            </a:r>
            <a:r>
              <a:rPr lang="en-US" sz="2400"/>
              <a:t> or struggle.</a:t>
            </a:r>
          </a:p>
        </p:txBody>
      </p:sp>
    </p:spTree>
    <p:extLst>
      <p:ext uri="{BB962C8B-B14F-4D97-AF65-F5344CB8AC3E}">
        <p14:creationId xmlns:p14="http://schemas.microsoft.com/office/powerpoint/2010/main" val="31503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ullying 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4347" y="655467"/>
            <a:ext cx="10096335" cy="5445125"/>
          </a:xfrm>
        </p:spPr>
      </p:pic>
    </p:spTree>
    <p:extLst>
      <p:ext uri="{BB962C8B-B14F-4D97-AF65-F5344CB8AC3E}">
        <p14:creationId xmlns:p14="http://schemas.microsoft.com/office/powerpoint/2010/main" val="49135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04899" y="2585436"/>
            <a:ext cx="10071099" cy="1684150"/>
          </a:xfrm>
        </p:spPr>
        <p:txBody>
          <a:bodyPr/>
          <a:lstStyle/>
          <a:p>
            <a:r>
              <a:rPr lang="en-US" dirty="0" smtClean="0"/>
              <a:t>Addressing bullying at LPHS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579" y="3820262"/>
            <a:ext cx="3037738" cy="303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Who Do I </a:t>
            </a:r>
            <a:r>
              <a:rPr lang="en-US" sz="4400" dirty="0" smtClean="0"/>
              <a:t>Report </a:t>
            </a:r>
            <a:r>
              <a:rPr lang="en-US" sz="4400" dirty="0"/>
              <a:t>To...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7207" y="1225956"/>
            <a:ext cx="4919472" cy="823912"/>
          </a:xfrm>
        </p:spPr>
        <p:txBody>
          <a:bodyPr/>
          <a:lstStyle/>
          <a:p>
            <a:r>
              <a:rPr lang="en-US" sz="1800" u="sng"/>
              <a:t>In School and/or Connected to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04900" y="2102661"/>
            <a:ext cx="4919472" cy="4048773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>
                <a:solidFill>
                  <a:srgbClr val="514843"/>
                </a:solidFill>
                <a:latin typeface="Euphemia"/>
                <a:hlinkClick r:id="rId3"/>
              </a:rPr>
              <a:t>District Website</a:t>
            </a:r>
          </a:p>
          <a:p>
            <a:r>
              <a:rPr lang="en-US" sz="1600" dirty="0" smtClean="0">
                <a:solidFill>
                  <a:srgbClr val="514843"/>
                </a:solidFill>
                <a:latin typeface="Euphemia"/>
              </a:rPr>
              <a:t>Students</a:t>
            </a:r>
            <a:endParaRPr lang="en-US" sz="1600" dirty="0">
              <a:solidFill>
                <a:srgbClr val="514843"/>
              </a:solidFill>
              <a:latin typeface="Euphemia"/>
            </a:endParaRP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Security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Counselor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Teacher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Dean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Nurse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School Psychologist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Social Worker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Administration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Resource </a:t>
            </a:r>
            <a:r>
              <a:rPr lang="en-US" sz="1400" dirty="0" smtClean="0">
                <a:solidFill>
                  <a:srgbClr val="514843"/>
                </a:solidFill>
                <a:latin typeface="Euphemia"/>
              </a:rPr>
              <a:t>Officer</a:t>
            </a:r>
            <a:endParaRPr lang="en-US" sz="1400" dirty="0">
              <a:solidFill>
                <a:srgbClr val="514843"/>
              </a:solidFill>
              <a:latin typeface="Euphemia"/>
            </a:endParaRPr>
          </a:p>
          <a:p>
            <a:r>
              <a:rPr lang="en-US" sz="1600" dirty="0">
                <a:solidFill>
                  <a:srgbClr val="514843"/>
                </a:solidFill>
                <a:latin typeface="Euphemia"/>
              </a:rPr>
              <a:t>Parents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Counselor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Social Worker</a:t>
            </a:r>
          </a:p>
          <a:p>
            <a:pPr lvl="1"/>
            <a:r>
              <a:rPr lang="en-US" sz="1400" dirty="0">
                <a:solidFill>
                  <a:srgbClr val="514843"/>
                </a:solidFill>
                <a:latin typeface="Euphemia"/>
              </a:rPr>
              <a:t>Dean</a:t>
            </a:r>
          </a:p>
          <a:p>
            <a:pPr lvl="1"/>
            <a:r>
              <a:rPr lang="en-US" sz="1400" dirty="0" smtClean="0">
                <a:solidFill>
                  <a:srgbClr val="514843"/>
                </a:solidFill>
                <a:latin typeface="Euphemia"/>
              </a:rPr>
              <a:t>Administratio</a:t>
            </a:r>
            <a:r>
              <a:rPr lang="en-US" sz="1400" dirty="0">
                <a:solidFill>
                  <a:srgbClr val="514843"/>
                </a:solidFill>
              </a:rPr>
              <a:t>n</a:t>
            </a:r>
            <a:endParaRPr lang="en-US" sz="1400" dirty="0">
              <a:solidFill>
                <a:srgbClr val="514843"/>
              </a:solidFill>
              <a:latin typeface="Euphemia"/>
            </a:endParaRPr>
          </a:p>
          <a:p>
            <a:pPr lvl="1"/>
            <a:endParaRPr lang="en-US" dirty="0">
              <a:solidFill>
                <a:srgbClr val="514843"/>
              </a:solidFill>
              <a:latin typeface="Euphemia"/>
            </a:endParaRPr>
          </a:p>
          <a:p>
            <a:pPr lvl="1"/>
            <a:endParaRPr lang="en-US" dirty="0">
              <a:solidFill>
                <a:srgbClr val="514843"/>
              </a:solidFill>
              <a:latin typeface="Euphemia"/>
            </a:endParaRPr>
          </a:p>
          <a:p>
            <a:pPr lvl="1"/>
            <a:endParaRPr lang="en-US" dirty="0">
              <a:solidFill>
                <a:srgbClr val="514843"/>
              </a:solidFill>
              <a:latin typeface="Euphemia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08156" y="1201679"/>
            <a:ext cx="4919472" cy="823912"/>
          </a:xfrm>
        </p:spPr>
        <p:txBody>
          <a:bodyPr/>
          <a:lstStyle/>
          <a:p>
            <a:r>
              <a:rPr lang="en-US" sz="1800" u="sng"/>
              <a:t>Non-School Related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08156" y="2049868"/>
            <a:ext cx="4919472" cy="3748088"/>
          </a:xfrm>
        </p:spPr>
        <p:txBody>
          <a:bodyPr/>
          <a:lstStyle/>
          <a:p>
            <a:r>
              <a:rPr lang="en-US" sz="1600" dirty="0">
                <a:solidFill>
                  <a:srgbClr val="514843"/>
                </a:solidFill>
                <a:latin typeface="Euphemia"/>
              </a:rPr>
              <a:t>Students</a:t>
            </a:r>
          </a:p>
          <a:p>
            <a:pPr lvl="1"/>
            <a:r>
              <a:rPr lang="en-US" dirty="0">
                <a:solidFill>
                  <a:srgbClr val="514843"/>
                </a:solidFill>
                <a:latin typeface="Euphemia"/>
              </a:rPr>
              <a:t>Parents</a:t>
            </a:r>
          </a:p>
          <a:p>
            <a:pPr lvl="1"/>
            <a:r>
              <a:rPr lang="en-US" dirty="0">
                <a:solidFill>
                  <a:srgbClr val="514843"/>
                </a:solidFill>
                <a:latin typeface="Euphemia"/>
              </a:rPr>
              <a:t>Police</a:t>
            </a:r>
          </a:p>
          <a:p>
            <a:pPr lvl="1"/>
            <a:r>
              <a:rPr lang="en-US" dirty="0">
                <a:solidFill>
                  <a:srgbClr val="514843"/>
                </a:solidFill>
                <a:latin typeface="Euphemia"/>
              </a:rPr>
              <a:t>Resource Officer</a:t>
            </a:r>
          </a:p>
          <a:p>
            <a:r>
              <a:rPr lang="en-US" sz="1600" dirty="0">
                <a:solidFill>
                  <a:srgbClr val="514843"/>
                </a:solidFill>
                <a:latin typeface="Euphemia"/>
              </a:rPr>
              <a:t>Parents</a:t>
            </a:r>
          </a:p>
          <a:p>
            <a:pPr lvl="1"/>
            <a:r>
              <a:rPr lang="en-US" dirty="0">
                <a:solidFill>
                  <a:srgbClr val="514843"/>
                </a:solidFill>
                <a:latin typeface="Euphemia"/>
              </a:rPr>
              <a:t>Police</a:t>
            </a:r>
          </a:p>
        </p:txBody>
      </p:sp>
    </p:spTree>
    <p:extLst>
      <p:ext uri="{BB962C8B-B14F-4D97-AF65-F5344CB8AC3E}">
        <p14:creationId xmlns:p14="http://schemas.microsoft.com/office/powerpoint/2010/main" val="89488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LPHS Procedures</a:t>
            </a:r>
            <a:endParaRPr lang="en-US" sz="4400" dirty="0"/>
          </a:p>
        </p:txBody>
      </p:sp>
      <p:pic>
        <p:nvPicPr>
          <p:cNvPr id="2" name="Content Placeholder 1" descr="Image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04818" y="2328801"/>
            <a:ext cx="2236850" cy="3362079"/>
          </a:xfr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104900" y="1616528"/>
            <a:ext cx="4768850" cy="4326446"/>
          </a:xfrm>
        </p:spPr>
        <p:txBody>
          <a:bodyPr>
            <a:normAutofit/>
          </a:bodyPr>
          <a:lstStyle/>
          <a:p>
            <a:r>
              <a:rPr lang="en-US" sz="2000" b="1" dirty="0"/>
              <a:t>ALL reports are Investigated!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</a:t>
            </a:r>
            <a:r>
              <a:rPr lang="en-US" sz="1600" dirty="0"/>
              <a:t>includes getting statements from: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 smtClean="0"/>
              <a:t>Students </a:t>
            </a:r>
            <a:r>
              <a:rPr lang="en-US" sz="1600" dirty="0"/>
              <a:t>Involved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 smtClean="0"/>
              <a:t>Witnesses</a:t>
            </a:r>
            <a:endParaRPr lang="en-US" sz="1600" dirty="0"/>
          </a:p>
          <a:p>
            <a:r>
              <a:rPr lang="en-US" sz="2000" dirty="0">
                <a:latin typeface="Euphemia" charset="0"/>
              </a:rPr>
              <a:t>Areas of importance during an investigation...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Euphemia" charset="0"/>
              </a:rPr>
              <a:t>1. Witnesses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Euphemia" charset="0"/>
              </a:rPr>
              <a:t>2. Documentation </a:t>
            </a:r>
          </a:p>
          <a:p>
            <a:pPr lvl="1"/>
            <a:r>
              <a:rPr lang="en-US" sz="1600" dirty="0">
                <a:latin typeface="Euphemia" charset="0"/>
              </a:rPr>
              <a:t>    (notes, social media, etc.)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Euphemia" charset="0"/>
              </a:rPr>
              <a:t>3. Time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Euphemia" charset="0"/>
              </a:rPr>
              <a:t>4. Location</a:t>
            </a:r>
          </a:p>
        </p:txBody>
      </p:sp>
    </p:spTree>
    <p:extLst>
      <p:ext uri="{BB962C8B-B14F-4D97-AF65-F5344CB8AC3E}">
        <p14:creationId xmlns:p14="http://schemas.microsoft.com/office/powerpoint/2010/main" val="22091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LPHS Resources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68422"/>
            <a:ext cx="4384675" cy="38772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514843"/>
                </a:solidFill>
                <a:latin typeface="Euphemia" charset="0"/>
              </a:rPr>
              <a:t>STUDENT SUPPORT SERVICES</a:t>
            </a:r>
          </a:p>
          <a:p>
            <a:r>
              <a:rPr lang="en-US" dirty="0">
                <a:solidFill>
                  <a:srgbClr val="514843"/>
                </a:solidFill>
                <a:latin typeface="Euphemia" charset="0"/>
              </a:rPr>
              <a:t>Counselors/Psychologist/Social Worker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Education (large group or individual)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Individual counseling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14843"/>
                </a:solidFill>
                <a:latin typeface="Euphemia" charset="0"/>
              </a:rPr>
              <a:t>Advocate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14843"/>
                </a:solidFill>
                <a:latin typeface="Euphemia" charset="0"/>
              </a:rPr>
              <a:t>Educate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14843"/>
                </a:solidFill>
                <a:latin typeface="Euphemia" charset="0"/>
              </a:rPr>
              <a:t>Teach coping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14843"/>
                </a:solidFill>
                <a:latin typeface="Euphemia" charset="0"/>
              </a:rPr>
              <a:t>Gather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Group counseling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Referral services</a:t>
            </a:r>
          </a:p>
          <a:p>
            <a:endParaRPr lang="en-US" dirty="0">
              <a:solidFill>
                <a:srgbClr val="514843"/>
              </a:solidFill>
              <a:latin typeface="Euphemia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4892648" y="3619300"/>
            <a:ext cx="3048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en-US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6851367" y="1668423"/>
            <a:ext cx="4384675" cy="387729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514843"/>
                </a:solidFill>
                <a:latin typeface="Euphemia" charset="0"/>
              </a:rPr>
              <a:t>ENCOURAGEMENT</a:t>
            </a:r>
          </a:p>
          <a:p>
            <a:r>
              <a:rPr lang="en-US" dirty="0">
                <a:solidFill>
                  <a:srgbClr val="514843"/>
                </a:solidFill>
                <a:latin typeface="Euphemia" charset="0"/>
              </a:rPr>
              <a:t>Students are encouraged to...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Select positive peers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Get involved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14843"/>
                </a:solidFill>
                <a:latin typeface="Euphemia" charset="0"/>
              </a:rPr>
              <a:t>Athletics &amp;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14843"/>
                </a:solidFill>
                <a:latin typeface="Euphemia" charset="0"/>
              </a:rPr>
              <a:t>Learn positive social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514843"/>
              </a:solidFill>
              <a:latin typeface="Euphemia" charset="0"/>
            </a:endParaRPr>
          </a:p>
          <a:p>
            <a:r>
              <a:rPr lang="en-US" dirty="0">
                <a:solidFill>
                  <a:srgbClr val="514843"/>
                </a:solidFill>
                <a:latin typeface="Euphemia" charset="0"/>
              </a:rPr>
              <a:t>**Encourage student to walk away and report to an appropriate adult</a:t>
            </a:r>
          </a:p>
          <a:p>
            <a:endParaRPr lang="en-US" dirty="0">
              <a:solidFill>
                <a:srgbClr val="514843"/>
              </a:solidFill>
              <a:latin typeface="Euphem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37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248" y="60325"/>
            <a:ext cx="9907752" cy="1096963"/>
          </a:xfrm>
        </p:spPr>
        <p:txBody>
          <a:bodyPr>
            <a:normAutofit/>
          </a:bodyPr>
          <a:lstStyle/>
          <a:p>
            <a:r>
              <a:rPr lang="en-US" sz="4400" dirty="0"/>
              <a:t>Parents - Pay Attention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7423" y="1626511"/>
            <a:ext cx="5445252" cy="457200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Monitor General Behaviors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Monitor Social Media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Know Passwords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Know How to Block Others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Know How to Report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1639" y="1626511"/>
            <a:ext cx="4384548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Unexplained </a:t>
            </a:r>
            <a:r>
              <a:rPr lang="en-US" dirty="0" smtClean="0"/>
              <a:t>Injuries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in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Lost or Destroyed Personal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 in Eating Habits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Avoidance of School or Social </a:t>
            </a:r>
            <a:r>
              <a:rPr lang="en-US" dirty="0" smtClean="0"/>
              <a:t>Situations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5" name="Content Placeholder 9" descr="bullying-quotes dr su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53" y="4206425"/>
            <a:ext cx="2853541" cy="187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0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128452"/>
            <a:ext cx="9980682" cy="1096962"/>
          </a:xfrm>
        </p:spPr>
        <p:txBody>
          <a:bodyPr>
            <a:noAutofit/>
          </a:bodyPr>
          <a:lstStyle/>
          <a:p>
            <a:r>
              <a:rPr lang="en-US" sz="4400" dirty="0" smtClean="0"/>
              <a:t>Parents – </a:t>
            </a:r>
            <a:br>
              <a:rPr lang="en-US" sz="4400" dirty="0" smtClean="0"/>
            </a:br>
            <a:r>
              <a:rPr lang="en-US" sz="4400" dirty="0" smtClean="0"/>
              <a:t>What do I do if the bully is my child?</a:t>
            </a:r>
            <a:endParaRPr lang="en-US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187" y="2076450"/>
            <a:ext cx="5346700" cy="36195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Take the problem seriously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Listen carefully and verify the 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Explore reasons for your child’s negative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Hold your child accountable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Help your child change their behavior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Clear and consistent family rules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Follow through with consequences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Monitor your child’s social media and other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Spend more time with your child….who are their friends? What do they do?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Build on your child’s strengths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Reward your child for positive, caring actions and for peaceful problem solving</a:t>
            </a:r>
          </a:p>
        </p:txBody>
      </p:sp>
    </p:spTree>
    <p:extLst>
      <p:ext uri="{BB962C8B-B14F-4D97-AF65-F5344CB8AC3E}">
        <p14:creationId xmlns:p14="http://schemas.microsoft.com/office/powerpoint/2010/main" val="217395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 &amp; comments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3" b="96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734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59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FF0A3FED92734BB9607E0190870603" ma:contentTypeVersion="2" ma:contentTypeDescription="Create a new document." ma:contentTypeScope="" ma:versionID="3df946596ccf9bfe252531ce5258371e">
  <xsd:schema xmlns:xsd="http://www.w3.org/2001/XMLSchema" xmlns:xs="http://www.w3.org/2001/XMLSchema" xmlns:p="http://schemas.microsoft.com/office/2006/metadata/properties" xmlns:ns3="945d4bc7-8aba-4973-aa53-887d34ec66e5" targetNamespace="http://schemas.microsoft.com/office/2006/metadata/properties" ma:root="true" ma:fieldsID="566f9934dc7bf972e44bac4e2e80cfc9" ns3:_="">
    <xsd:import namespace="945d4bc7-8aba-4973-aa53-887d34ec66e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d4bc7-8aba-4973-aa53-887d34ec66e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60A42F-F880-40ED-B475-B8A39C541287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945d4bc7-8aba-4973-aa53-887d34ec66e5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0C3A932-4C99-46BF-AE5B-0631F92FB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5d4bc7-8aba-4973-aa53-887d34ec6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8878AF-EC07-4011-B670-3F5667B058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0</TotalTime>
  <Words>606</Words>
  <Application>Microsoft Office PowerPoint</Application>
  <PresentationFormat>Widescreen</PresentationFormat>
  <Paragraphs>149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Academic Literature 16x9</vt:lpstr>
      <vt:lpstr>Bullying in the 21st Century....</vt:lpstr>
      <vt:lpstr>WE BELIEVE THAT... ...STUDENTs NEED A SAFE SCHOOL.</vt:lpstr>
      <vt:lpstr>Remember when  passing notes looked like this??</vt:lpstr>
      <vt:lpstr>“PASSING NOTES” in the 21st Century</vt:lpstr>
      <vt:lpstr>Defining Bullying &amp; Cyberbullying…… Public Acts 98-0669 &amp; 98-0801</vt:lpstr>
      <vt:lpstr>Forms of Bullying (not an exhaustive list)</vt:lpstr>
      <vt:lpstr>Parents- Did you know?</vt:lpstr>
      <vt:lpstr>PowerPoint Presentation</vt:lpstr>
      <vt:lpstr>Addressing bullying at LPHS</vt:lpstr>
      <vt:lpstr>Who Do I Report To...</vt:lpstr>
      <vt:lpstr>LPHS Procedures</vt:lpstr>
      <vt:lpstr>LPHS Resources</vt:lpstr>
      <vt:lpstr>Parents - Pay Attention </vt:lpstr>
      <vt:lpstr>Parents –  What do I do if the bully is my child?</vt:lpstr>
      <vt:lpstr>Questions &amp; comments</vt:lpstr>
      <vt:lpstr>THANK YOU!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 in the 21st Century....</dc:title>
  <dc:creator/>
  <cp:keywords/>
  <cp:lastModifiedBy/>
  <cp:revision>12</cp:revision>
  <dcterms:created xsi:type="dcterms:W3CDTF">2015-02-16T20:26:05Z</dcterms:created>
  <dcterms:modified xsi:type="dcterms:W3CDTF">2015-02-19T21:55:46Z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  <property fmtid="{D5CDD505-2E9C-101B-9397-08002B2CF9AE}" pid="3" name="ContentTypeId">
    <vt:lpwstr>0x01010025FF0A3FED92734BB9607E0190870603</vt:lpwstr>
  </property>
</Properties>
</file>