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6"/>
  </p:notesMasterIdLst>
  <p:handoutMasterIdLst>
    <p:handoutMasterId r:id="rId27"/>
  </p:handoutMasterIdLst>
  <p:sldIdLst>
    <p:sldId id="286" r:id="rId3"/>
    <p:sldId id="256" r:id="rId4"/>
    <p:sldId id="257" r:id="rId5"/>
    <p:sldId id="282" r:id="rId6"/>
    <p:sldId id="267" r:id="rId7"/>
    <p:sldId id="268" r:id="rId8"/>
    <p:sldId id="276" r:id="rId9"/>
    <p:sldId id="284" r:id="rId10"/>
    <p:sldId id="275" r:id="rId11"/>
    <p:sldId id="283" r:id="rId12"/>
    <p:sldId id="260" r:id="rId13"/>
    <p:sldId id="285" r:id="rId14"/>
    <p:sldId id="261" r:id="rId15"/>
    <p:sldId id="263" r:id="rId16"/>
    <p:sldId id="266" r:id="rId17"/>
    <p:sldId id="270" r:id="rId18"/>
    <p:sldId id="271" r:id="rId19"/>
    <p:sldId id="272" r:id="rId20"/>
    <p:sldId id="281" r:id="rId21"/>
    <p:sldId id="273" r:id="rId22"/>
    <p:sldId id="279" r:id="rId23"/>
    <p:sldId id="277" r:id="rId24"/>
    <p:sldId id="274" r:id="rId2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>
      <p:cViewPr varScale="1">
        <p:scale>
          <a:sx n="90" d="100"/>
          <a:sy n="90" d="100"/>
        </p:scale>
        <p:origin x="576" y="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8/25/2020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8/25/2020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t>8/25/2020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/>
              <a:pPr/>
              <a:t>8/25/2020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it.ly/2020needsassessmen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board.org/" TargetMode="External"/><Relationship Id="rId2" Type="http://schemas.openxmlformats.org/officeDocument/2006/relationships/hyperlink" Target="http://www.actstudent.org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cgibson@lphs.net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monapp.org/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legeboard.org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stweb.com/" TargetMode="External"/><Relationship Id="rId2" Type="http://schemas.openxmlformats.org/officeDocument/2006/relationships/hyperlink" Target="http://www.studentaid.ed.gov/scholarship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said.ed.gov/npas/index.htm" TargetMode="External"/><Relationship Id="rId5" Type="http://schemas.openxmlformats.org/officeDocument/2006/relationships/hyperlink" Target="http://www.fafsa.ed.gov/" TargetMode="External"/><Relationship Id="rId4" Type="http://schemas.openxmlformats.org/officeDocument/2006/relationships/hyperlink" Target="http://www.studentscholarships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ivcc.edu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student.org/" TargetMode="External"/><Relationship Id="rId2" Type="http://schemas.openxmlformats.org/officeDocument/2006/relationships/hyperlink" Target="http://www.eligibilitycenter.org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phs.net/Page/69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ntportal.isac.org/student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phs.net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B5B7-B184-47DD-91C0-D5C042665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92D050"/>
                </a:solidFill>
              </a:rPr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4E42D-A4F3-4FD5-AC59-04C4B8664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800" dirty="0"/>
              <a:t>Please go to this link to complete:</a:t>
            </a:r>
          </a:p>
          <a:p>
            <a:pPr marL="0" indent="0" algn="ctr">
              <a:buNone/>
            </a:pPr>
            <a:r>
              <a:rPr lang="en-US" sz="40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https://bit.ly/2020needsassessment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5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sz="4600" b="1" u="sng" dirty="0">
                <a:solidFill>
                  <a:srgbClr val="92D050"/>
                </a:solidFill>
              </a:rPr>
            </a:br>
            <a:r>
              <a:rPr lang="en-US" sz="4600" b="1" u="sng" dirty="0">
                <a:solidFill>
                  <a:srgbClr val="92D050"/>
                </a:solidFill>
              </a:rPr>
              <a:t>SENIOR PRESENTATION: </a:t>
            </a:r>
            <a:br>
              <a:rPr lang="en-US" sz="4600" b="1" u="sng" dirty="0">
                <a:solidFill>
                  <a:srgbClr val="92D050"/>
                </a:solidFill>
              </a:rPr>
            </a:br>
            <a:r>
              <a:rPr lang="en-US" sz="4600" b="1" u="sng" dirty="0">
                <a:solidFill>
                  <a:srgbClr val="92D050"/>
                </a:solidFill>
              </a:rPr>
              <a:t>POST-GRADUATION PREP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The LP Counseling Office</a:t>
            </a: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Today’s Agenda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03225" y="1981200"/>
            <a:ext cx="9144000" cy="4343400"/>
          </a:xfrm>
        </p:spPr>
        <p:txBody>
          <a:bodyPr numCol="2"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EMAILS!</a:t>
            </a:r>
          </a:p>
          <a:p>
            <a:r>
              <a:rPr lang="en-US" b="1" dirty="0"/>
              <a:t>Counselor/Senior Student Meetings</a:t>
            </a:r>
          </a:p>
          <a:p>
            <a:r>
              <a:rPr lang="en-US" b="1" dirty="0">
                <a:solidFill>
                  <a:srgbClr val="92D050"/>
                </a:solidFill>
              </a:rPr>
              <a:t>Post High School Options</a:t>
            </a:r>
          </a:p>
          <a:p>
            <a:r>
              <a:rPr lang="en-US" b="1" dirty="0"/>
              <a:t>ACT/SAT</a:t>
            </a:r>
          </a:p>
          <a:p>
            <a:r>
              <a:rPr lang="en-US" b="1" dirty="0">
                <a:solidFill>
                  <a:srgbClr val="92D050"/>
                </a:solidFill>
              </a:rPr>
              <a:t>College Applications</a:t>
            </a:r>
          </a:p>
          <a:p>
            <a:r>
              <a:rPr lang="en-US" b="1" dirty="0"/>
              <a:t>Transcript Requests</a:t>
            </a:r>
          </a:p>
          <a:p>
            <a:r>
              <a:rPr lang="en-US" b="1" dirty="0">
                <a:solidFill>
                  <a:srgbClr val="92D050"/>
                </a:solidFill>
              </a:rPr>
              <a:t>Letters of Recommendation</a:t>
            </a:r>
          </a:p>
          <a:p>
            <a:r>
              <a:rPr lang="en-US" b="1" dirty="0"/>
              <a:t>College Visits</a:t>
            </a:r>
          </a:p>
          <a:p>
            <a:r>
              <a:rPr lang="en-US" b="1" dirty="0">
                <a:solidFill>
                  <a:srgbClr val="92D050"/>
                </a:solidFill>
              </a:rPr>
              <a:t>Scholarships and Financial Aid</a:t>
            </a:r>
          </a:p>
          <a:p>
            <a:r>
              <a:rPr lang="en-US" b="1" dirty="0"/>
              <a:t>IVCC</a:t>
            </a:r>
          </a:p>
          <a:p>
            <a:r>
              <a:rPr lang="en-US" b="1" dirty="0">
                <a:solidFill>
                  <a:srgbClr val="92D050"/>
                </a:solidFill>
              </a:rPr>
              <a:t>College Athletics</a:t>
            </a:r>
          </a:p>
          <a:p>
            <a:r>
              <a:rPr lang="en-US" b="1" dirty="0"/>
              <a:t>Young Alumni Network</a:t>
            </a:r>
          </a:p>
          <a:p>
            <a:r>
              <a:rPr lang="en-US" b="1" dirty="0">
                <a:solidFill>
                  <a:srgbClr val="92D050"/>
                </a:solidFill>
              </a:rPr>
              <a:t>ISAC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0CAAC-F957-46A5-A758-C5C044770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612" y="3276600"/>
            <a:ext cx="2743200" cy="32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1BA8-5C60-4E65-B0A9-520C71BE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Check Your Emails!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E11C7-A6B9-48B5-8ECD-E8F21A418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Should be checking throughout the day</a:t>
            </a:r>
          </a:p>
          <a:p>
            <a:pPr lvl="1"/>
            <a:r>
              <a:rPr lang="en-US" b="1" dirty="0"/>
              <a:t>2 times before noon, 2 times noon to 3pm</a:t>
            </a:r>
          </a:p>
          <a:p>
            <a:r>
              <a:rPr lang="en-US" b="1" dirty="0">
                <a:solidFill>
                  <a:srgbClr val="92D050"/>
                </a:solidFill>
              </a:rPr>
              <a:t>Teachers, counselors, and administrators will be using as main form of communication</a:t>
            </a:r>
          </a:p>
          <a:p>
            <a:r>
              <a:rPr lang="en-US" b="1" dirty="0"/>
              <a:t>As things are continuously changing, email is how you will be receiving updates and important information</a:t>
            </a:r>
          </a:p>
          <a:p>
            <a:r>
              <a:rPr lang="en-US" b="1" dirty="0">
                <a:solidFill>
                  <a:srgbClr val="92D050"/>
                </a:solidFill>
              </a:rPr>
              <a:t>Good habit to begin practicing!!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B2C59-915F-4D1C-86C4-DEED896C9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8412" y="4724400"/>
            <a:ext cx="38290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6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Counselor/Senior Student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b="1" dirty="0">
                <a:solidFill>
                  <a:srgbClr val="92D050"/>
                </a:solidFill>
              </a:rPr>
              <a:t>Graduation Credit Check</a:t>
            </a:r>
          </a:p>
          <a:p>
            <a:pPr lvl="0"/>
            <a:r>
              <a:rPr lang="en-US" sz="3600" b="1" dirty="0"/>
              <a:t>Class Rank and GPA</a:t>
            </a:r>
          </a:p>
          <a:p>
            <a:endParaRPr lang="en-US" dirty="0"/>
          </a:p>
        </p:txBody>
      </p:sp>
      <p:pic>
        <p:nvPicPr>
          <p:cNvPr id="1026" name="Picture 2" descr="College Prep Weighted G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12" y="3020083"/>
            <a:ext cx="18859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p.yimg.com/ib/th?id=JN.YoWHxxm88xivvJU5zRg7hQ&amp;pid=15.1&amp;P=0&amp;w=300&amp;h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3984571"/>
            <a:ext cx="28575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8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Post High School Options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704012" y="1981200"/>
            <a:ext cx="4419599" cy="4267200"/>
          </a:xfrm>
        </p:spPr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Apprenticeships</a:t>
            </a:r>
          </a:p>
          <a:p>
            <a:r>
              <a:rPr lang="en-US" b="1" dirty="0"/>
              <a:t>Vocational/Technical School</a:t>
            </a:r>
          </a:p>
          <a:p>
            <a:r>
              <a:rPr lang="en-US" b="1" dirty="0">
                <a:solidFill>
                  <a:srgbClr val="92D050"/>
                </a:solidFill>
              </a:rPr>
              <a:t>Military</a:t>
            </a:r>
          </a:p>
          <a:p>
            <a:r>
              <a:rPr lang="en-US" b="1" dirty="0"/>
              <a:t>College</a:t>
            </a:r>
          </a:p>
          <a:p>
            <a:r>
              <a:rPr lang="en-US" b="1" dirty="0">
                <a:solidFill>
                  <a:srgbClr val="92D050"/>
                </a:solidFill>
              </a:rPr>
              <a:t>Work Force</a:t>
            </a:r>
          </a:p>
          <a:p>
            <a:endParaRPr lang="en-US" dirty="0"/>
          </a:p>
        </p:txBody>
      </p:sp>
      <p:pic>
        <p:nvPicPr>
          <p:cNvPr id="2050" name="Picture 2" descr="Which career is right for me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2" y="2057400"/>
            <a:ext cx="4290172" cy="284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3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ACT &amp; 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ACT</a:t>
            </a:r>
          </a:p>
          <a:p>
            <a:r>
              <a:rPr lang="en-US" b="1" dirty="0">
                <a:hlinkClick r:id="rId2"/>
              </a:rPr>
              <a:t>www.actstudent.org</a:t>
            </a:r>
            <a:endParaRPr lang="en-US" b="1" dirty="0"/>
          </a:p>
          <a:p>
            <a:r>
              <a:rPr lang="en-US" b="1" dirty="0"/>
              <a:t>Cost: $55 ($70 with writing)</a:t>
            </a:r>
          </a:p>
          <a:p>
            <a:r>
              <a:rPr lang="en-US" b="1" dirty="0"/>
              <a:t>Must upload photo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SAT</a:t>
            </a:r>
          </a:p>
          <a:p>
            <a:r>
              <a:rPr lang="en-US" b="1" dirty="0">
                <a:hlinkClick r:id="rId3"/>
              </a:rPr>
              <a:t>www.collegeboard.org</a:t>
            </a:r>
            <a:endParaRPr lang="en-US" b="1" dirty="0"/>
          </a:p>
          <a:p>
            <a:r>
              <a:rPr lang="en-US" b="1" dirty="0"/>
              <a:t>Cost: $52 ($68 with writing)</a:t>
            </a:r>
          </a:p>
          <a:p>
            <a:r>
              <a:rPr lang="en-US" b="1" dirty="0"/>
              <a:t>Must upload photo</a:t>
            </a:r>
          </a:p>
          <a:p>
            <a:endParaRPr lang="en-US" dirty="0"/>
          </a:p>
        </p:txBody>
      </p:sp>
      <p:pic>
        <p:nvPicPr>
          <p:cNvPr id="5" name="Picture 2" descr="The A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4419600"/>
            <a:ext cx="4131161" cy="94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039" y="4269079"/>
            <a:ext cx="4646612" cy="124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3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6323E-015F-4943-806F-EDB284884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rmAutofit/>
          </a:bodyPr>
          <a:lstStyle/>
          <a:p>
            <a:r>
              <a:rPr lang="en-US" b="1" dirty="0"/>
              <a:t>LP Fall SAT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8A35B7-D564-469E-B7D4-9948A4CCE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/>
              <a:t>LP is hosting the SAT on October 14</a:t>
            </a:r>
            <a:r>
              <a:rPr lang="en-US" sz="3600" b="1" baseline="30000" dirty="0"/>
              <a:t>th</a:t>
            </a:r>
            <a:endParaRPr lang="en-US" sz="3600" b="1" dirty="0"/>
          </a:p>
          <a:p>
            <a:r>
              <a:rPr lang="en-US" sz="3600" b="1" dirty="0"/>
              <a:t>To register seniors must go to the Bookstore and give your name and ID  number </a:t>
            </a:r>
          </a:p>
          <a:p>
            <a:r>
              <a:rPr lang="en-US" sz="3600" b="1" dirty="0"/>
              <a:t>Remote Learners must contact Mr. Gibson to register</a:t>
            </a:r>
          </a:p>
          <a:p>
            <a:pPr lvl="1"/>
            <a:r>
              <a:rPr lang="en-US" sz="3200" b="1" dirty="0">
                <a:hlinkClick r:id="rId2"/>
              </a:rPr>
              <a:t>cgibson@lphs.net</a:t>
            </a:r>
            <a:endParaRPr lang="en-US" sz="3200" b="1" dirty="0"/>
          </a:p>
          <a:p>
            <a:pPr lvl="1"/>
            <a:r>
              <a:rPr lang="en-US" sz="3200" b="1" dirty="0"/>
              <a:t>Ext. 705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4C8CAF-2ABE-4FD8-83D4-137D0882F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815" y="2284303"/>
            <a:ext cx="4419598" cy="3508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802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Applying to College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8612" y="1828800"/>
            <a:ext cx="8915400" cy="4267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92D050"/>
                </a:solidFill>
              </a:rPr>
              <a:t>Consider joining College 101</a:t>
            </a:r>
          </a:p>
          <a:p>
            <a:pPr lvl="0"/>
            <a:r>
              <a:rPr lang="en-US" sz="3200" b="1" dirty="0"/>
              <a:t>Complete/submit an application </a:t>
            </a:r>
            <a:r>
              <a:rPr lang="en-US" b="1" dirty="0"/>
              <a:t>(online)</a:t>
            </a:r>
          </a:p>
          <a:p>
            <a:pPr lvl="0"/>
            <a:r>
              <a:rPr lang="en-US" sz="3200" b="1" dirty="0">
                <a:solidFill>
                  <a:srgbClr val="92D050"/>
                </a:solidFill>
              </a:rPr>
              <a:t>Send an official high school transcript</a:t>
            </a:r>
          </a:p>
          <a:p>
            <a:r>
              <a:rPr lang="en-US" sz="3200" b="1" dirty="0"/>
              <a:t>Apply for FAFSA</a:t>
            </a:r>
          </a:p>
          <a:p>
            <a:pPr lvl="0"/>
            <a:r>
              <a:rPr lang="en-US" sz="3200" b="1" dirty="0">
                <a:solidFill>
                  <a:srgbClr val="92D050"/>
                </a:solidFill>
              </a:rPr>
              <a:t>Apply for Scholarships</a:t>
            </a:r>
          </a:p>
          <a:p>
            <a:pPr lvl="0"/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  <a:p>
            <a:pPr marL="30175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5CDC-755B-4825-B089-6FEE20C13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College 101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D239DF7-6DE5-4542-9236-60E2E1271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676400"/>
            <a:ext cx="91440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Need help with the College Application Process?!</a:t>
            </a:r>
          </a:p>
          <a:p>
            <a:r>
              <a:rPr lang="en-US" b="1" dirty="0">
                <a:solidFill>
                  <a:srgbClr val="92D050"/>
                </a:solidFill>
              </a:rPr>
              <a:t>Prize drawings will be at each meeting for a chance to win gift cards and College Swag </a:t>
            </a:r>
          </a:p>
          <a:p>
            <a:r>
              <a:rPr lang="en-US" b="1" dirty="0"/>
              <a:t>Upcoming Meeting Dates (1:30-2pm)</a:t>
            </a:r>
          </a:p>
          <a:p>
            <a:pPr lvl="1"/>
            <a:r>
              <a:rPr lang="en-US" b="1" dirty="0"/>
              <a:t>September 30</a:t>
            </a:r>
            <a:r>
              <a:rPr lang="en-US" b="1" baseline="30000" dirty="0"/>
              <a:t>th </a:t>
            </a:r>
            <a:r>
              <a:rPr lang="en-US" b="1" dirty="0"/>
              <a:t>– Applications</a:t>
            </a:r>
          </a:p>
          <a:p>
            <a:pPr lvl="1"/>
            <a:r>
              <a:rPr lang="en-US" b="1" dirty="0"/>
              <a:t>October 21</a:t>
            </a:r>
            <a:r>
              <a:rPr lang="en-US" b="1" baseline="30000" dirty="0"/>
              <a:t>st</a:t>
            </a:r>
            <a:r>
              <a:rPr lang="en-US" b="1" dirty="0"/>
              <a:t> – FAFSA/Scholarships</a:t>
            </a:r>
          </a:p>
          <a:p>
            <a:pPr lvl="1"/>
            <a:r>
              <a:rPr lang="en-US" b="1" dirty="0"/>
              <a:t>November 11</a:t>
            </a:r>
            <a:r>
              <a:rPr lang="en-US" b="1" baseline="30000" dirty="0"/>
              <a:t>th</a:t>
            </a:r>
            <a:r>
              <a:rPr lang="en-US" b="1" dirty="0"/>
              <a:t> – Next Steps</a:t>
            </a:r>
          </a:p>
          <a:p>
            <a:pPr lvl="1"/>
            <a:r>
              <a:rPr lang="en-US" b="1" dirty="0"/>
              <a:t>December 9</a:t>
            </a:r>
            <a:r>
              <a:rPr lang="en-US" b="1" baseline="30000" dirty="0"/>
              <a:t>th</a:t>
            </a:r>
            <a:r>
              <a:rPr lang="en-US" b="1" dirty="0"/>
              <a:t> – IVCC Scholarships</a:t>
            </a:r>
          </a:p>
          <a:p>
            <a:r>
              <a:rPr lang="en-US" b="1" dirty="0">
                <a:solidFill>
                  <a:srgbClr val="92D050"/>
                </a:solidFill>
              </a:rPr>
              <a:t>Sign-up through a Google Form</a:t>
            </a:r>
          </a:p>
          <a:p>
            <a:pPr lvl="1"/>
            <a:r>
              <a:rPr lang="en-US" b="1" dirty="0">
                <a:solidFill>
                  <a:srgbClr val="92D050"/>
                </a:solidFill>
              </a:rPr>
              <a:t>Invite sent to student emails </a:t>
            </a:r>
          </a:p>
          <a:p>
            <a:r>
              <a:rPr lang="en-US" b="1" dirty="0"/>
              <a:t>Text number: 81010 with the </a:t>
            </a:r>
            <a:br>
              <a:rPr lang="en-US" b="1" dirty="0"/>
            </a:br>
            <a:r>
              <a:rPr lang="en-US" b="1" dirty="0"/>
              <a:t>message @LPcoun to join today!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65F983-EE46-4A8A-9F95-C9A2E8FE7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12" y="4008120"/>
            <a:ext cx="4267200" cy="196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4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College Applications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8612" y="1828800"/>
            <a:ext cx="7848600" cy="4267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Apply online</a:t>
            </a:r>
          </a:p>
          <a:p>
            <a:pPr lvl="1"/>
            <a:r>
              <a:rPr lang="en-US" dirty="0"/>
              <a:t>Watch deadlines and priority deadlines.  </a:t>
            </a:r>
          </a:p>
          <a:p>
            <a:pPr lvl="1"/>
            <a:r>
              <a:rPr lang="en-US" dirty="0"/>
              <a:t>Majority of schools begin accepting applications on Sept. 1</a:t>
            </a:r>
          </a:p>
          <a:p>
            <a:pPr lvl="1"/>
            <a:r>
              <a:rPr lang="en-US" dirty="0"/>
              <a:t>Priority deadlines are usually first week in November</a:t>
            </a:r>
          </a:p>
          <a:p>
            <a:pPr lvl="0"/>
            <a:r>
              <a:rPr lang="en-US" dirty="0">
                <a:solidFill>
                  <a:srgbClr val="92D050"/>
                </a:solidFill>
              </a:rPr>
              <a:t>Common Application (online only) </a:t>
            </a:r>
          </a:p>
          <a:p>
            <a:pPr lvl="1"/>
            <a:r>
              <a:rPr lang="en-US" dirty="0">
                <a:solidFill>
                  <a:srgbClr val="92D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www.commonapp.org</a:t>
            </a:r>
            <a:r>
              <a:rPr lang="en-US" dirty="0">
                <a:solidFill>
                  <a:srgbClr val="92D050"/>
                </a:solidFill>
              </a:rPr>
              <a:t> 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Available August 1</a:t>
            </a:r>
          </a:p>
          <a:p>
            <a:r>
              <a:rPr lang="en-US" dirty="0"/>
              <a:t>Other Application Items:</a:t>
            </a:r>
          </a:p>
          <a:p>
            <a:pPr lvl="1"/>
            <a:r>
              <a:rPr lang="en-US" dirty="0"/>
              <a:t>Essays (Use paragraphs, check spelling, sell yourself)</a:t>
            </a:r>
          </a:p>
          <a:p>
            <a:pPr lvl="1"/>
            <a:r>
              <a:rPr lang="en-US" dirty="0"/>
              <a:t>Lists of school activities and community service</a:t>
            </a:r>
          </a:p>
          <a:p>
            <a:pPr lvl="1"/>
            <a:r>
              <a:rPr lang="en-US" dirty="0" err="1"/>
              <a:t>Gpa</a:t>
            </a:r>
            <a:r>
              <a:rPr lang="en-US" dirty="0"/>
              <a:t>/Rank (Do not round up-be exact based on semester applying)</a:t>
            </a:r>
          </a:p>
        </p:txBody>
      </p:sp>
    </p:spTree>
    <p:extLst>
      <p:ext uri="{BB962C8B-B14F-4D97-AF65-F5344CB8AC3E}">
        <p14:creationId xmlns:p14="http://schemas.microsoft.com/office/powerpoint/2010/main" val="413515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6C079-75C9-4698-A957-C4F2A3981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PowerSchool “About Me”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F7CE5AC-0E1D-47F3-A0B6-EE6109229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/>
          <a:p>
            <a:r>
              <a:rPr lang="en-US" sz="2800" b="1" dirty="0"/>
              <a:t>Go under ‘Cumulative Info.’ to access your GPA and Class Rank for college applications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FCE67A-E869-41A1-9BFB-E56B57DD0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268" y="1905000"/>
            <a:ext cx="3396691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323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Transcript Requests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74812" y="1905000"/>
            <a:ext cx="74660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b="1" i="1" u="sng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 found online (www.lphs.net)</a:t>
            </a: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Counseling Office </a:t>
            </a:r>
          </a:p>
          <a:p>
            <a:pPr lvl="1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If under age 18, a parent must sign the form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 counselor know when you have applied  </a:t>
            </a:r>
          </a:p>
          <a:p>
            <a:pPr lvl="1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Allow time for processing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Application – transcripts uploaded via Internet</a:t>
            </a:r>
          </a:p>
          <a:p>
            <a:pPr lvl="1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Form still required to send these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IVCC dual credit and AP scores sent by student directly to college/university</a:t>
            </a:r>
          </a:p>
          <a:p>
            <a:pPr lvl="1"/>
            <a:r>
              <a:rPr lang="en-US" sz="2400" b="1" dirty="0">
                <a:latin typeface="Calibri" panose="020F0502020204030204" pitchFamily="34" charset="0"/>
                <a:cs typeface="Times New Roman" panose="02020603050405020304" pitchFamily="18" charset="0"/>
              </a:rPr>
              <a:t>-  IVCC Registrar’s Office / </a:t>
            </a:r>
            <a:r>
              <a:rPr lang="en-US" sz="2400" b="1" dirty="0">
                <a:latin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www.collegeboard.org</a:t>
            </a:r>
            <a:r>
              <a:rPr lang="en-US" sz="2400" b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Letters of Recommendations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722812" y="1905000"/>
            <a:ext cx="5669280" cy="4038600"/>
          </a:xfrm>
        </p:spPr>
        <p:txBody>
          <a:bodyPr/>
          <a:lstStyle/>
          <a:p>
            <a:pPr lvl="0"/>
            <a:r>
              <a:rPr lang="en-US" b="1" i="1" u="sng" dirty="0">
                <a:solidFill>
                  <a:srgbClr val="92D050"/>
                </a:solidFill>
              </a:rPr>
              <a:t>Request Form online</a:t>
            </a:r>
            <a:r>
              <a:rPr lang="en-US" b="1" dirty="0"/>
              <a:t> and in Counseling Office</a:t>
            </a:r>
          </a:p>
          <a:p>
            <a:pPr lvl="1"/>
            <a:r>
              <a:rPr lang="en-US" b="1" dirty="0">
                <a:solidFill>
                  <a:srgbClr val="00B0F0"/>
                </a:solidFill>
              </a:rPr>
              <a:t>Counselor can make additional copies for you once completed</a:t>
            </a:r>
          </a:p>
          <a:p>
            <a:r>
              <a:rPr lang="en-US" b="1" dirty="0"/>
              <a:t>Allow time for completion and mailing</a:t>
            </a:r>
          </a:p>
        </p:txBody>
      </p:sp>
      <p:pic>
        <p:nvPicPr>
          <p:cNvPr id="4098" name="Picture 2" descr="https://sp.yimg.com/ib/th?id=JN.PmwicA2jOlciH7GPmZBfSw&amp;pid=15.1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3276600"/>
            <a:ext cx="2857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30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College Visits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1598612" y="1600200"/>
            <a:ext cx="6096000" cy="4419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College representatives at LP</a:t>
            </a:r>
          </a:p>
          <a:p>
            <a:pPr marL="800100" lvl="1" indent="-342900">
              <a:buFontTx/>
              <a:buChar char="-"/>
            </a:pPr>
            <a:r>
              <a:rPr lang="en-US" sz="2000" b="1" dirty="0">
                <a:solidFill>
                  <a:srgbClr val="00B0F0"/>
                </a:solidFill>
              </a:rPr>
              <a:t>Suspended at this time, will update students second semester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To visit a college pick up form in Counseling Office</a:t>
            </a:r>
          </a:p>
          <a:p>
            <a:pPr marL="800100" lvl="1" indent="-342900">
              <a:buFontTx/>
              <a:buChar char="-"/>
            </a:pPr>
            <a:r>
              <a:rPr lang="en-US" sz="2000" b="1" dirty="0">
                <a:solidFill>
                  <a:srgbClr val="00B0F0"/>
                </a:solidFill>
              </a:rPr>
              <a:t>Limit 1 college day per semester</a:t>
            </a:r>
          </a:p>
          <a:p>
            <a:pPr marL="800100" lvl="1" indent="-342900">
              <a:buFontTx/>
              <a:buChar char="-"/>
            </a:pPr>
            <a:r>
              <a:rPr lang="en-US" sz="2000" b="1" dirty="0">
                <a:solidFill>
                  <a:srgbClr val="00B0F0"/>
                </a:solidFill>
              </a:rPr>
              <a:t>Tours, overnights, classroom visits</a:t>
            </a:r>
          </a:p>
          <a:p>
            <a:pPr marL="342900" indent="-342900">
              <a:buFontTx/>
              <a:buChar char="-"/>
            </a:pPr>
            <a:r>
              <a:rPr lang="en-US" sz="2400" b="1" dirty="0"/>
              <a:t>Campus of the Week</a:t>
            </a:r>
          </a:p>
          <a:p>
            <a:pPr marL="800100" lvl="1" indent="-342900">
              <a:buFontTx/>
              <a:buChar char="-"/>
            </a:pPr>
            <a:r>
              <a:rPr lang="en-US" sz="2000" b="1" dirty="0">
                <a:solidFill>
                  <a:srgbClr val="00B0F0"/>
                </a:solidFill>
              </a:rPr>
              <a:t>Keep a lookout for weekly emails from the Counseling Office spotlighting different colleges</a:t>
            </a:r>
          </a:p>
        </p:txBody>
      </p:sp>
      <p:pic>
        <p:nvPicPr>
          <p:cNvPr id="5122" name="Picture 2" descr="... for some football?! / Sports Pay college football players: yea or n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12" y="3124200"/>
            <a:ext cx="4077727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9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Scholarships and Financial Aid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1600200"/>
            <a:ext cx="8839198" cy="4800600"/>
          </a:xfrm>
        </p:spPr>
        <p:txBody>
          <a:bodyPr numCol="2">
            <a:normAutofit/>
          </a:bodyPr>
          <a:lstStyle/>
          <a:p>
            <a:pPr lvl="0"/>
            <a:r>
              <a:rPr lang="en-US" sz="2000" dirty="0"/>
              <a:t>Posted on bulletin board outside Counseling Office and online</a:t>
            </a:r>
          </a:p>
          <a:p>
            <a:pPr lvl="0"/>
            <a:r>
              <a:rPr lang="en-US" sz="2000" dirty="0">
                <a:solidFill>
                  <a:srgbClr val="00B0F0"/>
                </a:solidFill>
              </a:rPr>
              <a:t>Watch deadlines and follow directions</a:t>
            </a:r>
          </a:p>
          <a:p>
            <a:pPr lvl="0"/>
            <a:r>
              <a:rPr lang="en-US" sz="2000" dirty="0"/>
              <a:t>Neatness, accuracy of information and correct spelling are extremely important</a:t>
            </a:r>
          </a:p>
          <a:p>
            <a:pPr lvl="0"/>
            <a:r>
              <a:rPr lang="en-US" sz="2000" dirty="0">
                <a:solidFill>
                  <a:srgbClr val="00B0F0"/>
                </a:solidFill>
              </a:rPr>
              <a:t>University scholarship deadlines may be different than application deadlines</a:t>
            </a:r>
          </a:p>
          <a:p>
            <a:pPr lvl="0"/>
            <a:r>
              <a:rPr lang="en-US" sz="2000" dirty="0"/>
              <a:t>Internet scholarship searches:  </a:t>
            </a:r>
            <a:r>
              <a:rPr lang="en-US" sz="2000" u="sng" dirty="0">
                <a:hlinkClick r:id="rId2"/>
              </a:rPr>
              <a:t>www.studentaid.ed.gov/scholarship</a:t>
            </a:r>
            <a:r>
              <a:rPr lang="en-US" sz="2000" dirty="0"/>
              <a:t>, </a:t>
            </a:r>
            <a:r>
              <a:rPr lang="en-US" sz="2000" u="sng" dirty="0">
                <a:hlinkClick r:id="rId3"/>
              </a:rPr>
              <a:t>www.fastweb.com</a:t>
            </a:r>
            <a:r>
              <a:rPr lang="en-US" sz="2000" dirty="0"/>
              <a:t>, </a:t>
            </a:r>
            <a:r>
              <a:rPr lang="en-US" sz="2000" u="sng" dirty="0">
                <a:hlinkClick r:id="rId4"/>
              </a:rPr>
              <a:t>www.StudentScholarships.org</a:t>
            </a:r>
            <a:endParaRPr lang="en-US" sz="2000" dirty="0"/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For federal financial aid (</a:t>
            </a:r>
            <a:r>
              <a:rPr lang="en-US" sz="2000" i="1" dirty="0">
                <a:solidFill>
                  <a:srgbClr val="92D050"/>
                </a:solidFill>
              </a:rPr>
              <a:t>FAFSA</a:t>
            </a:r>
            <a:r>
              <a:rPr lang="en-US" sz="2000" dirty="0"/>
              <a:t>), use </a:t>
            </a:r>
            <a:r>
              <a:rPr lang="en-US" sz="2000" u="sng" dirty="0">
                <a:hlinkClick r:id="rId5"/>
              </a:rPr>
              <a:t>www.fafsa.ed.gov</a:t>
            </a:r>
            <a:r>
              <a:rPr lang="en-US" sz="2000" dirty="0"/>
              <a:t> to apply after October 1</a:t>
            </a:r>
            <a:r>
              <a:rPr lang="en-US" sz="2000" baseline="30000" dirty="0"/>
              <a:t>st</a:t>
            </a:r>
          </a:p>
          <a:p>
            <a:pPr lvl="0"/>
            <a:r>
              <a:rPr lang="en-US" sz="2000" dirty="0">
                <a:solidFill>
                  <a:srgbClr val="00B0F0"/>
                </a:solidFill>
              </a:rPr>
              <a:t>Create your FSA ID</a:t>
            </a:r>
          </a:p>
          <a:p>
            <a:pPr lvl="1"/>
            <a:r>
              <a:rPr lang="en-US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6"/>
              </a:rPr>
              <a:t>https://fsaid.ed.gov/npas/index.htm</a:t>
            </a: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US" dirty="0"/>
          </a:p>
          <a:p>
            <a:pPr lvl="0"/>
            <a:r>
              <a:rPr lang="en-US" sz="2000" dirty="0"/>
              <a:t>Financial Aid Night at LP in September TBD</a:t>
            </a:r>
          </a:p>
          <a:p>
            <a:pPr lvl="0"/>
            <a:r>
              <a:rPr lang="en-US" sz="2000" dirty="0">
                <a:solidFill>
                  <a:srgbClr val="00B0F0"/>
                </a:solidFill>
              </a:rPr>
              <a:t>Financial Aid Completion Night in October TBD</a:t>
            </a:r>
          </a:p>
        </p:txBody>
      </p:sp>
    </p:spTree>
    <p:extLst>
      <p:ext uri="{BB962C8B-B14F-4D97-AF65-F5344CB8AC3E}">
        <p14:creationId xmlns:p14="http://schemas.microsoft.com/office/powerpoint/2010/main" val="73297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b="1" dirty="0">
                <a:solidFill>
                  <a:srgbClr val="92D050"/>
                </a:solidFill>
              </a:rPr>
            </a:br>
            <a:r>
              <a:rPr lang="en-US" b="1" dirty="0">
                <a:solidFill>
                  <a:srgbClr val="92D050"/>
                </a:solidFill>
              </a:rPr>
              <a:t>IVCC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4812" y="1905000"/>
            <a:ext cx="8378952" cy="3505201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rgbClr val="00B0F0"/>
                </a:solidFill>
                <a:hlinkClick r:id="rId2"/>
              </a:rPr>
              <a:t>www.ivcc.edu</a:t>
            </a:r>
            <a:endParaRPr lang="en-US" b="1" dirty="0">
              <a:solidFill>
                <a:srgbClr val="00B0F0"/>
              </a:solidFill>
            </a:endParaRPr>
          </a:p>
          <a:p>
            <a:pPr lvl="0"/>
            <a:r>
              <a:rPr lang="en-US" b="1" dirty="0"/>
              <a:t>College Night/Financial Aid Seminar TBD</a:t>
            </a:r>
          </a:p>
          <a:p>
            <a:r>
              <a:rPr lang="en-US" b="1" dirty="0"/>
              <a:t>Placement testing in spring</a:t>
            </a:r>
          </a:p>
          <a:p>
            <a:pPr lvl="1"/>
            <a:r>
              <a:rPr lang="en-US" b="1" dirty="0"/>
              <a:t>ACT/SAT scores may be used to exempt from testing</a:t>
            </a:r>
          </a:p>
          <a:p>
            <a:r>
              <a:rPr lang="en-US" b="1" dirty="0"/>
              <a:t>IVCC-specific checklist given during counselor/senior conferences</a:t>
            </a:r>
          </a:p>
        </p:txBody>
      </p:sp>
      <p:pic>
        <p:nvPicPr>
          <p:cNvPr id="7170" name="Picture 2" descr="https://sp.yimg.com/ib/th?id=JN.rA1%2fzxOxV2Ha8XGRoNaE2Q&amp;pid=15.1&amp;P=0&amp;w=300&amp;h=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812" y="2300287"/>
            <a:ext cx="19050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9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College Athletics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2" y="1981201"/>
            <a:ext cx="8381999" cy="4191000"/>
          </a:xfrm>
        </p:spPr>
        <p:txBody>
          <a:bodyPr>
            <a:normAutofit/>
          </a:bodyPr>
          <a:lstStyle/>
          <a:p>
            <a:pPr lvl="0"/>
            <a:r>
              <a:rPr lang="en-US" b="1" dirty="0"/>
              <a:t>NCAA eligibility form available at </a:t>
            </a:r>
            <a:r>
              <a:rPr lang="en-US" b="1" u="sng" dirty="0">
                <a:hlinkClick r:id="rId2"/>
              </a:rPr>
              <a:t>www.eligibilitycenter.org</a:t>
            </a:r>
            <a:r>
              <a:rPr lang="en-US" b="1" u="sng" dirty="0"/>
              <a:t> </a:t>
            </a:r>
          </a:p>
          <a:p>
            <a:pPr lvl="1"/>
            <a:r>
              <a:rPr lang="en-US" b="1" dirty="0">
                <a:solidFill>
                  <a:srgbClr val="00B0F0"/>
                </a:solidFill>
              </a:rPr>
              <a:t>There is an application fee</a:t>
            </a:r>
          </a:p>
          <a:p>
            <a:pPr lvl="1"/>
            <a:r>
              <a:rPr lang="en-US" b="1" dirty="0">
                <a:solidFill>
                  <a:srgbClr val="00B0F0"/>
                </a:solidFill>
              </a:rPr>
              <a:t>Send transcripts from LP High School</a:t>
            </a:r>
          </a:p>
          <a:p>
            <a:pPr lvl="1"/>
            <a:r>
              <a:rPr lang="en-US" b="1" dirty="0">
                <a:solidFill>
                  <a:srgbClr val="00B0F0"/>
                </a:solidFill>
              </a:rPr>
              <a:t>Send test scores directly from SAT (collegeboard.org) or ACT </a:t>
            </a:r>
            <a:r>
              <a:rPr lang="en-US" b="1" dirty="0"/>
              <a:t>(</a:t>
            </a:r>
            <a:r>
              <a:rPr lang="en-US" b="1" dirty="0">
                <a:hlinkClick r:id="rId3"/>
              </a:rPr>
              <a:t>www.actstudent.org</a:t>
            </a:r>
            <a:r>
              <a:rPr lang="en-US" b="1" dirty="0"/>
              <a:t>)</a:t>
            </a:r>
          </a:p>
          <a:p>
            <a:r>
              <a:rPr lang="en-US" b="1" dirty="0"/>
              <a:t>See counselor for assistance with eligibility requirements</a:t>
            </a:r>
          </a:p>
          <a:p>
            <a:r>
              <a:rPr lang="en-US" b="1" dirty="0"/>
              <a:t>NAIA &amp; NJCAA</a:t>
            </a:r>
          </a:p>
          <a:p>
            <a:r>
              <a:rPr lang="en-US" b="1" dirty="0"/>
              <a:t>Parent Power Session in March</a:t>
            </a:r>
          </a:p>
        </p:txBody>
      </p:sp>
      <p:pic>
        <p:nvPicPr>
          <p:cNvPr id="8194" name="Picture 2" descr="https://sp.yimg.com/ib/th?id=JN.CmK2Se4V09d6Sfek0pj9sw&amp;pid=15.1&amp;P=0&amp;w=300&amp;h=3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612" y="4429124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7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7A1F692-F29D-44A3-A91E-E73451769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LPHS Young Alumni Network	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3EF730-45F0-4CAA-881E-52D143223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To help our current students make the best decisions for their further education and career goals after LPHS, a network of young alumni has formed to provide real-world advice to Cavaliers. We hope that our students reach out to these great Cavalier alumni as they make plans for their future.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 www.lphs.net -&gt; Academics -&gt; Counseling -&gt; Young Alumni Network</a:t>
            </a:r>
          </a:p>
          <a:p>
            <a:pPr marL="0" indent="0">
              <a:buNone/>
            </a:pPr>
            <a:r>
              <a:rPr lang="en-US" b="1" dirty="0"/>
              <a:t>		OR</a:t>
            </a:r>
          </a:p>
          <a:p>
            <a:r>
              <a:rPr lang="en-US" b="1" u="sng" dirty="0">
                <a:hlinkClick r:id="rId2"/>
              </a:rPr>
              <a:t>https://www.lphs.net/Page/691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7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ISAC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1522412" y="1981201"/>
            <a:ext cx="8381999" cy="4191000"/>
          </a:xfrm>
        </p:spPr>
        <p:txBody>
          <a:bodyPr>
            <a:normAutofit/>
          </a:bodyPr>
          <a:lstStyle/>
          <a:p>
            <a:pPr lvl="0"/>
            <a:r>
              <a:rPr lang="en-US" b="1" dirty="0"/>
              <a:t>Illinois Student Assistance Commission</a:t>
            </a:r>
          </a:p>
          <a:p>
            <a:pPr lvl="0"/>
            <a:r>
              <a:rPr lang="en-US" b="1" dirty="0"/>
              <a:t>Assistance with college planning, applications, FAFSA and financial aid, etc.</a:t>
            </a:r>
          </a:p>
          <a:p>
            <a:pPr lvl="0"/>
            <a:r>
              <a:rPr lang="en-US" b="1" dirty="0"/>
              <a:t>ISAC College Q&amp;A – Real person help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text name to </a:t>
            </a:r>
            <a:r>
              <a:rPr lang="en-US" b="1" dirty="0">
                <a:solidFill>
                  <a:srgbClr val="92D050"/>
                </a:solidFill>
              </a:rPr>
              <a:t>815-242-4630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F0"/>
                </a:solidFill>
              </a:rPr>
              <a:t>Or go to isac.org/</a:t>
            </a:r>
            <a:r>
              <a:rPr lang="en-US" b="1" dirty="0" err="1">
                <a:solidFill>
                  <a:srgbClr val="00B0F0"/>
                </a:solidFill>
              </a:rPr>
              <a:t>collegeQA</a:t>
            </a:r>
            <a:endParaRPr lang="en-US" b="1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hlinkClick r:id="rId2"/>
              </a:rPr>
              <a:t>https://studentportal.isac.org/student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678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Communication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1522412" y="1981201"/>
            <a:ext cx="8381999" cy="4191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Counseling website </a:t>
            </a:r>
          </a:p>
          <a:p>
            <a:pPr lvl="1"/>
            <a:r>
              <a:rPr lang="en-US" b="1" dirty="0">
                <a:solidFill>
                  <a:srgbClr val="92D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www.lphs.net</a:t>
            </a:r>
            <a:r>
              <a:rPr lang="en-US" b="1" dirty="0">
                <a:solidFill>
                  <a:srgbClr val="92D050"/>
                </a:solidFill>
              </a:rPr>
              <a:t> &gt; Academics &gt; Counseling</a:t>
            </a:r>
          </a:p>
          <a:p>
            <a:r>
              <a:rPr lang="en-US" b="1" dirty="0" err="1"/>
              <a:t>Instragram</a:t>
            </a:r>
            <a:r>
              <a:rPr lang="en-US" b="1" dirty="0"/>
              <a:t>: </a:t>
            </a:r>
            <a:r>
              <a:rPr lang="en-US" b="1" dirty="0" err="1"/>
              <a:t>lpcounselors</a:t>
            </a:r>
            <a:endParaRPr lang="en-US" b="1" dirty="0"/>
          </a:p>
          <a:p>
            <a:r>
              <a:rPr lang="en-US" b="1" dirty="0">
                <a:solidFill>
                  <a:srgbClr val="92D050"/>
                </a:solidFill>
              </a:rPr>
              <a:t>Twitter: @</a:t>
            </a:r>
            <a:r>
              <a:rPr lang="en-US" b="1" dirty="0" err="1">
                <a:solidFill>
                  <a:srgbClr val="92D050"/>
                </a:solidFill>
              </a:rPr>
              <a:t>LPCounselors</a:t>
            </a:r>
            <a:endParaRPr lang="en-US" b="1" dirty="0">
              <a:solidFill>
                <a:srgbClr val="92D050"/>
              </a:solidFill>
            </a:endParaRPr>
          </a:p>
          <a:p>
            <a:r>
              <a:rPr lang="en-US" b="1" u="sng" dirty="0"/>
              <a:t>Be sure to start checking your student email!</a:t>
            </a:r>
          </a:p>
          <a:p>
            <a:pPr lvl="1"/>
            <a:r>
              <a:rPr lang="en-US" b="1" dirty="0"/>
              <a:t>Counselors will be mailing out important forms and information</a:t>
            </a:r>
          </a:p>
          <a:p>
            <a:pPr lvl="1"/>
            <a:r>
              <a:rPr lang="en-US" b="1" dirty="0"/>
              <a:t>Colleges will expect to be able to communicate with you via email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2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Acceptance Page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251" y="1973262"/>
            <a:ext cx="10172321" cy="19050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Email your counselor where you have been accepted!</a:t>
            </a:r>
          </a:p>
          <a:p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/>
              <a:t>We will post our seniors’ future plans on our website </a:t>
            </a:r>
            <a:r>
              <a:rPr lang="en-US" sz="3200" b="1" dirty="0">
                <a:sym typeface="Wingdings" panose="05000000000000000000" pitchFamily="2" charset="2"/>
              </a:rPr>
              <a:t> </a:t>
            </a:r>
            <a:endParaRPr lang="en-US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4DEB3B-B4A2-40C8-A7A1-D45F6B9A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183" y="3641539"/>
            <a:ext cx="5630457" cy="294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0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rgbClr val="92D050"/>
                </a:solidFill>
              </a:rPr>
              <a:t>The End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dirty="0"/>
              <a:t>THANK  YOU FOR COMING!!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6212" y="5181600"/>
            <a:ext cx="62484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WE WILL MEET WITH YOU SOON!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70212" y="3047999"/>
            <a:ext cx="6324600" cy="335280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Sign up to see your Counselor anytime</a:t>
            </a:r>
          </a:p>
          <a:p>
            <a:endParaRPr lang="en-US" sz="2800" dirty="0"/>
          </a:p>
        </p:txBody>
      </p:sp>
      <p:pic>
        <p:nvPicPr>
          <p:cNvPr id="9218" name="Picture 2" descr="Secrets to Storytelling Success (part on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455" y="684551"/>
            <a:ext cx="2325757" cy="17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83258C-B48E-409A-8D9D-D63AF6869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13" y="4648200"/>
            <a:ext cx="3274890" cy="193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lkboard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09A44C-857D-42FD-9219-94A36248C2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1029</Words>
  <Application>Microsoft Office PowerPoint</Application>
  <PresentationFormat>Custom</PresentationFormat>
  <Paragraphs>160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Consolas</vt:lpstr>
      <vt:lpstr>Corbel</vt:lpstr>
      <vt:lpstr>Wingdings</vt:lpstr>
      <vt:lpstr>Chalkboard 16x9</vt:lpstr>
      <vt:lpstr>Needs Assessment</vt:lpstr>
      <vt:lpstr> SENIOR PRESENTATION:  POST-GRADUATION PREP</vt:lpstr>
      <vt:lpstr>Today’s Agenda</vt:lpstr>
      <vt:lpstr>Check Your Emails!</vt:lpstr>
      <vt:lpstr>Counselor/Senior Student Meetings</vt:lpstr>
      <vt:lpstr>Post High School Options</vt:lpstr>
      <vt:lpstr>ACT &amp; SAT</vt:lpstr>
      <vt:lpstr>LP Fall SAT</vt:lpstr>
      <vt:lpstr>Applying to College</vt:lpstr>
      <vt:lpstr>College 101</vt:lpstr>
      <vt:lpstr>College Applications</vt:lpstr>
      <vt:lpstr>PowerSchool “About Me”</vt:lpstr>
      <vt:lpstr>Transcript Requests</vt:lpstr>
      <vt:lpstr>Letters of Recommendations</vt:lpstr>
      <vt:lpstr>College Visits</vt:lpstr>
      <vt:lpstr>Scholarships and Financial Aid</vt:lpstr>
      <vt:lpstr> IVCC</vt:lpstr>
      <vt:lpstr>College Athletics</vt:lpstr>
      <vt:lpstr>LPHS Young Alumni Network </vt:lpstr>
      <vt:lpstr>ISAC</vt:lpstr>
      <vt:lpstr>Communication</vt:lpstr>
      <vt:lpstr>Acceptance Page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2020-08-24T14:41:32Z</dcterms:created>
  <dcterms:modified xsi:type="dcterms:W3CDTF">2020-08-25T19:21:48Z</dcterms:modified>
</cp:coreProperties>
</file>