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80" r:id="rId2"/>
    <p:sldId id="256" r:id="rId3"/>
    <p:sldId id="257" r:id="rId4"/>
    <p:sldId id="281" r:id="rId5"/>
    <p:sldId id="259" r:id="rId6"/>
    <p:sldId id="282" r:id="rId7"/>
    <p:sldId id="261" r:id="rId8"/>
    <p:sldId id="283" r:id="rId9"/>
    <p:sldId id="260" r:id="rId10"/>
    <p:sldId id="284" r:id="rId11"/>
    <p:sldId id="279" r:id="rId12"/>
    <p:sldId id="285" r:id="rId13"/>
    <p:sldId id="262" r:id="rId14"/>
    <p:sldId id="286" r:id="rId15"/>
    <p:sldId id="263" r:id="rId16"/>
    <p:sldId id="287" r:id="rId17"/>
    <p:sldId id="264" r:id="rId18"/>
    <p:sldId id="288" r:id="rId19"/>
    <p:sldId id="265" r:id="rId20"/>
    <p:sldId id="289" r:id="rId21"/>
    <p:sldId id="266" r:id="rId22"/>
    <p:sldId id="290" r:id="rId23"/>
    <p:sldId id="268" r:id="rId24"/>
    <p:sldId id="291" r:id="rId25"/>
    <p:sldId id="267" r:id="rId26"/>
    <p:sldId id="292" r:id="rId27"/>
    <p:sldId id="269" r:id="rId28"/>
    <p:sldId id="293" r:id="rId29"/>
    <p:sldId id="277" r:id="rId30"/>
    <p:sldId id="294" r:id="rId31"/>
    <p:sldId id="295" r:id="rId32"/>
    <p:sldId id="278" r:id="rId33"/>
    <p:sldId id="270" r:id="rId34"/>
    <p:sldId id="296" r:id="rId35"/>
    <p:sldId id="271" r:id="rId36"/>
    <p:sldId id="297" r:id="rId37"/>
    <p:sldId id="273" r:id="rId38"/>
    <p:sldId id="298" r:id="rId39"/>
    <p:sldId id="299" r:id="rId40"/>
    <p:sldId id="274" r:id="rId41"/>
    <p:sldId id="275" r:id="rId42"/>
    <p:sldId id="300" r:id="rId43"/>
    <p:sldId id="276" r:id="rId44"/>
    <p:sldId id="301" r:id="rId4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9436"/>
    <a:srgbClr val="143A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3792" autoAdjust="0"/>
  </p:normalViewPr>
  <p:slideViewPr>
    <p:cSldViewPr snapToGrid="0">
      <p:cViewPr varScale="1">
        <p:scale>
          <a:sx n="67" d="100"/>
          <a:sy n="67" d="100"/>
        </p:scale>
        <p:origin x="568" y="44"/>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57" d="100"/>
          <a:sy n="57" d="100"/>
        </p:scale>
        <p:origin x="304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91F7C0D-7504-4AFB-A63B-393347095B6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F11A3B5A-DAC8-4182-8362-C670347A7F2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7A664F4-1AE4-4B7E-B8B6-607CF79E1950}" type="datetimeFigureOut">
              <a:rPr lang="en-US" smtClean="0"/>
              <a:t>8/28/2023</a:t>
            </a:fld>
            <a:endParaRPr lang="en-US" dirty="0"/>
          </a:p>
        </p:txBody>
      </p:sp>
      <p:sp>
        <p:nvSpPr>
          <p:cNvPr id="4" name="Footer Placeholder 3">
            <a:extLst>
              <a:ext uri="{FF2B5EF4-FFF2-40B4-BE49-F238E27FC236}">
                <a16:creationId xmlns:a16="http://schemas.microsoft.com/office/drawing/2014/main" id="{164F95D2-8178-40AD-ADE7-C2DF6B4B7E4B}"/>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62D53A7-BB40-4C82-8248-657B56E81866}"/>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E1FF32E3-B1F9-4505-B7BE-855517432021}" type="slidenum">
              <a:rPr lang="en-US" smtClean="0"/>
              <a:t>‹#›</a:t>
            </a:fld>
            <a:endParaRPr lang="en-US" dirty="0"/>
          </a:p>
        </p:txBody>
      </p:sp>
    </p:spTree>
    <p:extLst>
      <p:ext uri="{BB962C8B-B14F-4D97-AF65-F5344CB8AC3E}">
        <p14:creationId xmlns:p14="http://schemas.microsoft.com/office/powerpoint/2010/main" val="16973754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8B1A50D-A5CE-4A1F-969B-ABB3DC112422}" type="datetimeFigureOut">
              <a:rPr lang="en-US" smtClean="0"/>
              <a:t>8/28/2023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54BE3CA-8193-47BD-9E91-CEDE4A687DC5}" type="slidenum">
              <a:rPr lang="en-US" smtClean="0"/>
              <a:t>‹#›</a:t>
            </a:fld>
            <a:endParaRPr lang="en-US" dirty="0"/>
          </a:p>
        </p:txBody>
      </p:sp>
    </p:spTree>
    <p:extLst>
      <p:ext uri="{BB962C8B-B14F-4D97-AF65-F5344CB8AC3E}">
        <p14:creationId xmlns:p14="http://schemas.microsoft.com/office/powerpoint/2010/main" val="96052046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a:t>
            </a:fld>
            <a:endParaRPr lang="en-US" dirty="0"/>
          </a:p>
        </p:txBody>
      </p:sp>
    </p:spTree>
    <p:extLst>
      <p:ext uri="{BB962C8B-B14F-4D97-AF65-F5344CB8AC3E}">
        <p14:creationId xmlns:p14="http://schemas.microsoft.com/office/powerpoint/2010/main" val="883369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a:t>
            </a:fld>
            <a:endParaRPr lang="en-US" dirty="0"/>
          </a:p>
        </p:txBody>
      </p:sp>
    </p:spTree>
    <p:extLst>
      <p:ext uri="{BB962C8B-B14F-4D97-AF65-F5344CB8AC3E}">
        <p14:creationId xmlns:p14="http://schemas.microsoft.com/office/powerpoint/2010/main" val="3262789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a:t>
            </a:fld>
            <a:endParaRPr lang="en-US" dirty="0"/>
          </a:p>
        </p:txBody>
      </p:sp>
    </p:spTree>
    <p:extLst>
      <p:ext uri="{BB962C8B-B14F-4D97-AF65-F5344CB8AC3E}">
        <p14:creationId xmlns:p14="http://schemas.microsoft.com/office/powerpoint/2010/main" val="131034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4</a:t>
            </a:fld>
            <a:endParaRPr lang="en-US" dirty="0"/>
          </a:p>
        </p:txBody>
      </p:sp>
    </p:spTree>
    <p:extLst>
      <p:ext uri="{BB962C8B-B14F-4D97-AF65-F5344CB8AC3E}">
        <p14:creationId xmlns:p14="http://schemas.microsoft.com/office/powerpoint/2010/main" val="2993832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5</a:t>
            </a:fld>
            <a:endParaRPr lang="en-US" dirty="0"/>
          </a:p>
        </p:txBody>
      </p:sp>
    </p:spTree>
    <p:extLst>
      <p:ext uri="{BB962C8B-B14F-4D97-AF65-F5344CB8AC3E}">
        <p14:creationId xmlns:p14="http://schemas.microsoft.com/office/powerpoint/2010/main" val="3193374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6</a:t>
            </a:fld>
            <a:endParaRPr lang="en-US" dirty="0"/>
          </a:p>
        </p:txBody>
      </p:sp>
    </p:spTree>
    <p:extLst>
      <p:ext uri="{BB962C8B-B14F-4D97-AF65-F5344CB8AC3E}">
        <p14:creationId xmlns:p14="http://schemas.microsoft.com/office/powerpoint/2010/main" val="209888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7</a:t>
            </a:fld>
            <a:endParaRPr lang="en-US" dirty="0"/>
          </a:p>
        </p:txBody>
      </p:sp>
    </p:spTree>
    <p:extLst>
      <p:ext uri="{BB962C8B-B14F-4D97-AF65-F5344CB8AC3E}">
        <p14:creationId xmlns:p14="http://schemas.microsoft.com/office/powerpoint/2010/main" val="526475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8</a:t>
            </a:fld>
            <a:endParaRPr lang="en-US" dirty="0"/>
          </a:p>
        </p:txBody>
      </p:sp>
    </p:spTree>
    <p:extLst>
      <p:ext uri="{BB962C8B-B14F-4D97-AF65-F5344CB8AC3E}">
        <p14:creationId xmlns:p14="http://schemas.microsoft.com/office/powerpoint/2010/main" val="665499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9</a:t>
            </a:fld>
            <a:endParaRPr lang="en-US" dirty="0"/>
          </a:p>
        </p:txBody>
      </p:sp>
    </p:spTree>
    <p:extLst>
      <p:ext uri="{BB962C8B-B14F-4D97-AF65-F5344CB8AC3E}">
        <p14:creationId xmlns:p14="http://schemas.microsoft.com/office/powerpoint/2010/main" val="3449933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10</a:t>
            </a:fld>
            <a:endParaRPr lang="en-US" dirty="0"/>
          </a:p>
        </p:txBody>
      </p:sp>
    </p:spTree>
    <p:extLst>
      <p:ext uri="{BB962C8B-B14F-4D97-AF65-F5344CB8AC3E}">
        <p14:creationId xmlns:p14="http://schemas.microsoft.com/office/powerpoint/2010/main" val="3203216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13</a:t>
            </a:fld>
            <a:endParaRPr lang="en-US" dirty="0"/>
          </a:p>
        </p:txBody>
      </p:sp>
    </p:spTree>
    <p:extLst>
      <p:ext uri="{BB962C8B-B14F-4D97-AF65-F5344CB8AC3E}">
        <p14:creationId xmlns:p14="http://schemas.microsoft.com/office/powerpoint/2010/main" val="524854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14</a:t>
            </a:fld>
            <a:endParaRPr lang="en-US" dirty="0"/>
          </a:p>
        </p:txBody>
      </p:sp>
    </p:spTree>
    <p:extLst>
      <p:ext uri="{BB962C8B-B14F-4D97-AF65-F5344CB8AC3E}">
        <p14:creationId xmlns:p14="http://schemas.microsoft.com/office/powerpoint/2010/main" val="3941398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15</a:t>
            </a:fld>
            <a:endParaRPr lang="en-US" dirty="0"/>
          </a:p>
        </p:txBody>
      </p:sp>
    </p:spTree>
    <p:extLst>
      <p:ext uri="{BB962C8B-B14F-4D97-AF65-F5344CB8AC3E}">
        <p14:creationId xmlns:p14="http://schemas.microsoft.com/office/powerpoint/2010/main" val="2082095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16</a:t>
            </a:fld>
            <a:endParaRPr lang="en-US" dirty="0"/>
          </a:p>
        </p:txBody>
      </p:sp>
    </p:spTree>
    <p:extLst>
      <p:ext uri="{BB962C8B-B14F-4D97-AF65-F5344CB8AC3E}">
        <p14:creationId xmlns:p14="http://schemas.microsoft.com/office/powerpoint/2010/main" val="3732975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or list the Title I Activities in current budget plan and include why it was decided to implement these activities and also  discuss any changes made from previous year. This is a natural place to ask for input  or questions and be sure to include these comments in the minutes.</a:t>
            </a:r>
          </a:p>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17</a:t>
            </a:fld>
            <a:endParaRPr lang="en-US" dirty="0"/>
          </a:p>
        </p:txBody>
      </p:sp>
    </p:spTree>
    <p:extLst>
      <p:ext uri="{BB962C8B-B14F-4D97-AF65-F5344CB8AC3E}">
        <p14:creationId xmlns:p14="http://schemas.microsoft.com/office/powerpoint/2010/main" val="2070036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or list the Title I Activities in current budget plan and include why it was decided to implement these activities and also  discuss any changes made from previous year. This is a natural place to ask for input  or questions and be sure to include these comments in the minutes.</a:t>
            </a:r>
          </a:p>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18</a:t>
            </a:fld>
            <a:endParaRPr lang="en-US" dirty="0"/>
          </a:p>
        </p:txBody>
      </p:sp>
    </p:spTree>
    <p:extLst>
      <p:ext uri="{BB962C8B-B14F-4D97-AF65-F5344CB8AC3E}">
        <p14:creationId xmlns:p14="http://schemas.microsoft.com/office/powerpoint/2010/main" val="2212894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19</a:t>
            </a:fld>
            <a:endParaRPr lang="en-US" dirty="0"/>
          </a:p>
        </p:txBody>
      </p:sp>
    </p:spTree>
    <p:extLst>
      <p:ext uri="{BB962C8B-B14F-4D97-AF65-F5344CB8AC3E}">
        <p14:creationId xmlns:p14="http://schemas.microsoft.com/office/powerpoint/2010/main" val="3634506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20</a:t>
            </a:fld>
            <a:endParaRPr lang="en-US" dirty="0"/>
          </a:p>
        </p:txBody>
      </p:sp>
    </p:spTree>
    <p:extLst>
      <p:ext uri="{BB962C8B-B14F-4D97-AF65-F5344CB8AC3E}">
        <p14:creationId xmlns:p14="http://schemas.microsoft.com/office/powerpoint/2010/main" val="1479313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21</a:t>
            </a:fld>
            <a:endParaRPr lang="en-US" dirty="0"/>
          </a:p>
        </p:txBody>
      </p:sp>
    </p:spTree>
    <p:extLst>
      <p:ext uri="{BB962C8B-B14F-4D97-AF65-F5344CB8AC3E}">
        <p14:creationId xmlns:p14="http://schemas.microsoft.com/office/powerpoint/2010/main" val="9826544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22</a:t>
            </a:fld>
            <a:endParaRPr lang="en-US" dirty="0"/>
          </a:p>
        </p:txBody>
      </p:sp>
    </p:spTree>
    <p:extLst>
      <p:ext uri="{BB962C8B-B14F-4D97-AF65-F5344CB8AC3E}">
        <p14:creationId xmlns:p14="http://schemas.microsoft.com/office/powerpoint/2010/main" val="6361898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23</a:t>
            </a:fld>
            <a:endParaRPr lang="en-US" dirty="0"/>
          </a:p>
        </p:txBody>
      </p:sp>
    </p:spTree>
    <p:extLst>
      <p:ext uri="{BB962C8B-B14F-4D97-AF65-F5344CB8AC3E}">
        <p14:creationId xmlns:p14="http://schemas.microsoft.com/office/powerpoint/2010/main" val="3659850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24</a:t>
            </a:fld>
            <a:endParaRPr lang="en-US" dirty="0"/>
          </a:p>
        </p:txBody>
      </p:sp>
    </p:spTree>
    <p:extLst>
      <p:ext uri="{BB962C8B-B14F-4D97-AF65-F5344CB8AC3E}">
        <p14:creationId xmlns:p14="http://schemas.microsoft.com/office/powerpoint/2010/main" val="21701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25</a:t>
            </a:fld>
            <a:endParaRPr lang="en-US" dirty="0"/>
          </a:p>
        </p:txBody>
      </p:sp>
    </p:spTree>
    <p:extLst>
      <p:ext uri="{BB962C8B-B14F-4D97-AF65-F5344CB8AC3E}">
        <p14:creationId xmlns:p14="http://schemas.microsoft.com/office/powerpoint/2010/main" val="3238713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26</a:t>
            </a:fld>
            <a:endParaRPr lang="en-US" dirty="0"/>
          </a:p>
        </p:txBody>
      </p:sp>
    </p:spTree>
    <p:extLst>
      <p:ext uri="{BB962C8B-B14F-4D97-AF65-F5344CB8AC3E}">
        <p14:creationId xmlns:p14="http://schemas.microsoft.com/office/powerpoint/2010/main" val="2663168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27</a:t>
            </a:fld>
            <a:endParaRPr lang="en-US" dirty="0"/>
          </a:p>
        </p:txBody>
      </p:sp>
    </p:spTree>
    <p:extLst>
      <p:ext uri="{BB962C8B-B14F-4D97-AF65-F5344CB8AC3E}">
        <p14:creationId xmlns:p14="http://schemas.microsoft.com/office/powerpoint/2010/main" val="3886395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28</a:t>
            </a:fld>
            <a:endParaRPr lang="en-US" dirty="0"/>
          </a:p>
        </p:txBody>
      </p:sp>
    </p:spTree>
    <p:extLst>
      <p:ext uri="{BB962C8B-B14F-4D97-AF65-F5344CB8AC3E}">
        <p14:creationId xmlns:p14="http://schemas.microsoft.com/office/powerpoint/2010/main" val="38368350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29</a:t>
            </a:fld>
            <a:endParaRPr lang="en-US" dirty="0"/>
          </a:p>
        </p:txBody>
      </p:sp>
    </p:spTree>
    <p:extLst>
      <p:ext uri="{BB962C8B-B14F-4D97-AF65-F5344CB8AC3E}">
        <p14:creationId xmlns:p14="http://schemas.microsoft.com/office/powerpoint/2010/main" val="35278607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30</a:t>
            </a:fld>
            <a:endParaRPr lang="en-US" dirty="0"/>
          </a:p>
        </p:txBody>
      </p:sp>
    </p:spTree>
    <p:extLst>
      <p:ext uri="{BB962C8B-B14F-4D97-AF65-F5344CB8AC3E}">
        <p14:creationId xmlns:p14="http://schemas.microsoft.com/office/powerpoint/2010/main" val="2695857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also a natural place to gather input for next year consideration. Include these comments in the minutes.</a:t>
            </a:r>
          </a:p>
        </p:txBody>
      </p:sp>
      <p:sp>
        <p:nvSpPr>
          <p:cNvPr id="4" name="Slide Number Placeholder 3"/>
          <p:cNvSpPr>
            <a:spLocks noGrp="1"/>
          </p:cNvSpPr>
          <p:nvPr>
            <p:ph type="sldNum" sz="quarter" idx="5"/>
          </p:nvPr>
        </p:nvSpPr>
        <p:spPr/>
        <p:txBody>
          <a:bodyPr/>
          <a:lstStyle/>
          <a:p>
            <a:fld id="{554BE3CA-8193-47BD-9E91-CEDE4A687DC5}" type="slidenum">
              <a:rPr lang="en-US" smtClean="0"/>
              <a:t>31</a:t>
            </a:fld>
            <a:endParaRPr lang="en-US" dirty="0"/>
          </a:p>
        </p:txBody>
      </p:sp>
    </p:spTree>
    <p:extLst>
      <p:ext uri="{BB962C8B-B14F-4D97-AF65-F5344CB8AC3E}">
        <p14:creationId xmlns:p14="http://schemas.microsoft.com/office/powerpoint/2010/main" val="8514398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also a natural place to gather input for next year consideration. Include these comments in the minutes.</a:t>
            </a:r>
          </a:p>
        </p:txBody>
      </p:sp>
      <p:sp>
        <p:nvSpPr>
          <p:cNvPr id="4" name="Slide Number Placeholder 3"/>
          <p:cNvSpPr>
            <a:spLocks noGrp="1"/>
          </p:cNvSpPr>
          <p:nvPr>
            <p:ph type="sldNum" sz="quarter" idx="5"/>
          </p:nvPr>
        </p:nvSpPr>
        <p:spPr/>
        <p:txBody>
          <a:bodyPr/>
          <a:lstStyle/>
          <a:p>
            <a:fld id="{554BE3CA-8193-47BD-9E91-CEDE4A687DC5}" type="slidenum">
              <a:rPr lang="en-US" smtClean="0"/>
              <a:t>32</a:t>
            </a:fld>
            <a:endParaRPr lang="en-US" dirty="0"/>
          </a:p>
        </p:txBody>
      </p:sp>
    </p:spTree>
    <p:extLst>
      <p:ext uri="{BB962C8B-B14F-4D97-AF65-F5344CB8AC3E}">
        <p14:creationId xmlns:p14="http://schemas.microsoft.com/office/powerpoint/2010/main" val="38660991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33</a:t>
            </a:fld>
            <a:endParaRPr lang="en-US" dirty="0"/>
          </a:p>
        </p:txBody>
      </p:sp>
    </p:spTree>
    <p:extLst>
      <p:ext uri="{BB962C8B-B14F-4D97-AF65-F5344CB8AC3E}">
        <p14:creationId xmlns:p14="http://schemas.microsoft.com/office/powerpoint/2010/main" val="7814078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34</a:t>
            </a:fld>
            <a:endParaRPr lang="en-US" dirty="0"/>
          </a:p>
        </p:txBody>
      </p:sp>
    </p:spTree>
    <p:extLst>
      <p:ext uri="{BB962C8B-B14F-4D97-AF65-F5344CB8AC3E}">
        <p14:creationId xmlns:p14="http://schemas.microsoft.com/office/powerpoint/2010/main" val="24893263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35</a:t>
            </a:fld>
            <a:endParaRPr lang="en-US" dirty="0"/>
          </a:p>
        </p:txBody>
      </p:sp>
    </p:spTree>
    <p:extLst>
      <p:ext uri="{BB962C8B-B14F-4D97-AF65-F5344CB8AC3E}">
        <p14:creationId xmlns:p14="http://schemas.microsoft.com/office/powerpoint/2010/main" val="39494898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36</a:t>
            </a:fld>
            <a:endParaRPr lang="en-US" dirty="0"/>
          </a:p>
        </p:txBody>
      </p:sp>
    </p:spTree>
    <p:extLst>
      <p:ext uri="{BB962C8B-B14F-4D97-AF65-F5344CB8AC3E}">
        <p14:creationId xmlns:p14="http://schemas.microsoft.com/office/powerpoint/2010/main" val="10222760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37</a:t>
            </a:fld>
            <a:endParaRPr lang="en-US" dirty="0"/>
          </a:p>
        </p:txBody>
      </p:sp>
    </p:spTree>
    <p:extLst>
      <p:ext uri="{BB962C8B-B14F-4D97-AF65-F5344CB8AC3E}">
        <p14:creationId xmlns:p14="http://schemas.microsoft.com/office/powerpoint/2010/main" val="34578134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38</a:t>
            </a:fld>
            <a:endParaRPr lang="en-US" dirty="0"/>
          </a:p>
        </p:txBody>
      </p:sp>
    </p:spTree>
    <p:extLst>
      <p:ext uri="{BB962C8B-B14F-4D97-AF65-F5344CB8AC3E}">
        <p14:creationId xmlns:p14="http://schemas.microsoft.com/office/powerpoint/2010/main" val="9825930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39</a:t>
            </a:fld>
            <a:endParaRPr lang="en-US" dirty="0"/>
          </a:p>
        </p:txBody>
      </p:sp>
    </p:spTree>
    <p:extLst>
      <p:ext uri="{BB962C8B-B14F-4D97-AF65-F5344CB8AC3E}">
        <p14:creationId xmlns:p14="http://schemas.microsoft.com/office/powerpoint/2010/main" val="39477322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40</a:t>
            </a:fld>
            <a:endParaRPr lang="en-US" dirty="0"/>
          </a:p>
        </p:txBody>
      </p:sp>
    </p:spTree>
    <p:extLst>
      <p:ext uri="{BB962C8B-B14F-4D97-AF65-F5344CB8AC3E}">
        <p14:creationId xmlns:p14="http://schemas.microsoft.com/office/powerpoint/2010/main" val="10877167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41</a:t>
            </a:fld>
            <a:endParaRPr lang="en-US" dirty="0"/>
          </a:p>
        </p:txBody>
      </p:sp>
    </p:spTree>
    <p:extLst>
      <p:ext uri="{BB962C8B-B14F-4D97-AF65-F5344CB8AC3E}">
        <p14:creationId xmlns:p14="http://schemas.microsoft.com/office/powerpoint/2010/main" val="33056701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42</a:t>
            </a:fld>
            <a:endParaRPr lang="en-US" dirty="0"/>
          </a:p>
        </p:txBody>
      </p:sp>
    </p:spTree>
    <p:extLst>
      <p:ext uri="{BB962C8B-B14F-4D97-AF65-F5344CB8AC3E}">
        <p14:creationId xmlns:p14="http://schemas.microsoft.com/office/powerpoint/2010/main" val="31889210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43</a:t>
            </a:fld>
            <a:endParaRPr lang="en-US" dirty="0"/>
          </a:p>
        </p:txBody>
      </p:sp>
    </p:spTree>
    <p:extLst>
      <p:ext uri="{BB962C8B-B14F-4D97-AF65-F5344CB8AC3E}">
        <p14:creationId xmlns:p14="http://schemas.microsoft.com/office/powerpoint/2010/main" val="25240363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44</a:t>
            </a:fld>
            <a:endParaRPr lang="en-US" dirty="0"/>
          </a:p>
        </p:txBody>
      </p:sp>
    </p:spTree>
    <p:extLst>
      <p:ext uri="{BB962C8B-B14F-4D97-AF65-F5344CB8AC3E}">
        <p14:creationId xmlns:p14="http://schemas.microsoft.com/office/powerpoint/2010/main" val="675436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C1B6632-7720-4B39-9B7E-F82C32E129C9}"/>
              </a:ext>
            </a:extLst>
          </p:cNvPr>
          <p:cNvSpPr/>
          <p:nvPr userDrawn="1"/>
        </p:nvSpPr>
        <p:spPr>
          <a:xfrm>
            <a:off x="0" y="0"/>
            <a:ext cx="12192000" cy="1600200"/>
          </a:xfrm>
          <a:prstGeom prst="rect">
            <a:avLst/>
          </a:prstGeom>
          <a:solidFill>
            <a:srgbClr val="AE9436"/>
          </a:solidFill>
          <a:ln>
            <a:solidFill>
              <a:srgbClr val="AE943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US" dirty="0"/>
          </a:p>
        </p:txBody>
      </p:sp>
      <p:sp>
        <p:nvSpPr>
          <p:cNvPr id="7" name="Flowchart: Manual Input 6">
            <a:extLst>
              <a:ext uri="{FF2B5EF4-FFF2-40B4-BE49-F238E27FC236}">
                <a16:creationId xmlns:a16="http://schemas.microsoft.com/office/drawing/2014/main" id="{6B60EFD7-6C64-4505-B4B7-35A87B14E9BC}"/>
              </a:ext>
            </a:extLst>
          </p:cNvPr>
          <p:cNvSpPr/>
          <p:nvPr userDrawn="1"/>
        </p:nvSpPr>
        <p:spPr>
          <a:xfrm flipH="1">
            <a:off x="0" y="0"/>
            <a:ext cx="12192000" cy="5257800"/>
          </a:xfrm>
          <a:prstGeom prst="flowChartManualInput">
            <a:avLst/>
          </a:prstGeom>
          <a:solidFill>
            <a:srgbClr val="143A66"/>
          </a:solidFill>
          <a:ln>
            <a:solidFill>
              <a:srgbClr val="143A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8100000">
                  <a:prstClr val="black">
                    <a:alpha val="50000"/>
                  </a:prstClr>
                </a:innerShdw>
              </a:effectLst>
            </a:endParaRPr>
          </a:p>
        </p:txBody>
      </p:sp>
      <p:sp>
        <p:nvSpPr>
          <p:cNvPr id="2" name="Title 1">
            <a:extLst>
              <a:ext uri="{FF2B5EF4-FFF2-40B4-BE49-F238E27FC236}">
                <a16:creationId xmlns:a16="http://schemas.microsoft.com/office/drawing/2014/main" id="{604AC262-735E-4B11-B4B7-66C0189E0E66}"/>
              </a:ext>
            </a:extLst>
          </p:cNvPr>
          <p:cNvSpPr>
            <a:spLocks noGrp="1"/>
          </p:cNvSpPr>
          <p:nvPr>
            <p:ph type="ctrTitle"/>
          </p:nvPr>
        </p:nvSpPr>
        <p:spPr>
          <a:xfrm>
            <a:off x="1524000" y="1122363"/>
            <a:ext cx="9144000" cy="2387600"/>
          </a:xfrm>
        </p:spPr>
        <p:txBody>
          <a:bodyPr anchor="b"/>
          <a:lstStyle>
            <a:lvl1pPr algn="ctr">
              <a:defRPr sz="6000">
                <a:solidFill>
                  <a:schemeClr val="bg1"/>
                </a:solidFill>
                <a:latin typeface="Cambria" panose="02040503050406030204" pitchFamily="18" charset="0"/>
                <a:ea typeface="Cambria" panose="02040503050406030204" pitchFamily="18"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1EAB78F-9292-4113-BEA7-0546102E21E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Cambria" panose="02040503050406030204" pitchFamily="18" charset="0"/>
                <a:ea typeface="Cambria" panose="0204050305040603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1E489-68D9-41CD-98F6-01CA84E19419}"/>
              </a:ext>
            </a:extLst>
          </p:cNvPr>
          <p:cNvSpPr>
            <a:spLocks noGrp="1"/>
          </p:cNvSpPr>
          <p:nvPr>
            <p:ph type="dt" sz="half" idx="10"/>
          </p:nvPr>
        </p:nvSpPr>
        <p:spPr>
          <a:xfrm>
            <a:off x="838200" y="6356350"/>
            <a:ext cx="2743200" cy="365125"/>
          </a:xfrm>
          <a:prstGeom prst="rect">
            <a:avLst/>
          </a:prstGeom>
        </p:spPr>
        <p:txBody>
          <a:bodyPr/>
          <a:lstStyle>
            <a:lvl1pPr>
              <a:defRPr b="0">
                <a:ln>
                  <a:solidFill>
                    <a:srgbClr val="143A66"/>
                  </a:solidFill>
                </a:ln>
                <a:solidFill>
                  <a:srgbClr val="143A66"/>
                </a:solidFill>
              </a:defRPr>
            </a:lvl1pPr>
          </a:lstStyle>
          <a:p>
            <a:fld id="{C4822031-B4F5-441E-AABD-F71BDE27C5BC}" type="datetime1">
              <a:rPr lang="en-US" smtClean="0"/>
              <a:t>8/28/2023</a:t>
            </a:fld>
            <a:endParaRPr lang="en-US" dirty="0"/>
          </a:p>
        </p:txBody>
      </p:sp>
      <p:sp>
        <p:nvSpPr>
          <p:cNvPr id="5" name="Footer Placeholder 4">
            <a:extLst>
              <a:ext uri="{FF2B5EF4-FFF2-40B4-BE49-F238E27FC236}">
                <a16:creationId xmlns:a16="http://schemas.microsoft.com/office/drawing/2014/main" id="{42000F95-6954-4FDA-9579-18C6C9774321}"/>
              </a:ext>
            </a:extLst>
          </p:cNvPr>
          <p:cNvSpPr>
            <a:spLocks noGrp="1"/>
          </p:cNvSpPr>
          <p:nvPr>
            <p:ph type="ftr" sz="quarter" idx="11"/>
          </p:nvPr>
        </p:nvSpPr>
        <p:spPr>
          <a:xfrm>
            <a:off x="4038600" y="6356350"/>
            <a:ext cx="4114800" cy="365125"/>
          </a:xfrm>
          <a:prstGeom prst="rect">
            <a:avLst/>
          </a:prstGeom>
        </p:spPr>
        <p:txBody>
          <a:bodyPr/>
          <a:lstStyle>
            <a:lvl1pPr>
              <a:defRPr b="1">
                <a:solidFill>
                  <a:srgbClr val="143A66"/>
                </a:solidFill>
              </a:defRPr>
            </a:lvl1pPr>
          </a:lstStyle>
          <a:p>
            <a:r>
              <a:rPr lang="en-US" dirty="0"/>
              <a:t>Beaufort County School District ©</a:t>
            </a:r>
          </a:p>
        </p:txBody>
      </p:sp>
      <p:sp>
        <p:nvSpPr>
          <p:cNvPr id="6" name="Slide Number Placeholder 5">
            <a:extLst>
              <a:ext uri="{FF2B5EF4-FFF2-40B4-BE49-F238E27FC236}">
                <a16:creationId xmlns:a16="http://schemas.microsoft.com/office/drawing/2014/main" id="{8A0E4418-905C-4853-A08B-8E1913CEE696}"/>
              </a:ext>
            </a:extLst>
          </p:cNvPr>
          <p:cNvSpPr>
            <a:spLocks noGrp="1"/>
          </p:cNvSpPr>
          <p:nvPr>
            <p:ph type="sldNum" sz="quarter" idx="12"/>
          </p:nvPr>
        </p:nvSpPr>
        <p:spPr>
          <a:xfrm>
            <a:off x="8610600" y="6356350"/>
            <a:ext cx="2743200" cy="365125"/>
          </a:xfrm>
          <a:prstGeom prst="rect">
            <a:avLst/>
          </a:prstGeom>
        </p:spPr>
        <p:txBody>
          <a:bodyPr/>
          <a:lstStyle>
            <a:lvl1pPr>
              <a:defRPr b="1">
                <a:solidFill>
                  <a:srgbClr val="143A66"/>
                </a:solidFill>
              </a:defRPr>
            </a:lvl1pPr>
          </a:lstStyle>
          <a:p>
            <a:fld id="{1FAB08E9-ACD1-47B9-B8CC-C825146796EC}" type="slidenum">
              <a:rPr lang="en-US" smtClean="0"/>
              <a:pPr/>
              <a:t>‹#›</a:t>
            </a:fld>
            <a:endParaRPr lang="en-US" dirty="0"/>
          </a:p>
        </p:txBody>
      </p:sp>
      <p:pic>
        <p:nvPicPr>
          <p:cNvPr id="9" name="Picture 8">
            <a:extLst>
              <a:ext uri="{FF2B5EF4-FFF2-40B4-BE49-F238E27FC236}">
                <a16:creationId xmlns:a16="http://schemas.microsoft.com/office/drawing/2014/main" id="{564BDE0B-22D1-4B19-B837-4DF2964AD1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0238" y="189454"/>
            <a:ext cx="2381762" cy="2314034"/>
          </a:xfrm>
          <a:prstGeom prst="rect">
            <a:avLst/>
          </a:prstGeom>
          <a:effectLst>
            <a:outerShdw blurRad="50800" dist="38100" dir="16200000" rotWithShape="0">
              <a:prstClr val="black">
                <a:alpha val="40000"/>
              </a:prstClr>
            </a:outerShdw>
          </a:effectLst>
          <a:scene3d>
            <a:camera prst="orthographicFront"/>
            <a:lightRig rig="threePt" dir="t"/>
          </a:scene3d>
          <a:sp3d>
            <a:bevelT w="114300" prst="artDeco"/>
          </a:sp3d>
        </p:spPr>
      </p:pic>
      <p:sp>
        <p:nvSpPr>
          <p:cNvPr id="8" name="TextBox 7">
            <a:extLst>
              <a:ext uri="{FF2B5EF4-FFF2-40B4-BE49-F238E27FC236}">
                <a16:creationId xmlns:a16="http://schemas.microsoft.com/office/drawing/2014/main" id="{B5DE710F-22E1-4234-8E8A-D5E439D660C9}"/>
              </a:ext>
            </a:extLst>
          </p:cNvPr>
          <p:cNvSpPr txBox="1"/>
          <p:nvPr userDrawn="1"/>
        </p:nvSpPr>
        <p:spPr>
          <a:xfrm>
            <a:off x="1524000" y="5349875"/>
            <a:ext cx="9279118" cy="707886"/>
          </a:xfrm>
          <a:prstGeom prst="rect">
            <a:avLst/>
          </a:prstGeom>
          <a:noFill/>
        </p:spPr>
        <p:txBody>
          <a:bodyPr wrap="square" rtlCol="0">
            <a:spAutoFit/>
          </a:bodyPr>
          <a:lstStyle/>
          <a:p>
            <a:pPr algn="ctr"/>
            <a:r>
              <a:rPr lang="en-US" sz="4000" b="1" dirty="0">
                <a:solidFill>
                  <a:srgbClr val="AE9436"/>
                </a:solidFill>
                <a:effectLst>
                  <a:outerShdw blurRad="50800" dist="38100" dir="8100000" algn="tr" rotWithShape="0">
                    <a:prstClr val="black">
                      <a:alpha val="40000"/>
                    </a:prstClr>
                  </a:outerShdw>
                  <a:reflection blurRad="6350" stA="50000" endA="300" endPos="50000" dist="60007" dir="5400000" sy="-100000" algn="bl" rotWithShape="0"/>
                </a:effectLst>
                <a:latin typeface="Cambria" panose="02040503050406030204" pitchFamily="18" charset="0"/>
                <a:ea typeface="Cambria" panose="02040503050406030204" pitchFamily="18" charset="0"/>
              </a:rPr>
              <a:t>Where Learning Leads the Way!</a:t>
            </a:r>
          </a:p>
        </p:txBody>
      </p:sp>
    </p:spTree>
    <p:extLst>
      <p:ext uri="{BB962C8B-B14F-4D97-AF65-F5344CB8AC3E}">
        <p14:creationId xmlns:p14="http://schemas.microsoft.com/office/powerpoint/2010/main" val="2238897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B35378-899F-4407-89F1-6DB4E4312BB0}"/>
              </a:ext>
            </a:extLst>
          </p:cNvPr>
          <p:cNvSpPr/>
          <p:nvPr userDrawn="1"/>
        </p:nvSpPr>
        <p:spPr>
          <a:xfrm>
            <a:off x="1" y="0"/>
            <a:ext cx="12192000" cy="1735931"/>
          </a:xfrm>
          <a:prstGeom prst="rect">
            <a:avLst/>
          </a:prstGeom>
          <a:solidFill>
            <a:srgbClr val="AE9436"/>
          </a:solidFill>
          <a:ln>
            <a:solidFill>
              <a:srgbClr val="AE943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US" dirty="0"/>
          </a:p>
        </p:txBody>
      </p:sp>
      <p:sp>
        <p:nvSpPr>
          <p:cNvPr id="8" name="Flowchart: Manual Input 7">
            <a:extLst>
              <a:ext uri="{FF2B5EF4-FFF2-40B4-BE49-F238E27FC236}">
                <a16:creationId xmlns:a16="http://schemas.microsoft.com/office/drawing/2014/main" id="{5F7FE7DF-0AB8-44AA-94DE-0795CBDA16E4}"/>
              </a:ext>
            </a:extLst>
          </p:cNvPr>
          <p:cNvSpPr/>
          <p:nvPr userDrawn="1"/>
        </p:nvSpPr>
        <p:spPr>
          <a:xfrm flipH="1">
            <a:off x="0" y="0"/>
            <a:ext cx="12192000" cy="173593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614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6146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6146"/>
                </a:moveTo>
                <a:lnTo>
                  <a:pt x="10000" y="0"/>
                </a:lnTo>
                <a:lnTo>
                  <a:pt x="10000" y="10000"/>
                </a:lnTo>
                <a:lnTo>
                  <a:pt x="0" y="10000"/>
                </a:lnTo>
                <a:lnTo>
                  <a:pt x="0" y="6146"/>
                </a:lnTo>
                <a:close/>
              </a:path>
            </a:pathLst>
          </a:custGeom>
          <a:solidFill>
            <a:srgbClr val="143A66"/>
          </a:solidFill>
          <a:ln>
            <a:solidFill>
              <a:srgbClr val="143A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8100000">
                  <a:prstClr val="black">
                    <a:alpha val="50000"/>
                  </a:prstClr>
                </a:innerShdw>
              </a:effectLst>
            </a:endParaRPr>
          </a:p>
        </p:txBody>
      </p:sp>
      <p:sp>
        <p:nvSpPr>
          <p:cNvPr id="2" name="Title 1">
            <a:extLst>
              <a:ext uri="{FF2B5EF4-FFF2-40B4-BE49-F238E27FC236}">
                <a16:creationId xmlns:a16="http://schemas.microsoft.com/office/drawing/2014/main" id="{D69A7BE2-AF18-4528-A858-4AE1DE32DD41}"/>
              </a:ext>
            </a:extLst>
          </p:cNvPr>
          <p:cNvSpPr>
            <a:spLocks noGrp="1"/>
          </p:cNvSpPr>
          <p:nvPr>
            <p:ph type="title"/>
          </p:nvPr>
        </p:nvSpPr>
        <p:spPr/>
        <p:txBody>
          <a:bodyPr/>
          <a:lstStyle>
            <a:lvl1pPr>
              <a:defRPr>
                <a:solidFill>
                  <a:schemeClr val="bg1">
                    <a:lumMod val="95000"/>
                  </a:schemeClr>
                </a:solidFill>
                <a:latin typeface="Cambria" panose="02040503050406030204" pitchFamily="18" charset="0"/>
                <a:ea typeface="Cambria" panose="02040503050406030204"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ECCBC7D-9E6D-4601-BFA8-98B00627AD79}"/>
              </a:ext>
            </a:extLst>
          </p:cNvPr>
          <p:cNvSpPr>
            <a:spLocks noGrp="1"/>
          </p:cNvSpPr>
          <p:nvPr>
            <p:ph idx="1"/>
          </p:nvPr>
        </p:nvSpPr>
        <p:spPr>
          <a:xfrm>
            <a:off x="838200" y="1825625"/>
            <a:ext cx="10515600" cy="4351338"/>
          </a:xfrm>
        </p:spPr>
        <p:txBody>
          <a:bodyPr/>
          <a:lstStyle>
            <a:lvl1pPr>
              <a:defRPr>
                <a:solidFill>
                  <a:srgbClr val="143A66"/>
                </a:solidFill>
                <a:latin typeface="Cambria" panose="02040503050406030204" pitchFamily="18" charset="0"/>
                <a:ea typeface="Cambria" panose="02040503050406030204" pitchFamily="18" charset="0"/>
              </a:defRPr>
            </a:lvl1pPr>
            <a:lvl2pPr>
              <a:defRPr>
                <a:solidFill>
                  <a:srgbClr val="143A66"/>
                </a:solidFill>
                <a:latin typeface="Cambria" panose="02040503050406030204" pitchFamily="18" charset="0"/>
                <a:ea typeface="Cambria" panose="02040503050406030204" pitchFamily="18" charset="0"/>
              </a:defRPr>
            </a:lvl2pPr>
            <a:lvl3pPr>
              <a:defRPr>
                <a:solidFill>
                  <a:srgbClr val="143A66"/>
                </a:solidFill>
                <a:latin typeface="Cambria" panose="02040503050406030204" pitchFamily="18" charset="0"/>
                <a:ea typeface="Cambria" panose="02040503050406030204" pitchFamily="18" charset="0"/>
              </a:defRPr>
            </a:lvl3pPr>
            <a:lvl4pPr>
              <a:defRPr>
                <a:solidFill>
                  <a:srgbClr val="143A66"/>
                </a:solidFill>
                <a:latin typeface="Cambria" panose="02040503050406030204" pitchFamily="18" charset="0"/>
                <a:ea typeface="Cambria" panose="02040503050406030204" pitchFamily="18" charset="0"/>
              </a:defRPr>
            </a:lvl4pPr>
            <a:lvl5pPr>
              <a:defRPr>
                <a:solidFill>
                  <a:srgbClr val="143A66"/>
                </a:solidFill>
                <a:latin typeface="Cambria" panose="02040503050406030204" pitchFamily="18" charset="0"/>
                <a:ea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702F925-3277-4611-9C7A-C58C2A76A695}"/>
              </a:ext>
            </a:extLst>
          </p:cNvPr>
          <p:cNvSpPr>
            <a:spLocks noGrp="1"/>
          </p:cNvSpPr>
          <p:nvPr>
            <p:ph type="dt" sz="half" idx="10"/>
          </p:nvPr>
        </p:nvSpPr>
        <p:spPr>
          <a:xfrm>
            <a:off x="838200" y="6356350"/>
            <a:ext cx="2743200" cy="365125"/>
          </a:xfrm>
          <a:prstGeom prst="rect">
            <a:avLst/>
          </a:prstGeom>
        </p:spPr>
        <p:txBody>
          <a:bodyPr/>
          <a:lstStyle>
            <a:lvl1pPr>
              <a:defRPr b="1">
                <a:solidFill>
                  <a:srgbClr val="143A66"/>
                </a:solidFill>
              </a:defRPr>
            </a:lvl1pPr>
          </a:lstStyle>
          <a:p>
            <a:fld id="{B5C0BEB3-8B55-4786-99AE-9E494ADBBDBA}" type="datetime1">
              <a:rPr lang="en-US" smtClean="0"/>
              <a:t>8/28/2023</a:t>
            </a:fld>
            <a:endParaRPr lang="en-US" dirty="0"/>
          </a:p>
        </p:txBody>
      </p:sp>
      <p:sp>
        <p:nvSpPr>
          <p:cNvPr id="5" name="Footer Placeholder 4">
            <a:extLst>
              <a:ext uri="{FF2B5EF4-FFF2-40B4-BE49-F238E27FC236}">
                <a16:creationId xmlns:a16="http://schemas.microsoft.com/office/drawing/2014/main" id="{F7D3756F-4A28-4680-88E6-C8E561C7B863}"/>
              </a:ext>
            </a:extLst>
          </p:cNvPr>
          <p:cNvSpPr>
            <a:spLocks noGrp="1"/>
          </p:cNvSpPr>
          <p:nvPr>
            <p:ph type="ftr" sz="quarter" idx="11"/>
          </p:nvPr>
        </p:nvSpPr>
        <p:spPr>
          <a:xfrm>
            <a:off x="4038600" y="6356350"/>
            <a:ext cx="4114800" cy="365125"/>
          </a:xfrm>
          <a:prstGeom prst="rect">
            <a:avLst/>
          </a:prstGeom>
        </p:spPr>
        <p:txBody>
          <a:bodyPr/>
          <a:lstStyle>
            <a:lvl1pPr>
              <a:defRPr b="1">
                <a:solidFill>
                  <a:srgbClr val="143A66"/>
                </a:solidFill>
              </a:defRPr>
            </a:lvl1pPr>
          </a:lstStyle>
          <a:p>
            <a:r>
              <a:rPr lang="en-US" dirty="0"/>
              <a:t>Beaufort County School District ©</a:t>
            </a:r>
          </a:p>
        </p:txBody>
      </p:sp>
      <p:sp>
        <p:nvSpPr>
          <p:cNvPr id="6" name="Slide Number Placeholder 5">
            <a:extLst>
              <a:ext uri="{FF2B5EF4-FFF2-40B4-BE49-F238E27FC236}">
                <a16:creationId xmlns:a16="http://schemas.microsoft.com/office/drawing/2014/main" id="{CA6CA2C6-8E3B-4402-88ED-E91484F2DD45}"/>
              </a:ext>
            </a:extLst>
          </p:cNvPr>
          <p:cNvSpPr>
            <a:spLocks noGrp="1"/>
          </p:cNvSpPr>
          <p:nvPr>
            <p:ph type="sldNum" sz="quarter" idx="12"/>
          </p:nvPr>
        </p:nvSpPr>
        <p:spPr>
          <a:xfrm>
            <a:off x="8610600" y="6356350"/>
            <a:ext cx="2743200" cy="365125"/>
          </a:xfrm>
          <a:prstGeom prst="rect">
            <a:avLst/>
          </a:prstGeom>
        </p:spPr>
        <p:txBody>
          <a:bodyPr/>
          <a:lstStyle>
            <a:lvl1pPr>
              <a:defRPr b="1">
                <a:solidFill>
                  <a:srgbClr val="143A66"/>
                </a:solidFill>
              </a:defRPr>
            </a:lvl1pPr>
          </a:lstStyle>
          <a:p>
            <a:fld id="{1FAB08E9-ACD1-47B9-B8CC-C825146796EC}" type="slidenum">
              <a:rPr lang="en-US" smtClean="0"/>
              <a:pPr/>
              <a:t>‹#›</a:t>
            </a:fld>
            <a:endParaRPr lang="en-US" dirty="0"/>
          </a:p>
        </p:txBody>
      </p:sp>
      <p:pic>
        <p:nvPicPr>
          <p:cNvPr id="17" name="Picture 16">
            <a:extLst>
              <a:ext uri="{FF2B5EF4-FFF2-40B4-BE49-F238E27FC236}">
                <a16:creationId xmlns:a16="http://schemas.microsoft.com/office/drawing/2014/main" id="{4065DBA1-3566-45D7-8FA1-BD7B4D8B66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360" y="275431"/>
            <a:ext cx="1388882" cy="1349388"/>
          </a:xfrm>
          <a:prstGeom prst="rect">
            <a:avLst/>
          </a:prstGeom>
          <a:effectLst>
            <a:outerShdw blurRad="50800" dist="38100" dir="16200000" rotWithShape="0">
              <a:prstClr val="black">
                <a:alpha val="40000"/>
              </a:prstClr>
            </a:outerShdw>
          </a:effectLst>
          <a:scene3d>
            <a:camera prst="orthographicFront"/>
            <a:lightRig rig="threePt" dir="t"/>
          </a:scene3d>
          <a:sp3d>
            <a:bevelT w="114300" prst="artDeco"/>
          </a:sp3d>
        </p:spPr>
      </p:pic>
    </p:spTree>
    <p:extLst>
      <p:ext uri="{BB962C8B-B14F-4D97-AF65-F5344CB8AC3E}">
        <p14:creationId xmlns:p14="http://schemas.microsoft.com/office/powerpoint/2010/main" val="81973401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F605CBE-44E8-4B68-81A0-915CC1509E1B}"/>
              </a:ext>
            </a:extLst>
          </p:cNvPr>
          <p:cNvSpPr/>
          <p:nvPr userDrawn="1"/>
        </p:nvSpPr>
        <p:spPr>
          <a:xfrm>
            <a:off x="1" y="0"/>
            <a:ext cx="12192000" cy="1735931"/>
          </a:xfrm>
          <a:prstGeom prst="rect">
            <a:avLst/>
          </a:prstGeom>
          <a:solidFill>
            <a:srgbClr val="AE9436"/>
          </a:solidFill>
          <a:ln>
            <a:solidFill>
              <a:srgbClr val="AE943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US" dirty="0"/>
          </a:p>
        </p:txBody>
      </p:sp>
      <p:sp>
        <p:nvSpPr>
          <p:cNvPr id="9" name="Flowchart: Manual Input 7">
            <a:extLst>
              <a:ext uri="{FF2B5EF4-FFF2-40B4-BE49-F238E27FC236}">
                <a16:creationId xmlns:a16="http://schemas.microsoft.com/office/drawing/2014/main" id="{FD9855B1-EF5B-4D6D-88EA-6B8FA2886812}"/>
              </a:ext>
            </a:extLst>
          </p:cNvPr>
          <p:cNvSpPr/>
          <p:nvPr userDrawn="1"/>
        </p:nvSpPr>
        <p:spPr>
          <a:xfrm flipH="1">
            <a:off x="0" y="0"/>
            <a:ext cx="12192000" cy="173593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614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6146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6146"/>
                </a:moveTo>
                <a:lnTo>
                  <a:pt x="10000" y="0"/>
                </a:lnTo>
                <a:lnTo>
                  <a:pt x="10000" y="10000"/>
                </a:lnTo>
                <a:lnTo>
                  <a:pt x="0" y="10000"/>
                </a:lnTo>
                <a:lnTo>
                  <a:pt x="0" y="6146"/>
                </a:lnTo>
                <a:close/>
              </a:path>
            </a:pathLst>
          </a:custGeom>
          <a:solidFill>
            <a:srgbClr val="143A66"/>
          </a:solidFill>
          <a:ln>
            <a:solidFill>
              <a:srgbClr val="143A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8100000">
                  <a:prstClr val="black">
                    <a:alpha val="50000"/>
                  </a:prstClr>
                </a:innerShdw>
              </a:effectLst>
            </a:endParaRPr>
          </a:p>
        </p:txBody>
      </p:sp>
      <p:sp>
        <p:nvSpPr>
          <p:cNvPr id="2" name="Title 1">
            <a:extLst>
              <a:ext uri="{FF2B5EF4-FFF2-40B4-BE49-F238E27FC236}">
                <a16:creationId xmlns:a16="http://schemas.microsoft.com/office/drawing/2014/main" id="{463FE4BD-F436-4C81-B862-68D83E859E2F}"/>
              </a:ext>
            </a:extLst>
          </p:cNvPr>
          <p:cNvSpPr>
            <a:spLocks noGrp="1"/>
          </p:cNvSpPr>
          <p:nvPr>
            <p:ph type="title"/>
          </p:nvPr>
        </p:nvSpPr>
        <p:spPr/>
        <p:txBody>
          <a:bodyPr/>
          <a:lstStyle>
            <a:lvl1pPr>
              <a:defRPr>
                <a:solidFill>
                  <a:schemeClr val="bg1"/>
                </a:solidFill>
                <a:latin typeface="Cambria" panose="02040503050406030204" pitchFamily="18" charset="0"/>
                <a:ea typeface="Cambria" panose="02040503050406030204"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A03BCB-AA39-4785-B9FC-431720BF2FC5}"/>
              </a:ext>
            </a:extLst>
          </p:cNvPr>
          <p:cNvSpPr>
            <a:spLocks noGrp="1"/>
          </p:cNvSpPr>
          <p:nvPr>
            <p:ph sz="half" idx="1"/>
          </p:nvPr>
        </p:nvSpPr>
        <p:spPr>
          <a:xfrm>
            <a:off x="838200" y="1825625"/>
            <a:ext cx="5181600" cy="4351338"/>
          </a:xfrm>
          <a:solidFill>
            <a:schemeClr val="bg1">
              <a:lumMod val="95000"/>
            </a:schemeClr>
          </a:solidFill>
          <a:scene3d>
            <a:camera prst="orthographicFront"/>
            <a:lightRig rig="threePt" dir="t"/>
          </a:scene3d>
          <a:sp3d>
            <a:bevelT w="152400" h="50800" prst="softRound"/>
          </a:sp3d>
        </p:spPr>
        <p:txBody>
          <a:bodyPr/>
          <a:lstStyle>
            <a:lvl1pPr>
              <a:defRPr>
                <a:solidFill>
                  <a:srgbClr val="143A66"/>
                </a:solidFill>
                <a:latin typeface="Cambria" panose="02040503050406030204" pitchFamily="18" charset="0"/>
                <a:ea typeface="Cambria" panose="02040503050406030204" pitchFamily="18" charset="0"/>
              </a:defRPr>
            </a:lvl1pPr>
            <a:lvl2pPr>
              <a:defRPr>
                <a:solidFill>
                  <a:srgbClr val="143A66"/>
                </a:solidFill>
                <a:latin typeface="Cambria" panose="02040503050406030204" pitchFamily="18" charset="0"/>
                <a:ea typeface="Cambria" panose="02040503050406030204" pitchFamily="18" charset="0"/>
              </a:defRPr>
            </a:lvl2pPr>
            <a:lvl3pPr>
              <a:defRPr>
                <a:solidFill>
                  <a:srgbClr val="143A66"/>
                </a:solidFill>
                <a:latin typeface="Cambria" panose="02040503050406030204" pitchFamily="18" charset="0"/>
                <a:ea typeface="Cambria" panose="02040503050406030204" pitchFamily="18" charset="0"/>
              </a:defRPr>
            </a:lvl3pPr>
            <a:lvl4pPr>
              <a:defRPr>
                <a:solidFill>
                  <a:srgbClr val="143A66"/>
                </a:solidFill>
                <a:latin typeface="Cambria" panose="02040503050406030204" pitchFamily="18" charset="0"/>
                <a:ea typeface="Cambria" panose="02040503050406030204" pitchFamily="18" charset="0"/>
              </a:defRPr>
            </a:lvl4pPr>
            <a:lvl5pPr>
              <a:defRPr>
                <a:solidFill>
                  <a:srgbClr val="143A66"/>
                </a:solidFill>
                <a:latin typeface="Cambria" panose="02040503050406030204" pitchFamily="18" charset="0"/>
                <a:ea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BD83F9D-CB3B-4B2E-A1FF-975583A82C38}"/>
              </a:ext>
            </a:extLst>
          </p:cNvPr>
          <p:cNvSpPr>
            <a:spLocks noGrp="1"/>
          </p:cNvSpPr>
          <p:nvPr>
            <p:ph sz="half" idx="2"/>
          </p:nvPr>
        </p:nvSpPr>
        <p:spPr>
          <a:xfrm>
            <a:off x="6172200" y="1825625"/>
            <a:ext cx="5181600" cy="4351338"/>
          </a:xfrm>
          <a:solidFill>
            <a:schemeClr val="bg1">
              <a:lumMod val="95000"/>
            </a:schemeClr>
          </a:solidFill>
          <a:scene3d>
            <a:camera prst="orthographicFront"/>
            <a:lightRig rig="threePt" dir="t"/>
          </a:scene3d>
          <a:sp3d>
            <a:bevelT w="152400" h="50800" prst="softRound"/>
          </a:sp3d>
        </p:spPr>
        <p:txBody>
          <a:bodyPr/>
          <a:lstStyle>
            <a:lvl1pPr>
              <a:defRPr>
                <a:solidFill>
                  <a:srgbClr val="143A66"/>
                </a:solidFill>
                <a:latin typeface="Cambria" panose="02040503050406030204" pitchFamily="18" charset="0"/>
                <a:ea typeface="Cambria" panose="02040503050406030204" pitchFamily="18" charset="0"/>
              </a:defRPr>
            </a:lvl1pPr>
            <a:lvl2pPr>
              <a:defRPr>
                <a:solidFill>
                  <a:srgbClr val="143A66"/>
                </a:solidFill>
                <a:latin typeface="Cambria" panose="02040503050406030204" pitchFamily="18" charset="0"/>
                <a:ea typeface="Cambria" panose="02040503050406030204" pitchFamily="18" charset="0"/>
              </a:defRPr>
            </a:lvl2pPr>
            <a:lvl3pPr>
              <a:defRPr>
                <a:solidFill>
                  <a:srgbClr val="143A66"/>
                </a:solidFill>
                <a:latin typeface="Cambria" panose="02040503050406030204" pitchFamily="18" charset="0"/>
                <a:ea typeface="Cambria" panose="02040503050406030204" pitchFamily="18" charset="0"/>
              </a:defRPr>
            </a:lvl3pPr>
            <a:lvl4pPr>
              <a:defRPr>
                <a:solidFill>
                  <a:srgbClr val="143A66"/>
                </a:solidFill>
                <a:latin typeface="Cambria" panose="02040503050406030204" pitchFamily="18" charset="0"/>
                <a:ea typeface="Cambria" panose="02040503050406030204" pitchFamily="18" charset="0"/>
              </a:defRPr>
            </a:lvl4pPr>
            <a:lvl5pPr>
              <a:defRPr>
                <a:solidFill>
                  <a:srgbClr val="143A66"/>
                </a:solidFill>
                <a:latin typeface="Cambria" panose="02040503050406030204" pitchFamily="18" charset="0"/>
                <a:ea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B974864-D5AC-41D9-8B3A-A24D9AD80659}"/>
              </a:ext>
            </a:extLst>
          </p:cNvPr>
          <p:cNvSpPr>
            <a:spLocks noGrp="1"/>
          </p:cNvSpPr>
          <p:nvPr>
            <p:ph type="dt" sz="half" idx="10"/>
          </p:nvPr>
        </p:nvSpPr>
        <p:spPr>
          <a:xfrm>
            <a:off x="838200" y="6356350"/>
            <a:ext cx="2743200" cy="365125"/>
          </a:xfrm>
          <a:prstGeom prst="rect">
            <a:avLst/>
          </a:prstGeom>
        </p:spPr>
        <p:txBody>
          <a:bodyPr/>
          <a:lstStyle>
            <a:lvl1pPr>
              <a:defRPr b="1">
                <a:solidFill>
                  <a:srgbClr val="143A66"/>
                </a:solidFill>
              </a:defRPr>
            </a:lvl1pPr>
          </a:lstStyle>
          <a:p>
            <a:fld id="{7FEA1AE4-0263-4A12-B3B8-07700C8B4AE7}" type="datetime1">
              <a:rPr lang="en-US" smtClean="0"/>
              <a:t>8/28/2023</a:t>
            </a:fld>
            <a:endParaRPr lang="en-US" dirty="0"/>
          </a:p>
        </p:txBody>
      </p:sp>
      <p:sp>
        <p:nvSpPr>
          <p:cNvPr id="6" name="Footer Placeholder 5">
            <a:extLst>
              <a:ext uri="{FF2B5EF4-FFF2-40B4-BE49-F238E27FC236}">
                <a16:creationId xmlns:a16="http://schemas.microsoft.com/office/drawing/2014/main" id="{E2F4BBCB-E47E-4912-8A5D-C1712D6B2163}"/>
              </a:ext>
            </a:extLst>
          </p:cNvPr>
          <p:cNvSpPr>
            <a:spLocks noGrp="1"/>
          </p:cNvSpPr>
          <p:nvPr>
            <p:ph type="ftr" sz="quarter" idx="11"/>
          </p:nvPr>
        </p:nvSpPr>
        <p:spPr>
          <a:xfrm>
            <a:off x="4038600" y="6356350"/>
            <a:ext cx="4114800" cy="365125"/>
          </a:xfrm>
          <a:prstGeom prst="rect">
            <a:avLst/>
          </a:prstGeom>
        </p:spPr>
        <p:txBody>
          <a:bodyPr/>
          <a:lstStyle>
            <a:lvl1pPr>
              <a:defRPr b="1">
                <a:solidFill>
                  <a:srgbClr val="143A66"/>
                </a:solidFill>
              </a:defRPr>
            </a:lvl1pPr>
          </a:lstStyle>
          <a:p>
            <a:r>
              <a:rPr lang="en-US" dirty="0"/>
              <a:t>Beaufort County School District ©</a:t>
            </a:r>
          </a:p>
        </p:txBody>
      </p:sp>
      <p:sp>
        <p:nvSpPr>
          <p:cNvPr id="7" name="Slide Number Placeholder 6">
            <a:extLst>
              <a:ext uri="{FF2B5EF4-FFF2-40B4-BE49-F238E27FC236}">
                <a16:creationId xmlns:a16="http://schemas.microsoft.com/office/drawing/2014/main" id="{4D99C240-CDF4-4BF0-9946-60AED5E2BDB4}"/>
              </a:ext>
            </a:extLst>
          </p:cNvPr>
          <p:cNvSpPr>
            <a:spLocks noGrp="1"/>
          </p:cNvSpPr>
          <p:nvPr>
            <p:ph type="sldNum" sz="quarter" idx="12"/>
          </p:nvPr>
        </p:nvSpPr>
        <p:spPr>
          <a:xfrm>
            <a:off x="8610600" y="6356350"/>
            <a:ext cx="2743200" cy="365125"/>
          </a:xfrm>
          <a:prstGeom prst="rect">
            <a:avLst/>
          </a:prstGeom>
        </p:spPr>
        <p:txBody>
          <a:bodyPr/>
          <a:lstStyle>
            <a:lvl1pPr>
              <a:defRPr b="1">
                <a:solidFill>
                  <a:srgbClr val="143A66"/>
                </a:solidFill>
              </a:defRPr>
            </a:lvl1pPr>
          </a:lstStyle>
          <a:p>
            <a:fld id="{1FAB08E9-ACD1-47B9-B8CC-C825146796EC}" type="slidenum">
              <a:rPr lang="en-US" smtClean="0"/>
              <a:pPr/>
              <a:t>‹#›</a:t>
            </a:fld>
            <a:endParaRPr lang="en-US" dirty="0"/>
          </a:p>
        </p:txBody>
      </p:sp>
      <p:pic>
        <p:nvPicPr>
          <p:cNvPr id="12" name="Picture 11">
            <a:extLst>
              <a:ext uri="{FF2B5EF4-FFF2-40B4-BE49-F238E27FC236}">
                <a16:creationId xmlns:a16="http://schemas.microsoft.com/office/drawing/2014/main" id="{6B45820F-83D4-45C7-9520-80972DD6A4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360" y="275431"/>
            <a:ext cx="1388882" cy="1349388"/>
          </a:xfrm>
          <a:prstGeom prst="rect">
            <a:avLst/>
          </a:prstGeom>
          <a:effectLst>
            <a:outerShdw blurRad="50800" dist="38100" dir="16200000" rotWithShape="0">
              <a:prstClr val="black">
                <a:alpha val="40000"/>
              </a:prstClr>
            </a:outerShdw>
          </a:effectLst>
          <a:scene3d>
            <a:camera prst="orthographicFront"/>
            <a:lightRig rig="threePt" dir="t"/>
          </a:scene3d>
          <a:sp3d>
            <a:bevelT w="114300" prst="artDeco"/>
          </a:sp3d>
        </p:spPr>
      </p:pic>
    </p:spTree>
    <p:extLst>
      <p:ext uri="{BB962C8B-B14F-4D97-AF65-F5344CB8AC3E}">
        <p14:creationId xmlns:p14="http://schemas.microsoft.com/office/powerpoint/2010/main" val="645350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C51F54E-3C4A-477F-AC95-AA4B6B41316C}"/>
              </a:ext>
            </a:extLst>
          </p:cNvPr>
          <p:cNvSpPr/>
          <p:nvPr userDrawn="1"/>
        </p:nvSpPr>
        <p:spPr>
          <a:xfrm>
            <a:off x="0" y="0"/>
            <a:ext cx="12192000" cy="1600200"/>
          </a:xfrm>
          <a:prstGeom prst="rect">
            <a:avLst/>
          </a:prstGeom>
          <a:solidFill>
            <a:srgbClr val="AE9436"/>
          </a:solidFill>
          <a:ln>
            <a:solidFill>
              <a:srgbClr val="AE943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US" dirty="0"/>
          </a:p>
        </p:txBody>
      </p:sp>
      <p:sp>
        <p:nvSpPr>
          <p:cNvPr id="6" name="Flowchart: Manual Input 7">
            <a:extLst>
              <a:ext uri="{FF2B5EF4-FFF2-40B4-BE49-F238E27FC236}">
                <a16:creationId xmlns:a16="http://schemas.microsoft.com/office/drawing/2014/main" id="{559818C7-7685-444F-BEB4-04E955588BFF}"/>
              </a:ext>
            </a:extLst>
          </p:cNvPr>
          <p:cNvSpPr/>
          <p:nvPr userDrawn="1"/>
        </p:nvSpPr>
        <p:spPr>
          <a:xfrm flipH="1">
            <a:off x="0" y="0"/>
            <a:ext cx="12192000" cy="173593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614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6146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6146"/>
                </a:moveTo>
                <a:lnTo>
                  <a:pt x="10000" y="0"/>
                </a:lnTo>
                <a:lnTo>
                  <a:pt x="10000" y="10000"/>
                </a:lnTo>
                <a:lnTo>
                  <a:pt x="0" y="10000"/>
                </a:lnTo>
                <a:lnTo>
                  <a:pt x="0" y="6146"/>
                </a:lnTo>
                <a:close/>
              </a:path>
            </a:pathLst>
          </a:custGeom>
          <a:solidFill>
            <a:srgbClr val="143A66"/>
          </a:solidFill>
          <a:ln>
            <a:solidFill>
              <a:srgbClr val="143A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8100000">
                  <a:prstClr val="black">
                    <a:alpha val="50000"/>
                  </a:prstClr>
                </a:innerShdw>
              </a:effectLst>
            </a:endParaRPr>
          </a:p>
        </p:txBody>
      </p:sp>
      <p:sp>
        <p:nvSpPr>
          <p:cNvPr id="2" name="Title 1">
            <a:extLst>
              <a:ext uri="{FF2B5EF4-FFF2-40B4-BE49-F238E27FC236}">
                <a16:creationId xmlns:a16="http://schemas.microsoft.com/office/drawing/2014/main" id="{9744E665-B3B5-41F4-8AFE-F14C830D45C7}"/>
              </a:ext>
            </a:extLst>
          </p:cNvPr>
          <p:cNvSpPr>
            <a:spLocks noGrp="1"/>
          </p:cNvSpPr>
          <p:nvPr>
            <p:ph type="title"/>
          </p:nvPr>
        </p:nvSpPr>
        <p:spPr/>
        <p:txBody>
          <a:bodyPr/>
          <a:lstStyle>
            <a:lvl1pPr>
              <a:defRPr>
                <a:solidFill>
                  <a:schemeClr val="bg1"/>
                </a:solidFill>
                <a:latin typeface="Cambria" panose="02040503050406030204" pitchFamily="18" charset="0"/>
                <a:ea typeface="Cambria" panose="02040503050406030204" pitchFamily="18" charset="0"/>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6545AAB-9A1A-48A2-BE4A-AB9E9F9BBCF7}"/>
              </a:ext>
            </a:extLst>
          </p:cNvPr>
          <p:cNvSpPr>
            <a:spLocks noGrp="1"/>
          </p:cNvSpPr>
          <p:nvPr>
            <p:ph type="dt" sz="half" idx="10"/>
          </p:nvPr>
        </p:nvSpPr>
        <p:spPr>
          <a:xfrm>
            <a:off x="838200" y="6356350"/>
            <a:ext cx="2743200" cy="365125"/>
          </a:xfrm>
          <a:prstGeom prst="rect">
            <a:avLst/>
          </a:prstGeom>
        </p:spPr>
        <p:txBody>
          <a:bodyPr/>
          <a:lstStyle>
            <a:lvl1pPr>
              <a:defRPr b="1">
                <a:solidFill>
                  <a:srgbClr val="143A66"/>
                </a:solidFill>
              </a:defRPr>
            </a:lvl1pPr>
          </a:lstStyle>
          <a:p>
            <a:fld id="{4CE1A483-E7F0-483F-B14B-74D0A535AD2C}" type="datetime1">
              <a:rPr lang="en-US" smtClean="0"/>
              <a:t>8/28/2023</a:t>
            </a:fld>
            <a:endParaRPr lang="en-US" dirty="0"/>
          </a:p>
        </p:txBody>
      </p:sp>
      <p:sp>
        <p:nvSpPr>
          <p:cNvPr id="4" name="Footer Placeholder 3">
            <a:extLst>
              <a:ext uri="{FF2B5EF4-FFF2-40B4-BE49-F238E27FC236}">
                <a16:creationId xmlns:a16="http://schemas.microsoft.com/office/drawing/2014/main" id="{989B0A9E-FB37-4278-80CC-4F36F24D290C}"/>
              </a:ext>
            </a:extLst>
          </p:cNvPr>
          <p:cNvSpPr>
            <a:spLocks noGrp="1"/>
          </p:cNvSpPr>
          <p:nvPr>
            <p:ph type="ftr" sz="quarter" idx="11"/>
          </p:nvPr>
        </p:nvSpPr>
        <p:spPr>
          <a:xfrm>
            <a:off x="4038600" y="6356350"/>
            <a:ext cx="4114800" cy="365125"/>
          </a:xfrm>
          <a:prstGeom prst="rect">
            <a:avLst/>
          </a:prstGeom>
        </p:spPr>
        <p:txBody>
          <a:bodyPr/>
          <a:lstStyle>
            <a:lvl1pPr>
              <a:defRPr b="1">
                <a:solidFill>
                  <a:srgbClr val="143A66"/>
                </a:solidFill>
              </a:defRPr>
            </a:lvl1pPr>
          </a:lstStyle>
          <a:p>
            <a:r>
              <a:rPr lang="en-US" dirty="0"/>
              <a:t>Beaufort County School District ©</a:t>
            </a:r>
          </a:p>
        </p:txBody>
      </p:sp>
      <p:sp>
        <p:nvSpPr>
          <p:cNvPr id="5" name="Slide Number Placeholder 4">
            <a:extLst>
              <a:ext uri="{FF2B5EF4-FFF2-40B4-BE49-F238E27FC236}">
                <a16:creationId xmlns:a16="http://schemas.microsoft.com/office/drawing/2014/main" id="{F9ED14FE-21C9-4075-BC10-BDC1BF5B0FF7}"/>
              </a:ext>
            </a:extLst>
          </p:cNvPr>
          <p:cNvSpPr>
            <a:spLocks noGrp="1"/>
          </p:cNvSpPr>
          <p:nvPr>
            <p:ph type="sldNum" sz="quarter" idx="12"/>
          </p:nvPr>
        </p:nvSpPr>
        <p:spPr>
          <a:xfrm>
            <a:off x="8610600" y="6356350"/>
            <a:ext cx="2743200" cy="365125"/>
          </a:xfrm>
          <a:prstGeom prst="rect">
            <a:avLst/>
          </a:prstGeom>
        </p:spPr>
        <p:txBody>
          <a:bodyPr/>
          <a:lstStyle>
            <a:lvl1pPr>
              <a:defRPr b="1">
                <a:solidFill>
                  <a:srgbClr val="143A66"/>
                </a:solidFill>
              </a:defRPr>
            </a:lvl1pPr>
          </a:lstStyle>
          <a:p>
            <a:fld id="{1FAB08E9-ACD1-47B9-B8CC-C825146796EC}" type="slidenum">
              <a:rPr lang="en-US" smtClean="0"/>
              <a:pPr/>
              <a:t>‹#›</a:t>
            </a:fld>
            <a:endParaRPr lang="en-US" dirty="0"/>
          </a:p>
        </p:txBody>
      </p:sp>
      <p:pic>
        <p:nvPicPr>
          <p:cNvPr id="7" name="Picture 6">
            <a:extLst>
              <a:ext uri="{FF2B5EF4-FFF2-40B4-BE49-F238E27FC236}">
                <a16:creationId xmlns:a16="http://schemas.microsoft.com/office/drawing/2014/main" id="{D2FA364B-6622-4C8E-9810-D5A7C5054F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360" y="275431"/>
            <a:ext cx="1388882" cy="1349388"/>
          </a:xfrm>
          <a:prstGeom prst="rect">
            <a:avLst/>
          </a:prstGeom>
          <a:effectLst>
            <a:outerShdw blurRad="50800" dist="38100" dir="16200000" rotWithShape="0">
              <a:prstClr val="black">
                <a:alpha val="40000"/>
              </a:prstClr>
            </a:outerShdw>
          </a:effectLst>
          <a:scene3d>
            <a:camera prst="orthographicFront"/>
            <a:lightRig rig="threePt" dir="t"/>
          </a:scene3d>
          <a:sp3d>
            <a:bevelT w="114300" prst="artDeco"/>
          </a:sp3d>
        </p:spPr>
      </p:pic>
    </p:spTree>
    <p:extLst>
      <p:ext uri="{BB962C8B-B14F-4D97-AF65-F5344CB8AC3E}">
        <p14:creationId xmlns:p14="http://schemas.microsoft.com/office/powerpoint/2010/main" val="547162903"/>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5" name="Date Placeholder 2">
            <a:extLst>
              <a:ext uri="{FF2B5EF4-FFF2-40B4-BE49-F238E27FC236}">
                <a16:creationId xmlns:a16="http://schemas.microsoft.com/office/drawing/2014/main" id="{B95BCA8F-F644-48C3-AC11-B65F7E985BF0}"/>
              </a:ext>
            </a:extLst>
          </p:cNvPr>
          <p:cNvSpPr>
            <a:spLocks noGrp="1"/>
          </p:cNvSpPr>
          <p:nvPr>
            <p:ph type="dt" sz="half" idx="10"/>
          </p:nvPr>
        </p:nvSpPr>
        <p:spPr>
          <a:xfrm>
            <a:off x="838200" y="6356350"/>
            <a:ext cx="2743200" cy="365125"/>
          </a:xfrm>
          <a:prstGeom prst="rect">
            <a:avLst/>
          </a:prstGeom>
        </p:spPr>
        <p:txBody>
          <a:bodyPr/>
          <a:lstStyle>
            <a:lvl1pPr>
              <a:defRPr b="1">
                <a:solidFill>
                  <a:srgbClr val="143A66"/>
                </a:solidFill>
              </a:defRPr>
            </a:lvl1pPr>
          </a:lstStyle>
          <a:p>
            <a:fld id="{2319DA6E-3817-4EA0-9C93-1AB3A6DDF934}" type="datetime1">
              <a:rPr lang="en-US" smtClean="0"/>
              <a:t>8/28/2023</a:t>
            </a:fld>
            <a:endParaRPr lang="en-US" dirty="0"/>
          </a:p>
        </p:txBody>
      </p:sp>
      <p:sp>
        <p:nvSpPr>
          <p:cNvPr id="6" name="Footer Placeholder 3">
            <a:extLst>
              <a:ext uri="{FF2B5EF4-FFF2-40B4-BE49-F238E27FC236}">
                <a16:creationId xmlns:a16="http://schemas.microsoft.com/office/drawing/2014/main" id="{C898BFAE-F587-4191-8FEB-1024FE86481A}"/>
              </a:ext>
            </a:extLst>
          </p:cNvPr>
          <p:cNvSpPr>
            <a:spLocks noGrp="1"/>
          </p:cNvSpPr>
          <p:nvPr>
            <p:ph type="ftr" sz="quarter" idx="11"/>
          </p:nvPr>
        </p:nvSpPr>
        <p:spPr>
          <a:xfrm>
            <a:off x="4038600" y="6356350"/>
            <a:ext cx="4114800" cy="365125"/>
          </a:xfrm>
          <a:prstGeom prst="rect">
            <a:avLst/>
          </a:prstGeom>
        </p:spPr>
        <p:txBody>
          <a:bodyPr/>
          <a:lstStyle>
            <a:lvl1pPr>
              <a:defRPr b="1">
                <a:solidFill>
                  <a:srgbClr val="143A66"/>
                </a:solidFill>
              </a:defRPr>
            </a:lvl1pPr>
          </a:lstStyle>
          <a:p>
            <a:r>
              <a:rPr lang="en-US" dirty="0"/>
              <a:t>Beaufort County School District ©</a:t>
            </a:r>
          </a:p>
        </p:txBody>
      </p:sp>
      <p:sp>
        <p:nvSpPr>
          <p:cNvPr id="7" name="Slide Number Placeholder 4">
            <a:extLst>
              <a:ext uri="{FF2B5EF4-FFF2-40B4-BE49-F238E27FC236}">
                <a16:creationId xmlns:a16="http://schemas.microsoft.com/office/drawing/2014/main" id="{113AED12-14C1-4EEC-A24B-4BA338460CF2}"/>
              </a:ext>
            </a:extLst>
          </p:cNvPr>
          <p:cNvSpPr>
            <a:spLocks noGrp="1"/>
          </p:cNvSpPr>
          <p:nvPr>
            <p:ph type="sldNum" sz="quarter" idx="12"/>
          </p:nvPr>
        </p:nvSpPr>
        <p:spPr>
          <a:xfrm>
            <a:off x="8610600" y="6356350"/>
            <a:ext cx="2743200" cy="365125"/>
          </a:xfrm>
          <a:prstGeom prst="rect">
            <a:avLst/>
          </a:prstGeom>
        </p:spPr>
        <p:txBody>
          <a:bodyPr/>
          <a:lstStyle>
            <a:lvl1pPr>
              <a:defRPr b="1">
                <a:solidFill>
                  <a:srgbClr val="143A66"/>
                </a:solidFill>
              </a:defRPr>
            </a:lvl1pPr>
          </a:lstStyle>
          <a:p>
            <a:fld id="{1FAB08E9-ACD1-47B9-B8CC-C825146796EC}" type="slidenum">
              <a:rPr lang="en-US" smtClean="0"/>
              <a:pPr/>
              <a:t>‹#›</a:t>
            </a:fld>
            <a:endParaRPr lang="en-US" dirty="0"/>
          </a:p>
        </p:txBody>
      </p:sp>
    </p:spTree>
    <p:extLst>
      <p:ext uri="{BB962C8B-B14F-4D97-AF65-F5344CB8AC3E}">
        <p14:creationId xmlns:p14="http://schemas.microsoft.com/office/powerpoint/2010/main" val="8293516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F9C772-E3E8-4140-9442-8355E76D63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a:extLst>
              <a:ext uri="{FF2B5EF4-FFF2-40B4-BE49-F238E27FC236}">
                <a16:creationId xmlns:a16="http://schemas.microsoft.com/office/drawing/2014/main" id="{899855F7-6560-4197-9AD7-08077D5713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55E94630-A719-41B8-8563-C96B89472430}"/>
              </a:ext>
            </a:extLst>
          </p:cNvPr>
          <p:cNvSpPr>
            <a:spLocks noGrp="1"/>
          </p:cNvSpPr>
          <p:nvPr>
            <p:ph type="dt" sz="half" idx="2"/>
          </p:nvPr>
        </p:nvSpPr>
        <p:spPr>
          <a:xfrm>
            <a:off x="838200" y="6356350"/>
            <a:ext cx="2743200" cy="365125"/>
          </a:xfrm>
          <a:prstGeom prst="rect">
            <a:avLst/>
          </a:prstGeom>
        </p:spPr>
        <p:txBody>
          <a:bodyPr/>
          <a:lstStyle>
            <a:lvl1pPr>
              <a:defRPr sz="1600" b="0">
                <a:ln>
                  <a:solidFill>
                    <a:srgbClr val="143A66"/>
                  </a:solidFill>
                </a:ln>
                <a:solidFill>
                  <a:srgbClr val="143A66"/>
                </a:solidFill>
              </a:defRPr>
            </a:lvl1pPr>
          </a:lstStyle>
          <a:p>
            <a:fld id="{813A2A4A-B277-4384-B6DA-8830F763E053}" type="datetime1">
              <a:rPr lang="en-US" smtClean="0"/>
              <a:t>8/28/2023</a:t>
            </a:fld>
            <a:endParaRPr lang="en-US" dirty="0"/>
          </a:p>
        </p:txBody>
      </p:sp>
      <p:sp>
        <p:nvSpPr>
          <p:cNvPr id="14" name="Footer Placeholder 4">
            <a:extLst>
              <a:ext uri="{FF2B5EF4-FFF2-40B4-BE49-F238E27FC236}">
                <a16:creationId xmlns:a16="http://schemas.microsoft.com/office/drawing/2014/main" id="{11AE2570-8EDD-43D5-8BC6-CD3FD55C2E3F}"/>
              </a:ext>
            </a:extLst>
          </p:cNvPr>
          <p:cNvSpPr>
            <a:spLocks noGrp="1"/>
          </p:cNvSpPr>
          <p:nvPr>
            <p:ph type="ftr" sz="quarter" idx="3"/>
          </p:nvPr>
        </p:nvSpPr>
        <p:spPr>
          <a:xfrm>
            <a:off x="4038600" y="6356350"/>
            <a:ext cx="4114800" cy="365125"/>
          </a:xfrm>
          <a:prstGeom prst="rect">
            <a:avLst/>
          </a:prstGeom>
        </p:spPr>
        <p:txBody>
          <a:bodyPr/>
          <a:lstStyle>
            <a:lvl1pPr algn="ctr">
              <a:defRPr sz="1600" b="1">
                <a:solidFill>
                  <a:srgbClr val="143A66"/>
                </a:solidFill>
              </a:defRPr>
            </a:lvl1pPr>
          </a:lstStyle>
          <a:p>
            <a:r>
              <a:rPr lang="en-US" dirty="0"/>
              <a:t>Beaufort County School District ©</a:t>
            </a:r>
          </a:p>
        </p:txBody>
      </p:sp>
      <p:sp>
        <p:nvSpPr>
          <p:cNvPr id="15" name="Slide Number Placeholder 5">
            <a:extLst>
              <a:ext uri="{FF2B5EF4-FFF2-40B4-BE49-F238E27FC236}">
                <a16:creationId xmlns:a16="http://schemas.microsoft.com/office/drawing/2014/main" id="{E3E4DA95-903E-4518-AD8E-A6290E25BE93}"/>
              </a:ext>
            </a:extLst>
          </p:cNvPr>
          <p:cNvSpPr>
            <a:spLocks noGrp="1"/>
          </p:cNvSpPr>
          <p:nvPr>
            <p:ph type="sldNum" sz="quarter" idx="4"/>
          </p:nvPr>
        </p:nvSpPr>
        <p:spPr>
          <a:xfrm>
            <a:off x="8610600" y="6356350"/>
            <a:ext cx="2743200" cy="365125"/>
          </a:xfrm>
          <a:prstGeom prst="rect">
            <a:avLst/>
          </a:prstGeom>
        </p:spPr>
        <p:txBody>
          <a:bodyPr/>
          <a:lstStyle>
            <a:lvl1pPr algn="r">
              <a:defRPr sz="1600" b="1">
                <a:solidFill>
                  <a:srgbClr val="143A66"/>
                </a:solidFill>
              </a:defRPr>
            </a:lvl1pPr>
          </a:lstStyle>
          <a:p>
            <a:fld id="{1FAB08E9-ACD1-47B9-B8CC-C825146796EC}" type="slidenum">
              <a:rPr lang="en-US" smtClean="0"/>
              <a:pPr/>
              <a:t>‹#›</a:t>
            </a:fld>
            <a:endParaRPr lang="en-US" dirty="0"/>
          </a:p>
        </p:txBody>
      </p:sp>
    </p:spTree>
    <p:extLst>
      <p:ext uri="{BB962C8B-B14F-4D97-AF65-F5344CB8AC3E}">
        <p14:creationId xmlns:p14="http://schemas.microsoft.com/office/powerpoint/2010/main" val="2261972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hdr="0"/>
  <p:txStyles>
    <p:titleStyle>
      <a:lvl1pPr algn="l" defTabSz="914400" rtl="0" eaLnBrk="1" latinLnBrk="0" hangingPunct="1">
        <a:lnSpc>
          <a:spcPct val="90000"/>
        </a:lnSpc>
        <a:spcBef>
          <a:spcPct val="0"/>
        </a:spcBef>
        <a:buNone/>
        <a:defRPr sz="4400" kern="1200">
          <a:solidFill>
            <a:srgbClr val="143A66"/>
          </a:solidFill>
          <a:latin typeface="Cambria" panose="02040503050406030204" pitchFamily="18" charset="0"/>
          <a:ea typeface="Cambria" panose="02040503050406030204" pitchFamily="18"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43A6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43A6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43A6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43A6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43A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E544E-4E0D-45A5-AC2B-18A3CC6F5D77}"/>
              </a:ext>
            </a:extLst>
          </p:cNvPr>
          <p:cNvSpPr>
            <a:spLocks noGrp="1"/>
          </p:cNvSpPr>
          <p:nvPr>
            <p:ph type="ctrTitle"/>
          </p:nvPr>
        </p:nvSpPr>
        <p:spPr/>
        <p:txBody>
          <a:bodyPr/>
          <a:lstStyle/>
          <a:p>
            <a:r>
              <a:rPr lang="en-US" dirty="0"/>
              <a:t>Title I Annual Parent Meeting</a:t>
            </a:r>
          </a:p>
        </p:txBody>
      </p:sp>
      <p:sp>
        <p:nvSpPr>
          <p:cNvPr id="3" name="Subtitle 2">
            <a:extLst>
              <a:ext uri="{FF2B5EF4-FFF2-40B4-BE49-F238E27FC236}">
                <a16:creationId xmlns:a16="http://schemas.microsoft.com/office/drawing/2014/main" id="{B9187CC0-B982-40C3-8B6A-C9142ADF2EEB}"/>
              </a:ext>
            </a:extLst>
          </p:cNvPr>
          <p:cNvSpPr>
            <a:spLocks noGrp="1"/>
          </p:cNvSpPr>
          <p:nvPr>
            <p:ph type="subTitle" idx="1"/>
          </p:nvPr>
        </p:nvSpPr>
        <p:spPr/>
        <p:txBody>
          <a:bodyPr/>
          <a:lstStyle/>
          <a:p>
            <a:r>
              <a:rPr lang="en-US" dirty="0"/>
              <a:t>2023-24</a:t>
            </a:r>
          </a:p>
          <a:p>
            <a:r>
              <a:rPr lang="en-US" dirty="0"/>
              <a:t>Red Cedar Elementary</a:t>
            </a:r>
          </a:p>
          <a:p>
            <a:r>
              <a:rPr lang="en-US" dirty="0"/>
              <a:t>August, 2023</a:t>
            </a:r>
          </a:p>
        </p:txBody>
      </p:sp>
      <p:sp>
        <p:nvSpPr>
          <p:cNvPr id="6" name="Slide Number Placeholder 5">
            <a:extLst>
              <a:ext uri="{FF2B5EF4-FFF2-40B4-BE49-F238E27FC236}">
                <a16:creationId xmlns:a16="http://schemas.microsoft.com/office/drawing/2014/main" id="{5AED5D93-A1E0-4C30-BC1E-8D81164B9DE6}"/>
              </a:ext>
            </a:extLst>
          </p:cNvPr>
          <p:cNvSpPr>
            <a:spLocks noGrp="1"/>
          </p:cNvSpPr>
          <p:nvPr>
            <p:ph type="sldNum" sz="quarter" idx="12"/>
          </p:nvPr>
        </p:nvSpPr>
        <p:spPr/>
        <p:txBody>
          <a:bodyPr/>
          <a:lstStyle/>
          <a:p>
            <a:fld id="{1FAB08E9-ACD1-47B9-B8CC-C825146796EC}" type="slidenum">
              <a:rPr lang="en-US" smtClean="0"/>
              <a:pPr/>
              <a:t>1</a:t>
            </a:fld>
            <a:endParaRPr lang="en-US" dirty="0"/>
          </a:p>
        </p:txBody>
      </p:sp>
    </p:spTree>
    <p:extLst>
      <p:ext uri="{BB962C8B-B14F-4D97-AF65-F5344CB8AC3E}">
        <p14:creationId xmlns:p14="http://schemas.microsoft.com/office/powerpoint/2010/main" val="1889317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E544E-4E0D-45A5-AC2B-18A3CC6F5D77}"/>
              </a:ext>
            </a:extLst>
          </p:cNvPr>
          <p:cNvSpPr>
            <a:spLocks noGrp="1"/>
          </p:cNvSpPr>
          <p:nvPr>
            <p:ph type="ctrTitle"/>
          </p:nvPr>
        </p:nvSpPr>
        <p:spPr/>
        <p:txBody>
          <a:bodyPr/>
          <a:lstStyle/>
          <a:p>
            <a:r>
              <a:rPr lang="en-US" dirty="0" err="1"/>
              <a:t>Reunión</a:t>
            </a:r>
            <a:r>
              <a:rPr lang="en-US" dirty="0"/>
              <a:t> Annual de Padres </a:t>
            </a:r>
            <a:r>
              <a:rPr lang="en-US" dirty="0" err="1"/>
              <a:t>Título</a:t>
            </a:r>
            <a:r>
              <a:rPr lang="en-US" dirty="0"/>
              <a:t> 1</a:t>
            </a:r>
          </a:p>
        </p:txBody>
      </p:sp>
      <p:sp>
        <p:nvSpPr>
          <p:cNvPr id="3" name="Subtitle 2">
            <a:extLst>
              <a:ext uri="{FF2B5EF4-FFF2-40B4-BE49-F238E27FC236}">
                <a16:creationId xmlns:a16="http://schemas.microsoft.com/office/drawing/2014/main" id="{B9187CC0-B982-40C3-8B6A-C9142ADF2EEB}"/>
              </a:ext>
            </a:extLst>
          </p:cNvPr>
          <p:cNvSpPr>
            <a:spLocks noGrp="1"/>
          </p:cNvSpPr>
          <p:nvPr>
            <p:ph type="subTitle" idx="1"/>
          </p:nvPr>
        </p:nvSpPr>
        <p:spPr/>
        <p:txBody>
          <a:bodyPr/>
          <a:lstStyle/>
          <a:p>
            <a:r>
              <a:rPr lang="en-US" dirty="0"/>
              <a:t>2023-24</a:t>
            </a:r>
          </a:p>
          <a:p>
            <a:r>
              <a:rPr lang="en-US" dirty="0"/>
              <a:t>Red Cedar Elementary</a:t>
            </a:r>
          </a:p>
        </p:txBody>
      </p:sp>
      <p:sp>
        <p:nvSpPr>
          <p:cNvPr id="6" name="Slide Number Placeholder 5">
            <a:extLst>
              <a:ext uri="{FF2B5EF4-FFF2-40B4-BE49-F238E27FC236}">
                <a16:creationId xmlns:a16="http://schemas.microsoft.com/office/drawing/2014/main" id="{5AED5D93-A1E0-4C30-BC1E-8D81164B9DE6}"/>
              </a:ext>
            </a:extLst>
          </p:cNvPr>
          <p:cNvSpPr>
            <a:spLocks noGrp="1"/>
          </p:cNvSpPr>
          <p:nvPr>
            <p:ph type="sldNum" sz="quarter" idx="12"/>
          </p:nvPr>
        </p:nvSpPr>
        <p:spPr/>
        <p:txBody>
          <a:bodyPr/>
          <a:lstStyle/>
          <a:p>
            <a:fld id="{1FAB08E9-ACD1-47B9-B8CC-C825146796EC}" type="slidenum">
              <a:rPr lang="en-US" smtClean="0"/>
              <a:pPr/>
              <a:t>2</a:t>
            </a:fld>
            <a:endParaRPr lang="en-US" dirty="0"/>
          </a:p>
        </p:txBody>
      </p:sp>
    </p:spTree>
    <p:extLst>
      <p:ext uri="{BB962C8B-B14F-4D97-AF65-F5344CB8AC3E}">
        <p14:creationId xmlns:p14="http://schemas.microsoft.com/office/powerpoint/2010/main" val="2457541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C2A44-A5CA-48B4-9DB5-9492B17AFF2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555F183-5554-49CC-9CFC-602CD58BA27A}"/>
              </a:ext>
            </a:extLst>
          </p:cNvPr>
          <p:cNvSpPr>
            <a:spLocks noGrp="1"/>
          </p:cNvSpPr>
          <p:nvPr>
            <p:ph idx="1"/>
          </p:nvPr>
        </p:nvSpPr>
        <p:spPr/>
        <p:txBody>
          <a:bodyPr/>
          <a:lstStyle/>
          <a:p>
            <a:r>
              <a:rPr lang="en-US" sz="2200" dirty="0"/>
              <a:t>What is Title I?</a:t>
            </a:r>
          </a:p>
          <a:p>
            <a:pPr lvl="1"/>
            <a:r>
              <a:rPr lang="en-US" dirty="0"/>
              <a:t>Beaufort County Title I Schools</a:t>
            </a:r>
          </a:p>
          <a:p>
            <a:pPr lvl="1"/>
            <a:r>
              <a:rPr lang="en-US" dirty="0"/>
              <a:t>How are funds are determined</a:t>
            </a:r>
          </a:p>
          <a:p>
            <a:r>
              <a:rPr lang="en-US" sz="2200" dirty="0"/>
              <a:t>School Goals</a:t>
            </a:r>
          </a:p>
          <a:p>
            <a:r>
              <a:rPr lang="en-US" sz="2200" dirty="0"/>
              <a:t>How our Title I Funds are Used/Program Evaluation</a:t>
            </a:r>
          </a:p>
          <a:p>
            <a:r>
              <a:rPr lang="en-US" sz="2200" dirty="0"/>
              <a:t>School Performance</a:t>
            </a:r>
          </a:p>
          <a:p>
            <a:r>
              <a:rPr lang="en-US" sz="2200" dirty="0"/>
              <a:t>School Curriculum</a:t>
            </a:r>
          </a:p>
          <a:p>
            <a:r>
              <a:rPr lang="en-US" sz="2200" dirty="0"/>
              <a:t>Parent Policy and Compact</a:t>
            </a:r>
          </a:p>
          <a:p>
            <a:r>
              <a:rPr lang="en-US" sz="2200" dirty="0"/>
              <a:t>Notification of </a:t>
            </a:r>
            <a:r>
              <a:rPr lang="en-US" sz="2200" u="sng" dirty="0"/>
              <a:t>Parent’s Right to Know</a:t>
            </a:r>
          </a:p>
          <a:p>
            <a:r>
              <a:rPr lang="en-US" sz="2200" dirty="0"/>
              <a:t>Parent Comments</a:t>
            </a:r>
          </a:p>
          <a:p>
            <a:endParaRPr lang="en-US" dirty="0"/>
          </a:p>
        </p:txBody>
      </p:sp>
      <p:sp>
        <p:nvSpPr>
          <p:cNvPr id="6" name="Slide Number Placeholder 5">
            <a:extLst>
              <a:ext uri="{FF2B5EF4-FFF2-40B4-BE49-F238E27FC236}">
                <a16:creationId xmlns:a16="http://schemas.microsoft.com/office/drawing/2014/main" id="{7A5460F2-52E0-4A62-A56B-9ED11DA3FE59}"/>
              </a:ext>
            </a:extLst>
          </p:cNvPr>
          <p:cNvSpPr>
            <a:spLocks noGrp="1"/>
          </p:cNvSpPr>
          <p:nvPr>
            <p:ph type="sldNum" sz="quarter" idx="12"/>
          </p:nvPr>
        </p:nvSpPr>
        <p:spPr/>
        <p:txBody>
          <a:bodyPr/>
          <a:lstStyle/>
          <a:p>
            <a:fld id="{1FAB08E9-ACD1-47B9-B8CC-C825146796EC}" type="slidenum">
              <a:rPr lang="en-US" smtClean="0"/>
              <a:pPr/>
              <a:t>3</a:t>
            </a:fld>
            <a:endParaRPr lang="en-US" dirty="0"/>
          </a:p>
        </p:txBody>
      </p:sp>
    </p:spTree>
    <p:extLst>
      <p:ext uri="{BB962C8B-B14F-4D97-AF65-F5344CB8AC3E}">
        <p14:creationId xmlns:p14="http://schemas.microsoft.com/office/powerpoint/2010/main" val="1496411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C2A44-A5CA-48B4-9DB5-9492B17AFF2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555F183-5554-49CC-9CFC-602CD58BA27A}"/>
              </a:ext>
            </a:extLst>
          </p:cNvPr>
          <p:cNvSpPr>
            <a:spLocks noGrp="1"/>
          </p:cNvSpPr>
          <p:nvPr>
            <p:ph idx="1"/>
          </p:nvPr>
        </p:nvSpPr>
        <p:spPr/>
        <p:txBody>
          <a:bodyPr/>
          <a:lstStyle/>
          <a:p>
            <a:r>
              <a:rPr lang="es-CL" sz="2200" dirty="0"/>
              <a:t>¿Qué es Título 1?</a:t>
            </a:r>
          </a:p>
          <a:p>
            <a:pPr lvl="1"/>
            <a:r>
              <a:rPr lang="es-CL" dirty="0"/>
              <a:t>Escuelas Título 1 del Distrito Escolar de Beaufort</a:t>
            </a:r>
          </a:p>
          <a:p>
            <a:pPr lvl="1"/>
            <a:r>
              <a:rPr lang="es-CL" dirty="0"/>
              <a:t>¿Como se asignan los fondos?</a:t>
            </a:r>
          </a:p>
          <a:p>
            <a:r>
              <a:rPr lang="es-CL" sz="2200" dirty="0"/>
              <a:t>Metas de la escuela</a:t>
            </a:r>
          </a:p>
          <a:p>
            <a:r>
              <a:rPr lang="es-CL" sz="2200" dirty="0"/>
              <a:t>¿Como se utilizan nuestros fondos de Título 1?/Evaluación del Programa</a:t>
            </a:r>
          </a:p>
          <a:p>
            <a:r>
              <a:rPr lang="es-CL" sz="2200" dirty="0"/>
              <a:t>Desempeño de la escuela</a:t>
            </a:r>
          </a:p>
          <a:p>
            <a:r>
              <a:rPr lang="es-CL" sz="2200" dirty="0" err="1"/>
              <a:t>Curriculum</a:t>
            </a:r>
            <a:r>
              <a:rPr lang="es-CL" sz="2200" dirty="0"/>
              <a:t> de la escuela</a:t>
            </a:r>
          </a:p>
          <a:p>
            <a:r>
              <a:rPr lang="es-CL" sz="2200" dirty="0"/>
              <a:t>Políticas y compromisos de los padres</a:t>
            </a:r>
          </a:p>
          <a:p>
            <a:r>
              <a:rPr lang="es-CL" sz="2200" dirty="0"/>
              <a:t>Notificación de los </a:t>
            </a:r>
            <a:r>
              <a:rPr lang="es-CL" sz="2200" u="sng" dirty="0"/>
              <a:t>derechos de los padres a estar informados</a:t>
            </a:r>
          </a:p>
          <a:p>
            <a:r>
              <a:rPr lang="es-CL" sz="2200" dirty="0"/>
              <a:t>Comentarios de los padres</a:t>
            </a:r>
          </a:p>
          <a:p>
            <a:endParaRPr lang="en-US" dirty="0"/>
          </a:p>
        </p:txBody>
      </p:sp>
      <p:sp>
        <p:nvSpPr>
          <p:cNvPr id="6" name="Slide Number Placeholder 5">
            <a:extLst>
              <a:ext uri="{FF2B5EF4-FFF2-40B4-BE49-F238E27FC236}">
                <a16:creationId xmlns:a16="http://schemas.microsoft.com/office/drawing/2014/main" id="{7A5460F2-52E0-4A62-A56B-9ED11DA3FE59}"/>
              </a:ext>
            </a:extLst>
          </p:cNvPr>
          <p:cNvSpPr>
            <a:spLocks noGrp="1"/>
          </p:cNvSpPr>
          <p:nvPr>
            <p:ph type="sldNum" sz="quarter" idx="12"/>
          </p:nvPr>
        </p:nvSpPr>
        <p:spPr/>
        <p:txBody>
          <a:bodyPr/>
          <a:lstStyle/>
          <a:p>
            <a:fld id="{1FAB08E9-ACD1-47B9-B8CC-C825146796EC}" type="slidenum">
              <a:rPr lang="en-US" smtClean="0"/>
              <a:pPr/>
              <a:t>4</a:t>
            </a:fld>
            <a:endParaRPr lang="en-US" dirty="0"/>
          </a:p>
        </p:txBody>
      </p:sp>
    </p:spTree>
    <p:extLst>
      <p:ext uri="{BB962C8B-B14F-4D97-AF65-F5344CB8AC3E}">
        <p14:creationId xmlns:p14="http://schemas.microsoft.com/office/powerpoint/2010/main" val="251949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CFB87-4DC3-492F-AA37-AC42F526606A}"/>
              </a:ext>
            </a:extLst>
          </p:cNvPr>
          <p:cNvSpPr>
            <a:spLocks noGrp="1"/>
          </p:cNvSpPr>
          <p:nvPr>
            <p:ph type="title"/>
          </p:nvPr>
        </p:nvSpPr>
        <p:spPr/>
        <p:txBody>
          <a:bodyPr/>
          <a:lstStyle/>
          <a:p>
            <a:r>
              <a:rPr lang="en-US" dirty="0"/>
              <a:t>What is Title I?</a:t>
            </a:r>
          </a:p>
        </p:txBody>
      </p:sp>
      <p:sp>
        <p:nvSpPr>
          <p:cNvPr id="3" name="Content Placeholder 2">
            <a:extLst>
              <a:ext uri="{FF2B5EF4-FFF2-40B4-BE49-F238E27FC236}">
                <a16:creationId xmlns:a16="http://schemas.microsoft.com/office/drawing/2014/main" id="{AC2C47F2-F16D-43DD-978A-8DBCF23EC5C3}"/>
              </a:ext>
            </a:extLst>
          </p:cNvPr>
          <p:cNvSpPr>
            <a:spLocks noGrp="1"/>
          </p:cNvSpPr>
          <p:nvPr>
            <p:ph idx="1"/>
          </p:nvPr>
        </p:nvSpPr>
        <p:spPr/>
        <p:txBody>
          <a:bodyPr/>
          <a:lstStyle/>
          <a:p>
            <a:r>
              <a:rPr lang="en-US" dirty="0"/>
              <a:t>Title I is the largest federal assistance program for our nation’s schools.</a:t>
            </a:r>
          </a:p>
          <a:p>
            <a:r>
              <a:rPr lang="en-US" dirty="0"/>
              <a:t> Title I is designed to provide all children significant opportunity to receive a fair, equitable, and high-quality education, and to close educational achievement gaps.  (ESEA section 1001)</a:t>
            </a:r>
          </a:p>
          <a:p>
            <a:r>
              <a:rPr lang="en-US" dirty="0"/>
              <a:t>The program serves millions of children in elementary and secondary schools each year. </a:t>
            </a:r>
          </a:p>
          <a:p>
            <a:r>
              <a:rPr lang="en-US" dirty="0"/>
              <a:t>There are currently </a:t>
            </a:r>
            <a:r>
              <a:rPr lang="en-US" b="1" dirty="0"/>
              <a:t>18 Title I Schools </a:t>
            </a:r>
            <a:r>
              <a:rPr lang="en-US" dirty="0"/>
              <a:t>in the Beaufort County School District.</a:t>
            </a:r>
          </a:p>
          <a:p>
            <a:endParaRPr lang="en-US" dirty="0"/>
          </a:p>
        </p:txBody>
      </p:sp>
      <p:sp>
        <p:nvSpPr>
          <p:cNvPr id="6" name="Slide Number Placeholder 5">
            <a:extLst>
              <a:ext uri="{FF2B5EF4-FFF2-40B4-BE49-F238E27FC236}">
                <a16:creationId xmlns:a16="http://schemas.microsoft.com/office/drawing/2014/main" id="{408E23AC-8CB9-438D-9DE1-CDADB477EA9A}"/>
              </a:ext>
            </a:extLst>
          </p:cNvPr>
          <p:cNvSpPr>
            <a:spLocks noGrp="1"/>
          </p:cNvSpPr>
          <p:nvPr>
            <p:ph type="sldNum" sz="quarter" idx="12"/>
          </p:nvPr>
        </p:nvSpPr>
        <p:spPr/>
        <p:txBody>
          <a:bodyPr/>
          <a:lstStyle/>
          <a:p>
            <a:fld id="{1FAB08E9-ACD1-47B9-B8CC-C825146796EC}" type="slidenum">
              <a:rPr lang="en-US" smtClean="0"/>
              <a:pPr/>
              <a:t>5</a:t>
            </a:fld>
            <a:endParaRPr lang="en-US" dirty="0"/>
          </a:p>
        </p:txBody>
      </p:sp>
      <p:pic>
        <p:nvPicPr>
          <p:cNvPr id="7" name="Picture 6">
            <a:extLst>
              <a:ext uri="{FF2B5EF4-FFF2-40B4-BE49-F238E27FC236}">
                <a16:creationId xmlns:a16="http://schemas.microsoft.com/office/drawing/2014/main" id="{B0CC6289-D91A-47F4-80D7-5F2BB523F60D}"/>
              </a:ext>
            </a:extLst>
          </p:cNvPr>
          <p:cNvPicPr>
            <a:picLocks noChangeAspect="1"/>
          </p:cNvPicPr>
          <p:nvPr/>
        </p:nvPicPr>
        <p:blipFill rotWithShape="1">
          <a:blip r:embed="rId3">
            <a:extLst>
              <a:ext uri="{28A0092B-C50C-407E-A947-70E740481C1C}">
                <a14:useLocalDpi xmlns:a14="http://schemas.microsoft.com/office/drawing/2010/main" val="0"/>
              </a:ext>
            </a:extLst>
          </a:blip>
          <a:srcRect l="7469" r="6565" b="-1"/>
          <a:stretch/>
        </p:blipFill>
        <p:spPr>
          <a:xfrm>
            <a:off x="10570460" y="3626782"/>
            <a:ext cx="1278118" cy="1238985"/>
          </a:xfrm>
          <a:prstGeom prst="rect">
            <a:avLst/>
          </a:prstGeom>
        </p:spPr>
      </p:pic>
    </p:spTree>
    <p:extLst>
      <p:ext uri="{BB962C8B-B14F-4D97-AF65-F5344CB8AC3E}">
        <p14:creationId xmlns:p14="http://schemas.microsoft.com/office/powerpoint/2010/main" val="745835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CFB87-4DC3-492F-AA37-AC42F526606A}"/>
              </a:ext>
            </a:extLst>
          </p:cNvPr>
          <p:cNvSpPr>
            <a:spLocks noGrp="1"/>
          </p:cNvSpPr>
          <p:nvPr>
            <p:ph type="title"/>
          </p:nvPr>
        </p:nvSpPr>
        <p:spPr/>
        <p:txBody>
          <a:bodyPr/>
          <a:lstStyle/>
          <a:p>
            <a:r>
              <a:rPr lang="es-ES" dirty="0"/>
              <a:t>¿Qué es Título 1</a:t>
            </a:r>
            <a:r>
              <a:rPr lang="en-US" dirty="0"/>
              <a:t>?</a:t>
            </a:r>
          </a:p>
        </p:txBody>
      </p:sp>
      <p:sp>
        <p:nvSpPr>
          <p:cNvPr id="3" name="Content Placeholder 2">
            <a:extLst>
              <a:ext uri="{FF2B5EF4-FFF2-40B4-BE49-F238E27FC236}">
                <a16:creationId xmlns:a16="http://schemas.microsoft.com/office/drawing/2014/main" id="{AC2C47F2-F16D-43DD-978A-8DBCF23EC5C3}"/>
              </a:ext>
            </a:extLst>
          </p:cNvPr>
          <p:cNvSpPr>
            <a:spLocks noGrp="1"/>
          </p:cNvSpPr>
          <p:nvPr>
            <p:ph idx="1"/>
          </p:nvPr>
        </p:nvSpPr>
        <p:spPr/>
        <p:txBody>
          <a:bodyPr/>
          <a:lstStyle/>
          <a:p>
            <a:r>
              <a:rPr lang="es-ES" dirty="0"/>
              <a:t> Título 1 es el programa de asistencia federal más grande para las escuelas de nuestra nación.
 Título 1 está diseñado para brindar a todos los niños oportunidades significativas de recibir una educación justa, equitativa y de alta calidad, y para cerrar las brechas de rendimiento educativo.  (ESEA sección 1001)
El programa atiende a millones de niños en escuelas primarias y secundarias cada año. 
Actualmente hay </a:t>
            </a:r>
            <a:r>
              <a:rPr lang="es-ES" b="1" dirty="0"/>
              <a:t>18 Escuelas  Título 1 </a:t>
            </a:r>
            <a:r>
              <a:rPr lang="es-ES" dirty="0"/>
              <a:t>en el Distrito Escolar del Condado de Beaufort.</a:t>
            </a:r>
            <a:endParaRPr lang="en-US" dirty="0"/>
          </a:p>
        </p:txBody>
      </p:sp>
      <p:sp>
        <p:nvSpPr>
          <p:cNvPr id="6" name="Slide Number Placeholder 5">
            <a:extLst>
              <a:ext uri="{FF2B5EF4-FFF2-40B4-BE49-F238E27FC236}">
                <a16:creationId xmlns:a16="http://schemas.microsoft.com/office/drawing/2014/main" id="{408E23AC-8CB9-438D-9DE1-CDADB477EA9A}"/>
              </a:ext>
            </a:extLst>
          </p:cNvPr>
          <p:cNvSpPr>
            <a:spLocks noGrp="1"/>
          </p:cNvSpPr>
          <p:nvPr>
            <p:ph type="sldNum" sz="quarter" idx="12"/>
          </p:nvPr>
        </p:nvSpPr>
        <p:spPr/>
        <p:txBody>
          <a:bodyPr/>
          <a:lstStyle/>
          <a:p>
            <a:fld id="{1FAB08E9-ACD1-47B9-B8CC-C825146796EC}" type="slidenum">
              <a:rPr lang="en-US" smtClean="0"/>
              <a:pPr/>
              <a:t>6</a:t>
            </a:fld>
            <a:endParaRPr lang="en-US" dirty="0"/>
          </a:p>
        </p:txBody>
      </p:sp>
      <p:pic>
        <p:nvPicPr>
          <p:cNvPr id="7" name="Picture 6">
            <a:extLst>
              <a:ext uri="{FF2B5EF4-FFF2-40B4-BE49-F238E27FC236}">
                <a16:creationId xmlns:a16="http://schemas.microsoft.com/office/drawing/2014/main" id="{B0CC6289-D91A-47F4-80D7-5F2BB523F60D}"/>
              </a:ext>
            </a:extLst>
          </p:cNvPr>
          <p:cNvPicPr>
            <a:picLocks noChangeAspect="1"/>
          </p:cNvPicPr>
          <p:nvPr/>
        </p:nvPicPr>
        <p:blipFill rotWithShape="1">
          <a:blip r:embed="rId3">
            <a:extLst>
              <a:ext uri="{28A0092B-C50C-407E-A947-70E740481C1C}">
                <a14:useLocalDpi xmlns:a14="http://schemas.microsoft.com/office/drawing/2010/main" val="0"/>
              </a:ext>
            </a:extLst>
          </a:blip>
          <a:srcRect l="7469" r="6565" b="-1"/>
          <a:stretch/>
        </p:blipFill>
        <p:spPr>
          <a:xfrm>
            <a:off x="10608560" y="3156882"/>
            <a:ext cx="1278118" cy="1238985"/>
          </a:xfrm>
          <a:prstGeom prst="rect">
            <a:avLst/>
          </a:prstGeom>
        </p:spPr>
      </p:pic>
    </p:spTree>
    <p:extLst>
      <p:ext uri="{BB962C8B-B14F-4D97-AF65-F5344CB8AC3E}">
        <p14:creationId xmlns:p14="http://schemas.microsoft.com/office/powerpoint/2010/main" val="603150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2C796-E651-4E62-9AC6-C99352C17FB6}"/>
              </a:ext>
            </a:extLst>
          </p:cNvPr>
          <p:cNvSpPr>
            <a:spLocks noGrp="1"/>
          </p:cNvSpPr>
          <p:nvPr>
            <p:ph type="title"/>
          </p:nvPr>
        </p:nvSpPr>
        <p:spPr/>
        <p:txBody>
          <a:bodyPr/>
          <a:lstStyle/>
          <a:p>
            <a:r>
              <a:rPr lang="en-US" dirty="0"/>
              <a:t>Beaufort County Title I Schools</a:t>
            </a:r>
          </a:p>
        </p:txBody>
      </p:sp>
      <p:sp>
        <p:nvSpPr>
          <p:cNvPr id="3" name="Content Placeholder 2">
            <a:extLst>
              <a:ext uri="{FF2B5EF4-FFF2-40B4-BE49-F238E27FC236}">
                <a16:creationId xmlns:a16="http://schemas.microsoft.com/office/drawing/2014/main" id="{6EEA1956-E637-442F-9D79-ED4979E2503A}"/>
              </a:ext>
            </a:extLst>
          </p:cNvPr>
          <p:cNvSpPr>
            <a:spLocks noGrp="1"/>
          </p:cNvSpPr>
          <p:nvPr>
            <p:ph sz="half" idx="1"/>
          </p:nvPr>
        </p:nvSpPr>
        <p:spPr/>
        <p:txBody>
          <a:bodyPr>
            <a:normAutofit fontScale="92500" lnSpcReduction="20000"/>
          </a:bodyPr>
          <a:lstStyle/>
          <a:p>
            <a:r>
              <a:rPr lang="en-US" dirty="0"/>
              <a:t>Beaufort Elementary</a:t>
            </a:r>
          </a:p>
          <a:p>
            <a:r>
              <a:rPr lang="en-US" dirty="0"/>
              <a:t>Beaufort Middle School</a:t>
            </a:r>
          </a:p>
          <a:p>
            <a:r>
              <a:rPr lang="en-US" dirty="0"/>
              <a:t>Broad River Elementary</a:t>
            </a:r>
          </a:p>
          <a:p>
            <a:r>
              <a:rPr lang="en-US" dirty="0"/>
              <a:t>Hilton Head Island Early Childhood Center</a:t>
            </a:r>
          </a:p>
          <a:p>
            <a:r>
              <a:rPr lang="en-US" dirty="0"/>
              <a:t>Hilton Head Island School for the Creative Arts</a:t>
            </a:r>
          </a:p>
          <a:p>
            <a:r>
              <a:rPr lang="en-US" dirty="0"/>
              <a:t>Hilton Head Island Elementary</a:t>
            </a:r>
          </a:p>
          <a:p>
            <a:r>
              <a:rPr lang="en-US" dirty="0"/>
              <a:t>Lady’s Island Elementary</a:t>
            </a:r>
          </a:p>
          <a:p>
            <a:r>
              <a:rPr lang="en-US" dirty="0"/>
              <a:t>Lady’s Island Middle School</a:t>
            </a:r>
          </a:p>
          <a:p>
            <a:r>
              <a:rPr lang="en-US" dirty="0"/>
              <a:t>MC Riley Elementary</a:t>
            </a:r>
          </a:p>
          <a:p>
            <a:endParaRPr lang="en-US" dirty="0"/>
          </a:p>
        </p:txBody>
      </p:sp>
      <p:sp>
        <p:nvSpPr>
          <p:cNvPr id="4" name="Content Placeholder 3">
            <a:extLst>
              <a:ext uri="{FF2B5EF4-FFF2-40B4-BE49-F238E27FC236}">
                <a16:creationId xmlns:a16="http://schemas.microsoft.com/office/drawing/2014/main" id="{284E7D1E-FB16-4DCB-9BF4-B0314D486B91}"/>
              </a:ext>
            </a:extLst>
          </p:cNvPr>
          <p:cNvSpPr>
            <a:spLocks noGrp="1"/>
          </p:cNvSpPr>
          <p:nvPr>
            <p:ph sz="half" idx="2"/>
          </p:nvPr>
        </p:nvSpPr>
        <p:spPr/>
        <p:txBody>
          <a:bodyPr>
            <a:normAutofit fontScale="92500" lnSpcReduction="20000"/>
          </a:bodyPr>
          <a:lstStyle/>
          <a:p>
            <a:r>
              <a:rPr lang="en-US" dirty="0"/>
              <a:t>Mossy Oaks Elementary</a:t>
            </a:r>
          </a:p>
          <a:p>
            <a:r>
              <a:rPr lang="en-US" dirty="0"/>
              <a:t>Port Royal Elementary</a:t>
            </a:r>
          </a:p>
          <a:p>
            <a:r>
              <a:rPr lang="en-US" dirty="0"/>
              <a:t>Red Cedar Elementary</a:t>
            </a:r>
          </a:p>
          <a:p>
            <a:r>
              <a:rPr lang="en-US" dirty="0"/>
              <a:t>Robert Smalls International Academy</a:t>
            </a:r>
          </a:p>
          <a:p>
            <a:r>
              <a:rPr lang="en-US" dirty="0"/>
              <a:t>Shanklin Elementary </a:t>
            </a:r>
          </a:p>
          <a:p>
            <a:r>
              <a:rPr lang="en-US" dirty="0"/>
              <a:t>St. Helena Elementary</a:t>
            </a:r>
          </a:p>
          <a:p>
            <a:r>
              <a:rPr lang="en-US" dirty="0"/>
              <a:t>Whale Branch Elementary</a:t>
            </a:r>
          </a:p>
          <a:p>
            <a:r>
              <a:rPr lang="en-US" dirty="0"/>
              <a:t>Whale Branch Middle </a:t>
            </a:r>
          </a:p>
          <a:p>
            <a:r>
              <a:rPr lang="en-US" dirty="0"/>
              <a:t>Whale Branch Early College High School</a:t>
            </a:r>
          </a:p>
        </p:txBody>
      </p:sp>
      <p:sp>
        <p:nvSpPr>
          <p:cNvPr id="7" name="Slide Number Placeholder 6">
            <a:extLst>
              <a:ext uri="{FF2B5EF4-FFF2-40B4-BE49-F238E27FC236}">
                <a16:creationId xmlns:a16="http://schemas.microsoft.com/office/drawing/2014/main" id="{AADCF797-2A29-4DF6-9539-FACCD3E7E590}"/>
              </a:ext>
            </a:extLst>
          </p:cNvPr>
          <p:cNvSpPr>
            <a:spLocks noGrp="1"/>
          </p:cNvSpPr>
          <p:nvPr>
            <p:ph type="sldNum" sz="quarter" idx="12"/>
          </p:nvPr>
        </p:nvSpPr>
        <p:spPr/>
        <p:txBody>
          <a:bodyPr/>
          <a:lstStyle/>
          <a:p>
            <a:fld id="{1FAB08E9-ACD1-47B9-B8CC-C825146796EC}" type="slidenum">
              <a:rPr lang="en-US" smtClean="0"/>
              <a:pPr/>
              <a:t>7</a:t>
            </a:fld>
            <a:endParaRPr lang="en-US" dirty="0"/>
          </a:p>
        </p:txBody>
      </p:sp>
    </p:spTree>
    <p:extLst>
      <p:ext uri="{BB962C8B-B14F-4D97-AF65-F5344CB8AC3E}">
        <p14:creationId xmlns:p14="http://schemas.microsoft.com/office/powerpoint/2010/main" val="4110626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2C796-E651-4E62-9AC6-C99352C17FB6}"/>
              </a:ext>
            </a:extLst>
          </p:cNvPr>
          <p:cNvSpPr>
            <a:spLocks noGrp="1"/>
          </p:cNvSpPr>
          <p:nvPr>
            <p:ph type="title"/>
          </p:nvPr>
        </p:nvSpPr>
        <p:spPr>
          <a:xfrm>
            <a:off x="546100" y="365125"/>
            <a:ext cx="10515600" cy="1325563"/>
          </a:xfrm>
        </p:spPr>
        <p:txBody>
          <a:bodyPr/>
          <a:lstStyle/>
          <a:p>
            <a:r>
              <a:rPr lang="en-US" dirty="0" err="1"/>
              <a:t>Escuelas</a:t>
            </a:r>
            <a:r>
              <a:rPr lang="en-US" dirty="0"/>
              <a:t> </a:t>
            </a:r>
            <a:r>
              <a:rPr lang="en-US" dirty="0" err="1"/>
              <a:t>Título</a:t>
            </a:r>
            <a:r>
              <a:rPr lang="en-US" dirty="0"/>
              <a:t> 1 del </a:t>
            </a:r>
            <a:r>
              <a:rPr lang="en-US" dirty="0" err="1"/>
              <a:t>Condado</a:t>
            </a:r>
            <a:r>
              <a:rPr lang="en-US" dirty="0"/>
              <a:t> de Beaufort
</a:t>
            </a:r>
          </a:p>
        </p:txBody>
      </p:sp>
      <p:sp>
        <p:nvSpPr>
          <p:cNvPr id="3" name="Content Placeholder 2">
            <a:extLst>
              <a:ext uri="{FF2B5EF4-FFF2-40B4-BE49-F238E27FC236}">
                <a16:creationId xmlns:a16="http://schemas.microsoft.com/office/drawing/2014/main" id="{6EEA1956-E637-442F-9D79-ED4979E2503A}"/>
              </a:ext>
            </a:extLst>
          </p:cNvPr>
          <p:cNvSpPr>
            <a:spLocks noGrp="1"/>
          </p:cNvSpPr>
          <p:nvPr>
            <p:ph sz="half" idx="1"/>
          </p:nvPr>
        </p:nvSpPr>
        <p:spPr>
          <a:xfrm>
            <a:off x="736600" y="1825625"/>
            <a:ext cx="5181600" cy="4351338"/>
          </a:xfrm>
        </p:spPr>
        <p:txBody>
          <a:bodyPr>
            <a:normAutofit fontScale="92500" lnSpcReduction="20000"/>
          </a:bodyPr>
          <a:lstStyle/>
          <a:p>
            <a:r>
              <a:rPr lang="en-US" dirty="0"/>
              <a:t>Beaufort Elementary</a:t>
            </a:r>
          </a:p>
          <a:p>
            <a:r>
              <a:rPr lang="en-US" dirty="0"/>
              <a:t>Beaufort Middle School</a:t>
            </a:r>
          </a:p>
          <a:p>
            <a:r>
              <a:rPr lang="en-US" dirty="0"/>
              <a:t>Broad River Elementary</a:t>
            </a:r>
          </a:p>
          <a:p>
            <a:r>
              <a:rPr lang="en-US" dirty="0"/>
              <a:t>Hilton Head Island Early Childhood Center</a:t>
            </a:r>
          </a:p>
          <a:p>
            <a:r>
              <a:rPr lang="en-US" dirty="0"/>
              <a:t>Hilton Head Island School for the Creative Arts</a:t>
            </a:r>
          </a:p>
          <a:p>
            <a:r>
              <a:rPr lang="en-US" dirty="0"/>
              <a:t>Hilton Head Island Elementary</a:t>
            </a:r>
          </a:p>
          <a:p>
            <a:r>
              <a:rPr lang="en-US" dirty="0"/>
              <a:t>MC Riley Elementary</a:t>
            </a:r>
          </a:p>
          <a:p>
            <a:r>
              <a:rPr lang="en-US" dirty="0"/>
              <a:t>Lady’s Island Elementary</a:t>
            </a:r>
          </a:p>
          <a:p>
            <a:r>
              <a:rPr lang="en-US" dirty="0"/>
              <a:t>Lady’s Island Middle School</a:t>
            </a:r>
          </a:p>
          <a:p>
            <a:endParaRPr lang="en-US" dirty="0"/>
          </a:p>
        </p:txBody>
      </p:sp>
      <p:sp>
        <p:nvSpPr>
          <p:cNvPr id="4" name="Content Placeholder 3">
            <a:extLst>
              <a:ext uri="{FF2B5EF4-FFF2-40B4-BE49-F238E27FC236}">
                <a16:creationId xmlns:a16="http://schemas.microsoft.com/office/drawing/2014/main" id="{284E7D1E-FB16-4DCB-9BF4-B0314D486B91}"/>
              </a:ext>
            </a:extLst>
          </p:cNvPr>
          <p:cNvSpPr>
            <a:spLocks noGrp="1"/>
          </p:cNvSpPr>
          <p:nvPr>
            <p:ph sz="half" idx="2"/>
          </p:nvPr>
        </p:nvSpPr>
        <p:spPr>
          <a:xfrm>
            <a:off x="6019800" y="1825625"/>
            <a:ext cx="5181600" cy="4351338"/>
          </a:xfrm>
        </p:spPr>
        <p:txBody>
          <a:bodyPr>
            <a:normAutofit fontScale="92500" lnSpcReduction="20000"/>
          </a:bodyPr>
          <a:lstStyle/>
          <a:p>
            <a:r>
              <a:rPr lang="en-US" dirty="0"/>
              <a:t>Mossy Oaks Elementary</a:t>
            </a:r>
          </a:p>
          <a:p>
            <a:r>
              <a:rPr lang="en-US" dirty="0"/>
              <a:t>Port Royal Elementary</a:t>
            </a:r>
          </a:p>
          <a:p>
            <a:r>
              <a:rPr lang="en-US" dirty="0"/>
              <a:t>Red Cedar Elementary</a:t>
            </a:r>
          </a:p>
          <a:p>
            <a:r>
              <a:rPr lang="en-US" dirty="0"/>
              <a:t>Robert Smalls International Academy</a:t>
            </a:r>
          </a:p>
          <a:p>
            <a:r>
              <a:rPr lang="en-US" dirty="0"/>
              <a:t>Shanklin Elementary </a:t>
            </a:r>
          </a:p>
          <a:p>
            <a:r>
              <a:rPr lang="en-US" dirty="0"/>
              <a:t>St. Helena Elementary</a:t>
            </a:r>
          </a:p>
          <a:p>
            <a:r>
              <a:rPr lang="en-US" dirty="0"/>
              <a:t>Whale Branch Elementary</a:t>
            </a:r>
          </a:p>
          <a:p>
            <a:r>
              <a:rPr lang="en-US" dirty="0"/>
              <a:t>Whale Branch Middle </a:t>
            </a:r>
          </a:p>
          <a:p>
            <a:r>
              <a:rPr lang="en-US" dirty="0"/>
              <a:t>Whale Branch Early College High School</a:t>
            </a:r>
          </a:p>
        </p:txBody>
      </p:sp>
      <p:sp>
        <p:nvSpPr>
          <p:cNvPr id="7" name="Slide Number Placeholder 6">
            <a:extLst>
              <a:ext uri="{FF2B5EF4-FFF2-40B4-BE49-F238E27FC236}">
                <a16:creationId xmlns:a16="http://schemas.microsoft.com/office/drawing/2014/main" id="{AADCF797-2A29-4DF6-9539-FACCD3E7E590}"/>
              </a:ext>
            </a:extLst>
          </p:cNvPr>
          <p:cNvSpPr>
            <a:spLocks noGrp="1"/>
          </p:cNvSpPr>
          <p:nvPr>
            <p:ph type="sldNum" sz="quarter" idx="12"/>
          </p:nvPr>
        </p:nvSpPr>
        <p:spPr/>
        <p:txBody>
          <a:bodyPr/>
          <a:lstStyle/>
          <a:p>
            <a:fld id="{1FAB08E9-ACD1-47B9-B8CC-C825146796EC}" type="slidenum">
              <a:rPr lang="en-US" smtClean="0"/>
              <a:pPr/>
              <a:t>8</a:t>
            </a:fld>
            <a:endParaRPr lang="en-US" dirty="0"/>
          </a:p>
        </p:txBody>
      </p:sp>
    </p:spTree>
    <p:extLst>
      <p:ext uri="{BB962C8B-B14F-4D97-AF65-F5344CB8AC3E}">
        <p14:creationId xmlns:p14="http://schemas.microsoft.com/office/powerpoint/2010/main" val="1968725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E5B5-CAC4-44BC-ADDA-515D97C1BF1B}"/>
              </a:ext>
            </a:extLst>
          </p:cNvPr>
          <p:cNvSpPr>
            <a:spLocks noGrp="1"/>
          </p:cNvSpPr>
          <p:nvPr>
            <p:ph type="title"/>
          </p:nvPr>
        </p:nvSpPr>
        <p:spPr/>
        <p:txBody>
          <a:bodyPr/>
          <a:lstStyle/>
          <a:p>
            <a:r>
              <a:rPr lang="en-US" dirty="0"/>
              <a:t>How does Title I Work?</a:t>
            </a:r>
          </a:p>
        </p:txBody>
      </p:sp>
      <p:sp>
        <p:nvSpPr>
          <p:cNvPr id="3" name="Content Placeholder 2">
            <a:extLst>
              <a:ext uri="{FF2B5EF4-FFF2-40B4-BE49-F238E27FC236}">
                <a16:creationId xmlns:a16="http://schemas.microsoft.com/office/drawing/2014/main" id="{275D99E2-7B93-4FB8-A4E4-E949F9332B47}"/>
              </a:ext>
            </a:extLst>
          </p:cNvPr>
          <p:cNvSpPr>
            <a:spLocks noGrp="1"/>
          </p:cNvSpPr>
          <p:nvPr>
            <p:ph idx="1"/>
          </p:nvPr>
        </p:nvSpPr>
        <p:spPr/>
        <p:txBody>
          <a:bodyPr/>
          <a:lstStyle/>
          <a:p>
            <a:endParaRPr lang="en-US" dirty="0"/>
          </a:p>
          <a:p>
            <a:r>
              <a:rPr lang="en-US" dirty="0"/>
              <a:t>The federal government provides funding to states based on census and poverty data each year for Title I.</a:t>
            </a:r>
          </a:p>
          <a:p>
            <a:r>
              <a:rPr lang="en-US" dirty="0"/>
              <a:t> The South Carolina Department of Education sends the money to the local school districts.</a:t>
            </a:r>
          </a:p>
          <a:p>
            <a:r>
              <a:rPr lang="en-US" dirty="0"/>
              <a:t> The school district identifies eligible schools based off of their percentage of Pupils in Poverty and provides a Title I allocation.</a:t>
            </a:r>
          </a:p>
        </p:txBody>
      </p:sp>
      <p:sp>
        <p:nvSpPr>
          <p:cNvPr id="6" name="Slide Number Placeholder 5">
            <a:extLst>
              <a:ext uri="{FF2B5EF4-FFF2-40B4-BE49-F238E27FC236}">
                <a16:creationId xmlns:a16="http://schemas.microsoft.com/office/drawing/2014/main" id="{875C48F8-860D-4EE8-9CFB-438907FBF7F8}"/>
              </a:ext>
            </a:extLst>
          </p:cNvPr>
          <p:cNvSpPr>
            <a:spLocks noGrp="1"/>
          </p:cNvSpPr>
          <p:nvPr>
            <p:ph type="sldNum" sz="quarter" idx="12"/>
          </p:nvPr>
        </p:nvSpPr>
        <p:spPr/>
        <p:txBody>
          <a:bodyPr/>
          <a:lstStyle/>
          <a:p>
            <a:fld id="{1FAB08E9-ACD1-47B9-B8CC-C825146796EC}" type="slidenum">
              <a:rPr lang="en-US" smtClean="0"/>
              <a:pPr/>
              <a:t>9</a:t>
            </a:fld>
            <a:endParaRPr lang="en-US" dirty="0"/>
          </a:p>
        </p:txBody>
      </p:sp>
    </p:spTree>
    <p:extLst>
      <p:ext uri="{BB962C8B-B14F-4D97-AF65-F5344CB8AC3E}">
        <p14:creationId xmlns:p14="http://schemas.microsoft.com/office/powerpoint/2010/main" val="574850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E5B5-CAC4-44BC-ADDA-515D97C1BF1B}"/>
              </a:ext>
            </a:extLst>
          </p:cNvPr>
          <p:cNvSpPr>
            <a:spLocks noGrp="1"/>
          </p:cNvSpPr>
          <p:nvPr>
            <p:ph type="title"/>
          </p:nvPr>
        </p:nvSpPr>
        <p:spPr/>
        <p:txBody>
          <a:bodyPr/>
          <a:lstStyle/>
          <a:p>
            <a:r>
              <a:rPr lang="en-US" dirty="0"/>
              <a:t>¿</a:t>
            </a:r>
            <a:r>
              <a:rPr lang="en-US" dirty="0" err="1"/>
              <a:t>Cómo</a:t>
            </a:r>
            <a:r>
              <a:rPr lang="en-US" dirty="0"/>
              <a:t> </a:t>
            </a:r>
            <a:r>
              <a:rPr lang="en-US" dirty="0" err="1"/>
              <a:t>funciona</a:t>
            </a:r>
            <a:r>
              <a:rPr lang="en-US" dirty="0"/>
              <a:t> el </a:t>
            </a:r>
            <a:r>
              <a:rPr lang="en-US" dirty="0" err="1"/>
              <a:t>Título</a:t>
            </a:r>
            <a:r>
              <a:rPr lang="en-US" dirty="0"/>
              <a:t> 1?
</a:t>
            </a:r>
          </a:p>
        </p:txBody>
      </p:sp>
      <p:sp>
        <p:nvSpPr>
          <p:cNvPr id="3" name="Content Placeholder 2">
            <a:extLst>
              <a:ext uri="{FF2B5EF4-FFF2-40B4-BE49-F238E27FC236}">
                <a16:creationId xmlns:a16="http://schemas.microsoft.com/office/drawing/2014/main" id="{275D99E2-7B93-4FB8-A4E4-E949F9332B47}"/>
              </a:ext>
            </a:extLst>
          </p:cNvPr>
          <p:cNvSpPr>
            <a:spLocks noGrp="1"/>
          </p:cNvSpPr>
          <p:nvPr>
            <p:ph idx="1"/>
          </p:nvPr>
        </p:nvSpPr>
        <p:spPr/>
        <p:txBody>
          <a:bodyPr>
            <a:normAutofit/>
          </a:bodyPr>
          <a:lstStyle/>
          <a:p>
            <a:endParaRPr lang="en-US" dirty="0"/>
          </a:p>
          <a:p>
            <a:r>
              <a:rPr lang="es-ES" dirty="0"/>
              <a:t>El gobierno federal proporciona cada año para el Título I fondos a los estados basados en datos del censo y los niveles de pobreza.
 El Departamento de Educación de Carolina del Sur envía el dinero a los distritos escolares locales.
 El distrito escolar identifica las escuelas elegibles en función de su porcentaje de alumnos en situación de pobreza y proporciona una asignación del Título 1.</a:t>
            </a:r>
            <a:endParaRPr lang="en-US" dirty="0"/>
          </a:p>
        </p:txBody>
      </p:sp>
      <p:sp>
        <p:nvSpPr>
          <p:cNvPr id="6" name="Slide Number Placeholder 5">
            <a:extLst>
              <a:ext uri="{FF2B5EF4-FFF2-40B4-BE49-F238E27FC236}">
                <a16:creationId xmlns:a16="http://schemas.microsoft.com/office/drawing/2014/main" id="{875C48F8-860D-4EE8-9CFB-438907FBF7F8}"/>
              </a:ext>
            </a:extLst>
          </p:cNvPr>
          <p:cNvSpPr>
            <a:spLocks noGrp="1"/>
          </p:cNvSpPr>
          <p:nvPr>
            <p:ph type="sldNum" sz="quarter" idx="12"/>
          </p:nvPr>
        </p:nvSpPr>
        <p:spPr/>
        <p:txBody>
          <a:bodyPr/>
          <a:lstStyle/>
          <a:p>
            <a:fld id="{1FAB08E9-ACD1-47B9-B8CC-C825146796EC}" type="slidenum">
              <a:rPr lang="en-US" smtClean="0"/>
              <a:pPr/>
              <a:t>10</a:t>
            </a:fld>
            <a:endParaRPr lang="en-US" dirty="0"/>
          </a:p>
        </p:txBody>
      </p:sp>
    </p:spTree>
    <p:extLst>
      <p:ext uri="{BB962C8B-B14F-4D97-AF65-F5344CB8AC3E}">
        <p14:creationId xmlns:p14="http://schemas.microsoft.com/office/powerpoint/2010/main" val="871139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DD7D4-DE9F-4DA3-85C9-937F1B631B60}"/>
              </a:ext>
            </a:extLst>
          </p:cNvPr>
          <p:cNvSpPr>
            <a:spLocks noGrp="1"/>
          </p:cNvSpPr>
          <p:nvPr>
            <p:ph type="title"/>
          </p:nvPr>
        </p:nvSpPr>
        <p:spPr/>
        <p:txBody>
          <a:bodyPr/>
          <a:lstStyle/>
          <a:p>
            <a:r>
              <a:rPr lang="en-US" dirty="0"/>
              <a:t>A Title I Schoolwide Program</a:t>
            </a:r>
          </a:p>
        </p:txBody>
      </p:sp>
      <p:sp>
        <p:nvSpPr>
          <p:cNvPr id="3" name="Content Placeholder 2">
            <a:extLst>
              <a:ext uri="{FF2B5EF4-FFF2-40B4-BE49-F238E27FC236}">
                <a16:creationId xmlns:a16="http://schemas.microsoft.com/office/drawing/2014/main" id="{28DDC21D-9980-4A93-8C35-6546AB136A50}"/>
              </a:ext>
            </a:extLst>
          </p:cNvPr>
          <p:cNvSpPr>
            <a:spLocks noGrp="1"/>
          </p:cNvSpPr>
          <p:nvPr>
            <p:ph idx="1"/>
          </p:nvPr>
        </p:nvSpPr>
        <p:spPr/>
        <p:txBody>
          <a:bodyPr/>
          <a:lstStyle/>
          <a:p>
            <a:pPr marL="0" indent="0">
              <a:buNone/>
            </a:pPr>
            <a:r>
              <a:rPr lang="en-US" dirty="0"/>
              <a:t> All Title I schools in the BCSD implement a </a:t>
            </a:r>
            <a:r>
              <a:rPr lang="en-US" u="sng" dirty="0"/>
              <a:t>schoolwide</a:t>
            </a:r>
            <a:r>
              <a:rPr lang="en-US" dirty="0"/>
              <a:t> program.</a:t>
            </a:r>
          </a:p>
          <a:p>
            <a:pPr lvl="1"/>
            <a:r>
              <a:rPr lang="en-US" dirty="0"/>
              <a:t>In a schoolwide program, a school may use Title I funds to implement reforms to upgrade the entire educational program of the school.</a:t>
            </a:r>
          </a:p>
          <a:p>
            <a:pPr lvl="1"/>
            <a:r>
              <a:rPr lang="en-US" dirty="0"/>
              <a:t>There are three requirements of a Title I Schoolwide program and the school must:</a:t>
            </a:r>
          </a:p>
          <a:p>
            <a:pPr lvl="2"/>
            <a:r>
              <a:rPr lang="en-US" dirty="0"/>
              <a:t>Conduct a comprehensive needs assessment through a broad range of stakeholders.</a:t>
            </a:r>
          </a:p>
          <a:p>
            <a:pPr lvl="2"/>
            <a:r>
              <a:rPr lang="en-US" dirty="0"/>
              <a:t>Create a comprehensive School Renewal Plan that describes how the school will improve academic achievement throughout the school</a:t>
            </a:r>
          </a:p>
          <a:p>
            <a:pPr lvl="2"/>
            <a:r>
              <a:rPr lang="en-US" dirty="0"/>
              <a:t>Annually, evaluate the schoolwide plan to determine if the schoolwide program has been effective in addressing the major problem areas and, in turn, increasing student achievement, particularly for the lowest-achieving students. Schools must revise the plan as necessary.</a:t>
            </a:r>
          </a:p>
        </p:txBody>
      </p:sp>
      <p:sp>
        <p:nvSpPr>
          <p:cNvPr id="6" name="Slide Number Placeholder 5">
            <a:extLst>
              <a:ext uri="{FF2B5EF4-FFF2-40B4-BE49-F238E27FC236}">
                <a16:creationId xmlns:a16="http://schemas.microsoft.com/office/drawing/2014/main" id="{BAF14ABC-4DA0-49F3-A354-F6A27AEA32F6}"/>
              </a:ext>
            </a:extLst>
          </p:cNvPr>
          <p:cNvSpPr>
            <a:spLocks noGrp="1"/>
          </p:cNvSpPr>
          <p:nvPr>
            <p:ph type="sldNum" sz="quarter" idx="12"/>
          </p:nvPr>
        </p:nvSpPr>
        <p:spPr/>
        <p:txBody>
          <a:bodyPr/>
          <a:lstStyle/>
          <a:p>
            <a:fld id="{1FAB08E9-ACD1-47B9-B8CC-C825146796EC}" type="slidenum">
              <a:rPr lang="en-US" smtClean="0"/>
              <a:pPr/>
              <a:t>11</a:t>
            </a:fld>
            <a:endParaRPr lang="en-US" dirty="0"/>
          </a:p>
        </p:txBody>
      </p:sp>
    </p:spTree>
    <p:extLst>
      <p:ext uri="{BB962C8B-B14F-4D97-AF65-F5344CB8AC3E}">
        <p14:creationId xmlns:p14="http://schemas.microsoft.com/office/powerpoint/2010/main" val="3380157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DD7D4-DE9F-4DA3-85C9-937F1B631B60}"/>
              </a:ext>
            </a:extLst>
          </p:cNvPr>
          <p:cNvSpPr>
            <a:spLocks noGrp="1"/>
          </p:cNvSpPr>
          <p:nvPr>
            <p:ph type="title"/>
          </p:nvPr>
        </p:nvSpPr>
        <p:spPr/>
        <p:txBody>
          <a:bodyPr/>
          <a:lstStyle/>
          <a:p>
            <a:r>
              <a:rPr lang="pt-BR" dirty="0"/>
              <a:t>Programa Escolar de Título 1
</a:t>
            </a:r>
            <a:endParaRPr lang="en-US" dirty="0"/>
          </a:p>
        </p:txBody>
      </p:sp>
      <p:sp>
        <p:nvSpPr>
          <p:cNvPr id="3" name="Content Placeholder 2">
            <a:extLst>
              <a:ext uri="{FF2B5EF4-FFF2-40B4-BE49-F238E27FC236}">
                <a16:creationId xmlns:a16="http://schemas.microsoft.com/office/drawing/2014/main" id="{28DDC21D-9980-4A93-8C35-6546AB136A50}"/>
              </a:ext>
            </a:extLst>
          </p:cNvPr>
          <p:cNvSpPr>
            <a:spLocks noGrp="1"/>
          </p:cNvSpPr>
          <p:nvPr>
            <p:ph idx="1"/>
          </p:nvPr>
        </p:nvSpPr>
        <p:spPr/>
        <p:txBody>
          <a:bodyPr>
            <a:normAutofit fontScale="92500" lnSpcReduction="20000"/>
          </a:bodyPr>
          <a:lstStyle/>
          <a:p>
            <a:r>
              <a:rPr lang="es-ES" sz="3600" dirty="0"/>
              <a:t>Todas las escuelas de Título 1 en el Distrito Escolar del Condado de Beaufort implementan un programa escolar.</a:t>
            </a:r>
          </a:p>
          <a:p>
            <a:pPr lvl="1"/>
            <a:r>
              <a:rPr lang="es-ES" sz="2800" dirty="0"/>
              <a:t>En un programa escolar, una escuela puede usar los fondos del Título 1 para implementar reformas que ayudan a mejorar todo el programa educativo de la escuela.
Hay tres requisitos de un programa escolar de Título 1 y en donde la escuela debe:</a:t>
            </a:r>
          </a:p>
          <a:p>
            <a:pPr lvl="2"/>
            <a:r>
              <a:rPr lang="es-ES" dirty="0"/>
              <a:t>Llevar a cabo una evaluación integral de las necesidades a través de una amplia gama de partes interesadas.
Crear un Plan de Renovación Escolar integral que describa cómo la escuela mejorará el rendimiento académico.
Anualmente, evaluar el plan de toda la escuela para determinar si el programa escolar ha sido efectivo para abordar las principales áreas problemáticas y, a su vez, aumentar el rendimiento de los estudiantes, particularmente para los estudiantes de menor rendimiento. Las escuelas deben revisar el plan según sea necesario.</a:t>
            </a:r>
            <a:endParaRPr lang="en-US" dirty="0"/>
          </a:p>
        </p:txBody>
      </p:sp>
      <p:sp>
        <p:nvSpPr>
          <p:cNvPr id="6" name="Slide Number Placeholder 5">
            <a:extLst>
              <a:ext uri="{FF2B5EF4-FFF2-40B4-BE49-F238E27FC236}">
                <a16:creationId xmlns:a16="http://schemas.microsoft.com/office/drawing/2014/main" id="{BAF14ABC-4DA0-49F3-A354-F6A27AEA32F6}"/>
              </a:ext>
            </a:extLst>
          </p:cNvPr>
          <p:cNvSpPr>
            <a:spLocks noGrp="1"/>
          </p:cNvSpPr>
          <p:nvPr>
            <p:ph type="sldNum" sz="quarter" idx="12"/>
          </p:nvPr>
        </p:nvSpPr>
        <p:spPr/>
        <p:txBody>
          <a:bodyPr/>
          <a:lstStyle/>
          <a:p>
            <a:fld id="{1FAB08E9-ACD1-47B9-B8CC-C825146796EC}" type="slidenum">
              <a:rPr lang="en-US" smtClean="0"/>
              <a:pPr/>
              <a:t>12</a:t>
            </a:fld>
            <a:endParaRPr lang="en-US" dirty="0"/>
          </a:p>
        </p:txBody>
      </p:sp>
    </p:spTree>
    <p:extLst>
      <p:ext uri="{BB962C8B-B14F-4D97-AF65-F5344CB8AC3E}">
        <p14:creationId xmlns:p14="http://schemas.microsoft.com/office/powerpoint/2010/main" val="2884616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5070F-587D-4356-AC16-C21A0E2F9438}"/>
              </a:ext>
            </a:extLst>
          </p:cNvPr>
          <p:cNvSpPr>
            <a:spLocks noGrp="1"/>
          </p:cNvSpPr>
          <p:nvPr>
            <p:ph type="title"/>
          </p:nvPr>
        </p:nvSpPr>
        <p:spPr/>
        <p:txBody>
          <a:bodyPr/>
          <a:lstStyle/>
          <a:p>
            <a:r>
              <a:rPr lang="en-US" dirty="0"/>
              <a:t>Determining How Title I Funds Are Used</a:t>
            </a:r>
          </a:p>
        </p:txBody>
      </p:sp>
      <p:sp>
        <p:nvSpPr>
          <p:cNvPr id="3" name="Content Placeholder 2">
            <a:extLst>
              <a:ext uri="{FF2B5EF4-FFF2-40B4-BE49-F238E27FC236}">
                <a16:creationId xmlns:a16="http://schemas.microsoft.com/office/drawing/2014/main" id="{0E036CEC-7564-4016-8840-54BE7BC557B4}"/>
              </a:ext>
            </a:extLst>
          </p:cNvPr>
          <p:cNvSpPr>
            <a:spLocks noGrp="1"/>
          </p:cNvSpPr>
          <p:nvPr>
            <p:ph idx="1"/>
          </p:nvPr>
        </p:nvSpPr>
        <p:spPr/>
        <p:txBody>
          <a:bodyPr>
            <a:normAutofit lnSpcReduction="10000"/>
          </a:bodyPr>
          <a:lstStyle/>
          <a:p>
            <a:r>
              <a:rPr lang="en-US" dirty="0"/>
              <a:t>Each school has a school advisory committee composed of parents, teachers, other staff that work at the school, community representatives and the principal.</a:t>
            </a:r>
          </a:p>
          <a:p>
            <a:r>
              <a:rPr lang="en-US" dirty="0"/>
              <a:t>In Beaufort County School District, the School Improvement Council (SIC) usually serves as the school advisory committee</a:t>
            </a:r>
          </a:p>
          <a:p>
            <a:r>
              <a:rPr lang="en-US" dirty="0"/>
              <a:t>A comprehensive needs assessment is completed each year</a:t>
            </a:r>
          </a:p>
          <a:p>
            <a:r>
              <a:rPr lang="en-US" dirty="0"/>
              <a:t>Goals are developed for the school year and a School Renewal Plan is written</a:t>
            </a:r>
          </a:p>
          <a:p>
            <a:r>
              <a:rPr lang="en-US" dirty="0"/>
              <a:t>The SIC approves the Title I budget for the school which is a funding source to support the School Renewal Plan.</a:t>
            </a:r>
          </a:p>
        </p:txBody>
      </p:sp>
      <p:sp>
        <p:nvSpPr>
          <p:cNvPr id="6" name="Slide Number Placeholder 5">
            <a:extLst>
              <a:ext uri="{FF2B5EF4-FFF2-40B4-BE49-F238E27FC236}">
                <a16:creationId xmlns:a16="http://schemas.microsoft.com/office/drawing/2014/main" id="{CDAD134A-5279-4F82-886D-CD8A7E83DAA5}"/>
              </a:ext>
            </a:extLst>
          </p:cNvPr>
          <p:cNvSpPr>
            <a:spLocks noGrp="1"/>
          </p:cNvSpPr>
          <p:nvPr>
            <p:ph type="sldNum" sz="quarter" idx="12"/>
          </p:nvPr>
        </p:nvSpPr>
        <p:spPr/>
        <p:txBody>
          <a:bodyPr/>
          <a:lstStyle/>
          <a:p>
            <a:fld id="{1FAB08E9-ACD1-47B9-B8CC-C825146796EC}" type="slidenum">
              <a:rPr lang="en-US" smtClean="0"/>
              <a:pPr/>
              <a:t>13</a:t>
            </a:fld>
            <a:endParaRPr lang="en-US" dirty="0"/>
          </a:p>
        </p:txBody>
      </p:sp>
    </p:spTree>
    <p:extLst>
      <p:ext uri="{BB962C8B-B14F-4D97-AF65-F5344CB8AC3E}">
        <p14:creationId xmlns:p14="http://schemas.microsoft.com/office/powerpoint/2010/main" val="3356501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5070F-587D-4356-AC16-C21A0E2F9438}"/>
              </a:ext>
            </a:extLst>
          </p:cNvPr>
          <p:cNvSpPr>
            <a:spLocks noGrp="1"/>
          </p:cNvSpPr>
          <p:nvPr>
            <p:ph type="title"/>
          </p:nvPr>
        </p:nvSpPr>
        <p:spPr>
          <a:xfrm>
            <a:off x="990600" y="365125"/>
            <a:ext cx="10515600" cy="1325563"/>
          </a:xfrm>
        </p:spPr>
        <p:txBody>
          <a:bodyPr>
            <a:normAutofit fontScale="90000"/>
          </a:bodyPr>
          <a:lstStyle/>
          <a:p>
            <a:r>
              <a:rPr lang="es-ES" dirty="0"/>
              <a:t>Decidir cómo utilizar los fondos del Título 1
</a:t>
            </a:r>
            <a:endParaRPr lang="en-US" dirty="0"/>
          </a:p>
        </p:txBody>
      </p:sp>
      <p:sp>
        <p:nvSpPr>
          <p:cNvPr id="3" name="Content Placeholder 2">
            <a:extLst>
              <a:ext uri="{FF2B5EF4-FFF2-40B4-BE49-F238E27FC236}">
                <a16:creationId xmlns:a16="http://schemas.microsoft.com/office/drawing/2014/main" id="{0E036CEC-7564-4016-8840-54BE7BC557B4}"/>
              </a:ext>
            </a:extLst>
          </p:cNvPr>
          <p:cNvSpPr>
            <a:spLocks noGrp="1"/>
          </p:cNvSpPr>
          <p:nvPr>
            <p:ph idx="1"/>
          </p:nvPr>
        </p:nvSpPr>
        <p:spPr/>
        <p:txBody>
          <a:bodyPr>
            <a:normAutofit fontScale="92500" lnSpcReduction="10000"/>
          </a:bodyPr>
          <a:lstStyle/>
          <a:p>
            <a:r>
              <a:rPr lang="es-ES" dirty="0"/>
              <a:t>Cada escuela tiene un comité asesor escolar compuesto por padres, maestros, otro personal que trabaja en la escuela, representantes de la comunidad y el director.
En el Distrito Escolar del Condado de Beaufort, el Consejo de Mejoramiento Escolar (SIC) generalmente sirve como el comité asesor escolar
Cada año se completa una evaluación integral de las necesidades
Se desarrollan metas para el año escolar y se escribe un Plan de Renovación Escolar
La SIC aprueba el presupuesto del Título 1 para la escuela, que es una fuente de financiamiento para apoyar el Plan de Renovación Escolar.</a:t>
            </a:r>
            <a:endParaRPr lang="en-US" dirty="0"/>
          </a:p>
        </p:txBody>
      </p:sp>
      <p:sp>
        <p:nvSpPr>
          <p:cNvPr id="6" name="Slide Number Placeholder 5">
            <a:extLst>
              <a:ext uri="{FF2B5EF4-FFF2-40B4-BE49-F238E27FC236}">
                <a16:creationId xmlns:a16="http://schemas.microsoft.com/office/drawing/2014/main" id="{CDAD134A-5279-4F82-886D-CD8A7E83DAA5}"/>
              </a:ext>
            </a:extLst>
          </p:cNvPr>
          <p:cNvSpPr>
            <a:spLocks noGrp="1"/>
          </p:cNvSpPr>
          <p:nvPr>
            <p:ph type="sldNum" sz="quarter" idx="12"/>
          </p:nvPr>
        </p:nvSpPr>
        <p:spPr/>
        <p:txBody>
          <a:bodyPr/>
          <a:lstStyle/>
          <a:p>
            <a:fld id="{1FAB08E9-ACD1-47B9-B8CC-C825146796EC}" type="slidenum">
              <a:rPr lang="en-US" smtClean="0"/>
              <a:pPr/>
              <a:t>14</a:t>
            </a:fld>
            <a:endParaRPr lang="en-US" dirty="0"/>
          </a:p>
        </p:txBody>
      </p:sp>
    </p:spTree>
    <p:extLst>
      <p:ext uri="{BB962C8B-B14F-4D97-AF65-F5344CB8AC3E}">
        <p14:creationId xmlns:p14="http://schemas.microsoft.com/office/powerpoint/2010/main" val="1521210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C4AB-B1B1-4DDA-95FC-49C22629EF79}"/>
              </a:ext>
            </a:extLst>
          </p:cNvPr>
          <p:cNvSpPr>
            <a:spLocks noGrp="1"/>
          </p:cNvSpPr>
          <p:nvPr>
            <p:ph type="title"/>
          </p:nvPr>
        </p:nvSpPr>
        <p:spPr/>
        <p:txBody>
          <a:bodyPr/>
          <a:lstStyle/>
          <a:p>
            <a:r>
              <a:rPr lang="en-US" dirty="0"/>
              <a:t>School Goals Developed from Needs Assessment</a:t>
            </a:r>
          </a:p>
        </p:txBody>
      </p:sp>
      <p:sp>
        <p:nvSpPr>
          <p:cNvPr id="3" name="Content Placeholder 2">
            <a:extLst>
              <a:ext uri="{FF2B5EF4-FFF2-40B4-BE49-F238E27FC236}">
                <a16:creationId xmlns:a16="http://schemas.microsoft.com/office/drawing/2014/main" id="{F0CF4962-5696-4B61-904C-96E1ED9D8234}"/>
              </a:ext>
            </a:extLst>
          </p:cNvPr>
          <p:cNvSpPr>
            <a:spLocks noGrp="1"/>
          </p:cNvSpPr>
          <p:nvPr>
            <p:ph idx="1"/>
          </p:nvPr>
        </p:nvSpPr>
        <p:spPr/>
        <p:txBody>
          <a:bodyPr/>
          <a:lstStyle/>
          <a:p>
            <a:pPr marL="342900" marR="0" lvl="0" indent="-342900">
              <a:lnSpc>
                <a:spcPct val="90000"/>
              </a:lnSpc>
              <a:spcBef>
                <a:spcPts val="0"/>
              </a:spcBef>
              <a:spcAft>
                <a:spcPts val="0"/>
              </a:spcAft>
              <a:buFont typeface="Arial" panose="020B0604020202020204" pitchFamily="34" charset="0"/>
              <a:buChar char="•"/>
              <a:tabLst>
                <a:tab pos="457200" algn="l"/>
              </a:tabLst>
            </a:pPr>
            <a:r>
              <a:rPr lang="en-US" sz="28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By the year 2024, the percentage of students scoring in the exceeds category of the SC Ready Mathematics Assessment will increase from 22.8% to 27.8%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90000"/>
              </a:lnSpc>
              <a:spcBef>
                <a:spcPts val="0"/>
              </a:spcBef>
              <a:spcAft>
                <a:spcPts val="0"/>
              </a:spcAft>
              <a:buFont typeface="Arial" panose="020B0604020202020204" pitchFamily="34" charset="0"/>
              <a:buChar char="•"/>
              <a:tabLst>
                <a:tab pos="457200" algn="l"/>
              </a:tabLst>
            </a:pPr>
            <a:r>
              <a:rPr lang="en-US" sz="28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By the year 2024, our percentage of students scoring in the exceeds category on the ELA portion of the SC Ready assessment will increase from 13% to 25%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90000"/>
              </a:lnSpc>
              <a:spcBef>
                <a:spcPts val="0"/>
              </a:spcBef>
              <a:spcAft>
                <a:spcPts val="0"/>
              </a:spcAft>
              <a:buFont typeface="Arial" panose="020B0604020202020204" pitchFamily="34" charset="0"/>
              <a:buChar char="•"/>
              <a:tabLst>
                <a:tab pos="457200" algn="l"/>
              </a:tabLst>
            </a:pPr>
            <a:r>
              <a:rPr lang="en-US" sz="28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By the year 2024, our second-grade Hispanic students will increase from 44% avg/hi-avg/hi to 54% on the Winter administration of the Reading Measures of Academic Performance assessment (MAP). </a:t>
            </a:r>
            <a:r>
              <a:rPr lang="en-US" dirty="0">
                <a:ea typeface="Times New Roman" panose="02020603050405020304" pitchFamily="18" charset="0"/>
                <a:cs typeface="Times New Roman" panose="02020603050405020304" pitchFamily="18" charset="0"/>
              </a:rPr>
              <a:t>*We will be utilizing </a:t>
            </a:r>
            <a:r>
              <a:rPr lang="en-US" dirty="0" err="1">
                <a:ea typeface="Times New Roman" panose="02020603050405020304" pitchFamily="18" charset="0"/>
                <a:cs typeface="Times New Roman" panose="02020603050405020304" pitchFamily="18" charset="0"/>
              </a:rPr>
              <a:t>iReady</a:t>
            </a:r>
            <a:r>
              <a:rPr lang="en-US" dirty="0">
                <a:ea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84455EF0-790C-4278-8F16-DF1EFD303CB1}"/>
              </a:ext>
            </a:extLst>
          </p:cNvPr>
          <p:cNvSpPr>
            <a:spLocks noGrp="1"/>
          </p:cNvSpPr>
          <p:nvPr>
            <p:ph type="sldNum" sz="quarter" idx="12"/>
          </p:nvPr>
        </p:nvSpPr>
        <p:spPr/>
        <p:txBody>
          <a:bodyPr/>
          <a:lstStyle/>
          <a:p>
            <a:fld id="{1FAB08E9-ACD1-47B9-B8CC-C825146796EC}" type="slidenum">
              <a:rPr lang="en-US" smtClean="0"/>
              <a:pPr/>
              <a:t>15</a:t>
            </a:fld>
            <a:endParaRPr lang="en-US" dirty="0"/>
          </a:p>
        </p:txBody>
      </p:sp>
    </p:spTree>
    <p:extLst>
      <p:ext uri="{BB962C8B-B14F-4D97-AF65-F5344CB8AC3E}">
        <p14:creationId xmlns:p14="http://schemas.microsoft.com/office/powerpoint/2010/main" val="3166073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C4AB-B1B1-4DDA-95FC-49C22629EF79}"/>
              </a:ext>
            </a:extLst>
          </p:cNvPr>
          <p:cNvSpPr>
            <a:spLocks noGrp="1"/>
          </p:cNvSpPr>
          <p:nvPr>
            <p:ph type="title"/>
          </p:nvPr>
        </p:nvSpPr>
        <p:spPr>
          <a:xfrm>
            <a:off x="533400" y="410368"/>
            <a:ext cx="10515600" cy="1325563"/>
          </a:xfrm>
        </p:spPr>
        <p:txBody>
          <a:bodyPr>
            <a:normAutofit fontScale="90000"/>
          </a:bodyPr>
          <a:lstStyle/>
          <a:p>
            <a:r>
              <a:rPr lang="es-ES" dirty="0"/>
              <a:t>Objetivos escolares desarrollados a partir de la evaluación de necesidades
</a:t>
            </a:r>
            <a:endParaRPr lang="en-US" dirty="0"/>
          </a:p>
        </p:txBody>
      </p:sp>
      <p:sp>
        <p:nvSpPr>
          <p:cNvPr id="3" name="Content Placeholder 2">
            <a:extLst>
              <a:ext uri="{FF2B5EF4-FFF2-40B4-BE49-F238E27FC236}">
                <a16:creationId xmlns:a16="http://schemas.microsoft.com/office/drawing/2014/main" id="{F0CF4962-5696-4B61-904C-96E1ED9D8234}"/>
              </a:ext>
            </a:extLst>
          </p:cNvPr>
          <p:cNvSpPr>
            <a:spLocks noGrp="1"/>
          </p:cNvSpPr>
          <p:nvPr>
            <p:ph idx="1"/>
          </p:nvPr>
        </p:nvSpPr>
        <p:spPr/>
        <p:txBody>
          <a:bodyPr>
            <a:normAutofit/>
          </a:bodyPr>
          <a:lstStyle/>
          <a:p>
            <a:pPr marL="342900" marR="0" lvl="0" indent="-342900">
              <a:lnSpc>
                <a:spcPct val="90000"/>
              </a:lnSpc>
              <a:spcBef>
                <a:spcPts val="0"/>
              </a:spcBef>
              <a:spcAft>
                <a:spcPts val="0"/>
              </a:spcAft>
              <a:buFont typeface="Arial" panose="020B0604020202020204" pitchFamily="34" charset="0"/>
              <a:buChar char="•"/>
              <a:tabLst>
                <a:tab pos="457200" algn="l"/>
              </a:tabLst>
            </a:pPr>
            <a:r>
              <a:rPr lang="es-ES" sz="28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Para el año 2024, el porcentaje de estudiantes con puntajes en la categoría superior de la Evaluación de Matemáticas SC </a:t>
            </a:r>
            <a:r>
              <a:rPr lang="es-ES" sz="2800" dirty="0" err="1">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Ready</a:t>
            </a:r>
            <a:r>
              <a:rPr lang="es-ES" sz="28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 aumentará del 22,8 % al 27,8 %.</a:t>
            </a:r>
          </a:p>
          <a:p>
            <a:pPr marL="342900" marR="0" lvl="0" indent="-342900">
              <a:lnSpc>
                <a:spcPct val="90000"/>
              </a:lnSpc>
              <a:spcBef>
                <a:spcPts val="0"/>
              </a:spcBef>
              <a:spcAft>
                <a:spcPts val="0"/>
              </a:spcAft>
              <a:buFont typeface="Arial" panose="020B0604020202020204" pitchFamily="34" charset="0"/>
              <a:buChar char="•"/>
              <a:tabLst>
                <a:tab pos="457200" algn="l"/>
              </a:tabLst>
            </a:pPr>
            <a:r>
              <a:rPr lang="es-ES" sz="28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Para el año 2024, nuestro porcentaje de estudiantes con calificaciones en la categoría excede en la parte de ELA de la evaluación SC </a:t>
            </a:r>
            <a:r>
              <a:rPr lang="es-ES" sz="2800" dirty="0" err="1">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Ready</a:t>
            </a:r>
            <a:r>
              <a:rPr lang="es-ES" sz="28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 aumentará del 13 % al 25 %.</a:t>
            </a:r>
          </a:p>
          <a:p>
            <a:pPr marL="342900" marR="0" lvl="0" indent="-342900">
              <a:lnSpc>
                <a:spcPct val="90000"/>
              </a:lnSpc>
              <a:spcBef>
                <a:spcPts val="0"/>
              </a:spcBef>
              <a:spcAft>
                <a:spcPts val="0"/>
              </a:spcAft>
              <a:buFont typeface="Arial" panose="020B0604020202020204" pitchFamily="34" charset="0"/>
              <a:buChar char="•"/>
              <a:tabLst>
                <a:tab pos="457200" algn="l"/>
              </a:tabLst>
            </a:pPr>
            <a:r>
              <a:rPr lang="es-ES" sz="28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Para el año 2024, nuestros estudiantes hispanos de segundo grado aumentarán del 44% promedio/alto-promedio/alto al 54% en la administración de invierno de la evaluación de Medidas de Lectura del Rendimiento Académico (MAP). *Utilizaremos </a:t>
            </a:r>
            <a:r>
              <a:rPr lang="es-ES" sz="2800" dirty="0" err="1">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iReady</a:t>
            </a:r>
            <a:r>
              <a:rPr lang="es-ES" sz="28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a:t>
            </a:r>
            <a:endParaRPr lang="en-US" dirty="0"/>
          </a:p>
        </p:txBody>
      </p:sp>
      <p:sp>
        <p:nvSpPr>
          <p:cNvPr id="6" name="Slide Number Placeholder 5">
            <a:extLst>
              <a:ext uri="{FF2B5EF4-FFF2-40B4-BE49-F238E27FC236}">
                <a16:creationId xmlns:a16="http://schemas.microsoft.com/office/drawing/2014/main" id="{84455EF0-790C-4278-8F16-DF1EFD303CB1}"/>
              </a:ext>
            </a:extLst>
          </p:cNvPr>
          <p:cNvSpPr>
            <a:spLocks noGrp="1"/>
          </p:cNvSpPr>
          <p:nvPr>
            <p:ph type="sldNum" sz="quarter" idx="12"/>
          </p:nvPr>
        </p:nvSpPr>
        <p:spPr/>
        <p:txBody>
          <a:bodyPr/>
          <a:lstStyle/>
          <a:p>
            <a:fld id="{1FAB08E9-ACD1-47B9-B8CC-C825146796EC}" type="slidenum">
              <a:rPr lang="en-US" smtClean="0"/>
              <a:pPr/>
              <a:t>16</a:t>
            </a:fld>
            <a:endParaRPr lang="en-US" dirty="0"/>
          </a:p>
        </p:txBody>
      </p:sp>
    </p:spTree>
    <p:extLst>
      <p:ext uri="{BB962C8B-B14F-4D97-AF65-F5344CB8AC3E}">
        <p14:creationId xmlns:p14="http://schemas.microsoft.com/office/powerpoint/2010/main" val="3574924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AF402-C838-4D5C-9530-006894011200}"/>
              </a:ext>
            </a:extLst>
          </p:cNvPr>
          <p:cNvSpPr>
            <a:spLocks noGrp="1"/>
          </p:cNvSpPr>
          <p:nvPr>
            <p:ph type="title"/>
          </p:nvPr>
        </p:nvSpPr>
        <p:spPr/>
        <p:txBody>
          <a:bodyPr/>
          <a:lstStyle/>
          <a:p>
            <a:r>
              <a:rPr lang="en-US" dirty="0"/>
              <a:t>Our School’s Title I Activities – Program Evaluation</a:t>
            </a:r>
          </a:p>
        </p:txBody>
      </p:sp>
      <p:sp>
        <p:nvSpPr>
          <p:cNvPr id="3" name="Content Placeholder 2">
            <a:extLst>
              <a:ext uri="{FF2B5EF4-FFF2-40B4-BE49-F238E27FC236}">
                <a16:creationId xmlns:a16="http://schemas.microsoft.com/office/drawing/2014/main" id="{8B9254B7-F3CC-45C5-A4E3-234770D19F2F}"/>
              </a:ext>
            </a:extLst>
          </p:cNvPr>
          <p:cNvSpPr>
            <a:spLocks noGrp="1"/>
          </p:cNvSpPr>
          <p:nvPr>
            <p:ph idx="1"/>
          </p:nvPr>
        </p:nvSpPr>
        <p:spPr/>
        <p:txBody>
          <a:bodyPr>
            <a:normAutofit fontScale="92500" lnSpcReduction="20000"/>
          </a:bodyPr>
          <a:lstStyle/>
          <a:p>
            <a:r>
              <a:rPr lang="en-US" sz="2400" dirty="0"/>
              <a:t>We will continue to add one GT teacher and one Literacy teacher. </a:t>
            </a:r>
          </a:p>
          <a:p>
            <a:r>
              <a:rPr lang="en-US" sz="2400" dirty="0"/>
              <a:t>We will continue to add two floater assistants to help with duties so that teachers have uninterrupted planning time.  These assistants also tutor in the early morning and late afternoon. </a:t>
            </a:r>
          </a:p>
          <a:p>
            <a:r>
              <a:rPr lang="en-US" sz="2400" dirty="0"/>
              <a:t>We will continue to employ one part-time tutor to work with students who need additional support.</a:t>
            </a:r>
          </a:p>
          <a:p>
            <a:r>
              <a:rPr lang="en-US" sz="2400" dirty="0"/>
              <a:t>We will engage Hispanic families in our Latino Literacy Program. </a:t>
            </a:r>
          </a:p>
          <a:p>
            <a:r>
              <a:rPr lang="en-US" sz="2400" dirty="0" err="1"/>
              <a:t>Cognia</a:t>
            </a:r>
            <a:r>
              <a:rPr lang="en-US" sz="2400" dirty="0"/>
              <a:t> Professional Development – STEM Recertification</a:t>
            </a:r>
          </a:p>
          <a:p>
            <a:pPr>
              <a:lnSpc>
                <a:spcPct val="120000"/>
              </a:lnSpc>
              <a:spcBef>
                <a:spcPts val="0"/>
              </a:spcBef>
            </a:pPr>
            <a:r>
              <a:rPr lang="en-US" sz="2400" dirty="0">
                <a:effectLst/>
              </a:rPr>
              <a:t>PLC’s will continue through the structure of the leadership team to support student learning. There will be a focus this coming year on the alignment of a strong learning objectives, assessment, and conceptual understanding for each lesson.</a:t>
            </a:r>
          </a:p>
          <a:p>
            <a:pPr marL="0" marR="0">
              <a:lnSpc>
                <a:spcPct val="120000"/>
              </a:lnSpc>
              <a:spcBef>
                <a:spcPts val="0"/>
              </a:spcBef>
              <a:spcAft>
                <a:spcPts val="0"/>
              </a:spcAft>
            </a:pPr>
            <a:r>
              <a:rPr lang="en-US" sz="2400" dirty="0">
                <a:effectLst/>
              </a:rPr>
              <a:t>Fox Tales a Literacy Magazine that publishes student’s writing </a:t>
            </a:r>
          </a:p>
          <a:p>
            <a:pPr marL="0" marR="0">
              <a:lnSpc>
                <a:spcPct val="120000"/>
              </a:lnSpc>
              <a:spcBef>
                <a:spcPts val="0"/>
              </a:spcBef>
              <a:spcAft>
                <a:spcPts val="0"/>
              </a:spcAft>
            </a:pPr>
            <a:r>
              <a:rPr lang="en-US" sz="2400" dirty="0"/>
              <a:t>STEM Supplies for Maker Faire.</a:t>
            </a:r>
            <a:endParaRPr lang="en-US" sz="2400" dirty="0">
              <a:effectLst/>
            </a:endParaRPr>
          </a:p>
          <a:p>
            <a:endParaRPr lang="en-US" sz="2400" dirty="0"/>
          </a:p>
          <a:p>
            <a:endParaRPr lang="en-US" dirty="0">
              <a:highlight>
                <a:srgbClr val="FFFF00"/>
              </a:highlight>
            </a:endParaRPr>
          </a:p>
          <a:p>
            <a:pPr marL="0" indent="0">
              <a:buNone/>
            </a:pPr>
            <a:endParaRPr lang="en-US" dirty="0"/>
          </a:p>
        </p:txBody>
      </p:sp>
      <p:sp>
        <p:nvSpPr>
          <p:cNvPr id="6" name="Slide Number Placeholder 5">
            <a:extLst>
              <a:ext uri="{FF2B5EF4-FFF2-40B4-BE49-F238E27FC236}">
                <a16:creationId xmlns:a16="http://schemas.microsoft.com/office/drawing/2014/main" id="{B0FA2055-A035-4EBE-8286-A0265C62D608}"/>
              </a:ext>
            </a:extLst>
          </p:cNvPr>
          <p:cNvSpPr>
            <a:spLocks noGrp="1"/>
          </p:cNvSpPr>
          <p:nvPr>
            <p:ph type="sldNum" sz="quarter" idx="12"/>
          </p:nvPr>
        </p:nvSpPr>
        <p:spPr/>
        <p:txBody>
          <a:bodyPr/>
          <a:lstStyle/>
          <a:p>
            <a:fld id="{1FAB08E9-ACD1-47B9-B8CC-C825146796EC}" type="slidenum">
              <a:rPr lang="en-US" smtClean="0"/>
              <a:pPr/>
              <a:t>17</a:t>
            </a:fld>
            <a:endParaRPr lang="en-US" dirty="0"/>
          </a:p>
        </p:txBody>
      </p:sp>
    </p:spTree>
    <p:extLst>
      <p:ext uri="{BB962C8B-B14F-4D97-AF65-F5344CB8AC3E}">
        <p14:creationId xmlns:p14="http://schemas.microsoft.com/office/powerpoint/2010/main" val="2147066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AF402-C838-4D5C-9530-006894011200}"/>
              </a:ext>
            </a:extLst>
          </p:cNvPr>
          <p:cNvSpPr>
            <a:spLocks noGrp="1"/>
          </p:cNvSpPr>
          <p:nvPr>
            <p:ph type="title"/>
          </p:nvPr>
        </p:nvSpPr>
        <p:spPr/>
        <p:txBody>
          <a:bodyPr>
            <a:normAutofit fontScale="90000"/>
          </a:bodyPr>
          <a:lstStyle/>
          <a:p>
            <a:r>
              <a:rPr lang="es-ES" dirty="0"/>
              <a:t>Actividades del Título 1 de nuestra escuela – Evaluación del programa
</a:t>
            </a:r>
            <a:endParaRPr lang="en-US" dirty="0"/>
          </a:p>
        </p:txBody>
      </p:sp>
      <p:sp>
        <p:nvSpPr>
          <p:cNvPr id="3" name="Content Placeholder 2">
            <a:extLst>
              <a:ext uri="{FF2B5EF4-FFF2-40B4-BE49-F238E27FC236}">
                <a16:creationId xmlns:a16="http://schemas.microsoft.com/office/drawing/2014/main" id="{8B9254B7-F3CC-45C5-A4E3-234770D19F2F}"/>
              </a:ext>
            </a:extLst>
          </p:cNvPr>
          <p:cNvSpPr>
            <a:spLocks noGrp="1"/>
          </p:cNvSpPr>
          <p:nvPr>
            <p:ph idx="1"/>
          </p:nvPr>
        </p:nvSpPr>
        <p:spPr/>
        <p:txBody>
          <a:bodyPr>
            <a:normAutofit fontScale="70000" lnSpcReduction="20000"/>
          </a:bodyPr>
          <a:lstStyle/>
          <a:p>
            <a:r>
              <a:rPr lang="es-ES" dirty="0"/>
              <a:t>Continuaremos agregando un maestro GT y un maestro de alfabetización.</a:t>
            </a:r>
          </a:p>
          <a:p>
            <a:r>
              <a:rPr lang="es-ES" dirty="0"/>
              <a:t>Continuaremos agregando dos asistentes flotantes para ayudar con las tareas para que los maestros tengan tiempo de planificación ininterrumpido. Estos asistentes también dan tutoría temprano en la mañana y al final de la tarde.</a:t>
            </a:r>
          </a:p>
          <a:p>
            <a:r>
              <a:rPr lang="es-ES" dirty="0"/>
              <a:t>Continuaremos empleando un tutor a tiempo parcial para trabajar con los estudiantes que necesitan apoyo adicional.</a:t>
            </a:r>
          </a:p>
          <a:p>
            <a:r>
              <a:rPr lang="es-ES" dirty="0"/>
              <a:t>Involucraremos a las familias hispanas en nuestro Programa de Alfabetización Latina.</a:t>
            </a:r>
          </a:p>
          <a:p>
            <a:r>
              <a:rPr lang="es-ES" dirty="0"/>
              <a:t>Desarrollo profesional de </a:t>
            </a:r>
            <a:r>
              <a:rPr lang="es-ES" dirty="0" err="1"/>
              <a:t>Cognia</a:t>
            </a:r>
            <a:r>
              <a:rPr lang="es-ES" dirty="0"/>
              <a:t> – Recertificación STEM</a:t>
            </a:r>
          </a:p>
          <a:p>
            <a:r>
              <a:rPr lang="es-ES" dirty="0"/>
              <a:t>Las PLC continuarán a través de la estructura del equipo de liderazgo para apoyar el aprendizaje de los estudiantes. El próximo año se centrará en la alineación de objetivos de aprendizaje sólidos, evaluación y comprensión conceptual para cada lección.</a:t>
            </a:r>
          </a:p>
          <a:p>
            <a:r>
              <a:rPr lang="es-ES" dirty="0"/>
              <a:t>Fox Tales, una revista de alfabetización que publica los escritos de los estudiantes.</a:t>
            </a:r>
          </a:p>
          <a:p>
            <a:r>
              <a:rPr lang="es-ES" dirty="0"/>
              <a:t>Suministros STEM para </a:t>
            </a:r>
            <a:r>
              <a:rPr lang="es-ES" dirty="0" err="1"/>
              <a:t>Maker</a:t>
            </a:r>
            <a:r>
              <a:rPr lang="es-ES" dirty="0"/>
              <a:t> Faire.</a:t>
            </a:r>
            <a:endParaRPr lang="en-US" dirty="0"/>
          </a:p>
        </p:txBody>
      </p:sp>
      <p:sp>
        <p:nvSpPr>
          <p:cNvPr id="6" name="Slide Number Placeholder 5">
            <a:extLst>
              <a:ext uri="{FF2B5EF4-FFF2-40B4-BE49-F238E27FC236}">
                <a16:creationId xmlns:a16="http://schemas.microsoft.com/office/drawing/2014/main" id="{B0FA2055-A035-4EBE-8286-A0265C62D608}"/>
              </a:ext>
            </a:extLst>
          </p:cNvPr>
          <p:cNvSpPr>
            <a:spLocks noGrp="1"/>
          </p:cNvSpPr>
          <p:nvPr>
            <p:ph type="sldNum" sz="quarter" idx="12"/>
          </p:nvPr>
        </p:nvSpPr>
        <p:spPr/>
        <p:txBody>
          <a:bodyPr/>
          <a:lstStyle/>
          <a:p>
            <a:fld id="{1FAB08E9-ACD1-47B9-B8CC-C825146796EC}" type="slidenum">
              <a:rPr lang="en-US" smtClean="0"/>
              <a:pPr/>
              <a:t>18</a:t>
            </a:fld>
            <a:endParaRPr lang="en-US" dirty="0"/>
          </a:p>
        </p:txBody>
      </p:sp>
    </p:spTree>
    <p:extLst>
      <p:ext uri="{BB962C8B-B14F-4D97-AF65-F5344CB8AC3E}">
        <p14:creationId xmlns:p14="http://schemas.microsoft.com/office/powerpoint/2010/main" val="1161592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22A1A-054E-4E6C-B1E9-CF9429070CD4}"/>
              </a:ext>
            </a:extLst>
          </p:cNvPr>
          <p:cNvSpPr>
            <a:spLocks noGrp="1"/>
          </p:cNvSpPr>
          <p:nvPr>
            <p:ph type="title"/>
          </p:nvPr>
        </p:nvSpPr>
        <p:spPr/>
        <p:txBody>
          <a:bodyPr/>
          <a:lstStyle/>
          <a:p>
            <a:r>
              <a:rPr lang="en-US" dirty="0"/>
              <a:t>School Performance</a:t>
            </a:r>
          </a:p>
        </p:txBody>
      </p:sp>
      <p:sp>
        <p:nvSpPr>
          <p:cNvPr id="3" name="Content Placeholder 2">
            <a:extLst>
              <a:ext uri="{FF2B5EF4-FFF2-40B4-BE49-F238E27FC236}">
                <a16:creationId xmlns:a16="http://schemas.microsoft.com/office/drawing/2014/main" id="{6B7DF913-FB9B-4198-9B16-52826C0945CD}"/>
              </a:ext>
            </a:extLst>
          </p:cNvPr>
          <p:cNvSpPr>
            <a:spLocks noGrp="1"/>
          </p:cNvSpPr>
          <p:nvPr>
            <p:ph idx="1"/>
          </p:nvPr>
        </p:nvSpPr>
        <p:spPr/>
        <p:txBody>
          <a:bodyPr/>
          <a:lstStyle/>
          <a:p>
            <a:r>
              <a:rPr lang="en-US" dirty="0"/>
              <a:t>Red Cedar’s most recent school rating on the school report card was “excellent”.</a:t>
            </a:r>
          </a:p>
          <a:p>
            <a:r>
              <a:rPr lang="en-US" dirty="0"/>
              <a:t>Red Cedar has achieved Palmetto’s Finest and Stem Certification </a:t>
            </a:r>
          </a:p>
          <a:p>
            <a:endParaRPr lang="en-US" dirty="0"/>
          </a:p>
        </p:txBody>
      </p:sp>
      <p:sp>
        <p:nvSpPr>
          <p:cNvPr id="6" name="Slide Number Placeholder 5">
            <a:extLst>
              <a:ext uri="{FF2B5EF4-FFF2-40B4-BE49-F238E27FC236}">
                <a16:creationId xmlns:a16="http://schemas.microsoft.com/office/drawing/2014/main" id="{07BA16AD-A46A-4126-BD95-131E054E5C44}"/>
              </a:ext>
            </a:extLst>
          </p:cNvPr>
          <p:cNvSpPr>
            <a:spLocks noGrp="1"/>
          </p:cNvSpPr>
          <p:nvPr>
            <p:ph type="sldNum" sz="quarter" idx="12"/>
          </p:nvPr>
        </p:nvSpPr>
        <p:spPr/>
        <p:txBody>
          <a:bodyPr/>
          <a:lstStyle/>
          <a:p>
            <a:fld id="{1FAB08E9-ACD1-47B9-B8CC-C825146796EC}" type="slidenum">
              <a:rPr lang="en-US" smtClean="0"/>
              <a:pPr/>
              <a:t>19</a:t>
            </a:fld>
            <a:endParaRPr lang="en-US" dirty="0"/>
          </a:p>
        </p:txBody>
      </p:sp>
    </p:spTree>
    <p:extLst>
      <p:ext uri="{BB962C8B-B14F-4D97-AF65-F5344CB8AC3E}">
        <p14:creationId xmlns:p14="http://schemas.microsoft.com/office/powerpoint/2010/main" val="3740836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22A1A-054E-4E6C-B1E9-CF9429070CD4}"/>
              </a:ext>
            </a:extLst>
          </p:cNvPr>
          <p:cNvSpPr>
            <a:spLocks noGrp="1"/>
          </p:cNvSpPr>
          <p:nvPr>
            <p:ph type="title"/>
          </p:nvPr>
        </p:nvSpPr>
        <p:spPr/>
        <p:txBody>
          <a:bodyPr/>
          <a:lstStyle/>
          <a:p>
            <a:r>
              <a:rPr lang="es-CL" dirty="0"/>
              <a:t>Desempeño</a:t>
            </a:r>
            <a:r>
              <a:rPr lang="en-US" dirty="0"/>
              <a:t> de la </a:t>
            </a:r>
            <a:r>
              <a:rPr lang="en-US" dirty="0" err="1"/>
              <a:t>escuela</a:t>
            </a:r>
            <a:r>
              <a:rPr lang="en-US" dirty="0"/>
              <a:t>
</a:t>
            </a:r>
          </a:p>
        </p:txBody>
      </p:sp>
      <p:sp>
        <p:nvSpPr>
          <p:cNvPr id="3" name="Content Placeholder 2">
            <a:extLst>
              <a:ext uri="{FF2B5EF4-FFF2-40B4-BE49-F238E27FC236}">
                <a16:creationId xmlns:a16="http://schemas.microsoft.com/office/drawing/2014/main" id="{6B7DF913-FB9B-4198-9B16-52826C0945CD}"/>
              </a:ext>
            </a:extLst>
          </p:cNvPr>
          <p:cNvSpPr>
            <a:spLocks noGrp="1"/>
          </p:cNvSpPr>
          <p:nvPr>
            <p:ph idx="1"/>
          </p:nvPr>
        </p:nvSpPr>
        <p:spPr/>
        <p:txBody>
          <a:bodyPr/>
          <a:lstStyle/>
          <a:p>
            <a:r>
              <a:rPr lang="es-ES" dirty="0"/>
              <a:t>La calificación escolar más reciente de Red Cedar en el boletín de calificaciones de la escuela fue "excelente".</a:t>
            </a:r>
          </a:p>
          <a:p>
            <a:r>
              <a:rPr lang="es-ES" dirty="0"/>
              <a:t>Red Cedar ha obtenido la certificación </a:t>
            </a:r>
            <a:r>
              <a:rPr lang="es-ES" dirty="0" err="1"/>
              <a:t>Palmetto's</a:t>
            </a:r>
            <a:r>
              <a:rPr lang="es-ES" dirty="0"/>
              <a:t> </a:t>
            </a:r>
            <a:r>
              <a:rPr lang="es-ES" dirty="0" err="1"/>
              <a:t>Finest</a:t>
            </a:r>
            <a:r>
              <a:rPr lang="es-ES" dirty="0"/>
              <a:t> y </a:t>
            </a:r>
            <a:r>
              <a:rPr lang="es-ES" dirty="0" err="1"/>
              <a:t>Stem</a:t>
            </a:r>
            <a:endParaRPr lang="en-US" dirty="0"/>
          </a:p>
        </p:txBody>
      </p:sp>
      <p:sp>
        <p:nvSpPr>
          <p:cNvPr id="6" name="Slide Number Placeholder 5">
            <a:extLst>
              <a:ext uri="{FF2B5EF4-FFF2-40B4-BE49-F238E27FC236}">
                <a16:creationId xmlns:a16="http://schemas.microsoft.com/office/drawing/2014/main" id="{07BA16AD-A46A-4126-BD95-131E054E5C44}"/>
              </a:ext>
            </a:extLst>
          </p:cNvPr>
          <p:cNvSpPr>
            <a:spLocks noGrp="1"/>
          </p:cNvSpPr>
          <p:nvPr>
            <p:ph type="sldNum" sz="quarter" idx="12"/>
          </p:nvPr>
        </p:nvSpPr>
        <p:spPr/>
        <p:txBody>
          <a:bodyPr/>
          <a:lstStyle/>
          <a:p>
            <a:fld id="{1FAB08E9-ACD1-47B9-B8CC-C825146796EC}" type="slidenum">
              <a:rPr lang="en-US" smtClean="0"/>
              <a:pPr/>
              <a:t>20</a:t>
            </a:fld>
            <a:endParaRPr lang="en-US" dirty="0"/>
          </a:p>
        </p:txBody>
      </p:sp>
    </p:spTree>
    <p:extLst>
      <p:ext uri="{BB962C8B-B14F-4D97-AF65-F5344CB8AC3E}">
        <p14:creationId xmlns:p14="http://schemas.microsoft.com/office/powerpoint/2010/main" val="3238725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18E0B-83FE-4561-AFF8-8AAD192E9E4D}"/>
              </a:ext>
            </a:extLst>
          </p:cNvPr>
          <p:cNvSpPr>
            <a:spLocks noGrp="1"/>
          </p:cNvSpPr>
          <p:nvPr>
            <p:ph type="title"/>
          </p:nvPr>
        </p:nvSpPr>
        <p:spPr/>
        <p:txBody>
          <a:bodyPr/>
          <a:lstStyle/>
          <a:p>
            <a:r>
              <a:rPr lang="en-US" dirty="0"/>
              <a:t>School Curriculum</a:t>
            </a:r>
          </a:p>
        </p:txBody>
      </p:sp>
      <p:sp>
        <p:nvSpPr>
          <p:cNvPr id="3" name="Content Placeholder 2">
            <a:extLst>
              <a:ext uri="{FF2B5EF4-FFF2-40B4-BE49-F238E27FC236}">
                <a16:creationId xmlns:a16="http://schemas.microsoft.com/office/drawing/2014/main" id="{2C78E17F-13F3-429F-A7B4-C06BC7C55DE0}"/>
              </a:ext>
            </a:extLst>
          </p:cNvPr>
          <p:cNvSpPr>
            <a:spLocks noGrp="1"/>
          </p:cNvSpPr>
          <p:nvPr>
            <p:ph idx="1"/>
          </p:nvPr>
        </p:nvSpPr>
        <p:spPr/>
        <p:txBody>
          <a:bodyPr/>
          <a:lstStyle/>
          <a:p>
            <a:pPr marL="342900" marR="0" lvl="0" indent="-342900">
              <a:lnSpc>
                <a:spcPct val="90000"/>
              </a:lnSpc>
              <a:spcBef>
                <a:spcPts val="0"/>
              </a:spcBef>
              <a:spcAft>
                <a:spcPts val="0"/>
              </a:spcAft>
              <a:buFont typeface="Arial" panose="020B0604020202020204" pitchFamily="34" charset="0"/>
              <a:buChar char="•"/>
              <a:tabLst>
                <a:tab pos="457200" algn="l"/>
              </a:tabLst>
            </a:pPr>
            <a:r>
              <a:rPr lang="en-US" sz="28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Red Cedar is a project-based learning school where teachers design customized units that meet standards and engage students.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90000"/>
              </a:lnSpc>
              <a:spcBef>
                <a:spcPts val="1000"/>
              </a:spcBef>
              <a:spcAft>
                <a:spcPts val="0"/>
              </a:spcAft>
            </a:pPr>
            <a:r>
              <a:rPr lang="en-US" sz="2800" dirty="0">
                <a:solidFill>
                  <a:srgbClr val="143A66"/>
                </a:solidFill>
                <a:effectLst/>
                <a:latin typeface="Cambria" panose="02040503050406030204" pitchFamily="18" charset="0"/>
                <a:ea typeface="Calibri" panose="020F0502020204030204" pitchFamily="34" charset="0"/>
              </a:rPr>
              <a:t>For core subjects, we use the following as resources: </a:t>
            </a:r>
            <a:endParaRPr lang="en-US" sz="1100" dirty="0">
              <a:effectLst/>
              <a:latin typeface="Calibri" panose="020F0502020204030204" pitchFamily="34" charset="0"/>
              <a:ea typeface="Calibri" panose="020F0502020204030204" pitchFamily="34" charset="0"/>
            </a:endParaRPr>
          </a:p>
          <a:p>
            <a:pPr marL="742950" marR="0" lvl="1" indent="-285750">
              <a:lnSpc>
                <a:spcPct val="90000"/>
              </a:lnSpc>
              <a:spcBef>
                <a:spcPts val="0"/>
              </a:spcBef>
              <a:spcAft>
                <a:spcPts val="0"/>
              </a:spcAft>
              <a:buFont typeface="Arial" panose="020B0604020202020204" pitchFamily="34" charset="0"/>
              <a:buChar char="•"/>
              <a:tabLst>
                <a:tab pos="914400" algn="l"/>
              </a:tabLst>
            </a:pPr>
            <a:r>
              <a:rPr lang="en-US" sz="2400" dirty="0" err="1">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IReady</a:t>
            </a:r>
            <a:r>
              <a:rPr lang="en-US" sz="24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 Math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90000"/>
              </a:lnSpc>
              <a:spcBef>
                <a:spcPts val="0"/>
              </a:spcBef>
              <a:spcAft>
                <a:spcPts val="0"/>
              </a:spcAft>
              <a:buFont typeface="Arial" panose="020B0604020202020204" pitchFamily="34" charset="0"/>
              <a:buChar char="•"/>
              <a:tabLst>
                <a:tab pos="914400" algn="l"/>
              </a:tabLst>
            </a:pPr>
            <a:r>
              <a:rPr lang="en-US" sz="24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Literacy by Design/</a:t>
            </a:r>
            <a:r>
              <a:rPr lang="en-US" sz="22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Calkins Reading, Writing &amp; Phonics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90000"/>
              </a:lnSpc>
              <a:spcBef>
                <a:spcPts val="0"/>
              </a:spcBef>
              <a:spcAft>
                <a:spcPts val="0"/>
              </a:spcAft>
              <a:buFont typeface="Arial" panose="020B0604020202020204" pitchFamily="34" charset="0"/>
              <a:buChar char="•"/>
              <a:tabLst>
                <a:tab pos="914400" algn="l"/>
              </a:tabLst>
            </a:pPr>
            <a:r>
              <a:rPr lang="en-US" sz="24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Learning Without Tears (PREK &amp; 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90000"/>
              </a:lnSpc>
              <a:spcBef>
                <a:spcPts val="0"/>
              </a:spcBef>
              <a:spcAft>
                <a:spcPts val="0"/>
              </a:spcAft>
              <a:buFont typeface="Arial" panose="020B0604020202020204" pitchFamily="34" charset="0"/>
              <a:buChar char="•"/>
              <a:tabLst>
                <a:tab pos="914400" algn="l"/>
              </a:tabLst>
            </a:pPr>
            <a:r>
              <a:rPr lang="en-US" sz="24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Orton Gillingham/SIPPS/LLI</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90000"/>
              </a:lnSpc>
              <a:spcBef>
                <a:spcPts val="0"/>
              </a:spcBef>
              <a:spcAft>
                <a:spcPts val="0"/>
              </a:spcAft>
              <a:buFont typeface="Arial" panose="020B0604020202020204" pitchFamily="34" charset="0"/>
              <a:buChar char="•"/>
              <a:tabLst>
                <a:tab pos="914400" algn="l"/>
              </a:tabLst>
            </a:pPr>
            <a:r>
              <a:rPr lang="en-US" sz="24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Junior Great Books/M3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90000"/>
              </a:lnSpc>
              <a:spcBef>
                <a:spcPts val="0"/>
              </a:spcBef>
              <a:spcAft>
                <a:spcPts val="0"/>
              </a:spcAft>
              <a:buFont typeface="Arial" panose="020B0604020202020204" pitchFamily="34" charset="0"/>
              <a:buChar char="•"/>
              <a:tabLst>
                <a:tab pos="914400" algn="l"/>
              </a:tabLst>
            </a:pPr>
            <a:r>
              <a:rPr lang="en-US" sz="24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SAVVAS – Social Studies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90000"/>
              </a:lnSpc>
              <a:spcBef>
                <a:spcPts val="0"/>
              </a:spcBef>
              <a:spcAft>
                <a:spcPts val="0"/>
              </a:spcAft>
              <a:buFont typeface="Arial" panose="020B0604020202020204" pitchFamily="34" charset="0"/>
              <a:buChar char="•"/>
              <a:tabLst>
                <a:tab pos="914400" algn="l"/>
              </a:tabLst>
            </a:pPr>
            <a:r>
              <a:rPr lang="en-US" sz="2400" dirty="0">
                <a:solidFill>
                  <a:srgbClr val="143A66"/>
                </a:solidFill>
                <a:effectLst/>
                <a:latin typeface="Cambria" panose="02040503050406030204" pitchFamily="18" charset="0"/>
                <a:ea typeface="Times New Roman" panose="02020603050405020304" pitchFamily="18" charset="0"/>
                <a:cs typeface="Times New Roman" panose="02020603050405020304" pitchFamily="18" charset="0"/>
              </a:rPr>
              <a:t>Elevate Science/Teacher created PBL units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Slide Number Placeholder 5">
            <a:extLst>
              <a:ext uri="{FF2B5EF4-FFF2-40B4-BE49-F238E27FC236}">
                <a16:creationId xmlns:a16="http://schemas.microsoft.com/office/drawing/2014/main" id="{F5D0D34F-6DDC-4DC6-A985-C40BA79835A1}"/>
              </a:ext>
            </a:extLst>
          </p:cNvPr>
          <p:cNvSpPr>
            <a:spLocks noGrp="1"/>
          </p:cNvSpPr>
          <p:nvPr>
            <p:ph type="sldNum" sz="quarter" idx="12"/>
          </p:nvPr>
        </p:nvSpPr>
        <p:spPr/>
        <p:txBody>
          <a:bodyPr/>
          <a:lstStyle/>
          <a:p>
            <a:fld id="{1FAB08E9-ACD1-47B9-B8CC-C825146796EC}" type="slidenum">
              <a:rPr lang="en-US" smtClean="0"/>
              <a:pPr/>
              <a:t>21</a:t>
            </a:fld>
            <a:endParaRPr lang="en-US" dirty="0"/>
          </a:p>
        </p:txBody>
      </p:sp>
    </p:spTree>
    <p:extLst>
      <p:ext uri="{BB962C8B-B14F-4D97-AF65-F5344CB8AC3E}">
        <p14:creationId xmlns:p14="http://schemas.microsoft.com/office/powerpoint/2010/main" val="4056834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18E0B-83FE-4561-AFF8-8AAD192E9E4D}"/>
              </a:ext>
            </a:extLst>
          </p:cNvPr>
          <p:cNvSpPr>
            <a:spLocks noGrp="1"/>
          </p:cNvSpPr>
          <p:nvPr>
            <p:ph type="title"/>
          </p:nvPr>
        </p:nvSpPr>
        <p:spPr/>
        <p:txBody>
          <a:bodyPr/>
          <a:lstStyle/>
          <a:p>
            <a:r>
              <a:rPr lang="en-US" dirty="0"/>
              <a:t>Curriculum de la </a:t>
            </a:r>
            <a:r>
              <a:rPr lang="en-US" dirty="0" err="1"/>
              <a:t>escuela</a:t>
            </a:r>
            <a:endParaRPr lang="en-US" dirty="0"/>
          </a:p>
        </p:txBody>
      </p:sp>
      <p:sp>
        <p:nvSpPr>
          <p:cNvPr id="3" name="Content Placeholder 2">
            <a:extLst>
              <a:ext uri="{FF2B5EF4-FFF2-40B4-BE49-F238E27FC236}">
                <a16:creationId xmlns:a16="http://schemas.microsoft.com/office/drawing/2014/main" id="{2C78E17F-13F3-429F-A7B4-C06BC7C55DE0}"/>
              </a:ext>
            </a:extLst>
          </p:cNvPr>
          <p:cNvSpPr>
            <a:spLocks noGrp="1"/>
          </p:cNvSpPr>
          <p:nvPr>
            <p:ph idx="1"/>
          </p:nvPr>
        </p:nvSpPr>
        <p:spPr/>
        <p:txBody>
          <a:bodyPr>
            <a:normAutofit fontScale="92500" lnSpcReduction="20000"/>
          </a:bodyPr>
          <a:lstStyle/>
          <a:p>
            <a:r>
              <a:rPr lang="es-ES" dirty="0"/>
              <a:t>Red Cedar es una escuela de aprendizaje basada en proyectos donde los maestros diseñan unidades personalizadas que cumplen con los estándares e involucran a los estudiantes.</a:t>
            </a:r>
          </a:p>
          <a:p>
            <a:r>
              <a:rPr lang="es-ES" dirty="0"/>
              <a:t>Para las materias básicas, utilizamos los siguientes como recursos:</a:t>
            </a:r>
          </a:p>
          <a:p>
            <a:r>
              <a:rPr lang="es-ES" dirty="0"/>
              <a:t>Estoy listo para matemáticas</a:t>
            </a:r>
          </a:p>
          <a:p>
            <a:r>
              <a:rPr lang="es-ES" dirty="0"/>
              <a:t>Alfabetización por diseño/</a:t>
            </a:r>
            <a:r>
              <a:rPr lang="es-ES" dirty="0" err="1"/>
              <a:t>Calkins</a:t>
            </a:r>
            <a:r>
              <a:rPr lang="es-ES" dirty="0"/>
              <a:t> Lectura, escritura y fonética</a:t>
            </a:r>
          </a:p>
          <a:p>
            <a:r>
              <a:rPr lang="es-ES" dirty="0"/>
              <a:t>Aprendiendo sin lágrimas (PREK &amp; K)</a:t>
            </a:r>
          </a:p>
          <a:p>
            <a:r>
              <a:rPr lang="es-ES" dirty="0"/>
              <a:t>Orton Gillingham/SIPPS/LLI</a:t>
            </a:r>
          </a:p>
          <a:p>
            <a:r>
              <a:rPr lang="es-ES" dirty="0"/>
              <a:t>Grandes libros para jóvenes/M3</a:t>
            </a:r>
          </a:p>
          <a:p>
            <a:r>
              <a:rPr lang="es-ES" dirty="0"/>
              <a:t>SAVVAS – Estudios Sociales</a:t>
            </a:r>
          </a:p>
          <a:p>
            <a:r>
              <a:rPr lang="es-ES" dirty="0"/>
              <a:t>Unidades ABP creadas por </a:t>
            </a:r>
            <a:r>
              <a:rPr lang="es-ES" dirty="0" err="1"/>
              <a:t>Elevate</a:t>
            </a:r>
            <a:r>
              <a:rPr lang="es-ES" dirty="0"/>
              <a:t> </a:t>
            </a:r>
            <a:r>
              <a:rPr lang="es-ES" dirty="0" err="1"/>
              <a:t>Science</a:t>
            </a:r>
            <a:r>
              <a:rPr lang="es-ES" dirty="0"/>
              <a:t>/</a:t>
            </a:r>
            <a:r>
              <a:rPr lang="es-ES" dirty="0" err="1"/>
              <a:t>Teacher</a:t>
            </a:r>
            <a:endParaRPr lang="en-US" dirty="0"/>
          </a:p>
        </p:txBody>
      </p:sp>
      <p:sp>
        <p:nvSpPr>
          <p:cNvPr id="6" name="Slide Number Placeholder 5">
            <a:extLst>
              <a:ext uri="{FF2B5EF4-FFF2-40B4-BE49-F238E27FC236}">
                <a16:creationId xmlns:a16="http://schemas.microsoft.com/office/drawing/2014/main" id="{F5D0D34F-6DDC-4DC6-A985-C40BA79835A1}"/>
              </a:ext>
            </a:extLst>
          </p:cNvPr>
          <p:cNvSpPr>
            <a:spLocks noGrp="1"/>
          </p:cNvSpPr>
          <p:nvPr>
            <p:ph type="sldNum" sz="quarter" idx="12"/>
          </p:nvPr>
        </p:nvSpPr>
        <p:spPr/>
        <p:txBody>
          <a:bodyPr/>
          <a:lstStyle/>
          <a:p>
            <a:fld id="{1FAB08E9-ACD1-47B9-B8CC-C825146796EC}" type="slidenum">
              <a:rPr lang="en-US" smtClean="0"/>
              <a:pPr/>
              <a:t>22</a:t>
            </a:fld>
            <a:endParaRPr lang="en-US" dirty="0"/>
          </a:p>
        </p:txBody>
      </p:sp>
    </p:spTree>
    <p:extLst>
      <p:ext uri="{BB962C8B-B14F-4D97-AF65-F5344CB8AC3E}">
        <p14:creationId xmlns:p14="http://schemas.microsoft.com/office/powerpoint/2010/main" val="3228559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376AE-1693-4F87-B13C-9239FC4AFC13}"/>
              </a:ext>
            </a:extLst>
          </p:cNvPr>
          <p:cNvSpPr>
            <a:spLocks noGrp="1"/>
          </p:cNvSpPr>
          <p:nvPr>
            <p:ph type="title"/>
          </p:nvPr>
        </p:nvSpPr>
        <p:spPr/>
        <p:txBody>
          <a:bodyPr/>
          <a:lstStyle/>
          <a:p>
            <a:r>
              <a:rPr lang="en-US" dirty="0"/>
              <a:t>Parent and Family Engagement</a:t>
            </a:r>
          </a:p>
        </p:txBody>
      </p:sp>
      <p:sp>
        <p:nvSpPr>
          <p:cNvPr id="3" name="Content Placeholder 2">
            <a:extLst>
              <a:ext uri="{FF2B5EF4-FFF2-40B4-BE49-F238E27FC236}">
                <a16:creationId xmlns:a16="http://schemas.microsoft.com/office/drawing/2014/main" id="{218DB52F-A021-421A-9CCD-FFF90BAB8076}"/>
              </a:ext>
            </a:extLst>
          </p:cNvPr>
          <p:cNvSpPr>
            <a:spLocks noGrp="1"/>
          </p:cNvSpPr>
          <p:nvPr>
            <p:ph idx="1"/>
          </p:nvPr>
        </p:nvSpPr>
        <p:spPr/>
        <p:txBody>
          <a:bodyPr>
            <a:normAutofit lnSpcReduction="10000"/>
          </a:bodyPr>
          <a:lstStyle/>
          <a:p>
            <a:r>
              <a:rPr lang="en-US" dirty="0"/>
              <a:t>The Title I law requires that all Title I schools and families work together.  </a:t>
            </a:r>
          </a:p>
          <a:p>
            <a:r>
              <a:rPr lang="en-US" dirty="0"/>
              <a:t>How our school works with our families is listed in the following documents</a:t>
            </a:r>
          </a:p>
          <a:p>
            <a:pPr lvl="1"/>
            <a:r>
              <a:rPr lang="en-US" dirty="0"/>
              <a:t>Parent-School Compact</a:t>
            </a:r>
          </a:p>
          <a:p>
            <a:pPr lvl="1"/>
            <a:r>
              <a:rPr lang="en-US" dirty="0"/>
              <a:t>Parental and Family Engagement Policy</a:t>
            </a:r>
          </a:p>
          <a:p>
            <a:pPr lvl="1"/>
            <a:r>
              <a:rPr lang="en-US" dirty="0"/>
              <a:t>QR Codes are in student agendas so parents can provide feedback all year.</a:t>
            </a:r>
          </a:p>
          <a:p>
            <a:pPr lvl="1"/>
            <a:endParaRPr lang="en-US" dirty="0"/>
          </a:p>
          <a:p>
            <a:pPr marL="342900" lvl="1" indent="-342900"/>
            <a:r>
              <a:rPr lang="en-US" sz="2800" dirty="0"/>
              <a:t>Each of these documents are distributed to parents each year and your feedback on these documents is very much appreciated because they are reviewed each Spring and updated if necessary.</a:t>
            </a:r>
          </a:p>
          <a:p>
            <a:endParaRPr lang="en-US" dirty="0"/>
          </a:p>
        </p:txBody>
      </p:sp>
      <p:sp>
        <p:nvSpPr>
          <p:cNvPr id="6" name="Slide Number Placeholder 5">
            <a:extLst>
              <a:ext uri="{FF2B5EF4-FFF2-40B4-BE49-F238E27FC236}">
                <a16:creationId xmlns:a16="http://schemas.microsoft.com/office/drawing/2014/main" id="{B4CD91D3-FCA5-4715-A77A-6C9DB5266C23}"/>
              </a:ext>
            </a:extLst>
          </p:cNvPr>
          <p:cNvSpPr>
            <a:spLocks noGrp="1"/>
          </p:cNvSpPr>
          <p:nvPr>
            <p:ph type="sldNum" sz="quarter" idx="12"/>
          </p:nvPr>
        </p:nvSpPr>
        <p:spPr/>
        <p:txBody>
          <a:bodyPr/>
          <a:lstStyle/>
          <a:p>
            <a:fld id="{1FAB08E9-ACD1-47B9-B8CC-C825146796EC}" type="slidenum">
              <a:rPr lang="en-US" smtClean="0"/>
              <a:pPr/>
              <a:t>23</a:t>
            </a:fld>
            <a:endParaRPr lang="en-US" dirty="0"/>
          </a:p>
        </p:txBody>
      </p:sp>
    </p:spTree>
    <p:extLst>
      <p:ext uri="{BB962C8B-B14F-4D97-AF65-F5344CB8AC3E}">
        <p14:creationId xmlns:p14="http://schemas.microsoft.com/office/powerpoint/2010/main" val="1409999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376AE-1693-4F87-B13C-9239FC4AFC13}"/>
              </a:ext>
            </a:extLst>
          </p:cNvPr>
          <p:cNvSpPr>
            <a:spLocks noGrp="1"/>
          </p:cNvSpPr>
          <p:nvPr>
            <p:ph type="title"/>
          </p:nvPr>
        </p:nvSpPr>
        <p:spPr/>
        <p:txBody>
          <a:bodyPr/>
          <a:lstStyle/>
          <a:p>
            <a:r>
              <a:rPr lang="es-ES" dirty="0"/>
              <a:t>Participación de los padres y la familia
</a:t>
            </a:r>
            <a:endParaRPr lang="en-US" dirty="0"/>
          </a:p>
        </p:txBody>
      </p:sp>
      <p:sp>
        <p:nvSpPr>
          <p:cNvPr id="3" name="Content Placeholder 2">
            <a:extLst>
              <a:ext uri="{FF2B5EF4-FFF2-40B4-BE49-F238E27FC236}">
                <a16:creationId xmlns:a16="http://schemas.microsoft.com/office/drawing/2014/main" id="{218DB52F-A021-421A-9CCD-FFF90BAB8076}"/>
              </a:ext>
            </a:extLst>
          </p:cNvPr>
          <p:cNvSpPr>
            <a:spLocks noGrp="1"/>
          </p:cNvSpPr>
          <p:nvPr>
            <p:ph idx="1"/>
          </p:nvPr>
        </p:nvSpPr>
        <p:spPr/>
        <p:txBody>
          <a:bodyPr>
            <a:normAutofit fontScale="92500" lnSpcReduction="20000"/>
          </a:bodyPr>
          <a:lstStyle/>
          <a:p>
            <a:r>
              <a:rPr lang="es-ES" dirty="0"/>
              <a:t>La ley de Título I requiere que todas las escuelas y familias de Título I trabajen juntas.</a:t>
            </a:r>
          </a:p>
          <a:p>
            <a:r>
              <a:rPr lang="es-ES" dirty="0"/>
              <a:t>Cómo trabaja nuestra escuela con nuestras familias se detalla en los siguientes documentos</a:t>
            </a:r>
          </a:p>
          <a:p>
            <a:r>
              <a:rPr lang="es-ES" dirty="0"/>
              <a:t>Pacto entre padres y escuelas</a:t>
            </a:r>
          </a:p>
          <a:p>
            <a:r>
              <a:rPr lang="es-ES" dirty="0"/>
              <a:t>Política de participación de padres y familias</a:t>
            </a:r>
          </a:p>
          <a:p>
            <a:r>
              <a:rPr lang="es-ES" dirty="0"/>
              <a:t>Los códigos QR están en las agendas de los estudiantes para que los padres puedan brindar comentarios durante todo el año.</a:t>
            </a:r>
          </a:p>
          <a:p>
            <a:endParaRPr lang="es-ES" dirty="0"/>
          </a:p>
          <a:p>
            <a:r>
              <a:rPr lang="es-ES" dirty="0"/>
              <a:t>Cada uno de estos documentos se distribuye a los padres cada año y sus comentarios sobre estos documentos son muy apreciados porque se revisan cada primavera y se actualizan si es necesario.</a:t>
            </a:r>
          </a:p>
        </p:txBody>
      </p:sp>
      <p:sp>
        <p:nvSpPr>
          <p:cNvPr id="6" name="Slide Number Placeholder 5">
            <a:extLst>
              <a:ext uri="{FF2B5EF4-FFF2-40B4-BE49-F238E27FC236}">
                <a16:creationId xmlns:a16="http://schemas.microsoft.com/office/drawing/2014/main" id="{B4CD91D3-FCA5-4715-A77A-6C9DB5266C23}"/>
              </a:ext>
            </a:extLst>
          </p:cNvPr>
          <p:cNvSpPr>
            <a:spLocks noGrp="1"/>
          </p:cNvSpPr>
          <p:nvPr>
            <p:ph type="sldNum" sz="quarter" idx="12"/>
          </p:nvPr>
        </p:nvSpPr>
        <p:spPr/>
        <p:txBody>
          <a:bodyPr/>
          <a:lstStyle/>
          <a:p>
            <a:fld id="{1FAB08E9-ACD1-47B9-B8CC-C825146796EC}" type="slidenum">
              <a:rPr lang="en-US" smtClean="0"/>
              <a:pPr/>
              <a:t>24</a:t>
            </a:fld>
            <a:endParaRPr lang="en-US" dirty="0"/>
          </a:p>
        </p:txBody>
      </p:sp>
    </p:spTree>
    <p:extLst>
      <p:ext uri="{BB962C8B-B14F-4D97-AF65-F5344CB8AC3E}">
        <p14:creationId xmlns:p14="http://schemas.microsoft.com/office/powerpoint/2010/main" val="1288689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8EC-26B3-4D23-B830-D527A0E81F27}"/>
              </a:ext>
            </a:extLst>
          </p:cNvPr>
          <p:cNvSpPr>
            <a:spLocks noGrp="1"/>
          </p:cNvSpPr>
          <p:nvPr>
            <p:ph type="title"/>
          </p:nvPr>
        </p:nvSpPr>
        <p:spPr/>
        <p:txBody>
          <a:bodyPr/>
          <a:lstStyle/>
          <a:p>
            <a:r>
              <a:rPr lang="en-US" dirty="0"/>
              <a:t>Parent and Family Engagement: </a:t>
            </a:r>
            <a:br>
              <a:rPr lang="en-US" dirty="0"/>
            </a:br>
            <a:r>
              <a:rPr lang="en-US" dirty="0"/>
              <a:t>School Compact</a:t>
            </a:r>
          </a:p>
        </p:txBody>
      </p:sp>
      <p:sp>
        <p:nvSpPr>
          <p:cNvPr id="3" name="Content Placeholder 2">
            <a:extLst>
              <a:ext uri="{FF2B5EF4-FFF2-40B4-BE49-F238E27FC236}">
                <a16:creationId xmlns:a16="http://schemas.microsoft.com/office/drawing/2014/main" id="{1C82ED52-31FE-47C6-8AA7-818BFAAC28A3}"/>
              </a:ext>
            </a:extLst>
          </p:cNvPr>
          <p:cNvSpPr>
            <a:spLocks noGrp="1"/>
          </p:cNvSpPr>
          <p:nvPr>
            <p:ph idx="1"/>
          </p:nvPr>
        </p:nvSpPr>
        <p:spPr/>
        <p:txBody>
          <a:bodyPr/>
          <a:lstStyle/>
          <a:p>
            <a:pPr marL="682625" indent="-457200">
              <a:spcAft>
                <a:spcPts val="600"/>
              </a:spcAft>
            </a:pPr>
            <a:endParaRPr lang="en-US" dirty="0"/>
          </a:p>
          <a:p>
            <a:pPr marL="682625" indent="-457200">
              <a:spcAft>
                <a:spcPts val="600"/>
              </a:spcAft>
            </a:pPr>
            <a:r>
              <a:rPr lang="en-US" dirty="0"/>
              <a:t>Outlines the shared responsibilities of the school, parent, and students in order to support high student achievement</a:t>
            </a:r>
          </a:p>
          <a:p>
            <a:pPr marL="682625" indent="-457200">
              <a:spcAft>
                <a:spcPts val="600"/>
              </a:spcAft>
            </a:pPr>
            <a:r>
              <a:rPr lang="en-US" dirty="0"/>
              <a:t>Distributed and signed by parents each year. The compact is distributed in student agendas on page 8 and 9.</a:t>
            </a:r>
          </a:p>
          <a:p>
            <a:pPr marL="682625" indent="-457200">
              <a:spcAft>
                <a:spcPts val="600"/>
              </a:spcAft>
            </a:pPr>
            <a:r>
              <a:rPr lang="en-US" dirty="0"/>
              <a:t>Is reviewed yearly during the Spring planning process with input from parents.</a:t>
            </a:r>
          </a:p>
          <a:p>
            <a:endParaRPr lang="en-US" dirty="0"/>
          </a:p>
        </p:txBody>
      </p:sp>
      <p:sp>
        <p:nvSpPr>
          <p:cNvPr id="6" name="Slide Number Placeholder 5">
            <a:extLst>
              <a:ext uri="{FF2B5EF4-FFF2-40B4-BE49-F238E27FC236}">
                <a16:creationId xmlns:a16="http://schemas.microsoft.com/office/drawing/2014/main" id="{8E498540-B022-4537-9741-71CECBD72452}"/>
              </a:ext>
            </a:extLst>
          </p:cNvPr>
          <p:cNvSpPr>
            <a:spLocks noGrp="1"/>
          </p:cNvSpPr>
          <p:nvPr>
            <p:ph type="sldNum" sz="quarter" idx="12"/>
          </p:nvPr>
        </p:nvSpPr>
        <p:spPr/>
        <p:txBody>
          <a:bodyPr/>
          <a:lstStyle/>
          <a:p>
            <a:fld id="{1FAB08E9-ACD1-47B9-B8CC-C825146796EC}" type="slidenum">
              <a:rPr lang="en-US" smtClean="0"/>
              <a:pPr/>
              <a:t>25</a:t>
            </a:fld>
            <a:endParaRPr lang="en-US" dirty="0"/>
          </a:p>
        </p:txBody>
      </p:sp>
    </p:spTree>
    <p:extLst>
      <p:ext uri="{BB962C8B-B14F-4D97-AF65-F5344CB8AC3E}">
        <p14:creationId xmlns:p14="http://schemas.microsoft.com/office/powerpoint/2010/main" val="4204918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8EC-26B3-4D23-B830-D527A0E81F27}"/>
              </a:ext>
            </a:extLst>
          </p:cNvPr>
          <p:cNvSpPr>
            <a:spLocks noGrp="1"/>
          </p:cNvSpPr>
          <p:nvPr>
            <p:ph type="title"/>
          </p:nvPr>
        </p:nvSpPr>
        <p:spPr/>
        <p:txBody>
          <a:bodyPr>
            <a:normAutofit fontScale="90000"/>
          </a:bodyPr>
          <a:lstStyle/>
          <a:p>
            <a:r>
              <a:rPr lang="es-ES" dirty="0"/>
              <a:t>Participación de los padres y la familia: Compromiso escolar
</a:t>
            </a:r>
            <a:endParaRPr lang="en-US" dirty="0"/>
          </a:p>
        </p:txBody>
      </p:sp>
      <p:sp>
        <p:nvSpPr>
          <p:cNvPr id="3" name="Content Placeholder 2">
            <a:extLst>
              <a:ext uri="{FF2B5EF4-FFF2-40B4-BE49-F238E27FC236}">
                <a16:creationId xmlns:a16="http://schemas.microsoft.com/office/drawing/2014/main" id="{1C82ED52-31FE-47C6-8AA7-818BFAAC28A3}"/>
              </a:ext>
            </a:extLst>
          </p:cNvPr>
          <p:cNvSpPr>
            <a:spLocks noGrp="1"/>
          </p:cNvSpPr>
          <p:nvPr>
            <p:ph idx="1"/>
          </p:nvPr>
        </p:nvSpPr>
        <p:spPr/>
        <p:txBody>
          <a:bodyPr>
            <a:normAutofit/>
          </a:bodyPr>
          <a:lstStyle/>
          <a:p>
            <a:pPr marL="682625" indent="-457200">
              <a:spcAft>
                <a:spcPts val="600"/>
              </a:spcAft>
            </a:pPr>
            <a:r>
              <a:rPr lang="es-ES" dirty="0"/>
              <a:t>Describe las responsabilidades compartidas de la escuela, los padres y los estudiantes para apoyar el alto rendimiento estudiantil.</a:t>
            </a:r>
          </a:p>
          <a:p>
            <a:pPr marL="682625" indent="-457200">
              <a:spcAft>
                <a:spcPts val="600"/>
              </a:spcAft>
            </a:pPr>
            <a:r>
              <a:rPr lang="es-ES" dirty="0"/>
              <a:t>Distribuido y firmado por los padres cada año. El compacto se distribuye en las agendas de los estudiantes en las páginas 8 y 9.</a:t>
            </a:r>
          </a:p>
          <a:p>
            <a:pPr marL="682625" indent="-457200">
              <a:spcAft>
                <a:spcPts val="600"/>
              </a:spcAft>
            </a:pPr>
            <a:r>
              <a:rPr lang="es-ES" dirty="0"/>
              <a:t>Se revisa anualmente durante el proceso de planificación de primavera con aportes de los padres.</a:t>
            </a:r>
            <a:endParaRPr lang="en-US" dirty="0"/>
          </a:p>
        </p:txBody>
      </p:sp>
      <p:sp>
        <p:nvSpPr>
          <p:cNvPr id="6" name="Slide Number Placeholder 5">
            <a:extLst>
              <a:ext uri="{FF2B5EF4-FFF2-40B4-BE49-F238E27FC236}">
                <a16:creationId xmlns:a16="http://schemas.microsoft.com/office/drawing/2014/main" id="{8E498540-B022-4537-9741-71CECBD72452}"/>
              </a:ext>
            </a:extLst>
          </p:cNvPr>
          <p:cNvSpPr>
            <a:spLocks noGrp="1"/>
          </p:cNvSpPr>
          <p:nvPr>
            <p:ph type="sldNum" sz="quarter" idx="12"/>
          </p:nvPr>
        </p:nvSpPr>
        <p:spPr/>
        <p:txBody>
          <a:bodyPr/>
          <a:lstStyle/>
          <a:p>
            <a:fld id="{1FAB08E9-ACD1-47B9-B8CC-C825146796EC}" type="slidenum">
              <a:rPr lang="en-US" smtClean="0"/>
              <a:pPr/>
              <a:t>26</a:t>
            </a:fld>
            <a:endParaRPr lang="en-US" dirty="0"/>
          </a:p>
        </p:txBody>
      </p:sp>
    </p:spTree>
    <p:extLst>
      <p:ext uri="{BB962C8B-B14F-4D97-AF65-F5344CB8AC3E}">
        <p14:creationId xmlns:p14="http://schemas.microsoft.com/office/powerpoint/2010/main" val="4086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1AE79-DB58-4C08-A38D-F5DFBE02FEE9}"/>
              </a:ext>
            </a:extLst>
          </p:cNvPr>
          <p:cNvSpPr>
            <a:spLocks noGrp="1"/>
          </p:cNvSpPr>
          <p:nvPr>
            <p:ph type="title"/>
          </p:nvPr>
        </p:nvSpPr>
        <p:spPr/>
        <p:txBody>
          <a:bodyPr/>
          <a:lstStyle/>
          <a:p>
            <a:r>
              <a:rPr lang="en-US" dirty="0"/>
              <a:t>Parent and Family Engagement Policy</a:t>
            </a:r>
          </a:p>
        </p:txBody>
      </p:sp>
      <p:sp>
        <p:nvSpPr>
          <p:cNvPr id="3" name="Content Placeholder 2">
            <a:extLst>
              <a:ext uri="{FF2B5EF4-FFF2-40B4-BE49-F238E27FC236}">
                <a16:creationId xmlns:a16="http://schemas.microsoft.com/office/drawing/2014/main" id="{0B4935F2-D357-4347-B9B2-6933FBAA4D2C}"/>
              </a:ext>
            </a:extLst>
          </p:cNvPr>
          <p:cNvSpPr>
            <a:spLocks noGrp="1"/>
          </p:cNvSpPr>
          <p:nvPr>
            <p:ph idx="1"/>
          </p:nvPr>
        </p:nvSpPr>
        <p:spPr/>
        <p:txBody>
          <a:bodyPr/>
          <a:lstStyle/>
          <a:p>
            <a:pPr marL="609600" indent="-609600">
              <a:buClr>
                <a:schemeClr val="tx1"/>
              </a:buClr>
            </a:pPr>
            <a:r>
              <a:rPr lang="en-US" dirty="0"/>
              <a:t>Includes activities intended to engage parents, in a meaningful way in the development, implementation, and review of the parental involvement program. </a:t>
            </a:r>
          </a:p>
          <a:p>
            <a:pPr marL="609600" indent="-609600">
              <a:buClr>
                <a:schemeClr val="tx1"/>
              </a:buClr>
            </a:pPr>
            <a:r>
              <a:rPr lang="en-US" dirty="0"/>
              <a:t>Development allows for parents to give input on important issues pertaining to school and community. </a:t>
            </a:r>
          </a:p>
          <a:p>
            <a:pPr marL="609600" indent="-609600">
              <a:buClr>
                <a:schemeClr val="tx1"/>
              </a:buClr>
            </a:pPr>
            <a:r>
              <a:rPr lang="en-US" dirty="0"/>
              <a:t>Parents work with school staff to write the Parent and Family Engagement Policy</a:t>
            </a:r>
          </a:p>
          <a:p>
            <a:pPr marL="609600" indent="-609600">
              <a:buClr>
                <a:schemeClr val="tx1"/>
              </a:buClr>
            </a:pPr>
            <a:r>
              <a:rPr lang="en-US" dirty="0"/>
              <a:t>Distributed and posted to school’s website each year</a:t>
            </a:r>
          </a:p>
          <a:p>
            <a:pPr marL="609600" indent="-609600">
              <a:buClr>
                <a:schemeClr val="tx1"/>
              </a:buClr>
            </a:pPr>
            <a:r>
              <a:rPr lang="en-US" dirty="0"/>
              <a:t>Evaluated in the spring and any revisions are made with SIC</a:t>
            </a:r>
          </a:p>
          <a:p>
            <a:endParaRPr lang="en-US" dirty="0"/>
          </a:p>
        </p:txBody>
      </p:sp>
      <p:sp>
        <p:nvSpPr>
          <p:cNvPr id="6" name="Slide Number Placeholder 5">
            <a:extLst>
              <a:ext uri="{FF2B5EF4-FFF2-40B4-BE49-F238E27FC236}">
                <a16:creationId xmlns:a16="http://schemas.microsoft.com/office/drawing/2014/main" id="{2125978E-170D-4EDC-8394-49DA4EDC60CB}"/>
              </a:ext>
            </a:extLst>
          </p:cNvPr>
          <p:cNvSpPr>
            <a:spLocks noGrp="1"/>
          </p:cNvSpPr>
          <p:nvPr>
            <p:ph type="sldNum" sz="quarter" idx="12"/>
          </p:nvPr>
        </p:nvSpPr>
        <p:spPr/>
        <p:txBody>
          <a:bodyPr/>
          <a:lstStyle/>
          <a:p>
            <a:fld id="{1FAB08E9-ACD1-47B9-B8CC-C825146796EC}" type="slidenum">
              <a:rPr lang="en-US" smtClean="0"/>
              <a:pPr/>
              <a:t>27</a:t>
            </a:fld>
            <a:endParaRPr lang="en-US" dirty="0"/>
          </a:p>
        </p:txBody>
      </p:sp>
    </p:spTree>
    <p:extLst>
      <p:ext uri="{BB962C8B-B14F-4D97-AF65-F5344CB8AC3E}">
        <p14:creationId xmlns:p14="http://schemas.microsoft.com/office/powerpoint/2010/main" val="38639452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1AE79-DB58-4C08-A38D-F5DFBE02FEE9}"/>
              </a:ext>
            </a:extLst>
          </p:cNvPr>
          <p:cNvSpPr>
            <a:spLocks noGrp="1"/>
          </p:cNvSpPr>
          <p:nvPr>
            <p:ph type="title"/>
          </p:nvPr>
        </p:nvSpPr>
        <p:spPr>
          <a:xfrm>
            <a:off x="-76200" y="365125"/>
            <a:ext cx="11061700" cy="1325563"/>
          </a:xfrm>
        </p:spPr>
        <p:txBody>
          <a:bodyPr>
            <a:normAutofit fontScale="90000"/>
          </a:bodyPr>
          <a:lstStyle/>
          <a:p>
            <a:r>
              <a:rPr lang="es-ES" dirty="0"/>
              <a:t>Política de Participación de los Padres y la Familia
</a:t>
            </a:r>
            <a:endParaRPr lang="en-US" dirty="0"/>
          </a:p>
        </p:txBody>
      </p:sp>
      <p:sp>
        <p:nvSpPr>
          <p:cNvPr id="3" name="Content Placeholder 2">
            <a:extLst>
              <a:ext uri="{FF2B5EF4-FFF2-40B4-BE49-F238E27FC236}">
                <a16:creationId xmlns:a16="http://schemas.microsoft.com/office/drawing/2014/main" id="{0B4935F2-D357-4347-B9B2-6933FBAA4D2C}"/>
              </a:ext>
            </a:extLst>
          </p:cNvPr>
          <p:cNvSpPr>
            <a:spLocks noGrp="1"/>
          </p:cNvSpPr>
          <p:nvPr>
            <p:ph idx="1"/>
          </p:nvPr>
        </p:nvSpPr>
        <p:spPr/>
        <p:txBody>
          <a:bodyPr>
            <a:normAutofit fontScale="92500"/>
          </a:bodyPr>
          <a:lstStyle/>
          <a:p>
            <a:pPr marL="609600" indent="-609600">
              <a:buClr>
                <a:schemeClr val="tx1"/>
              </a:buClr>
            </a:pPr>
            <a:r>
              <a:rPr lang="es-ES" dirty="0"/>
              <a:t>Incluye actividades destinadas a involucrar a los padres, de manera significativa en el desarrollo, implementación y revisión del programa de participación de los padres. 
El desarrollo permite a los padres dar su opinión sobre cuestiones importantes relacionadas con la escuela y la comunidad. 
Los padres trabajan con el personal escolar para escribir las Políticas de Participación de los Padres y la Familia
Distribuido y publicado en el sitio web de la escuela cada año
Evaluado en la primavera y cualquier corrección se hace con el SIC</a:t>
            </a:r>
            <a:endParaRPr lang="en-US" dirty="0"/>
          </a:p>
        </p:txBody>
      </p:sp>
      <p:sp>
        <p:nvSpPr>
          <p:cNvPr id="6" name="Slide Number Placeholder 5">
            <a:extLst>
              <a:ext uri="{FF2B5EF4-FFF2-40B4-BE49-F238E27FC236}">
                <a16:creationId xmlns:a16="http://schemas.microsoft.com/office/drawing/2014/main" id="{2125978E-170D-4EDC-8394-49DA4EDC60CB}"/>
              </a:ext>
            </a:extLst>
          </p:cNvPr>
          <p:cNvSpPr>
            <a:spLocks noGrp="1"/>
          </p:cNvSpPr>
          <p:nvPr>
            <p:ph type="sldNum" sz="quarter" idx="12"/>
          </p:nvPr>
        </p:nvSpPr>
        <p:spPr/>
        <p:txBody>
          <a:bodyPr/>
          <a:lstStyle/>
          <a:p>
            <a:fld id="{1FAB08E9-ACD1-47B9-B8CC-C825146796EC}" type="slidenum">
              <a:rPr lang="en-US" smtClean="0"/>
              <a:pPr/>
              <a:t>28</a:t>
            </a:fld>
            <a:endParaRPr lang="en-US" dirty="0"/>
          </a:p>
        </p:txBody>
      </p:sp>
    </p:spTree>
    <p:extLst>
      <p:ext uri="{BB962C8B-B14F-4D97-AF65-F5344CB8AC3E}">
        <p14:creationId xmlns:p14="http://schemas.microsoft.com/office/powerpoint/2010/main" val="2216159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376AE-1693-4F87-B13C-9239FC4AFC13}"/>
              </a:ext>
            </a:extLst>
          </p:cNvPr>
          <p:cNvSpPr>
            <a:spLocks noGrp="1"/>
          </p:cNvSpPr>
          <p:nvPr>
            <p:ph type="title"/>
          </p:nvPr>
        </p:nvSpPr>
        <p:spPr/>
        <p:txBody>
          <a:bodyPr/>
          <a:lstStyle/>
          <a:p>
            <a:r>
              <a:rPr lang="en-US" dirty="0"/>
              <a:t>Planned Parent Engagement Activities</a:t>
            </a:r>
          </a:p>
        </p:txBody>
      </p:sp>
      <p:sp>
        <p:nvSpPr>
          <p:cNvPr id="3" name="Content Placeholder 2">
            <a:extLst>
              <a:ext uri="{FF2B5EF4-FFF2-40B4-BE49-F238E27FC236}">
                <a16:creationId xmlns:a16="http://schemas.microsoft.com/office/drawing/2014/main" id="{218DB52F-A021-421A-9CCD-FFF90BAB8076}"/>
              </a:ext>
            </a:extLst>
          </p:cNvPr>
          <p:cNvSpPr>
            <a:spLocks noGrp="1"/>
          </p:cNvSpPr>
          <p:nvPr>
            <p:ph idx="1"/>
          </p:nvPr>
        </p:nvSpPr>
        <p:spPr/>
        <p:txBody>
          <a:bodyPr/>
          <a:lstStyle/>
          <a:p>
            <a:r>
              <a:rPr lang="en-US" dirty="0"/>
              <a:t>We have a plethora of engagement activities planned for the 23-24 school year including: </a:t>
            </a:r>
          </a:p>
          <a:p>
            <a:pPr lvl="1"/>
            <a:r>
              <a:rPr lang="en-US" dirty="0"/>
              <a:t>Grade level performances</a:t>
            </a:r>
          </a:p>
          <a:p>
            <a:pPr lvl="1"/>
            <a:r>
              <a:rPr lang="en-US" dirty="0"/>
              <a:t>Dance performances</a:t>
            </a:r>
          </a:p>
          <a:p>
            <a:pPr lvl="1"/>
            <a:r>
              <a:rPr lang="en-US" dirty="0"/>
              <a:t>Instrumental and Choral performances </a:t>
            </a:r>
          </a:p>
          <a:p>
            <a:pPr lvl="1"/>
            <a:r>
              <a:rPr lang="en-US" dirty="0"/>
              <a:t>Multilingual Learner Program Nights</a:t>
            </a:r>
          </a:p>
          <a:p>
            <a:pPr lvl="1"/>
            <a:r>
              <a:rPr lang="en-US" dirty="0"/>
              <a:t>Literacy Nights </a:t>
            </a:r>
          </a:p>
          <a:p>
            <a:pPr lvl="1"/>
            <a:r>
              <a:rPr lang="en-US" dirty="0"/>
              <a:t>Back-to-School Nights</a:t>
            </a:r>
          </a:p>
          <a:p>
            <a:pPr lvl="1"/>
            <a:r>
              <a:rPr lang="en-US" dirty="0" err="1"/>
              <a:t>Tacopalooza</a:t>
            </a:r>
            <a:r>
              <a:rPr lang="en-US" dirty="0"/>
              <a:t> </a:t>
            </a:r>
          </a:p>
          <a:p>
            <a:pPr lvl="1"/>
            <a:r>
              <a:rPr lang="en-US" dirty="0"/>
              <a:t>Latino Literacy Program</a:t>
            </a:r>
          </a:p>
          <a:p>
            <a:endParaRPr lang="en-US" dirty="0"/>
          </a:p>
        </p:txBody>
      </p:sp>
      <p:sp>
        <p:nvSpPr>
          <p:cNvPr id="6" name="Slide Number Placeholder 5">
            <a:extLst>
              <a:ext uri="{FF2B5EF4-FFF2-40B4-BE49-F238E27FC236}">
                <a16:creationId xmlns:a16="http://schemas.microsoft.com/office/drawing/2014/main" id="{B4CD91D3-FCA5-4715-A77A-6C9DB5266C23}"/>
              </a:ext>
            </a:extLst>
          </p:cNvPr>
          <p:cNvSpPr>
            <a:spLocks noGrp="1"/>
          </p:cNvSpPr>
          <p:nvPr>
            <p:ph type="sldNum" sz="quarter" idx="12"/>
          </p:nvPr>
        </p:nvSpPr>
        <p:spPr/>
        <p:txBody>
          <a:bodyPr/>
          <a:lstStyle/>
          <a:p>
            <a:fld id="{1FAB08E9-ACD1-47B9-B8CC-C825146796EC}" type="slidenum">
              <a:rPr lang="en-US" smtClean="0"/>
              <a:pPr/>
              <a:t>29</a:t>
            </a:fld>
            <a:endParaRPr lang="en-US" dirty="0"/>
          </a:p>
        </p:txBody>
      </p:sp>
    </p:spTree>
    <p:extLst>
      <p:ext uri="{BB962C8B-B14F-4D97-AF65-F5344CB8AC3E}">
        <p14:creationId xmlns:p14="http://schemas.microsoft.com/office/powerpoint/2010/main" val="1720774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376AE-1693-4F87-B13C-9239FC4AFC13}"/>
              </a:ext>
            </a:extLst>
          </p:cNvPr>
          <p:cNvSpPr>
            <a:spLocks noGrp="1"/>
          </p:cNvSpPr>
          <p:nvPr>
            <p:ph type="title"/>
          </p:nvPr>
        </p:nvSpPr>
        <p:spPr>
          <a:xfrm>
            <a:off x="114300" y="365125"/>
            <a:ext cx="11239500" cy="1325563"/>
          </a:xfrm>
        </p:spPr>
        <p:txBody>
          <a:bodyPr>
            <a:noAutofit/>
          </a:bodyPr>
          <a:lstStyle/>
          <a:p>
            <a:r>
              <a:rPr lang="es-ES" sz="3600" dirty="0"/>
              <a:t>Actividades planificadas de participación de los padres</a:t>
            </a:r>
            <a:endParaRPr lang="en-US" sz="3600" dirty="0"/>
          </a:p>
        </p:txBody>
      </p:sp>
      <p:sp>
        <p:nvSpPr>
          <p:cNvPr id="3" name="Content Placeholder 2">
            <a:extLst>
              <a:ext uri="{FF2B5EF4-FFF2-40B4-BE49-F238E27FC236}">
                <a16:creationId xmlns:a16="http://schemas.microsoft.com/office/drawing/2014/main" id="{218DB52F-A021-421A-9CCD-FFF90BAB8076}"/>
              </a:ext>
            </a:extLst>
          </p:cNvPr>
          <p:cNvSpPr>
            <a:spLocks noGrp="1"/>
          </p:cNvSpPr>
          <p:nvPr>
            <p:ph idx="1"/>
          </p:nvPr>
        </p:nvSpPr>
        <p:spPr/>
        <p:txBody>
          <a:bodyPr>
            <a:normAutofit fontScale="92500" lnSpcReduction="10000"/>
          </a:bodyPr>
          <a:lstStyle/>
          <a:p>
            <a:r>
              <a:rPr lang="es-ES" dirty="0"/>
              <a:t>Tenemos una gran cantidad de actividades de participación planificadas para el año escolar 23-24, que incluyen:</a:t>
            </a:r>
          </a:p>
          <a:p>
            <a:r>
              <a:rPr lang="es-ES" dirty="0"/>
              <a:t>Actuaciones de nivel de grado</a:t>
            </a:r>
          </a:p>
          <a:p>
            <a:r>
              <a:rPr lang="es-ES" dirty="0"/>
              <a:t>Espectáculos de danza</a:t>
            </a:r>
          </a:p>
          <a:p>
            <a:r>
              <a:rPr lang="es-ES" dirty="0"/>
              <a:t>Actuaciones instrumentales y corales</a:t>
            </a:r>
          </a:p>
          <a:p>
            <a:r>
              <a:rPr lang="es-ES" dirty="0"/>
              <a:t>Noches del programa de aprendizaje multilingüe</a:t>
            </a:r>
          </a:p>
          <a:p>
            <a:r>
              <a:rPr lang="es-ES" dirty="0"/>
              <a:t>Noches de alfabetización</a:t>
            </a:r>
          </a:p>
          <a:p>
            <a:r>
              <a:rPr lang="es-ES" dirty="0"/>
              <a:t>Noches de regreso a clases</a:t>
            </a:r>
          </a:p>
          <a:p>
            <a:r>
              <a:rPr lang="es-ES" dirty="0" err="1"/>
              <a:t>tacopalooza</a:t>
            </a:r>
            <a:endParaRPr lang="es-ES" dirty="0"/>
          </a:p>
          <a:p>
            <a:r>
              <a:rPr lang="es-ES" dirty="0"/>
              <a:t>Programa de alfabetización latina</a:t>
            </a:r>
            <a:endParaRPr lang="en-US" dirty="0"/>
          </a:p>
        </p:txBody>
      </p:sp>
      <p:sp>
        <p:nvSpPr>
          <p:cNvPr id="6" name="Slide Number Placeholder 5">
            <a:extLst>
              <a:ext uri="{FF2B5EF4-FFF2-40B4-BE49-F238E27FC236}">
                <a16:creationId xmlns:a16="http://schemas.microsoft.com/office/drawing/2014/main" id="{B4CD91D3-FCA5-4715-A77A-6C9DB5266C23}"/>
              </a:ext>
            </a:extLst>
          </p:cNvPr>
          <p:cNvSpPr>
            <a:spLocks noGrp="1"/>
          </p:cNvSpPr>
          <p:nvPr>
            <p:ph type="sldNum" sz="quarter" idx="12"/>
          </p:nvPr>
        </p:nvSpPr>
        <p:spPr/>
        <p:txBody>
          <a:bodyPr/>
          <a:lstStyle/>
          <a:p>
            <a:fld id="{1FAB08E9-ACD1-47B9-B8CC-C825146796EC}" type="slidenum">
              <a:rPr lang="en-US" smtClean="0"/>
              <a:pPr/>
              <a:t>30</a:t>
            </a:fld>
            <a:endParaRPr lang="en-US" dirty="0"/>
          </a:p>
        </p:txBody>
      </p:sp>
    </p:spTree>
    <p:extLst>
      <p:ext uri="{BB962C8B-B14F-4D97-AF65-F5344CB8AC3E}">
        <p14:creationId xmlns:p14="http://schemas.microsoft.com/office/powerpoint/2010/main" val="988581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7CB10-170F-4E47-8362-78CCE7FDEB8C}"/>
              </a:ext>
            </a:extLst>
          </p:cNvPr>
          <p:cNvSpPr>
            <a:spLocks noGrp="1"/>
          </p:cNvSpPr>
          <p:nvPr>
            <p:ph type="title"/>
          </p:nvPr>
        </p:nvSpPr>
        <p:spPr/>
        <p:txBody>
          <a:bodyPr/>
          <a:lstStyle/>
          <a:p>
            <a:r>
              <a:rPr lang="en-US" dirty="0"/>
              <a:t>Parenting Set Aside</a:t>
            </a:r>
          </a:p>
        </p:txBody>
      </p:sp>
      <p:sp>
        <p:nvSpPr>
          <p:cNvPr id="3" name="Content Placeholder 2">
            <a:extLst>
              <a:ext uri="{FF2B5EF4-FFF2-40B4-BE49-F238E27FC236}">
                <a16:creationId xmlns:a16="http://schemas.microsoft.com/office/drawing/2014/main" id="{06BB8BB1-929D-4BFD-9B11-44713389DC4C}"/>
              </a:ext>
            </a:extLst>
          </p:cNvPr>
          <p:cNvSpPr>
            <a:spLocks noGrp="1"/>
          </p:cNvSpPr>
          <p:nvPr>
            <p:ph idx="1"/>
          </p:nvPr>
        </p:nvSpPr>
        <p:spPr/>
        <p:txBody>
          <a:bodyPr/>
          <a:lstStyle/>
          <a:p>
            <a:pPr marL="0" indent="0">
              <a:buNone/>
            </a:pPr>
            <a:r>
              <a:rPr lang="en-US" dirty="0"/>
              <a:t>Each school is allocated $11 per eligible pupil used to support the parent engagement program</a:t>
            </a:r>
          </a:p>
          <a:p>
            <a:pPr marL="0" indent="0">
              <a:buNone/>
            </a:pPr>
            <a:endParaRPr lang="en-US" dirty="0"/>
          </a:p>
          <a:p>
            <a:pPr marL="0" indent="0">
              <a:buNone/>
            </a:pPr>
            <a:r>
              <a:rPr lang="en-US" dirty="0"/>
              <a:t>This additional funding is used to invite parents in for informational meetings such as the one about Summer Slide at </a:t>
            </a:r>
            <a:r>
              <a:rPr lang="en-US" dirty="0" err="1"/>
              <a:t>Tacopalooza</a:t>
            </a:r>
            <a:r>
              <a:rPr lang="en-US" dirty="0"/>
              <a:t>. </a:t>
            </a:r>
          </a:p>
        </p:txBody>
      </p:sp>
      <p:sp>
        <p:nvSpPr>
          <p:cNvPr id="6" name="Slide Number Placeholder 5">
            <a:extLst>
              <a:ext uri="{FF2B5EF4-FFF2-40B4-BE49-F238E27FC236}">
                <a16:creationId xmlns:a16="http://schemas.microsoft.com/office/drawing/2014/main" id="{069B20FC-C0B3-4D5A-B994-B4931AEC94DE}"/>
              </a:ext>
            </a:extLst>
          </p:cNvPr>
          <p:cNvSpPr>
            <a:spLocks noGrp="1"/>
          </p:cNvSpPr>
          <p:nvPr>
            <p:ph type="sldNum" sz="quarter" idx="12"/>
          </p:nvPr>
        </p:nvSpPr>
        <p:spPr/>
        <p:txBody>
          <a:bodyPr/>
          <a:lstStyle/>
          <a:p>
            <a:fld id="{1FAB08E9-ACD1-47B9-B8CC-C825146796EC}" type="slidenum">
              <a:rPr lang="en-US" smtClean="0"/>
              <a:pPr/>
              <a:t>31</a:t>
            </a:fld>
            <a:endParaRPr lang="en-US" dirty="0"/>
          </a:p>
        </p:txBody>
      </p:sp>
    </p:spTree>
    <p:extLst>
      <p:ext uri="{BB962C8B-B14F-4D97-AF65-F5344CB8AC3E}">
        <p14:creationId xmlns:p14="http://schemas.microsoft.com/office/powerpoint/2010/main" val="12127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7CB10-170F-4E47-8362-78CCE7FDEB8C}"/>
              </a:ext>
            </a:extLst>
          </p:cNvPr>
          <p:cNvSpPr>
            <a:spLocks noGrp="1"/>
          </p:cNvSpPr>
          <p:nvPr>
            <p:ph type="title"/>
          </p:nvPr>
        </p:nvSpPr>
        <p:spPr/>
        <p:txBody>
          <a:bodyPr/>
          <a:lstStyle/>
          <a:p>
            <a:r>
              <a:rPr lang="en-US" dirty="0" err="1"/>
              <a:t>Reserva</a:t>
            </a:r>
            <a:r>
              <a:rPr lang="en-US" dirty="0"/>
              <a:t> parental</a:t>
            </a:r>
          </a:p>
        </p:txBody>
      </p:sp>
      <p:sp>
        <p:nvSpPr>
          <p:cNvPr id="3" name="Content Placeholder 2">
            <a:extLst>
              <a:ext uri="{FF2B5EF4-FFF2-40B4-BE49-F238E27FC236}">
                <a16:creationId xmlns:a16="http://schemas.microsoft.com/office/drawing/2014/main" id="{06BB8BB1-929D-4BFD-9B11-44713389DC4C}"/>
              </a:ext>
            </a:extLst>
          </p:cNvPr>
          <p:cNvSpPr>
            <a:spLocks noGrp="1"/>
          </p:cNvSpPr>
          <p:nvPr>
            <p:ph idx="1"/>
          </p:nvPr>
        </p:nvSpPr>
        <p:spPr/>
        <p:txBody>
          <a:bodyPr/>
          <a:lstStyle/>
          <a:p>
            <a:pPr marL="0" indent="0">
              <a:buNone/>
            </a:pPr>
            <a:r>
              <a:rPr lang="es-ES" dirty="0"/>
              <a:t>
</a:t>
            </a:r>
            <a:endParaRPr lang="en-US" dirty="0"/>
          </a:p>
        </p:txBody>
      </p:sp>
      <p:sp>
        <p:nvSpPr>
          <p:cNvPr id="6" name="Slide Number Placeholder 5">
            <a:extLst>
              <a:ext uri="{FF2B5EF4-FFF2-40B4-BE49-F238E27FC236}">
                <a16:creationId xmlns:a16="http://schemas.microsoft.com/office/drawing/2014/main" id="{069B20FC-C0B3-4D5A-B994-B4931AEC94DE}"/>
              </a:ext>
            </a:extLst>
          </p:cNvPr>
          <p:cNvSpPr>
            <a:spLocks noGrp="1"/>
          </p:cNvSpPr>
          <p:nvPr>
            <p:ph type="sldNum" sz="quarter" idx="12"/>
          </p:nvPr>
        </p:nvSpPr>
        <p:spPr/>
        <p:txBody>
          <a:bodyPr/>
          <a:lstStyle/>
          <a:p>
            <a:fld id="{1FAB08E9-ACD1-47B9-B8CC-C825146796EC}" type="slidenum">
              <a:rPr lang="en-US" smtClean="0"/>
              <a:pPr/>
              <a:t>32</a:t>
            </a:fld>
            <a:endParaRPr lang="en-US" dirty="0"/>
          </a:p>
        </p:txBody>
      </p:sp>
      <p:sp>
        <p:nvSpPr>
          <p:cNvPr id="5" name="TextBox 4">
            <a:extLst>
              <a:ext uri="{FF2B5EF4-FFF2-40B4-BE49-F238E27FC236}">
                <a16:creationId xmlns:a16="http://schemas.microsoft.com/office/drawing/2014/main" id="{93CF4D32-64C4-F012-7F2A-9D975623FD1C}"/>
              </a:ext>
            </a:extLst>
          </p:cNvPr>
          <p:cNvSpPr txBox="1"/>
          <p:nvPr/>
        </p:nvSpPr>
        <p:spPr>
          <a:xfrm>
            <a:off x="1417739" y="2533475"/>
            <a:ext cx="7743038" cy="3108543"/>
          </a:xfrm>
          <a:prstGeom prst="rect">
            <a:avLst/>
          </a:prstGeom>
          <a:noFill/>
        </p:spPr>
        <p:txBody>
          <a:bodyPr wrap="square">
            <a:spAutoFit/>
          </a:bodyPr>
          <a:lstStyle/>
          <a:p>
            <a:r>
              <a:rPr lang="es-ES" sz="2800" dirty="0">
                <a:solidFill>
                  <a:schemeClr val="accent5">
                    <a:lumMod val="75000"/>
                  </a:schemeClr>
                </a:solidFill>
                <a:latin typeface="Cambria" panose="02040503050406030204" pitchFamily="18" charset="0"/>
                <a:ea typeface="Cambria" panose="02040503050406030204" pitchFamily="18" charset="0"/>
              </a:rPr>
              <a:t>A cada escuela se le asignan $11 por alumno elegible que se utilizan para apoyar el programa de participación de los padres.</a:t>
            </a:r>
          </a:p>
          <a:p>
            <a:endParaRPr lang="es-ES" sz="2800" dirty="0">
              <a:solidFill>
                <a:schemeClr val="accent5">
                  <a:lumMod val="75000"/>
                </a:schemeClr>
              </a:solidFill>
              <a:latin typeface="Cambria" panose="02040503050406030204" pitchFamily="18" charset="0"/>
              <a:ea typeface="Cambria" panose="02040503050406030204" pitchFamily="18" charset="0"/>
            </a:endParaRPr>
          </a:p>
          <a:p>
            <a:r>
              <a:rPr lang="es-ES" sz="2800" dirty="0">
                <a:solidFill>
                  <a:schemeClr val="accent5">
                    <a:lumMod val="75000"/>
                  </a:schemeClr>
                </a:solidFill>
                <a:latin typeface="Cambria" panose="02040503050406030204" pitchFamily="18" charset="0"/>
                <a:ea typeface="Cambria" panose="02040503050406030204" pitchFamily="18" charset="0"/>
              </a:rPr>
              <a:t>Estos fondos adicionales se utilizan para invitar a los padres a reuniones informativas como la sobre Summer </a:t>
            </a:r>
            <a:r>
              <a:rPr lang="es-ES" sz="2800" dirty="0" err="1">
                <a:solidFill>
                  <a:schemeClr val="accent5">
                    <a:lumMod val="75000"/>
                  </a:schemeClr>
                </a:solidFill>
                <a:latin typeface="Cambria" panose="02040503050406030204" pitchFamily="18" charset="0"/>
                <a:ea typeface="Cambria" panose="02040503050406030204" pitchFamily="18" charset="0"/>
              </a:rPr>
              <a:t>Slide</a:t>
            </a:r>
            <a:r>
              <a:rPr lang="es-ES" sz="2800" dirty="0">
                <a:solidFill>
                  <a:schemeClr val="accent5">
                    <a:lumMod val="75000"/>
                  </a:schemeClr>
                </a:solidFill>
                <a:latin typeface="Cambria" panose="02040503050406030204" pitchFamily="18" charset="0"/>
                <a:ea typeface="Cambria" panose="02040503050406030204" pitchFamily="18" charset="0"/>
              </a:rPr>
              <a:t> en </a:t>
            </a:r>
            <a:r>
              <a:rPr lang="es-ES" sz="2800" dirty="0" err="1">
                <a:solidFill>
                  <a:schemeClr val="accent5">
                    <a:lumMod val="75000"/>
                  </a:schemeClr>
                </a:solidFill>
                <a:latin typeface="Cambria" panose="02040503050406030204" pitchFamily="18" charset="0"/>
                <a:ea typeface="Cambria" panose="02040503050406030204" pitchFamily="18" charset="0"/>
              </a:rPr>
              <a:t>Tacopalooza</a:t>
            </a:r>
            <a:r>
              <a:rPr lang="es-ES" sz="2800" dirty="0">
                <a:solidFill>
                  <a:schemeClr val="accent5">
                    <a:lumMod val="75000"/>
                  </a:schemeClr>
                </a:solidFill>
                <a:latin typeface="Cambria" panose="02040503050406030204" pitchFamily="18" charset="0"/>
                <a:ea typeface="Cambria" panose="02040503050406030204" pitchFamily="18" charset="0"/>
              </a:rPr>
              <a:t>.</a:t>
            </a:r>
            <a:endParaRPr lang="en-US" sz="2800" dirty="0">
              <a:solidFill>
                <a:schemeClr val="accent5">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80027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41EF5-6E04-42D1-B581-CC515BC498FD}"/>
              </a:ext>
            </a:extLst>
          </p:cNvPr>
          <p:cNvSpPr>
            <a:spLocks noGrp="1"/>
          </p:cNvSpPr>
          <p:nvPr>
            <p:ph type="title"/>
          </p:nvPr>
        </p:nvSpPr>
        <p:spPr/>
        <p:txBody>
          <a:bodyPr/>
          <a:lstStyle/>
          <a:p>
            <a:r>
              <a:rPr lang="en-US" dirty="0"/>
              <a:t>Parents’ Rights Under Title I</a:t>
            </a:r>
          </a:p>
        </p:txBody>
      </p:sp>
      <p:sp>
        <p:nvSpPr>
          <p:cNvPr id="3" name="Content Placeholder 2">
            <a:extLst>
              <a:ext uri="{FF2B5EF4-FFF2-40B4-BE49-F238E27FC236}">
                <a16:creationId xmlns:a16="http://schemas.microsoft.com/office/drawing/2014/main" id="{97AD0336-24DA-4329-9143-7188D413FA6D}"/>
              </a:ext>
            </a:extLst>
          </p:cNvPr>
          <p:cNvSpPr>
            <a:spLocks noGrp="1"/>
          </p:cNvSpPr>
          <p:nvPr>
            <p:ph idx="1"/>
          </p:nvPr>
        </p:nvSpPr>
        <p:spPr/>
        <p:txBody>
          <a:bodyPr>
            <a:normAutofit fontScale="92500" lnSpcReduction="20000"/>
          </a:bodyPr>
          <a:lstStyle/>
          <a:p>
            <a:pPr marL="0" indent="0">
              <a:buNone/>
            </a:pPr>
            <a:r>
              <a:rPr lang="en-US" dirty="0"/>
              <a:t>Each year Title I schools are required to provide certain notifications to parents. </a:t>
            </a:r>
          </a:p>
          <a:p>
            <a:r>
              <a:rPr lang="en-US" dirty="0"/>
              <a:t>Parents may request regular meetings to express opinions and concerns – Annual Parent Conferences are required in Title I elementary schools</a:t>
            </a:r>
          </a:p>
          <a:p>
            <a:r>
              <a:rPr lang="en-US" dirty="0"/>
              <a:t>Parents must be provided information on their child’s level of achievement on local and state assessments.</a:t>
            </a:r>
          </a:p>
          <a:p>
            <a:r>
              <a:rPr lang="en-US" dirty="0"/>
              <a:t>Parents must be provided information on their child’s level of achievement in Reading/Language Arts, Mathematics, Social Studies, and Science; </a:t>
            </a:r>
          </a:p>
          <a:p>
            <a:r>
              <a:rPr lang="en-US" dirty="0"/>
              <a:t>Parents may request and receive information on the qualifications of their child’s teacher; and</a:t>
            </a:r>
          </a:p>
          <a:p>
            <a:r>
              <a:rPr lang="en-US" dirty="0"/>
              <a:t>Parents must be informed if their child is taught by a non-certified teacher for four or more consecutive weeks.</a:t>
            </a:r>
          </a:p>
          <a:p>
            <a:endParaRPr lang="en-US" dirty="0"/>
          </a:p>
        </p:txBody>
      </p:sp>
      <p:sp>
        <p:nvSpPr>
          <p:cNvPr id="6" name="Slide Number Placeholder 5">
            <a:extLst>
              <a:ext uri="{FF2B5EF4-FFF2-40B4-BE49-F238E27FC236}">
                <a16:creationId xmlns:a16="http://schemas.microsoft.com/office/drawing/2014/main" id="{F2902626-0D01-4051-AB77-A65577F014BA}"/>
              </a:ext>
            </a:extLst>
          </p:cNvPr>
          <p:cNvSpPr>
            <a:spLocks noGrp="1"/>
          </p:cNvSpPr>
          <p:nvPr>
            <p:ph type="sldNum" sz="quarter" idx="12"/>
          </p:nvPr>
        </p:nvSpPr>
        <p:spPr/>
        <p:txBody>
          <a:bodyPr/>
          <a:lstStyle/>
          <a:p>
            <a:fld id="{1FAB08E9-ACD1-47B9-B8CC-C825146796EC}" type="slidenum">
              <a:rPr lang="en-US" smtClean="0"/>
              <a:pPr/>
              <a:t>33</a:t>
            </a:fld>
            <a:endParaRPr lang="en-US" dirty="0"/>
          </a:p>
        </p:txBody>
      </p:sp>
    </p:spTree>
    <p:extLst>
      <p:ext uri="{BB962C8B-B14F-4D97-AF65-F5344CB8AC3E}">
        <p14:creationId xmlns:p14="http://schemas.microsoft.com/office/powerpoint/2010/main" val="3573312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41EF5-6E04-42D1-B581-CC515BC498FD}"/>
              </a:ext>
            </a:extLst>
          </p:cNvPr>
          <p:cNvSpPr>
            <a:spLocks noGrp="1"/>
          </p:cNvSpPr>
          <p:nvPr>
            <p:ph type="title"/>
          </p:nvPr>
        </p:nvSpPr>
        <p:spPr/>
        <p:txBody>
          <a:bodyPr/>
          <a:lstStyle/>
          <a:p>
            <a:r>
              <a:rPr lang="es-ES" dirty="0"/>
              <a:t>Derechos de los padres bajo el Título 1</a:t>
            </a:r>
            <a:endParaRPr lang="en-US" dirty="0"/>
          </a:p>
        </p:txBody>
      </p:sp>
      <p:sp>
        <p:nvSpPr>
          <p:cNvPr id="3" name="Content Placeholder 2">
            <a:extLst>
              <a:ext uri="{FF2B5EF4-FFF2-40B4-BE49-F238E27FC236}">
                <a16:creationId xmlns:a16="http://schemas.microsoft.com/office/drawing/2014/main" id="{97AD0336-24DA-4329-9143-7188D413FA6D}"/>
              </a:ext>
            </a:extLst>
          </p:cNvPr>
          <p:cNvSpPr>
            <a:spLocks noGrp="1"/>
          </p:cNvSpPr>
          <p:nvPr>
            <p:ph idx="1"/>
          </p:nvPr>
        </p:nvSpPr>
        <p:spPr/>
        <p:txBody>
          <a:bodyPr>
            <a:noAutofit/>
          </a:bodyPr>
          <a:lstStyle/>
          <a:p>
            <a:pPr marL="0" indent="0">
              <a:buNone/>
            </a:pPr>
            <a:r>
              <a:rPr lang="es-ES" sz="2400" dirty="0"/>
              <a:t>Cada año, las escuelas de Título 1 deben proporcionar ciertas notificaciones a los padres. </a:t>
            </a:r>
          </a:p>
          <a:p>
            <a:r>
              <a:rPr lang="es-ES" sz="2400" dirty="0"/>
              <a:t>Los padres pueden solicitar reuniones regulares para expresar opiniones e inquietudes - Se requieren conferencias anuales de padres en las escuelas primarias del Título 1
A los padres se les debe proporcionar información sobre el nivel de logro de sus hijos en las evaluaciones locales y estatales.
Los padres deben recibir información sobre el nivel de logro de sus hijos en Lectura/ Artes del Lenguaje, Matemáticas, Estudios Sociales y Ciencias; 
Los padres pueden solicitar y recibir información sobre las calificaciones del maestro de su hijo; y
Los padres deben ser informados si su hijo es enseñado por un maestro no certificado durante cuatro o más semanas consecutivas.</a:t>
            </a:r>
            <a:endParaRPr lang="en-US" sz="2400" dirty="0"/>
          </a:p>
        </p:txBody>
      </p:sp>
      <p:sp>
        <p:nvSpPr>
          <p:cNvPr id="6" name="Slide Number Placeholder 5">
            <a:extLst>
              <a:ext uri="{FF2B5EF4-FFF2-40B4-BE49-F238E27FC236}">
                <a16:creationId xmlns:a16="http://schemas.microsoft.com/office/drawing/2014/main" id="{F2902626-0D01-4051-AB77-A65577F014BA}"/>
              </a:ext>
            </a:extLst>
          </p:cNvPr>
          <p:cNvSpPr>
            <a:spLocks noGrp="1"/>
          </p:cNvSpPr>
          <p:nvPr>
            <p:ph type="sldNum" sz="quarter" idx="12"/>
          </p:nvPr>
        </p:nvSpPr>
        <p:spPr/>
        <p:txBody>
          <a:bodyPr/>
          <a:lstStyle/>
          <a:p>
            <a:fld id="{1FAB08E9-ACD1-47B9-B8CC-C825146796EC}" type="slidenum">
              <a:rPr lang="en-US" smtClean="0"/>
              <a:pPr/>
              <a:t>34</a:t>
            </a:fld>
            <a:endParaRPr lang="en-US" dirty="0"/>
          </a:p>
        </p:txBody>
      </p:sp>
    </p:spTree>
    <p:extLst>
      <p:ext uri="{BB962C8B-B14F-4D97-AF65-F5344CB8AC3E}">
        <p14:creationId xmlns:p14="http://schemas.microsoft.com/office/powerpoint/2010/main" val="3137949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0D14-7FBD-4BAA-8729-E299D74DDE4A}"/>
              </a:ext>
            </a:extLst>
          </p:cNvPr>
          <p:cNvSpPr>
            <a:spLocks noGrp="1"/>
          </p:cNvSpPr>
          <p:nvPr>
            <p:ph type="title"/>
          </p:nvPr>
        </p:nvSpPr>
        <p:spPr/>
        <p:txBody>
          <a:bodyPr/>
          <a:lstStyle/>
          <a:p>
            <a:r>
              <a:rPr lang="en-US" dirty="0"/>
              <a:t>Parent and Family Engagement</a:t>
            </a:r>
          </a:p>
        </p:txBody>
      </p:sp>
      <p:sp>
        <p:nvSpPr>
          <p:cNvPr id="3" name="Content Placeholder 2">
            <a:extLst>
              <a:ext uri="{FF2B5EF4-FFF2-40B4-BE49-F238E27FC236}">
                <a16:creationId xmlns:a16="http://schemas.microsoft.com/office/drawing/2014/main" id="{791533CE-E8C8-4509-A418-5FB5ED503A33}"/>
              </a:ext>
            </a:extLst>
          </p:cNvPr>
          <p:cNvSpPr>
            <a:spLocks noGrp="1"/>
          </p:cNvSpPr>
          <p:nvPr>
            <p:ph idx="1"/>
          </p:nvPr>
        </p:nvSpPr>
        <p:spPr/>
        <p:txBody>
          <a:bodyPr>
            <a:normAutofit/>
          </a:bodyPr>
          <a:lstStyle/>
          <a:p>
            <a:pPr marL="0" indent="0">
              <a:buNone/>
            </a:pPr>
            <a:r>
              <a:rPr lang="en-US" dirty="0"/>
              <a:t>Your engagement is KEY to your child’s success</a:t>
            </a:r>
          </a:p>
          <a:p>
            <a:r>
              <a:rPr lang="en-US" dirty="0"/>
              <a:t>You are your child’s first teacher.</a:t>
            </a:r>
          </a:p>
          <a:p>
            <a:r>
              <a:rPr lang="en-US" dirty="0"/>
              <a:t>You can influence your child’s education more than any teacher or school.</a:t>
            </a:r>
          </a:p>
          <a:p>
            <a:r>
              <a:rPr lang="en-US" dirty="0"/>
              <a:t>Choose to volunteer in your child’s classroom or participate in other ways such as committee members. (See your school’s principal)</a:t>
            </a:r>
          </a:p>
          <a:p>
            <a:r>
              <a:rPr lang="en-US" dirty="0"/>
              <a:t>You know your child best:</a:t>
            </a:r>
          </a:p>
          <a:p>
            <a:pPr lvl="1"/>
            <a:r>
              <a:rPr lang="en-US" sz="1800" dirty="0"/>
              <a:t>Share information about your child’s interests and abilities with teachers; and</a:t>
            </a:r>
          </a:p>
          <a:p>
            <a:pPr lvl="1"/>
            <a:r>
              <a:rPr lang="en-US" sz="1800" dirty="0"/>
              <a:t>Ask to see progress reports on your child and the school.</a:t>
            </a:r>
          </a:p>
          <a:p>
            <a:pPr marL="0" indent="0">
              <a:buNone/>
            </a:pPr>
            <a:endParaRPr lang="en-US" dirty="0"/>
          </a:p>
        </p:txBody>
      </p:sp>
      <p:sp>
        <p:nvSpPr>
          <p:cNvPr id="6" name="Slide Number Placeholder 5">
            <a:extLst>
              <a:ext uri="{FF2B5EF4-FFF2-40B4-BE49-F238E27FC236}">
                <a16:creationId xmlns:a16="http://schemas.microsoft.com/office/drawing/2014/main" id="{E1DC20FF-9E9A-4729-88C1-4DF5E0939106}"/>
              </a:ext>
            </a:extLst>
          </p:cNvPr>
          <p:cNvSpPr>
            <a:spLocks noGrp="1"/>
          </p:cNvSpPr>
          <p:nvPr>
            <p:ph type="sldNum" sz="quarter" idx="12"/>
          </p:nvPr>
        </p:nvSpPr>
        <p:spPr/>
        <p:txBody>
          <a:bodyPr/>
          <a:lstStyle/>
          <a:p>
            <a:fld id="{1FAB08E9-ACD1-47B9-B8CC-C825146796EC}" type="slidenum">
              <a:rPr lang="en-US" smtClean="0"/>
              <a:pPr/>
              <a:t>35</a:t>
            </a:fld>
            <a:endParaRPr lang="en-US" dirty="0"/>
          </a:p>
        </p:txBody>
      </p:sp>
    </p:spTree>
    <p:extLst>
      <p:ext uri="{BB962C8B-B14F-4D97-AF65-F5344CB8AC3E}">
        <p14:creationId xmlns:p14="http://schemas.microsoft.com/office/powerpoint/2010/main" val="1816024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0D14-7FBD-4BAA-8729-E299D74DDE4A}"/>
              </a:ext>
            </a:extLst>
          </p:cNvPr>
          <p:cNvSpPr>
            <a:spLocks noGrp="1"/>
          </p:cNvSpPr>
          <p:nvPr>
            <p:ph type="title"/>
          </p:nvPr>
        </p:nvSpPr>
        <p:spPr/>
        <p:txBody>
          <a:bodyPr/>
          <a:lstStyle/>
          <a:p>
            <a:r>
              <a:rPr lang="es-ES"/>
              <a:t>Participación de los padres y la familia
</a:t>
            </a:r>
            <a:endParaRPr lang="en-US" dirty="0"/>
          </a:p>
        </p:txBody>
      </p:sp>
      <p:sp>
        <p:nvSpPr>
          <p:cNvPr id="3" name="Content Placeholder 2">
            <a:extLst>
              <a:ext uri="{FF2B5EF4-FFF2-40B4-BE49-F238E27FC236}">
                <a16:creationId xmlns:a16="http://schemas.microsoft.com/office/drawing/2014/main" id="{791533CE-E8C8-4509-A418-5FB5ED503A33}"/>
              </a:ext>
            </a:extLst>
          </p:cNvPr>
          <p:cNvSpPr>
            <a:spLocks noGrp="1"/>
          </p:cNvSpPr>
          <p:nvPr>
            <p:ph idx="1"/>
          </p:nvPr>
        </p:nvSpPr>
        <p:spPr/>
        <p:txBody>
          <a:bodyPr>
            <a:normAutofit/>
          </a:bodyPr>
          <a:lstStyle/>
          <a:p>
            <a:pPr marL="0" indent="0">
              <a:buNone/>
            </a:pPr>
            <a:r>
              <a:rPr lang="es-ES" dirty="0"/>
              <a:t>Su compromiso es CLAVE para el éxito de su hijo</a:t>
            </a:r>
          </a:p>
          <a:p>
            <a:r>
              <a:rPr lang="es-ES" dirty="0"/>
              <a:t>Usted es el primer maestro de su hijo.
Usted puede influir en la educación de su hijo más que cualquier maestro o escuela.
Elija ser voluntario en el aula de su hijo o participar de otra manera como siendo miembro del comité. (Consulte al director de su escuela)
Usted conoce mejor a su hijo:</a:t>
            </a:r>
          </a:p>
          <a:p>
            <a:pPr lvl="1"/>
            <a:r>
              <a:rPr lang="es-ES" sz="1800" dirty="0"/>
              <a:t>Comparta información sobre los intereses y habilidades de su hijo con los maestros; y
Pida ver los informes de progreso de su hijo y de la escuela.</a:t>
            </a:r>
          </a:p>
          <a:p>
            <a:endParaRPr lang="en-US" dirty="0"/>
          </a:p>
        </p:txBody>
      </p:sp>
      <p:sp>
        <p:nvSpPr>
          <p:cNvPr id="6" name="Slide Number Placeholder 5">
            <a:extLst>
              <a:ext uri="{FF2B5EF4-FFF2-40B4-BE49-F238E27FC236}">
                <a16:creationId xmlns:a16="http://schemas.microsoft.com/office/drawing/2014/main" id="{E1DC20FF-9E9A-4729-88C1-4DF5E0939106}"/>
              </a:ext>
            </a:extLst>
          </p:cNvPr>
          <p:cNvSpPr>
            <a:spLocks noGrp="1"/>
          </p:cNvSpPr>
          <p:nvPr>
            <p:ph type="sldNum" sz="quarter" idx="12"/>
          </p:nvPr>
        </p:nvSpPr>
        <p:spPr/>
        <p:txBody>
          <a:bodyPr/>
          <a:lstStyle/>
          <a:p>
            <a:fld id="{1FAB08E9-ACD1-47B9-B8CC-C825146796EC}" type="slidenum">
              <a:rPr lang="en-US" smtClean="0"/>
              <a:pPr/>
              <a:t>36</a:t>
            </a:fld>
            <a:endParaRPr lang="en-US" dirty="0"/>
          </a:p>
        </p:txBody>
      </p:sp>
    </p:spTree>
    <p:extLst>
      <p:ext uri="{BB962C8B-B14F-4D97-AF65-F5344CB8AC3E}">
        <p14:creationId xmlns:p14="http://schemas.microsoft.com/office/powerpoint/2010/main" val="15844258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D29C-AC54-41D9-8917-DBB927F268C8}"/>
              </a:ext>
            </a:extLst>
          </p:cNvPr>
          <p:cNvSpPr>
            <a:spLocks noGrp="1"/>
          </p:cNvSpPr>
          <p:nvPr>
            <p:ph type="title"/>
          </p:nvPr>
        </p:nvSpPr>
        <p:spPr/>
        <p:txBody>
          <a:bodyPr/>
          <a:lstStyle/>
          <a:p>
            <a:r>
              <a:rPr lang="en-US" dirty="0"/>
              <a:t>Simple Ways to Support Your Child’s Education</a:t>
            </a:r>
          </a:p>
        </p:txBody>
      </p:sp>
      <p:sp>
        <p:nvSpPr>
          <p:cNvPr id="3" name="Content Placeholder 2">
            <a:extLst>
              <a:ext uri="{FF2B5EF4-FFF2-40B4-BE49-F238E27FC236}">
                <a16:creationId xmlns:a16="http://schemas.microsoft.com/office/drawing/2014/main" id="{9EDBCAF5-B246-4F81-B2C8-278668071B49}"/>
              </a:ext>
            </a:extLst>
          </p:cNvPr>
          <p:cNvSpPr>
            <a:spLocks noGrp="1"/>
          </p:cNvSpPr>
          <p:nvPr>
            <p:ph sz="half" idx="1"/>
          </p:nvPr>
        </p:nvSpPr>
        <p:spPr/>
        <p:txBody>
          <a:bodyPr>
            <a:normAutofit fontScale="92500" lnSpcReduction="10000"/>
          </a:bodyPr>
          <a:lstStyle/>
          <a:p>
            <a:pPr lvl="0"/>
            <a:r>
              <a:rPr lang="en-US" dirty="0"/>
              <a:t>Share</a:t>
            </a:r>
          </a:p>
          <a:p>
            <a:pPr lvl="1"/>
            <a:r>
              <a:rPr lang="en-US" dirty="0"/>
              <a:t>Share a love of learning;</a:t>
            </a:r>
          </a:p>
          <a:p>
            <a:pPr lvl="0"/>
            <a:r>
              <a:rPr lang="en-US" dirty="0"/>
              <a:t>Read</a:t>
            </a:r>
          </a:p>
          <a:p>
            <a:pPr lvl="1"/>
            <a:r>
              <a:rPr lang="en-US" dirty="0"/>
              <a:t>Read to your child;</a:t>
            </a:r>
          </a:p>
          <a:p>
            <a:pPr lvl="0"/>
            <a:r>
              <a:rPr lang="en-US" dirty="0"/>
              <a:t>Ask</a:t>
            </a:r>
          </a:p>
          <a:p>
            <a:pPr lvl="1"/>
            <a:r>
              <a:rPr lang="en-US" dirty="0"/>
              <a:t>Ask your child to read to you;</a:t>
            </a:r>
          </a:p>
          <a:p>
            <a:pPr lvl="0"/>
            <a:r>
              <a:rPr lang="en-US" dirty="0"/>
              <a:t>Limit</a:t>
            </a:r>
          </a:p>
          <a:p>
            <a:pPr lvl="1"/>
            <a:r>
              <a:rPr lang="en-US" dirty="0"/>
              <a:t>Limit TV and computer time;</a:t>
            </a:r>
          </a:p>
          <a:p>
            <a:r>
              <a:rPr lang="en-US" dirty="0"/>
              <a:t>Take</a:t>
            </a:r>
          </a:p>
          <a:p>
            <a:pPr lvl="1"/>
            <a:r>
              <a:rPr lang="en-US" dirty="0"/>
              <a:t>Take advantage of the public library and the school media center;</a:t>
            </a:r>
          </a:p>
          <a:p>
            <a:pPr lvl="0"/>
            <a:endParaRPr lang="en-US" dirty="0"/>
          </a:p>
          <a:p>
            <a:endParaRPr lang="en-US" dirty="0"/>
          </a:p>
        </p:txBody>
      </p:sp>
      <p:sp>
        <p:nvSpPr>
          <p:cNvPr id="4" name="Content Placeholder 3">
            <a:extLst>
              <a:ext uri="{FF2B5EF4-FFF2-40B4-BE49-F238E27FC236}">
                <a16:creationId xmlns:a16="http://schemas.microsoft.com/office/drawing/2014/main" id="{2E2DB58B-D7AE-4F32-A7D4-8830BEF9C498}"/>
              </a:ext>
            </a:extLst>
          </p:cNvPr>
          <p:cNvSpPr>
            <a:spLocks noGrp="1"/>
          </p:cNvSpPr>
          <p:nvPr>
            <p:ph sz="half" idx="2"/>
          </p:nvPr>
        </p:nvSpPr>
        <p:spPr/>
        <p:txBody>
          <a:bodyPr>
            <a:normAutofit/>
          </a:bodyPr>
          <a:lstStyle/>
          <a:p>
            <a:pPr lvl="0"/>
            <a:r>
              <a:rPr lang="en-US" dirty="0"/>
              <a:t>Ask</a:t>
            </a:r>
          </a:p>
          <a:p>
            <a:pPr lvl="1"/>
            <a:r>
              <a:rPr lang="en-US" dirty="0"/>
              <a:t>Ask questions and show interest in your child’s school day;</a:t>
            </a:r>
          </a:p>
          <a:p>
            <a:pPr lvl="0"/>
            <a:r>
              <a:rPr lang="en-US" dirty="0"/>
              <a:t>Review</a:t>
            </a:r>
          </a:p>
          <a:p>
            <a:pPr lvl="1"/>
            <a:r>
              <a:rPr lang="en-US" dirty="0"/>
              <a:t>Review homework;</a:t>
            </a:r>
          </a:p>
          <a:p>
            <a:pPr lvl="0"/>
            <a:r>
              <a:rPr lang="en-US" dirty="0"/>
              <a:t>Praise</a:t>
            </a:r>
          </a:p>
          <a:p>
            <a:pPr lvl="1"/>
            <a:r>
              <a:rPr lang="en-US" dirty="0"/>
              <a:t>Praise their efforts; and</a:t>
            </a:r>
          </a:p>
          <a:p>
            <a:pPr lvl="0"/>
            <a:r>
              <a:rPr lang="en-US" dirty="0"/>
              <a:t>Encourage</a:t>
            </a:r>
          </a:p>
          <a:p>
            <a:pPr lvl="1"/>
            <a:r>
              <a:rPr lang="en-US" dirty="0"/>
              <a:t>Encourage good study habits. </a:t>
            </a:r>
          </a:p>
          <a:p>
            <a:endParaRPr lang="en-US" dirty="0"/>
          </a:p>
        </p:txBody>
      </p:sp>
      <p:sp>
        <p:nvSpPr>
          <p:cNvPr id="7" name="Slide Number Placeholder 6">
            <a:extLst>
              <a:ext uri="{FF2B5EF4-FFF2-40B4-BE49-F238E27FC236}">
                <a16:creationId xmlns:a16="http://schemas.microsoft.com/office/drawing/2014/main" id="{D95D341C-9DD2-4E78-ADD6-1FFA1F08B68E}"/>
              </a:ext>
            </a:extLst>
          </p:cNvPr>
          <p:cNvSpPr>
            <a:spLocks noGrp="1"/>
          </p:cNvSpPr>
          <p:nvPr>
            <p:ph type="sldNum" sz="quarter" idx="12"/>
          </p:nvPr>
        </p:nvSpPr>
        <p:spPr/>
        <p:txBody>
          <a:bodyPr/>
          <a:lstStyle/>
          <a:p>
            <a:fld id="{1FAB08E9-ACD1-47B9-B8CC-C825146796EC}" type="slidenum">
              <a:rPr lang="en-US" smtClean="0"/>
              <a:pPr/>
              <a:t>37</a:t>
            </a:fld>
            <a:endParaRPr lang="en-US" dirty="0"/>
          </a:p>
        </p:txBody>
      </p:sp>
    </p:spTree>
    <p:extLst>
      <p:ext uri="{BB962C8B-B14F-4D97-AF65-F5344CB8AC3E}">
        <p14:creationId xmlns:p14="http://schemas.microsoft.com/office/powerpoint/2010/main" val="12464801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D29C-AC54-41D9-8917-DBB927F268C8}"/>
              </a:ext>
            </a:extLst>
          </p:cNvPr>
          <p:cNvSpPr>
            <a:spLocks noGrp="1"/>
          </p:cNvSpPr>
          <p:nvPr>
            <p:ph type="title"/>
          </p:nvPr>
        </p:nvSpPr>
        <p:spPr>
          <a:xfrm>
            <a:off x="187287" y="365125"/>
            <a:ext cx="11166513" cy="1325563"/>
          </a:xfrm>
        </p:spPr>
        <p:txBody>
          <a:bodyPr>
            <a:normAutofit/>
          </a:bodyPr>
          <a:lstStyle/>
          <a:p>
            <a:r>
              <a:rPr lang="es-ES" sz="4000" dirty="0"/>
              <a:t>Maneras sencillas de apoyar la educación de su hijo</a:t>
            </a:r>
            <a:endParaRPr lang="en-US" dirty="0"/>
          </a:p>
        </p:txBody>
      </p:sp>
      <p:sp>
        <p:nvSpPr>
          <p:cNvPr id="3" name="Content Placeholder 2">
            <a:extLst>
              <a:ext uri="{FF2B5EF4-FFF2-40B4-BE49-F238E27FC236}">
                <a16:creationId xmlns:a16="http://schemas.microsoft.com/office/drawing/2014/main" id="{9EDBCAF5-B246-4F81-B2C8-278668071B49}"/>
              </a:ext>
            </a:extLst>
          </p:cNvPr>
          <p:cNvSpPr>
            <a:spLocks noGrp="1"/>
          </p:cNvSpPr>
          <p:nvPr>
            <p:ph sz="half" idx="1"/>
          </p:nvPr>
        </p:nvSpPr>
        <p:spPr/>
        <p:txBody>
          <a:bodyPr>
            <a:normAutofit fontScale="85000" lnSpcReduction="10000"/>
          </a:bodyPr>
          <a:lstStyle/>
          <a:p>
            <a:pPr lvl="0"/>
            <a:r>
              <a:rPr lang="es-ES" dirty="0"/>
              <a:t>Compartir</a:t>
            </a:r>
          </a:p>
          <a:p>
            <a:pPr lvl="1"/>
            <a:r>
              <a:rPr lang="es-ES" dirty="0"/>
              <a:t>Comparta el amor por el aprendizaje;</a:t>
            </a:r>
          </a:p>
          <a:p>
            <a:r>
              <a:rPr lang="es-ES" dirty="0"/>
              <a:t>Leer</a:t>
            </a:r>
          </a:p>
          <a:p>
            <a:pPr lvl="1"/>
            <a:r>
              <a:rPr lang="es-ES" dirty="0"/>
              <a:t>Léale a su hijo;</a:t>
            </a:r>
          </a:p>
          <a:p>
            <a:r>
              <a:rPr lang="es-ES" dirty="0"/>
              <a:t>Preguntar</a:t>
            </a:r>
          </a:p>
          <a:p>
            <a:pPr lvl="1"/>
            <a:r>
              <a:rPr lang="es-ES" dirty="0"/>
              <a:t>Pídale a su hijo que le lea;</a:t>
            </a:r>
          </a:p>
          <a:p>
            <a:r>
              <a:rPr lang="es-ES" dirty="0"/>
              <a:t>Límite</a:t>
            </a:r>
          </a:p>
          <a:p>
            <a:pPr lvl="1"/>
            <a:r>
              <a:rPr lang="es-ES" dirty="0"/>
              <a:t>Limite el tiempo de TV y computadora;</a:t>
            </a:r>
          </a:p>
          <a:p>
            <a:r>
              <a:rPr lang="es-ES" dirty="0"/>
              <a:t>Tomar</a:t>
            </a:r>
          </a:p>
          <a:p>
            <a:pPr lvl="1"/>
            <a:r>
              <a:rPr lang="es-ES" dirty="0"/>
              <a:t>Aproveche la biblioteca pública y el centro de medios (biblioteca) de la escuela</a:t>
            </a:r>
            <a:endParaRPr lang="en-US" dirty="0"/>
          </a:p>
          <a:p>
            <a:pPr lvl="1"/>
            <a:endParaRPr lang="en-US" dirty="0"/>
          </a:p>
        </p:txBody>
      </p:sp>
      <p:sp>
        <p:nvSpPr>
          <p:cNvPr id="4" name="Content Placeholder 3">
            <a:extLst>
              <a:ext uri="{FF2B5EF4-FFF2-40B4-BE49-F238E27FC236}">
                <a16:creationId xmlns:a16="http://schemas.microsoft.com/office/drawing/2014/main" id="{2E2DB58B-D7AE-4F32-A7D4-8830BEF9C498}"/>
              </a:ext>
            </a:extLst>
          </p:cNvPr>
          <p:cNvSpPr>
            <a:spLocks noGrp="1"/>
          </p:cNvSpPr>
          <p:nvPr>
            <p:ph sz="half" idx="2"/>
          </p:nvPr>
        </p:nvSpPr>
        <p:spPr/>
        <p:txBody>
          <a:bodyPr>
            <a:normAutofit lnSpcReduction="10000"/>
          </a:bodyPr>
          <a:lstStyle/>
          <a:p>
            <a:pPr lvl="0"/>
            <a:r>
              <a:rPr lang="es-ES" dirty="0"/>
              <a:t>Preguntar</a:t>
            </a:r>
          </a:p>
          <a:p>
            <a:pPr lvl="1"/>
            <a:r>
              <a:rPr lang="es-ES" dirty="0"/>
              <a:t>Haga preguntas y muestre interés sobre el día escolar de su hijo;</a:t>
            </a:r>
          </a:p>
          <a:p>
            <a:r>
              <a:rPr lang="es-ES" dirty="0"/>
              <a:t>Revisión</a:t>
            </a:r>
          </a:p>
          <a:p>
            <a:pPr lvl="1"/>
            <a:r>
              <a:rPr lang="es-ES" dirty="0"/>
              <a:t>Revise la tarea;</a:t>
            </a:r>
          </a:p>
          <a:p>
            <a:r>
              <a:rPr lang="es-ES" dirty="0"/>
              <a:t>Alabar</a:t>
            </a:r>
          </a:p>
          <a:p>
            <a:pPr lvl="1"/>
            <a:r>
              <a:rPr lang="es-ES" dirty="0"/>
              <a:t>Elogie sus esfuerzos; y</a:t>
            </a:r>
          </a:p>
          <a:p>
            <a:r>
              <a:rPr lang="es-ES" dirty="0"/>
              <a:t>Animar</a:t>
            </a:r>
          </a:p>
          <a:p>
            <a:pPr lvl="1"/>
            <a:r>
              <a:rPr lang="es-ES" dirty="0"/>
              <a:t>Fomentar buenos hábitos de estudio</a:t>
            </a:r>
            <a:endParaRPr lang="en-US" dirty="0"/>
          </a:p>
        </p:txBody>
      </p:sp>
      <p:sp>
        <p:nvSpPr>
          <p:cNvPr id="7" name="Slide Number Placeholder 6">
            <a:extLst>
              <a:ext uri="{FF2B5EF4-FFF2-40B4-BE49-F238E27FC236}">
                <a16:creationId xmlns:a16="http://schemas.microsoft.com/office/drawing/2014/main" id="{D95D341C-9DD2-4E78-ADD6-1FFA1F08B68E}"/>
              </a:ext>
            </a:extLst>
          </p:cNvPr>
          <p:cNvSpPr>
            <a:spLocks noGrp="1"/>
          </p:cNvSpPr>
          <p:nvPr>
            <p:ph type="sldNum" sz="quarter" idx="12"/>
          </p:nvPr>
        </p:nvSpPr>
        <p:spPr/>
        <p:txBody>
          <a:bodyPr/>
          <a:lstStyle/>
          <a:p>
            <a:fld id="{1FAB08E9-ACD1-47B9-B8CC-C825146796EC}" type="slidenum">
              <a:rPr lang="en-US" smtClean="0"/>
              <a:pPr/>
              <a:t>38</a:t>
            </a:fld>
            <a:endParaRPr lang="en-US" dirty="0"/>
          </a:p>
        </p:txBody>
      </p:sp>
    </p:spTree>
    <p:extLst>
      <p:ext uri="{BB962C8B-B14F-4D97-AF65-F5344CB8AC3E}">
        <p14:creationId xmlns:p14="http://schemas.microsoft.com/office/powerpoint/2010/main" val="554543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683B0-711B-43DE-B7CC-44DED292193C}"/>
              </a:ext>
            </a:extLst>
          </p:cNvPr>
          <p:cNvSpPr>
            <a:spLocks noGrp="1"/>
          </p:cNvSpPr>
          <p:nvPr>
            <p:ph type="title"/>
          </p:nvPr>
        </p:nvSpPr>
        <p:spPr/>
        <p:txBody>
          <a:bodyPr/>
          <a:lstStyle/>
          <a:p>
            <a:r>
              <a:rPr lang="en-US" spc="200" dirty="0"/>
              <a:t>Simple Ways Know Your School and </a:t>
            </a:r>
            <a:br>
              <a:rPr lang="en-US" spc="200" dirty="0"/>
            </a:br>
            <a:r>
              <a:rPr lang="en-US" spc="200" dirty="0"/>
              <a:t>Communicate With Teachers</a:t>
            </a:r>
            <a:endParaRPr lang="en-US" dirty="0"/>
          </a:p>
        </p:txBody>
      </p:sp>
      <p:sp>
        <p:nvSpPr>
          <p:cNvPr id="3" name="Content Placeholder 2">
            <a:extLst>
              <a:ext uri="{FF2B5EF4-FFF2-40B4-BE49-F238E27FC236}">
                <a16:creationId xmlns:a16="http://schemas.microsoft.com/office/drawing/2014/main" id="{DE00BE5A-C5FF-4E71-BD83-EE925A62835F}"/>
              </a:ext>
            </a:extLst>
          </p:cNvPr>
          <p:cNvSpPr>
            <a:spLocks noGrp="1"/>
          </p:cNvSpPr>
          <p:nvPr>
            <p:ph sz="half" idx="1"/>
          </p:nvPr>
        </p:nvSpPr>
        <p:spPr>
          <a:xfrm>
            <a:off x="838200" y="1825625"/>
            <a:ext cx="5181600" cy="4351338"/>
          </a:xfrm>
        </p:spPr>
        <p:txBody>
          <a:bodyPr>
            <a:normAutofit/>
          </a:bodyPr>
          <a:lstStyle/>
          <a:p>
            <a:pPr lvl="0"/>
            <a:r>
              <a:rPr lang="en-US" dirty="0"/>
              <a:t>Attend</a:t>
            </a:r>
          </a:p>
          <a:p>
            <a:pPr lvl="1"/>
            <a:r>
              <a:rPr lang="en-US" dirty="0"/>
              <a:t>Attend parent teacher conferences school events, special parent trainings</a:t>
            </a:r>
          </a:p>
          <a:p>
            <a:pPr lvl="0"/>
            <a:r>
              <a:rPr lang="en-US" dirty="0"/>
              <a:t>Visit</a:t>
            </a:r>
          </a:p>
          <a:p>
            <a:pPr lvl="1"/>
            <a:r>
              <a:rPr lang="en-US" dirty="0"/>
              <a:t>Visit the classroom</a:t>
            </a:r>
          </a:p>
          <a:p>
            <a:pPr lvl="0"/>
            <a:r>
              <a:rPr lang="en-US" dirty="0"/>
              <a:t>Volunteer</a:t>
            </a:r>
          </a:p>
          <a:p>
            <a:pPr lvl="1"/>
            <a:r>
              <a:rPr lang="en-US" dirty="0"/>
              <a:t>Volunteer at the school</a:t>
            </a:r>
          </a:p>
          <a:p>
            <a:pPr lvl="0"/>
            <a:r>
              <a:rPr lang="en-US" dirty="0"/>
              <a:t>Join</a:t>
            </a:r>
          </a:p>
          <a:p>
            <a:pPr lvl="1"/>
            <a:r>
              <a:rPr lang="en-US" dirty="0"/>
              <a:t>Join parents’ organizations</a:t>
            </a:r>
          </a:p>
          <a:p>
            <a:endParaRPr lang="en-US" dirty="0"/>
          </a:p>
        </p:txBody>
      </p:sp>
      <p:sp>
        <p:nvSpPr>
          <p:cNvPr id="4" name="Content Placeholder 3">
            <a:extLst>
              <a:ext uri="{FF2B5EF4-FFF2-40B4-BE49-F238E27FC236}">
                <a16:creationId xmlns:a16="http://schemas.microsoft.com/office/drawing/2014/main" id="{95CCAB2E-71D6-4F66-AB8F-BEF3A223E21A}"/>
              </a:ext>
            </a:extLst>
          </p:cNvPr>
          <p:cNvSpPr>
            <a:spLocks noGrp="1"/>
          </p:cNvSpPr>
          <p:nvPr>
            <p:ph sz="half" idx="2"/>
          </p:nvPr>
        </p:nvSpPr>
        <p:spPr/>
        <p:txBody>
          <a:bodyPr/>
          <a:lstStyle/>
          <a:p>
            <a:pPr lvl="0"/>
            <a:r>
              <a:rPr lang="en-US" dirty="0"/>
              <a:t>Keep</a:t>
            </a:r>
          </a:p>
          <a:p>
            <a:pPr lvl="1"/>
            <a:r>
              <a:rPr lang="en-US" dirty="0"/>
              <a:t>Keep teachers informed</a:t>
            </a:r>
          </a:p>
          <a:p>
            <a:pPr lvl="0"/>
            <a:r>
              <a:rPr lang="en-US" dirty="0"/>
              <a:t>Engage</a:t>
            </a:r>
          </a:p>
          <a:p>
            <a:pPr lvl="1"/>
            <a:r>
              <a:rPr lang="en-US" dirty="0"/>
              <a:t>Engage in discussion about your child’s school work and behavior</a:t>
            </a:r>
          </a:p>
          <a:p>
            <a:pPr lvl="0"/>
            <a:r>
              <a:rPr lang="en-US" dirty="0"/>
              <a:t>Reflect</a:t>
            </a:r>
          </a:p>
          <a:p>
            <a:pPr lvl="1"/>
            <a:r>
              <a:rPr lang="en-US" dirty="0"/>
              <a:t>Reflect on the responsibilities as stated in the parent-school compact</a:t>
            </a:r>
          </a:p>
          <a:p>
            <a:endParaRPr lang="en-US" dirty="0"/>
          </a:p>
        </p:txBody>
      </p:sp>
      <p:sp>
        <p:nvSpPr>
          <p:cNvPr id="7" name="Slide Number Placeholder 6">
            <a:extLst>
              <a:ext uri="{FF2B5EF4-FFF2-40B4-BE49-F238E27FC236}">
                <a16:creationId xmlns:a16="http://schemas.microsoft.com/office/drawing/2014/main" id="{BB5E76EB-82E0-4195-85A5-616A94B9A2AD}"/>
              </a:ext>
            </a:extLst>
          </p:cNvPr>
          <p:cNvSpPr>
            <a:spLocks noGrp="1"/>
          </p:cNvSpPr>
          <p:nvPr>
            <p:ph type="sldNum" sz="quarter" idx="12"/>
          </p:nvPr>
        </p:nvSpPr>
        <p:spPr/>
        <p:txBody>
          <a:bodyPr/>
          <a:lstStyle/>
          <a:p>
            <a:fld id="{1FAB08E9-ACD1-47B9-B8CC-C825146796EC}" type="slidenum">
              <a:rPr lang="en-US" smtClean="0"/>
              <a:pPr/>
              <a:t>39</a:t>
            </a:fld>
            <a:endParaRPr lang="en-US" dirty="0"/>
          </a:p>
        </p:txBody>
      </p:sp>
    </p:spTree>
    <p:extLst>
      <p:ext uri="{BB962C8B-B14F-4D97-AF65-F5344CB8AC3E}">
        <p14:creationId xmlns:p14="http://schemas.microsoft.com/office/powerpoint/2010/main" val="31824123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683B0-711B-43DE-B7CC-44DED292193C}"/>
              </a:ext>
            </a:extLst>
          </p:cNvPr>
          <p:cNvSpPr>
            <a:spLocks noGrp="1"/>
          </p:cNvSpPr>
          <p:nvPr>
            <p:ph type="title"/>
          </p:nvPr>
        </p:nvSpPr>
        <p:spPr/>
        <p:txBody>
          <a:bodyPr>
            <a:normAutofit fontScale="90000"/>
          </a:bodyPr>
          <a:lstStyle/>
          <a:p>
            <a:r>
              <a:rPr lang="es-ES" spc="200" dirty="0"/>
              <a:t>Formas sencillas de conocer su escuela y comunicarse con los maestros
</a:t>
            </a:r>
            <a:endParaRPr lang="en-US" dirty="0"/>
          </a:p>
        </p:txBody>
      </p:sp>
      <p:sp>
        <p:nvSpPr>
          <p:cNvPr id="3" name="Content Placeholder 2">
            <a:extLst>
              <a:ext uri="{FF2B5EF4-FFF2-40B4-BE49-F238E27FC236}">
                <a16:creationId xmlns:a16="http://schemas.microsoft.com/office/drawing/2014/main" id="{DE00BE5A-C5FF-4E71-BD83-EE925A62835F}"/>
              </a:ext>
            </a:extLst>
          </p:cNvPr>
          <p:cNvSpPr>
            <a:spLocks noGrp="1"/>
          </p:cNvSpPr>
          <p:nvPr>
            <p:ph sz="half" idx="1"/>
          </p:nvPr>
        </p:nvSpPr>
        <p:spPr>
          <a:xfrm>
            <a:off x="838200" y="1825625"/>
            <a:ext cx="5181600" cy="4351338"/>
          </a:xfrm>
        </p:spPr>
        <p:txBody>
          <a:bodyPr>
            <a:normAutofit fontScale="92500" lnSpcReduction="10000"/>
          </a:bodyPr>
          <a:lstStyle/>
          <a:p>
            <a:pPr lvl="0"/>
            <a:r>
              <a:rPr lang="es-ES" dirty="0"/>
              <a:t>Asistir</a:t>
            </a:r>
          </a:p>
          <a:p>
            <a:pPr lvl="1"/>
            <a:r>
              <a:rPr lang="es-ES" dirty="0"/>
              <a:t>Asista a conferencias de padres y maestros, eventos escolares, capacitaciones especiales para padres</a:t>
            </a:r>
          </a:p>
          <a:p>
            <a:r>
              <a:rPr lang="es-ES" dirty="0"/>
              <a:t>Visitar</a:t>
            </a:r>
          </a:p>
          <a:p>
            <a:pPr lvl="1"/>
            <a:r>
              <a:rPr lang="es-ES" dirty="0"/>
              <a:t>Visite el aula</a:t>
            </a:r>
          </a:p>
          <a:p>
            <a:r>
              <a:rPr lang="es-ES" dirty="0"/>
              <a:t>Voluntario</a:t>
            </a:r>
          </a:p>
          <a:p>
            <a:pPr lvl="1"/>
            <a:r>
              <a:rPr lang="es-ES" dirty="0"/>
              <a:t>Sea voluntario en la escuela</a:t>
            </a:r>
          </a:p>
          <a:p>
            <a:r>
              <a:rPr lang="es-ES" dirty="0"/>
              <a:t>Unir</a:t>
            </a:r>
          </a:p>
          <a:p>
            <a:pPr lvl="1"/>
            <a:r>
              <a:rPr lang="es-ES" dirty="0"/>
              <a:t>Únase a las organizaciones de padres</a:t>
            </a:r>
            <a:endParaRPr lang="en-US" dirty="0"/>
          </a:p>
        </p:txBody>
      </p:sp>
      <p:sp>
        <p:nvSpPr>
          <p:cNvPr id="4" name="Content Placeholder 3">
            <a:extLst>
              <a:ext uri="{FF2B5EF4-FFF2-40B4-BE49-F238E27FC236}">
                <a16:creationId xmlns:a16="http://schemas.microsoft.com/office/drawing/2014/main" id="{95CCAB2E-71D6-4F66-AB8F-BEF3A223E21A}"/>
              </a:ext>
            </a:extLst>
          </p:cNvPr>
          <p:cNvSpPr>
            <a:spLocks noGrp="1"/>
          </p:cNvSpPr>
          <p:nvPr>
            <p:ph sz="half" idx="2"/>
          </p:nvPr>
        </p:nvSpPr>
        <p:spPr/>
        <p:txBody>
          <a:bodyPr>
            <a:normAutofit lnSpcReduction="10000"/>
          </a:bodyPr>
          <a:lstStyle/>
          <a:p>
            <a:pPr lvl="0"/>
            <a:r>
              <a:rPr lang="es-ES" dirty="0"/>
              <a:t>Mantener</a:t>
            </a:r>
          </a:p>
          <a:p>
            <a:pPr lvl="1"/>
            <a:r>
              <a:rPr lang="es-ES" dirty="0"/>
              <a:t>Mantenga informado a los maestros</a:t>
            </a:r>
          </a:p>
          <a:p>
            <a:r>
              <a:rPr lang="es-ES" dirty="0"/>
              <a:t>Comprometer</a:t>
            </a:r>
          </a:p>
          <a:p>
            <a:pPr lvl="1"/>
            <a:r>
              <a:rPr lang="es-ES" dirty="0"/>
              <a:t>Participe en una discusión sobre el trabajo escolar y el comportamiento de su hijo</a:t>
            </a:r>
          </a:p>
          <a:p>
            <a:r>
              <a:rPr lang="es-ES" dirty="0"/>
              <a:t>Reflexionar</a:t>
            </a:r>
          </a:p>
          <a:p>
            <a:pPr lvl="1"/>
            <a:r>
              <a:rPr lang="es-ES" dirty="0"/>
              <a:t>Reflexione sobre las responsabilidades establecidas en el pacto entre padres y la escuela</a:t>
            </a:r>
            <a:endParaRPr lang="en-US" dirty="0"/>
          </a:p>
        </p:txBody>
      </p:sp>
      <p:sp>
        <p:nvSpPr>
          <p:cNvPr id="7" name="Slide Number Placeholder 6">
            <a:extLst>
              <a:ext uri="{FF2B5EF4-FFF2-40B4-BE49-F238E27FC236}">
                <a16:creationId xmlns:a16="http://schemas.microsoft.com/office/drawing/2014/main" id="{BB5E76EB-82E0-4195-85A5-616A94B9A2AD}"/>
              </a:ext>
            </a:extLst>
          </p:cNvPr>
          <p:cNvSpPr>
            <a:spLocks noGrp="1"/>
          </p:cNvSpPr>
          <p:nvPr>
            <p:ph type="sldNum" sz="quarter" idx="12"/>
          </p:nvPr>
        </p:nvSpPr>
        <p:spPr/>
        <p:txBody>
          <a:bodyPr/>
          <a:lstStyle/>
          <a:p>
            <a:fld id="{1FAB08E9-ACD1-47B9-B8CC-C825146796EC}" type="slidenum">
              <a:rPr lang="en-US" smtClean="0"/>
              <a:pPr/>
              <a:t>40</a:t>
            </a:fld>
            <a:endParaRPr lang="en-US" dirty="0"/>
          </a:p>
        </p:txBody>
      </p:sp>
    </p:spTree>
    <p:extLst>
      <p:ext uri="{BB962C8B-B14F-4D97-AF65-F5344CB8AC3E}">
        <p14:creationId xmlns:p14="http://schemas.microsoft.com/office/powerpoint/2010/main" val="1407521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BF443-0530-4ADE-944B-5B3D3F739554}"/>
              </a:ext>
            </a:extLst>
          </p:cNvPr>
          <p:cNvSpPr>
            <a:spLocks noGrp="1"/>
          </p:cNvSpPr>
          <p:nvPr>
            <p:ph type="title"/>
          </p:nvPr>
        </p:nvSpPr>
        <p:spPr/>
        <p:txBody>
          <a:bodyPr/>
          <a:lstStyle/>
          <a:p>
            <a:r>
              <a:rPr lang="en-US" dirty="0"/>
              <a:t>Feedback</a:t>
            </a:r>
          </a:p>
        </p:txBody>
      </p:sp>
      <p:sp>
        <p:nvSpPr>
          <p:cNvPr id="3" name="Content Placeholder 2">
            <a:extLst>
              <a:ext uri="{FF2B5EF4-FFF2-40B4-BE49-F238E27FC236}">
                <a16:creationId xmlns:a16="http://schemas.microsoft.com/office/drawing/2014/main" id="{70CF9C4F-8BF1-4179-B9C5-E08207487732}"/>
              </a:ext>
            </a:extLst>
          </p:cNvPr>
          <p:cNvSpPr>
            <a:spLocks noGrp="1"/>
          </p:cNvSpPr>
          <p:nvPr>
            <p:ph idx="1"/>
          </p:nvPr>
        </p:nvSpPr>
        <p:spPr>
          <a:xfrm>
            <a:off x="914400" y="1847850"/>
            <a:ext cx="10515600" cy="4351338"/>
          </a:xfrm>
        </p:spPr>
        <p:txBody>
          <a:bodyPr/>
          <a:lstStyle/>
          <a:p>
            <a:pPr marL="0" indent="0">
              <a:buNone/>
            </a:pPr>
            <a:r>
              <a:rPr lang="en-US" dirty="0">
                <a:solidFill>
                  <a:schemeClr val="tx1">
                    <a:lumMod val="75000"/>
                    <a:lumOff val="25000"/>
                  </a:schemeClr>
                </a:solidFill>
              </a:rPr>
              <a:t>Parents are encouraged to provide feedback and suggestions to their school’s leadership</a:t>
            </a:r>
          </a:p>
          <a:p>
            <a:pPr marL="0" indent="0">
              <a:buNone/>
            </a:pPr>
            <a:endParaRPr lang="en-US" dirty="0"/>
          </a:p>
          <a:p>
            <a:pPr marL="0" indent="0">
              <a:buNone/>
            </a:pPr>
            <a:r>
              <a:rPr lang="en-US" dirty="0"/>
              <a:t>Please feel free to send an email to any teacher or to administration at any time. We are happy to hear your feedback.</a:t>
            </a:r>
          </a:p>
        </p:txBody>
      </p:sp>
      <p:sp>
        <p:nvSpPr>
          <p:cNvPr id="6" name="Slide Number Placeholder 5">
            <a:extLst>
              <a:ext uri="{FF2B5EF4-FFF2-40B4-BE49-F238E27FC236}">
                <a16:creationId xmlns:a16="http://schemas.microsoft.com/office/drawing/2014/main" id="{3C7FD4E7-1FB0-4734-8D5D-36699EFF7EAF}"/>
              </a:ext>
            </a:extLst>
          </p:cNvPr>
          <p:cNvSpPr>
            <a:spLocks noGrp="1"/>
          </p:cNvSpPr>
          <p:nvPr>
            <p:ph type="sldNum" sz="quarter" idx="12"/>
          </p:nvPr>
        </p:nvSpPr>
        <p:spPr/>
        <p:txBody>
          <a:bodyPr/>
          <a:lstStyle/>
          <a:p>
            <a:fld id="{1FAB08E9-ACD1-47B9-B8CC-C825146796EC}" type="slidenum">
              <a:rPr lang="en-US" smtClean="0"/>
              <a:pPr/>
              <a:t>41</a:t>
            </a:fld>
            <a:endParaRPr lang="en-US" dirty="0"/>
          </a:p>
        </p:txBody>
      </p:sp>
    </p:spTree>
    <p:extLst>
      <p:ext uri="{BB962C8B-B14F-4D97-AF65-F5344CB8AC3E}">
        <p14:creationId xmlns:p14="http://schemas.microsoft.com/office/powerpoint/2010/main" val="26447620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BF443-0530-4ADE-944B-5B3D3F739554}"/>
              </a:ext>
            </a:extLst>
          </p:cNvPr>
          <p:cNvSpPr>
            <a:spLocks noGrp="1"/>
          </p:cNvSpPr>
          <p:nvPr>
            <p:ph type="title"/>
          </p:nvPr>
        </p:nvSpPr>
        <p:spPr/>
        <p:txBody>
          <a:bodyPr/>
          <a:lstStyle/>
          <a:p>
            <a:r>
              <a:rPr lang="en-US" dirty="0" err="1"/>
              <a:t>Retroalimentación</a:t>
            </a:r>
            <a:endParaRPr lang="en-US" dirty="0"/>
          </a:p>
        </p:txBody>
      </p:sp>
      <p:sp>
        <p:nvSpPr>
          <p:cNvPr id="3" name="Content Placeholder 2">
            <a:extLst>
              <a:ext uri="{FF2B5EF4-FFF2-40B4-BE49-F238E27FC236}">
                <a16:creationId xmlns:a16="http://schemas.microsoft.com/office/drawing/2014/main" id="{70CF9C4F-8BF1-4179-B9C5-E08207487732}"/>
              </a:ext>
            </a:extLst>
          </p:cNvPr>
          <p:cNvSpPr>
            <a:spLocks noGrp="1"/>
          </p:cNvSpPr>
          <p:nvPr>
            <p:ph idx="1"/>
          </p:nvPr>
        </p:nvSpPr>
        <p:spPr/>
        <p:txBody>
          <a:bodyPr/>
          <a:lstStyle/>
          <a:p>
            <a:r>
              <a:rPr lang="es-ES" dirty="0"/>
              <a:t>Se anima a los padres a proporcionar comentarios y sugerencias a los líderes de su escuela.</a:t>
            </a:r>
          </a:p>
          <a:p>
            <a:endParaRPr lang="es-ES" dirty="0"/>
          </a:p>
          <a:p>
            <a:r>
              <a:rPr lang="es-ES" dirty="0"/>
              <a:t>No dude en enviar un correo electrónico a cualquier maestro o a la administración en cualquier momento. Nos complace escuchar sus comentarios.</a:t>
            </a:r>
            <a:endParaRPr lang="en-US" dirty="0"/>
          </a:p>
        </p:txBody>
      </p:sp>
      <p:sp>
        <p:nvSpPr>
          <p:cNvPr id="6" name="Slide Number Placeholder 5">
            <a:extLst>
              <a:ext uri="{FF2B5EF4-FFF2-40B4-BE49-F238E27FC236}">
                <a16:creationId xmlns:a16="http://schemas.microsoft.com/office/drawing/2014/main" id="{3C7FD4E7-1FB0-4734-8D5D-36699EFF7EAF}"/>
              </a:ext>
            </a:extLst>
          </p:cNvPr>
          <p:cNvSpPr>
            <a:spLocks noGrp="1"/>
          </p:cNvSpPr>
          <p:nvPr>
            <p:ph type="sldNum" sz="quarter" idx="12"/>
          </p:nvPr>
        </p:nvSpPr>
        <p:spPr/>
        <p:txBody>
          <a:bodyPr/>
          <a:lstStyle/>
          <a:p>
            <a:fld id="{1FAB08E9-ACD1-47B9-B8CC-C825146796EC}" type="slidenum">
              <a:rPr lang="en-US" smtClean="0"/>
              <a:pPr/>
              <a:t>42</a:t>
            </a:fld>
            <a:endParaRPr lang="en-US" dirty="0"/>
          </a:p>
        </p:txBody>
      </p:sp>
    </p:spTree>
    <p:extLst>
      <p:ext uri="{BB962C8B-B14F-4D97-AF65-F5344CB8AC3E}">
        <p14:creationId xmlns:p14="http://schemas.microsoft.com/office/powerpoint/2010/main" val="18112985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48A9F-F45B-46F8-BD0D-533D98EC7386}"/>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982208A3-BAB0-4FF4-B7D9-C7976CFE9CDC}"/>
              </a:ext>
            </a:extLst>
          </p:cNvPr>
          <p:cNvSpPr>
            <a:spLocks noGrp="1"/>
          </p:cNvSpPr>
          <p:nvPr>
            <p:ph idx="1"/>
          </p:nvPr>
        </p:nvSpPr>
        <p:spPr>
          <a:xfrm>
            <a:off x="838200" y="3429000"/>
            <a:ext cx="10515600" cy="1141862"/>
          </a:xfrm>
        </p:spPr>
        <p:txBody>
          <a:bodyPr>
            <a:normAutofit/>
          </a:bodyPr>
          <a:lstStyle/>
          <a:p>
            <a:pPr marL="0" indent="0" algn="ctr">
              <a:buNone/>
            </a:pPr>
            <a:r>
              <a:rPr lang="en-US" sz="4400" dirty="0"/>
              <a:t>Let’s have an amazing school year!</a:t>
            </a:r>
          </a:p>
        </p:txBody>
      </p:sp>
      <p:sp>
        <p:nvSpPr>
          <p:cNvPr id="6" name="Slide Number Placeholder 5">
            <a:extLst>
              <a:ext uri="{FF2B5EF4-FFF2-40B4-BE49-F238E27FC236}">
                <a16:creationId xmlns:a16="http://schemas.microsoft.com/office/drawing/2014/main" id="{FB91B2F6-4643-44B0-BF64-69E2BAFD3BCC}"/>
              </a:ext>
            </a:extLst>
          </p:cNvPr>
          <p:cNvSpPr>
            <a:spLocks noGrp="1"/>
          </p:cNvSpPr>
          <p:nvPr>
            <p:ph type="sldNum" sz="quarter" idx="12"/>
          </p:nvPr>
        </p:nvSpPr>
        <p:spPr/>
        <p:txBody>
          <a:bodyPr/>
          <a:lstStyle/>
          <a:p>
            <a:fld id="{1FAB08E9-ACD1-47B9-B8CC-C825146796EC}" type="slidenum">
              <a:rPr lang="en-US" smtClean="0"/>
              <a:pPr/>
              <a:t>43</a:t>
            </a:fld>
            <a:endParaRPr lang="en-US" dirty="0"/>
          </a:p>
        </p:txBody>
      </p:sp>
    </p:spTree>
    <p:extLst>
      <p:ext uri="{BB962C8B-B14F-4D97-AF65-F5344CB8AC3E}">
        <p14:creationId xmlns:p14="http://schemas.microsoft.com/office/powerpoint/2010/main" val="24173298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48A9F-F45B-46F8-BD0D-533D98EC7386}"/>
              </a:ext>
            </a:extLst>
          </p:cNvPr>
          <p:cNvSpPr>
            <a:spLocks noGrp="1"/>
          </p:cNvSpPr>
          <p:nvPr>
            <p:ph type="title"/>
          </p:nvPr>
        </p:nvSpPr>
        <p:spPr/>
        <p:txBody>
          <a:bodyPr/>
          <a:lstStyle/>
          <a:p>
            <a:r>
              <a:rPr lang="es-CL" dirty="0"/>
              <a:t>¿</a:t>
            </a:r>
            <a:r>
              <a:rPr lang="en-US" dirty="0" err="1"/>
              <a:t>Preguntas</a:t>
            </a:r>
            <a:r>
              <a:rPr lang="en-US" dirty="0"/>
              <a:t>?</a:t>
            </a:r>
          </a:p>
        </p:txBody>
      </p:sp>
      <p:sp>
        <p:nvSpPr>
          <p:cNvPr id="3" name="Content Placeholder 2">
            <a:extLst>
              <a:ext uri="{FF2B5EF4-FFF2-40B4-BE49-F238E27FC236}">
                <a16:creationId xmlns:a16="http://schemas.microsoft.com/office/drawing/2014/main" id="{982208A3-BAB0-4FF4-B7D9-C7976CFE9CDC}"/>
              </a:ext>
            </a:extLst>
          </p:cNvPr>
          <p:cNvSpPr>
            <a:spLocks noGrp="1"/>
          </p:cNvSpPr>
          <p:nvPr>
            <p:ph idx="1"/>
          </p:nvPr>
        </p:nvSpPr>
        <p:spPr>
          <a:xfrm>
            <a:off x="838200" y="3429000"/>
            <a:ext cx="10515600" cy="1141862"/>
          </a:xfrm>
        </p:spPr>
        <p:txBody>
          <a:bodyPr>
            <a:normAutofit fontScale="92500" lnSpcReduction="20000"/>
          </a:bodyPr>
          <a:lstStyle/>
          <a:p>
            <a:pPr marL="0" indent="0" algn="ctr">
              <a:buNone/>
            </a:pPr>
            <a:r>
              <a:rPr lang="es-ES" sz="4400" dirty="0"/>
              <a:t>¡Tengamos un año escolar increíble!
</a:t>
            </a:r>
            <a:endParaRPr lang="en-US" sz="4400" dirty="0"/>
          </a:p>
        </p:txBody>
      </p:sp>
      <p:sp>
        <p:nvSpPr>
          <p:cNvPr id="6" name="Slide Number Placeholder 5">
            <a:extLst>
              <a:ext uri="{FF2B5EF4-FFF2-40B4-BE49-F238E27FC236}">
                <a16:creationId xmlns:a16="http://schemas.microsoft.com/office/drawing/2014/main" id="{FB91B2F6-4643-44B0-BF64-69E2BAFD3BCC}"/>
              </a:ext>
            </a:extLst>
          </p:cNvPr>
          <p:cNvSpPr>
            <a:spLocks noGrp="1"/>
          </p:cNvSpPr>
          <p:nvPr>
            <p:ph type="sldNum" sz="quarter" idx="12"/>
          </p:nvPr>
        </p:nvSpPr>
        <p:spPr/>
        <p:txBody>
          <a:bodyPr/>
          <a:lstStyle/>
          <a:p>
            <a:fld id="{1FAB08E9-ACD1-47B9-B8CC-C825146796EC}" type="slidenum">
              <a:rPr lang="en-US" smtClean="0"/>
              <a:pPr/>
              <a:t>44</a:t>
            </a:fld>
            <a:endParaRPr lang="en-US" dirty="0"/>
          </a:p>
        </p:txBody>
      </p:sp>
    </p:spTree>
    <p:extLst>
      <p:ext uri="{BB962C8B-B14F-4D97-AF65-F5344CB8AC3E}">
        <p14:creationId xmlns:p14="http://schemas.microsoft.com/office/powerpoint/2010/main" val="8720171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itle I Annual Meeting 2021-22" id="{E46A773D-C438-48D9-B6A1-AFC27D52980B}" vid="{30AB6230-19E4-4574-A271-1E429511CF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Title I Annual Meeting 2021-22</Template>
  <TotalTime>4217</TotalTime>
  <Words>3649</Words>
  <Application>Microsoft Office PowerPoint</Application>
  <PresentationFormat>Widescreen</PresentationFormat>
  <Paragraphs>408</Paragraphs>
  <Slides>44</Slides>
  <Notes>42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Cambria</vt:lpstr>
      <vt:lpstr>Office Theme</vt:lpstr>
      <vt:lpstr>Title I Annual Parent Meeting</vt:lpstr>
      <vt:lpstr>Reunión Annual de Padres Título 1</vt:lpstr>
      <vt:lpstr>Agenda</vt:lpstr>
      <vt:lpstr>Agenda</vt:lpstr>
      <vt:lpstr>What is Title I?</vt:lpstr>
      <vt:lpstr>¿Qué es Título 1?</vt:lpstr>
      <vt:lpstr>Beaufort County Title I Schools</vt:lpstr>
      <vt:lpstr>Escuelas Título 1 del Condado de Beaufort
</vt:lpstr>
      <vt:lpstr>How does Title I Work?</vt:lpstr>
      <vt:lpstr>¿Cómo funciona el Título 1?
</vt:lpstr>
      <vt:lpstr>A Title I Schoolwide Program</vt:lpstr>
      <vt:lpstr>Programa Escolar de Título 1
</vt:lpstr>
      <vt:lpstr>Determining How Title I Funds Are Used</vt:lpstr>
      <vt:lpstr>Decidir cómo utilizar los fondos del Título 1
</vt:lpstr>
      <vt:lpstr>School Goals Developed from Needs Assessment</vt:lpstr>
      <vt:lpstr>Objetivos escolares desarrollados a partir de la evaluación de necesidades
</vt:lpstr>
      <vt:lpstr>Our School’s Title I Activities – Program Evaluation</vt:lpstr>
      <vt:lpstr>Actividades del Título 1 de nuestra escuela – Evaluación del programa
</vt:lpstr>
      <vt:lpstr>School Performance</vt:lpstr>
      <vt:lpstr>Desempeño de la escuela
</vt:lpstr>
      <vt:lpstr>School Curriculum</vt:lpstr>
      <vt:lpstr>Curriculum de la escuela</vt:lpstr>
      <vt:lpstr>Parent and Family Engagement</vt:lpstr>
      <vt:lpstr>Participación de los padres y la familia
</vt:lpstr>
      <vt:lpstr>Parent and Family Engagement:  School Compact</vt:lpstr>
      <vt:lpstr>Participación de los padres y la familia: Compromiso escolar
</vt:lpstr>
      <vt:lpstr>Parent and Family Engagement Policy</vt:lpstr>
      <vt:lpstr>Política de Participación de los Padres y la Familia
</vt:lpstr>
      <vt:lpstr>Planned Parent Engagement Activities</vt:lpstr>
      <vt:lpstr>Actividades planificadas de participación de los padres</vt:lpstr>
      <vt:lpstr>Parenting Set Aside</vt:lpstr>
      <vt:lpstr>Reserva parental</vt:lpstr>
      <vt:lpstr>Parents’ Rights Under Title I</vt:lpstr>
      <vt:lpstr>Derechos de los padres bajo el Título 1</vt:lpstr>
      <vt:lpstr>Parent and Family Engagement</vt:lpstr>
      <vt:lpstr>Participación de los padres y la familia
</vt:lpstr>
      <vt:lpstr>Simple Ways to Support Your Child’s Education</vt:lpstr>
      <vt:lpstr>Maneras sencillas de apoyar la educación de su hijo</vt:lpstr>
      <vt:lpstr>Simple Ways Know Your School and  Communicate With Teachers</vt:lpstr>
      <vt:lpstr>Formas sencillas de conocer su escuela y comunicarse con los maestros
</vt:lpstr>
      <vt:lpstr>Feedback</vt:lpstr>
      <vt:lpstr>Retroalimentación</vt:lpstr>
      <vt:lpstr>Questions?</vt:lpstr>
      <vt:lpstr>¿Preguntas?</vt:lpstr>
    </vt:vector>
  </TitlesOfParts>
  <Company>Beaufort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 Annual Parent Meeting</dc:title>
  <dc:creator>Mattson, Denise C</dc:creator>
  <cp:lastModifiedBy>Thomas, Bethany M</cp:lastModifiedBy>
  <cp:revision>32</cp:revision>
  <cp:lastPrinted>2022-07-27T22:21:45Z</cp:lastPrinted>
  <dcterms:created xsi:type="dcterms:W3CDTF">2022-07-18T17:23:06Z</dcterms:created>
  <dcterms:modified xsi:type="dcterms:W3CDTF">2023-08-28T14:20:06Z</dcterms:modified>
</cp:coreProperties>
</file>