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tags/tag4.xml" ContentType="application/vnd.openxmlformats-officedocument.presentationml.tags+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442" r:id="rId5"/>
    <p:sldId id="430" r:id="rId6"/>
    <p:sldId id="443" r:id="rId7"/>
    <p:sldId id="406" r:id="rId8"/>
    <p:sldId id="409" r:id="rId9"/>
    <p:sldId id="410" r:id="rId10"/>
    <p:sldId id="411" r:id="rId11"/>
    <p:sldId id="330" r:id="rId12"/>
    <p:sldId id="331" r:id="rId13"/>
    <p:sldId id="429" r:id="rId14"/>
    <p:sldId id="332" r:id="rId15"/>
    <p:sldId id="350" r:id="rId16"/>
    <p:sldId id="266" r:id="rId17"/>
    <p:sldId id="267" r:id="rId18"/>
    <p:sldId id="268" r:id="rId19"/>
    <p:sldId id="269" r:id="rId20"/>
    <p:sldId id="270" r:id="rId21"/>
    <p:sldId id="271" r:id="rId22"/>
    <p:sldId id="272" r:id="rId23"/>
    <p:sldId id="445" r:id="rId24"/>
    <p:sldId id="446" r:id="rId25"/>
    <p:sldId id="447" r:id="rId26"/>
    <p:sldId id="448" r:id="rId2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ild" initials="b" lastIdx="55" clrIdx="0"/>
  <p:cmAuthor id="1" name="Landrum, Angela" initials="AL" lastIdx="9" clrIdx="1"/>
  <p:cmAuthor id="2" name="Will Morton, Ph.D." initials="WM" lastIdx="22" clrIdx="2"/>
  <p:cmAuthor id="3" name="Deborah Pennington" initials="DB"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0065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92" autoAdjust="0"/>
    <p:restoredTop sz="94514" autoAdjust="0"/>
  </p:normalViewPr>
  <p:slideViewPr>
    <p:cSldViewPr>
      <p:cViewPr>
        <p:scale>
          <a:sx n="80" d="100"/>
          <a:sy n="80" d="100"/>
        </p:scale>
        <p:origin x="-2502" y="-744"/>
      </p:cViewPr>
      <p:guideLst>
        <p:guide orient="horz" pos="2160"/>
        <p:guide pos="2880"/>
      </p:guideLst>
    </p:cSldViewPr>
  </p:slideViewPr>
  <p:notesTextViewPr>
    <p:cViewPr>
      <p:scale>
        <a:sx n="1" d="1"/>
        <a:sy n="1" d="1"/>
      </p:scale>
      <p:origin x="0" y="0"/>
    </p:cViewPr>
  </p:notesTextViewPr>
  <p:sorterViewPr>
    <p:cViewPr>
      <p:scale>
        <a:sx n="100" d="100"/>
        <a:sy n="100" d="100"/>
      </p:scale>
      <p:origin x="0" y="120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17" tIns="46659" rIns="93317" bIns="46659" rtlCol="0"/>
          <a:lstStyle>
            <a:lvl1pPr algn="r">
              <a:defRPr sz="1200"/>
            </a:lvl1pPr>
          </a:lstStyle>
          <a:p>
            <a:fld id="{33F4FBB1-5483-45EB-85E5-FDA6006D296A}" type="datetimeFigureOut">
              <a:rPr lang="en-US" smtClean="0"/>
              <a:t>9/1/2017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7" tIns="46659" rIns="93317" bIns="4665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317" tIns="46659" rIns="93317" bIns="46659" rtlCol="0" anchor="b"/>
          <a:lstStyle>
            <a:lvl1pPr algn="r">
              <a:defRPr sz="1200"/>
            </a:lvl1pPr>
          </a:lstStyle>
          <a:p>
            <a:fld id="{EF598FB0-6337-4C13-91A9-06CB3F5AE99B}" type="slidenum">
              <a:rPr lang="en-US" smtClean="0"/>
              <a:t>‹#›</a:t>
            </a:fld>
            <a:endParaRPr lang="en-US"/>
          </a:p>
        </p:txBody>
      </p:sp>
    </p:spTree>
    <p:extLst>
      <p:ext uri="{BB962C8B-B14F-4D97-AF65-F5344CB8AC3E}">
        <p14:creationId xmlns:p14="http://schemas.microsoft.com/office/powerpoint/2010/main" val="349133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ags" Target="../tags/tag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TextBox 3"/>
          <p:cNvSpPr txBox="1"/>
          <p:nvPr>
            <p:custDataLst>
              <p:tags r:id="rId1"/>
            </p:custDataLst>
          </p:nvPr>
        </p:nvSpPr>
        <p:spPr>
          <a:xfrm>
            <a:off x="0" y="0"/>
            <a:ext cx="3816902" cy="369471"/>
          </a:xfrm>
          <a:prstGeom prst="rect">
            <a:avLst/>
          </a:prstGeom>
          <a:noFill/>
        </p:spPr>
        <p:txBody>
          <a:bodyPr vert="horz" lIns="91577" tIns="45789" rIns="91577" bIns="45789" rtlCol="0">
            <a:spAutoFit/>
          </a:bodyPr>
          <a:lstStyle/>
          <a:p>
            <a:endParaRPr lang="en-US"/>
          </a:p>
        </p:txBody>
      </p:sp>
    </p:spTree>
    <p:extLst>
      <p:ext uri="{BB962C8B-B14F-4D97-AF65-F5344CB8AC3E}">
        <p14:creationId xmlns:p14="http://schemas.microsoft.com/office/powerpoint/2010/main" val="2058122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start the discussion</a:t>
            </a:r>
            <a:r>
              <a:rPr lang="en-US" baseline="0" dirty="0" smtClean="0"/>
              <a:t> of Official SAT Practice on Khan Academy by talking what it’s really about:  building student confidence and giving all students the feeling that they can succeed on the SAT and open up opportunities for their future.</a:t>
            </a:r>
          </a:p>
          <a:p>
            <a:endParaRPr lang="en-US" baseline="0" dirty="0" smtClean="0"/>
          </a:p>
          <a:p>
            <a:r>
              <a:rPr lang="en-US" baseline="0" dirty="0" smtClean="0"/>
              <a:t>[In slideshow mode, click the image of the video to launch the YouTube link.  Make sure you have internet access and are hooked up to speakers.  If you don’t have internet/speakers, try and download in advance to play, or you can direct attendees to http://bit.ly/sat_confidence to view themselves.]</a:t>
            </a:r>
            <a:endParaRPr lang="en-US" dirty="0" smtClean="0"/>
          </a:p>
        </p:txBody>
      </p:sp>
      <p:sp>
        <p:nvSpPr>
          <p:cNvPr id="4" name="TextBox 3"/>
          <p:cNvSpPr txBox="1"/>
          <p:nvPr>
            <p:custDataLst>
              <p:tags r:id="rId1"/>
            </p:custDataLst>
          </p:nvPr>
        </p:nvSpPr>
        <p:spPr>
          <a:xfrm>
            <a:off x="0" y="0"/>
            <a:ext cx="3816902" cy="369471"/>
          </a:xfrm>
          <a:prstGeom prst="rect">
            <a:avLst/>
          </a:prstGeom>
          <a:noFill/>
        </p:spPr>
        <p:txBody>
          <a:bodyPr vert="horz" lIns="91577" tIns="45789" rIns="91577" bIns="45789" rtlCol="0">
            <a:spAutoFit/>
          </a:bodyPr>
          <a:lstStyle/>
          <a:p>
            <a:endParaRPr lang="en-US"/>
          </a:p>
        </p:txBody>
      </p:sp>
    </p:spTree>
    <p:extLst>
      <p:ext uri="{BB962C8B-B14F-4D97-AF65-F5344CB8AC3E}">
        <p14:creationId xmlns:p14="http://schemas.microsoft.com/office/powerpoint/2010/main" val="2533122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598FB0-6337-4C13-91A9-06CB3F5AE99B}" type="slidenum">
              <a:rPr lang="en-US" smtClean="0"/>
              <a:t>4</a:t>
            </a:fld>
            <a:endParaRPr lang="en-US"/>
          </a:p>
        </p:txBody>
      </p:sp>
    </p:spTree>
    <p:extLst>
      <p:ext uri="{BB962C8B-B14F-4D97-AF65-F5344CB8AC3E}">
        <p14:creationId xmlns:p14="http://schemas.microsoft.com/office/powerpoint/2010/main" val="4143696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598FB0-6337-4C13-91A9-06CB3F5AE99B}" type="slidenum">
              <a:rPr lang="en-US" smtClean="0"/>
              <a:t>5</a:t>
            </a:fld>
            <a:endParaRPr lang="en-US"/>
          </a:p>
        </p:txBody>
      </p:sp>
    </p:spTree>
    <p:extLst>
      <p:ext uri="{BB962C8B-B14F-4D97-AF65-F5344CB8AC3E}">
        <p14:creationId xmlns:p14="http://schemas.microsoft.com/office/powerpoint/2010/main" val="2293211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598FB0-6337-4C13-91A9-06CB3F5AE99B}" type="slidenum">
              <a:rPr lang="en-US" smtClean="0"/>
              <a:t>6</a:t>
            </a:fld>
            <a:endParaRPr lang="en-US"/>
          </a:p>
        </p:txBody>
      </p:sp>
    </p:spTree>
    <p:extLst>
      <p:ext uri="{BB962C8B-B14F-4D97-AF65-F5344CB8AC3E}">
        <p14:creationId xmlns:p14="http://schemas.microsoft.com/office/powerpoint/2010/main" val="97295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598FB0-6337-4C13-91A9-06CB3F5AE99B}" type="slidenum">
              <a:rPr lang="en-US" smtClean="0"/>
              <a:t>7</a:t>
            </a:fld>
            <a:endParaRPr lang="en-US"/>
          </a:p>
        </p:txBody>
      </p:sp>
    </p:spTree>
    <p:extLst>
      <p:ext uri="{BB962C8B-B14F-4D97-AF65-F5344CB8AC3E}">
        <p14:creationId xmlns:p14="http://schemas.microsoft.com/office/powerpoint/2010/main" val="4107389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598FB0-6337-4C13-91A9-06CB3F5AE99B}" type="slidenum">
              <a:rPr lang="en-US" smtClean="0"/>
              <a:t>8</a:t>
            </a:fld>
            <a:endParaRPr lang="en-US"/>
          </a:p>
        </p:txBody>
      </p:sp>
    </p:spTree>
    <p:extLst>
      <p:ext uri="{BB962C8B-B14F-4D97-AF65-F5344CB8AC3E}">
        <p14:creationId xmlns:p14="http://schemas.microsoft.com/office/powerpoint/2010/main" val="3946959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should discuss the option of creating a College Board account with a parent.  Encourage students to share</a:t>
            </a:r>
            <a:r>
              <a:rPr lang="en-US" baseline="0" dirty="0" smtClean="0"/>
              <a:t> the terms and conditions, as well as the privacy policy, with a parent.</a:t>
            </a:r>
            <a:endParaRPr lang="en-US" dirty="0"/>
          </a:p>
        </p:txBody>
      </p:sp>
      <p:sp>
        <p:nvSpPr>
          <p:cNvPr id="4" name="Slide Number Placeholder 3"/>
          <p:cNvSpPr>
            <a:spLocks noGrp="1"/>
          </p:cNvSpPr>
          <p:nvPr>
            <p:ph type="sldNum" sz="quarter" idx="10"/>
          </p:nvPr>
        </p:nvSpPr>
        <p:spPr/>
        <p:txBody>
          <a:bodyPr/>
          <a:lstStyle/>
          <a:p>
            <a:fld id="{EF598FB0-6337-4C13-91A9-06CB3F5AE99B}" type="slidenum">
              <a:rPr lang="en-US" smtClean="0"/>
              <a:t>9</a:t>
            </a:fld>
            <a:endParaRPr lang="en-US"/>
          </a:p>
        </p:txBody>
      </p:sp>
    </p:spTree>
    <p:extLst>
      <p:ext uri="{BB962C8B-B14F-4D97-AF65-F5344CB8AC3E}">
        <p14:creationId xmlns:p14="http://schemas.microsoft.com/office/powerpoint/2010/main" val="2823218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598FB0-6337-4C13-91A9-06CB3F5AE99B}" type="slidenum">
              <a:rPr lang="en-US" smtClean="0"/>
              <a:t>11</a:t>
            </a:fld>
            <a:endParaRPr lang="en-US"/>
          </a:p>
        </p:txBody>
      </p:sp>
    </p:spTree>
    <p:extLst>
      <p:ext uri="{BB962C8B-B14F-4D97-AF65-F5344CB8AC3E}">
        <p14:creationId xmlns:p14="http://schemas.microsoft.com/office/powerpoint/2010/main" val="4109365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598FB0-6337-4C13-91A9-06CB3F5AE99B}" type="slidenum">
              <a:rPr lang="en-US" smtClean="0"/>
              <a:t>12</a:t>
            </a:fld>
            <a:endParaRPr lang="en-US"/>
          </a:p>
        </p:txBody>
      </p:sp>
    </p:spTree>
    <p:extLst>
      <p:ext uri="{BB962C8B-B14F-4D97-AF65-F5344CB8AC3E}">
        <p14:creationId xmlns:p14="http://schemas.microsoft.com/office/powerpoint/2010/main" val="712870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we first read in their PSAT information, we use their specific question results to generate practice recommendations for them. However, we do not store any of their actual results or their score.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Each time the user logs in, we query College Board to find out what their PSAT score was, just so we can display it on their SAT Dashboard. If they then choose to disconnect their CB and KA accounts, we will no longer have nor display that score information.</a:t>
            </a:r>
          </a:p>
          <a:p>
            <a:endParaRPr lang="en-US" dirty="0"/>
          </a:p>
        </p:txBody>
      </p:sp>
      <p:sp>
        <p:nvSpPr>
          <p:cNvPr id="4" name="Slide Number Placeholder 3"/>
          <p:cNvSpPr>
            <a:spLocks noGrp="1"/>
          </p:cNvSpPr>
          <p:nvPr>
            <p:ph type="sldNum" sz="quarter" idx="10"/>
          </p:nvPr>
        </p:nvSpPr>
        <p:spPr/>
        <p:txBody>
          <a:bodyPr/>
          <a:lstStyle/>
          <a:p>
            <a:fld id="{EF598FB0-6337-4C13-91A9-06CB3F5AE99B}" type="slidenum">
              <a:rPr lang="en-US" smtClean="0"/>
              <a:t>13</a:t>
            </a:fld>
            <a:endParaRPr lang="en-US"/>
          </a:p>
        </p:txBody>
      </p:sp>
    </p:spTree>
    <p:extLst>
      <p:ext uri="{BB962C8B-B14F-4D97-AF65-F5344CB8AC3E}">
        <p14:creationId xmlns:p14="http://schemas.microsoft.com/office/powerpoint/2010/main" val="1216671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Alternate text for screen shot:</a:t>
            </a:r>
          </a:p>
          <a:p>
            <a:endParaRPr lang="en-US" dirty="0" smtClean="0"/>
          </a:p>
          <a:p>
            <a:r>
              <a:rPr lang="en-US" dirty="0" smtClean="0"/>
              <a:t>A screen shot is titled:</a:t>
            </a:r>
            <a:r>
              <a:rPr lang="en-US" baseline="0" dirty="0" smtClean="0"/>
              <a:t> Official SAT Practice  NEW!  A subhead reads For the first time ever.  For you.  For free.  There are four bullet points: Get to know the redesigned SAT (March 2016); See personalized practice recommendations; Stay on top of important SAT dates and news; Practice anytime, anywhere, at no cost.</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CCED9B4B-AEB6-FF4F-A240-FC8FDE303F3B}"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003151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screen shot shows that users may sign in with Gmail</a:t>
            </a:r>
            <a:r>
              <a:rPr lang="en-US" baseline="0" dirty="0" smtClean="0"/>
              <a:t> or Facebook.  A fillable form is titled Start learning on Khan Academy.  It requires users to enter first name, last name, email and a birthdate.  When complete to click the green sign up button.</a:t>
            </a:r>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689811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screen grab is titled:</a:t>
            </a:r>
            <a:r>
              <a:rPr lang="en-US" baseline="0" dirty="0" smtClean="0"/>
              <a:t> Welcome to Official SAT Practice  Khan Academy.  Type reads:  We’d love to start by practicing what you missed on the PSAT.  To make this happen we’ll have you sign in to the CollegBoard.org and send your PSAT results to Khan Academy.  Doing this will enable you to skip our diagnostic quizzes.  We will also receive updates about the date of your upcoming SAT.  If you haven’t taken the PSAT yet, no worries, let’s take your first diagnostic quiz.  There are two options: A Sign in to CollegeBoard.org and send your PSAT results to Khan Academy or B Take your first diagnostic quiz.</a:t>
            </a:r>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44302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screen shot shows to fillable boxes a user must fill in to create a College</a:t>
            </a:r>
            <a:r>
              <a:rPr lang="en-US" baseline="0" dirty="0" smtClean="0"/>
              <a:t> Board Account:  username and password.  A remember me box may be clicked.  A side note advises Students can register for exams, get test scores, find colleges, learn about financial aid and more.  Education professionals can access tools and services designed to support their work, including online reports, test ordering, recruitment support, financial aid solutions and  more.</a:t>
            </a:r>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163327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screen shot is titled Request for Approval:</a:t>
            </a:r>
            <a:r>
              <a:rPr lang="en-US" baseline="0" dirty="0" smtClean="0"/>
              <a:t>  Khan Academy is requesting permission for the following: Press send below to give College Board permission to send your test results to Khan Academy so that Khan Academy can personalize your practice recommendations based on how you did.  And once you’re registered for the SAT College Board will also send Khan Academy your upcoming test dates so they can update your practice schedule.  You can remove permission at any time.  A green send button is highlighted.  Below is a step titled Revoke Permission.  Clicking on the blue button labeled Revoke will do so.</a:t>
            </a:r>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292074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screen grab is titled Today’s Goal:  Practice your skills.  Users</a:t>
            </a:r>
            <a:r>
              <a:rPr lang="en-US" baseline="0" dirty="0" smtClean="0"/>
              <a:t> may click on Reading &amp; Writing or Practice Math to begin their practice.  A sample combined score </a:t>
            </a:r>
            <a:r>
              <a:rPr lang="en-US" baseline="0" smtClean="0"/>
              <a:t>of 1080 </a:t>
            </a:r>
            <a:r>
              <a:rPr lang="en-US" baseline="0" dirty="0" smtClean="0"/>
              <a:t>is shown</a:t>
            </a:r>
            <a:r>
              <a:rPr lang="en-US" baseline="0" smtClean="0"/>
              <a:t>: 500 </a:t>
            </a:r>
            <a:r>
              <a:rPr lang="en-US" baseline="0" dirty="0" smtClean="0"/>
              <a:t>for math</a:t>
            </a:r>
            <a:r>
              <a:rPr lang="en-US" baseline="0" smtClean="0"/>
              <a:t>; 580 </a:t>
            </a:r>
            <a:r>
              <a:rPr lang="en-US" baseline="0" dirty="0" smtClean="0"/>
              <a:t>for reading and writing.  A section called current skill levels is shown as is frequently asked questions. </a:t>
            </a:r>
            <a:endParaRPr lang="en-US" dirty="0"/>
          </a:p>
        </p:txBody>
      </p:sp>
      <p:sp>
        <p:nvSpPr>
          <p:cNvPr id="4" name="Slide Number Placeholder 3"/>
          <p:cNvSpPr>
            <a:spLocks noGrp="1"/>
          </p:cNvSpPr>
          <p:nvPr>
            <p:ph type="sldNum" sz="quarter" idx="10"/>
          </p:nvPr>
        </p:nvSpPr>
        <p:spPr/>
        <p:txBody>
          <a:bodyPr/>
          <a:lstStyle/>
          <a:p>
            <a:fld id="{CCED9B4B-AEB6-FF4F-A240-FC8FDE303F3B}"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621672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9350" y="234950"/>
            <a:ext cx="4654550" cy="3490913"/>
          </a:xfrm>
        </p:spPr>
      </p:sp>
      <p:sp>
        <p:nvSpPr>
          <p:cNvPr id="3" name="Notes Placeholder 2"/>
          <p:cNvSpPr>
            <a:spLocks noGrp="1"/>
          </p:cNvSpPr>
          <p:nvPr>
            <p:ph type="body" idx="1"/>
            <p:custDataLst>
              <p:tags r:id="rId1"/>
            </p:custDataLst>
          </p:nvPr>
        </p:nvSpPr>
        <p:spPr>
          <a:xfrm>
            <a:off x="234950" y="3892552"/>
            <a:ext cx="6553200" cy="4718368"/>
          </a:xfrm>
        </p:spPr>
        <p:txBody>
          <a:bodyPr/>
          <a:lstStyle/>
          <a:p>
            <a:r>
              <a:rPr lang="en-US" sz="1000" dirty="0"/>
              <a:t>In order to broaden the reach of these world-class tools and deepen their impact with students, it is imperative that we support educators.</a:t>
            </a:r>
          </a:p>
          <a:p>
            <a:endParaRPr lang="en-US" sz="1000" dirty="0"/>
          </a:p>
          <a:p>
            <a:r>
              <a:rPr lang="en-US" sz="1000" dirty="0"/>
              <a:t>Khan added 2 new tests in August, followed by automatic essay scoring this fall.</a:t>
            </a:r>
          </a:p>
          <a:p>
            <a:endParaRPr lang="en-US" sz="1000" dirty="0"/>
          </a:p>
          <a:p>
            <a:r>
              <a:rPr lang="en-US" sz="1000" dirty="0"/>
              <a:t>Developing a coach feature for educators is a high priority, but still cannot place a date on when that feature will be ready.</a:t>
            </a:r>
          </a:p>
          <a:p>
            <a:endParaRPr lang="en-US" sz="1000" dirty="0"/>
          </a:p>
          <a:p>
            <a:r>
              <a:rPr lang="en-US" sz="1000" b="1" dirty="0"/>
              <a:t>Everyone should bookmark satpractice.org/k12 </a:t>
            </a:r>
            <a:r>
              <a:rPr lang="en-US" sz="1000" dirty="0"/>
              <a:t>for great resources including flyers like the one you see here.</a:t>
            </a:r>
          </a:p>
          <a:p>
            <a:endParaRPr lang="en-US" sz="1000" dirty="0"/>
          </a:p>
          <a:p>
            <a:r>
              <a:rPr lang="en-US" sz="1000" dirty="0">
                <a:latin typeface="+mj-lt"/>
                <a:ea typeface="Times New Roman"/>
                <a:cs typeface="Times New Roman"/>
              </a:rPr>
              <a:t>To watch a walkthrough video of Official SAT Practice on Khan Academy, visit the “Tips and Strategies” tab after logging in at </a:t>
            </a:r>
            <a:r>
              <a:rPr lang="en-US" sz="1000" b="1" dirty="0">
                <a:latin typeface="+mj-lt"/>
                <a:ea typeface="Times New Roman"/>
                <a:cs typeface="Times New Roman"/>
              </a:rPr>
              <a:t>satpractice.org</a:t>
            </a:r>
          </a:p>
          <a:p>
            <a:endParaRPr lang="en-US" sz="1000" dirty="0">
              <a:latin typeface="+mj-lt"/>
              <a:ea typeface="Times New Roman"/>
              <a:cs typeface="Times New Roman"/>
            </a:endParaRPr>
          </a:p>
          <a:p>
            <a:r>
              <a:rPr lang="en-US" sz="1000" dirty="0">
                <a:latin typeface="+mj-lt"/>
                <a:ea typeface="Times New Roman"/>
                <a:cs typeface="Times New Roman"/>
              </a:rPr>
              <a:t>To Access sample study plans and guidance for creating study groups visit </a:t>
            </a:r>
            <a:r>
              <a:rPr lang="en-US" sz="1000" b="1" dirty="0">
                <a:latin typeface="+mj-lt"/>
                <a:ea typeface="Times New Roman"/>
                <a:cs typeface="Times New Roman"/>
              </a:rPr>
              <a:t>sat.org/</a:t>
            </a:r>
            <a:r>
              <a:rPr lang="en-US" sz="1000" b="1" dirty="0" err="1">
                <a:latin typeface="+mj-lt"/>
                <a:ea typeface="Times New Roman"/>
                <a:cs typeface="Times New Roman"/>
              </a:rPr>
              <a:t>studygroup</a:t>
            </a:r>
            <a:r>
              <a:rPr lang="en-US" sz="1000" b="1" dirty="0">
                <a:latin typeface="+mj-lt"/>
                <a:ea typeface="Times New Roman"/>
                <a:cs typeface="Times New Roman"/>
              </a:rPr>
              <a:t> </a:t>
            </a:r>
          </a:p>
          <a:p>
            <a:endParaRPr lang="en-US" sz="1000" dirty="0">
              <a:latin typeface="+mj-lt"/>
              <a:ea typeface="Times New Roman"/>
              <a:cs typeface="Times New Roman"/>
            </a:endParaRPr>
          </a:p>
          <a:p>
            <a:r>
              <a:rPr lang="en-US" sz="1000" dirty="0">
                <a:latin typeface="+mj-lt"/>
                <a:ea typeface="Times New Roman"/>
                <a:cs typeface="Times New Roman"/>
              </a:rPr>
              <a:t>For Resources and tools to help prepare students visit </a:t>
            </a:r>
            <a:r>
              <a:rPr lang="en-US" sz="1000" b="1" dirty="0">
                <a:latin typeface="+mj-lt"/>
                <a:ea typeface="Times New Roman"/>
                <a:cs typeface="Times New Roman"/>
              </a:rPr>
              <a:t>sat.org/k12</a:t>
            </a:r>
          </a:p>
          <a:p>
            <a:endParaRPr lang="en-US" sz="1000" dirty="0">
              <a:latin typeface="+mj-lt"/>
              <a:ea typeface="Times New Roman"/>
              <a:cs typeface="Times New Roman"/>
            </a:endParaRPr>
          </a:p>
          <a:p>
            <a:r>
              <a:rPr lang="en-US" sz="1000" dirty="0">
                <a:latin typeface="+mj-lt"/>
                <a:ea typeface="Times New Roman"/>
                <a:cs typeface="Times New Roman"/>
              </a:rPr>
              <a:t>To watch a walkthrough video of Official SAT Practice on Khan Academy, visit the “Tips and Strategies” tab after logging in at </a:t>
            </a:r>
            <a:r>
              <a:rPr lang="en-US" sz="1000" b="1" dirty="0">
                <a:latin typeface="+mj-lt"/>
                <a:ea typeface="Times New Roman"/>
                <a:cs typeface="Times New Roman"/>
              </a:rPr>
              <a:t>satpractice.org</a:t>
            </a:r>
          </a:p>
          <a:p>
            <a:endParaRPr lang="en-US" sz="1000" dirty="0">
              <a:solidFill>
                <a:srgbClr val="00B0F0"/>
              </a:solidFill>
              <a:latin typeface="Arial"/>
            </a:endParaRPr>
          </a:p>
          <a:p>
            <a:r>
              <a:rPr lang="en-US" sz="1000" dirty="0">
                <a:latin typeface="+mj-lt"/>
                <a:ea typeface="Times New Roman"/>
                <a:cs typeface="Times New Roman"/>
              </a:rPr>
              <a:t>Watch helpful videos at </a:t>
            </a:r>
            <a:r>
              <a:rPr lang="en-US" sz="1000" b="1" u="sng" dirty="0">
                <a:latin typeface="+mj-lt"/>
                <a:ea typeface="Times New Roman"/>
                <a:cs typeface="Times New Roman"/>
              </a:rPr>
              <a:t>youtube.com/</a:t>
            </a:r>
            <a:r>
              <a:rPr lang="en-US" sz="1000" b="1" u="sng" dirty="0" err="1">
                <a:latin typeface="+mj-lt"/>
                <a:ea typeface="Times New Roman"/>
                <a:cs typeface="Times New Roman"/>
              </a:rPr>
              <a:t>collegeboard</a:t>
            </a:r>
            <a:r>
              <a:rPr lang="en-US" sz="1000" dirty="0">
                <a:latin typeface="+mj-lt"/>
                <a:ea typeface="Times New Roman"/>
                <a:cs typeface="Times New Roman"/>
              </a:rPr>
              <a:t> for instructions on Khan Academy features</a:t>
            </a:r>
          </a:p>
          <a:p>
            <a:endParaRPr lang="en-US" sz="1000" dirty="0">
              <a:latin typeface="+mj-lt"/>
              <a:ea typeface="Times New Roman"/>
              <a:cs typeface="Times New Roman"/>
            </a:endParaRPr>
          </a:p>
          <a:p>
            <a:endParaRPr lang="en-US" sz="1000" dirty="0">
              <a:latin typeface="+mj-lt"/>
              <a:ea typeface="Times New Roman"/>
              <a:cs typeface="Times New Roman"/>
            </a:endParaRPr>
          </a:p>
          <a:p>
            <a:pPr>
              <a:defRPr/>
            </a:pPr>
            <a:r>
              <a:rPr lang="en-US" sz="1000" b="1" dirty="0"/>
              <a:t>PRESENTER NOTE:  </a:t>
            </a:r>
            <a:r>
              <a:rPr lang="en-US" sz="1000" dirty="0"/>
              <a:t>Some slides in the program updates section of the presentation will have a WEBINAR ICON in the bottom right or left hand corner.  Speaker notes have been added to highlight the webinar which will be covering the material presented in the slide.  </a:t>
            </a:r>
            <a:endParaRPr lang="en-US" sz="1000" b="1" dirty="0"/>
          </a:p>
          <a:p>
            <a:pPr defTabSz="914306">
              <a:defRPr/>
            </a:pPr>
            <a:endParaRPr lang="en-US" sz="1000" b="1" dirty="0"/>
          </a:p>
          <a:p>
            <a:pPr defTabSz="914306">
              <a:defRPr/>
            </a:pPr>
            <a:r>
              <a:rPr lang="en-US" sz="1000" b="1" dirty="0"/>
              <a:t>WEBINAR ICON:</a:t>
            </a:r>
            <a:r>
              <a:rPr lang="en-US" sz="1000" dirty="0"/>
              <a:t>  “Creating Personalized SAT Practice Using Khan Academy” – December 13, 2016 at 1pm ET.  Webinar registration is available through the CW registration site.</a:t>
            </a:r>
            <a:endParaRPr lang="en-US" sz="1000" b="1" dirty="0"/>
          </a:p>
          <a:p>
            <a:endParaRPr lang="en-US" dirty="0">
              <a:latin typeface="+mj-lt"/>
              <a:ea typeface="Times New Roman"/>
              <a:cs typeface="Times New Roman"/>
            </a:endParaRPr>
          </a:p>
          <a:p>
            <a:pPr defTabSz="914306">
              <a:defRPr/>
            </a:pPr>
            <a:endParaRPr lang="en-US" dirty="0">
              <a:solidFill>
                <a:srgbClr val="0065A4"/>
              </a:solidFill>
              <a:ea typeface="Times New Roman"/>
            </a:endParaRPr>
          </a:p>
          <a:p>
            <a:endParaRPr lang="en-US" dirty="0"/>
          </a:p>
        </p:txBody>
      </p:sp>
      <p:sp>
        <p:nvSpPr>
          <p:cNvPr id="4" name="Slide Number Placeholder 3"/>
          <p:cNvSpPr>
            <a:spLocks noGrp="1"/>
          </p:cNvSpPr>
          <p:nvPr>
            <p:ph type="sldNum" sz="quarter" idx="10"/>
          </p:nvPr>
        </p:nvSpPr>
        <p:spPr>
          <a:xfrm>
            <a:off x="3978276" y="8842376"/>
            <a:ext cx="3043238" cy="465138"/>
          </a:xfrm>
          <a:prstGeom prst="rect">
            <a:avLst/>
          </a:prstGeom>
        </p:spPr>
        <p:txBody>
          <a:bodyPr lIns="91431" tIns="45715" rIns="91431" bIns="45715"/>
          <a:lstStyle/>
          <a:p>
            <a:fld id="{83DE548F-9F38-40A2-8430-7F522185F786}"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730557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a:xfrm>
            <a:off x="311151" y="4421824"/>
            <a:ext cx="6400800" cy="4189095"/>
          </a:xfrm>
        </p:spPr>
        <p:txBody>
          <a:bodyPr/>
          <a:lstStyle/>
          <a:p>
            <a:r>
              <a:rPr lang="en-US" dirty="0"/>
              <a:t>The SAT Daily Practice App is available in through the App Store or via Google play for android users.</a:t>
            </a:r>
          </a:p>
          <a:p>
            <a:endParaRPr lang="en-US" dirty="0"/>
          </a:p>
          <a:p>
            <a:r>
              <a:rPr lang="en-US" dirty="0"/>
              <a:t>The app has many helpful functions that include: </a:t>
            </a:r>
          </a:p>
          <a:p>
            <a:endParaRPr lang="en-US" dirty="0"/>
          </a:p>
          <a:p>
            <a:pPr marL="174964" indent="-174964">
              <a:buFont typeface="Arial" panose="020B0604020202020204" pitchFamily="34" charset="0"/>
              <a:buChar char="•"/>
            </a:pPr>
            <a:r>
              <a:rPr lang="en-US" dirty="0"/>
              <a:t>Daily practice questions!</a:t>
            </a:r>
          </a:p>
          <a:p>
            <a:pPr marL="174964" indent="-174964">
              <a:buFont typeface="Arial" panose="020B0604020202020204" pitchFamily="34" charset="0"/>
              <a:buChar char="•"/>
            </a:pPr>
            <a:endParaRPr lang="en-US" dirty="0"/>
          </a:p>
          <a:p>
            <a:pPr marL="174964" indent="-174964">
              <a:buFont typeface="Arial" panose="020B0604020202020204" pitchFamily="34" charset="0"/>
              <a:buChar char="•"/>
            </a:pPr>
            <a:r>
              <a:rPr lang="en-US" dirty="0"/>
              <a:t>Scan and Score feature: When students take practice tests on Khan Academy (which entails printed the test and filling in the answer sheet), they are then able to take a picture of their answers sheets on their phone and receive a scored exam momentarily!</a:t>
            </a:r>
          </a:p>
          <a:p>
            <a:pPr marL="174964" indent="-174964">
              <a:buFont typeface="Arial" panose="020B0604020202020204" pitchFamily="34" charset="0"/>
              <a:buChar char="•"/>
            </a:pPr>
            <a:endParaRPr lang="en-US" dirty="0"/>
          </a:p>
          <a:p>
            <a:pPr marL="174964" indent="-174964">
              <a:buFont typeface="Arial" panose="020B0604020202020204" pitchFamily="34" charset="0"/>
              <a:buChar char="•"/>
            </a:pPr>
            <a:r>
              <a:rPr lang="en-US" dirty="0"/>
              <a:t>Students’ practice test data goes directly to inform their Khan Academy practice instantly, which further updates their personalized practice.</a:t>
            </a:r>
          </a:p>
          <a:p>
            <a:pPr marL="174964" indent="-174964">
              <a:buFont typeface="Arial" panose="020B0604020202020204" pitchFamily="34" charset="0"/>
              <a:buChar char="•"/>
            </a:pPr>
            <a:endParaRPr lang="en-US" dirty="0"/>
          </a:p>
          <a:p>
            <a:pPr marL="174964" indent="-174964">
              <a:buFont typeface="Arial" panose="020B0604020202020204" pitchFamily="34" charset="0"/>
              <a:buChar char="•"/>
            </a:pPr>
            <a:r>
              <a:rPr lang="en-US" dirty="0"/>
              <a:t>Students are able to see information about their practice tests, such as how many questions they answered correctly, incorrectly, or omitted altogether. By the way, students should not be omitting questions since the SAT now has no penalty for guessing.</a:t>
            </a:r>
          </a:p>
          <a:p>
            <a:pPr marL="174964" indent="-174964">
              <a:buFont typeface="Arial" panose="020B0604020202020204" pitchFamily="34" charset="0"/>
              <a:buChar char="•"/>
            </a:pPr>
            <a:endParaRPr lang="en-US" dirty="0"/>
          </a:p>
          <a:p>
            <a:pPr marL="174964" indent="-174964">
              <a:buFont typeface="Arial" panose="020B0604020202020204" pitchFamily="34" charset="0"/>
              <a:buChar char="•"/>
            </a:pPr>
            <a:r>
              <a:rPr lang="en-US" dirty="0"/>
              <a:t>Students can see your performance history from your practice tests, allowing them to better track their progress.</a:t>
            </a:r>
          </a:p>
          <a:p>
            <a:pPr marL="174964" indent="-174964">
              <a:buFont typeface="Arial" panose="020B0604020202020204" pitchFamily="34" charset="0"/>
              <a:buChar char="•"/>
            </a:pPr>
            <a:endParaRPr lang="en-US" dirty="0"/>
          </a:p>
          <a:p>
            <a:pPr marL="174964" indent="-174964">
              <a:buFont typeface="Arial" panose="020B0604020202020204" pitchFamily="34" charset="0"/>
              <a:buChar char="•"/>
            </a:pPr>
            <a:r>
              <a:rPr lang="en-US" dirty="0"/>
              <a:t>If students accounts are linked, they can connect directly to the mobile version of Khan Academy from the Daily Practice App.</a:t>
            </a:r>
          </a:p>
        </p:txBody>
      </p:sp>
      <p:sp>
        <p:nvSpPr>
          <p:cNvPr id="4" name="Slide Number Placeholder 3"/>
          <p:cNvSpPr>
            <a:spLocks noGrp="1"/>
          </p:cNvSpPr>
          <p:nvPr>
            <p:ph type="sldNum" sz="quarter" idx="10"/>
          </p:nvPr>
        </p:nvSpPr>
        <p:spPr>
          <a:xfrm>
            <a:off x="3978276" y="8842376"/>
            <a:ext cx="3043238" cy="465138"/>
          </a:xfrm>
          <a:prstGeom prst="rect">
            <a:avLst/>
          </a:prstGeom>
        </p:spPr>
        <p:txBody>
          <a:bodyPr lIns="91431" tIns="45715" rIns="91431" bIns="45715"/>
          <a:lstStyle/>
          <a:p>
            <a:fld id="{5F7D8666-350B-4CB2-96F0-71979D8C8F4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22023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custDataLst>
              <p:tags r:id="rId1"/>
            </p:custDataLst>
          </p:nvPr>
        </p:nvSpPr>
        <p:spPr bwMode="auto">
          <a:noFill/>
        </p:spPr>
        <p:txBody>
          <a:bodyPr wrap="square" numCol="1" anchor="t" anchorCtr="0" compatLnSpc="1">
            <a:prstTxWarp prst="textNoShape">
              <a:avLst/>
            </a:prstTxWarp>
          </a:bodyPr>
          <a:lstStyle/>
          <a:p>
            <a:r>
              <a:rPr lang="en-US" dirty="0" smtClean="0"/>
              <a:t>Note the error checking to make sure that we get accurate answers.</a:t>
            </a:r>
          </a:p>
        </p:txBody>
      </p:sp>
      <p:sp>
        <p:nvSpPr>
          <p:cNvPr id="4" name="Slide Number Placeholder 3"/>
          <p:cNvSpPr>
            <a:spLocks noGrp="1"/>
          </p:cNvSpPr>
          <p:nvPr>
            <p:ph type="sldNum" sz="quarter" idx="5"/>
          </p:nvPr>
        </p:nvSpPr>
        <p:spPr>
          <a:xfrm>
            <a:off x="3978276" y="8842376"/>
            <a:ext cx="3043238" cy="465138"/>
          </a:xfrm>
          <a:prstGeom prst="rect">
            <a:avLst/>
          </a:prstGeom>
        </p:spPr>
        <p:txBody>
          <a:bodyPr lIns="91431" tIns="45715" rIns="91431" bIns="45715"/>
          <a:lstStyle/>
          <a:p>
            <a:pPr>
              <a:defRPr/>
            </a:pPr>
            <a:fld id="{48D18C66-26C9-4B3B-84B3-A291EECA3DEC}" type="slidenum">
              <a:rPr lang="en-US" smtClean="0"/>
              <a:pPr>
                <a:defRPr/>
              </a:pPr>
              <a:t>22</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custDataLst>
              <p:tags r:id="rId1"/>
            </p:custDataLst>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a:xfrm>
            <a:off x="3978276" y="8842376"/>
            <a:ext cx="3043238" cy="465138"/>
          </a:xfrm>
          <a:prstGeom prst="rect">
            <a:avLst/>
          </a:prstGeom>
        </p:spPr>
        <p:txBody>
          <a:bodyPr lIns="91431" tIns="45715" rIns="91431" bIns="45715"/>
          <a:lstStyle/>
          <a:p>
            <a:pPr>
              <a:defRPr/>
            </a:pPr>
            <a:fld id="{48D18C66-26C9-4B3B-84B3-A291EECA3DEC}" type="slidenum">
              <a:rPr lang="en-US" smtClean="0"/>
              <a:pPr>
                <a:defRPr/>
              </a:pPr>
              <a:t>23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oduleTitle">
    <p:spTree>
      <p:nvGrpSpPr>
        <p:cNvPr id="1" name=""/>
        <p:cNvGrpSpPr/>
        <p:nvPr/>
      </p:nvGrpSpPr>
      <p:grpSpPr>
        <a:xfrm>
          <a:off x="0" y="0"/>
          <a:ext cx="0" cy="0"/>
          <a:chOff x="0" y="0"/>
          <a:chExt cx="0" cy="0"/>
        </a:xfrm>
      </p:grpSpPr>
      <p:pic>
        <p:nvPicPr>
          <p:cNvPr id="18" name="Picture 17" descr="LowOpac2.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itle 4"/>
          <p:cNvSpPr>
            <a:spLocks noGrp="1"/>
          </p:cNvSpPr>
          <p:nvPr>
            <p:ph type="title"/>
          </p:nvPr>
        </p:nvSpPr>
        <p:spPr>
          <a:xfrm>
            <a:off x="1662772" y="2265070"/>
            <a:ext cx="6015775" cy="1159885"/>
          </a:xfrm>
          <a:prstGeom prst="rect">
            <a:avLst/>
          </a:prstGeom>
        </p:spPr>
        <p:txBody>
          <a:bodyPr anchor="b" anchorCtr="0">
            <a:normAutofit/>
          </a:bodyPr>
          <a:lstStyle>
            <a:lvl1pPr algn="l">
              <a:lnSpc>
                <a:spcPts val="3700"/>
              </a:lnSpc>
              <a:defRPr sz="3600" b="1" i="0">
                <a:solidFill>
                  <a:schemeClr val="bg1"/>
                </a:solidFill>
                <a:latin typeface="Arial"/>
                <a:cs typeface="Arial"/>
              </a:defRPr>
            </a:lvl1p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1674089" y="3651666"/>
            <a:ext cx="6016504" cy="550862"/>
          </a:xfrm>
          <a:prstGeom prst="rect">
            <a:avLst/>
          </a:prstGeom>
        </p:spPr>
        <p:txBody>
          <a:bodyPr>
            <a:normAutofit/>
          </a:bodyPr>
          <a:lstStyle>
            <a:lvl1pPr marL="0" indent="0">
              <a:buFontTx/>
              <a:buNone/>
              <a:defRPr sz="2600">
                <a:solidFill>
                  <a:schemeClr val="bg1"/>
                </a:solidFill>
                <a:latin typeface="Arial"/>
                <a:cs typeface="Arial"/>
              </a:defRPr>
            </a:lvl1pPr>
          </a:lstStyle>
          <a:p>
            <a:pPr lvl="0"/>
            <a:r>
              <a:rPr lang="en-US" dirty="0" smtClean="0"/>
              <a:t>Click to edit Master</a:t>
            </a:r>
            <a:endParaRPr lang="en-US" dirty="0"/>
          </a:p>
        </p:txBody>
      </p:sp>
      <p:pic>
        <p:nvPicPr>
          <p:cNvPr id="6" name="Picture 5" descr="K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59600" y="6138291"/>
            <a:ext cx="1955800" cy="567309"/>
          </a:xfrm>
          <a:prstGeom prst="rect">
            <a:avLst/>
          </a:prstGeom>
        </p:spPr>
      </p:pic>
    </p:spTree>
    <p:extLst>
      <p:ext uri="{BB962C8B-B14F-4D97-AF65-F5344CB8AC3E}">
        <p14:creationId xmlns:p14="http://schemas.microsoft.com/office/powerpoint/2010/main" val="12811507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ModuleTitle">
    <p:spTree>
      <p:nvGrpSpPr>
        <p:cNvPr id="1" name=""/>
        <p:cNvGrpSpPr/>
        <p:nvPr/>
      </p:nvGrpSpPr>
      <p:grpSpPr>
        <a:xfrm>
          <a:off x="0" y="0"/>
          <a:ext cx="0" cy="0"/>
          <a:chOff x="0" y="0"/>
          <a:chExt cx="0" cy="0"/>
        </a:xfrm>
      </p:grpSpPr>
      <p:pic>
        <p:nvPicPr>
          <p:cNvPr id="6" name="Picture 5" descr="NewSlides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66655"/>
          </a:xfrm>
          <a:prstGeom prst="rect">
            <a:avLst/>
          </a:prstGeom>
        </p:spPr>
      </p:pic>
      <p:sp>
        <p:nvSpPr>
          <p:cNvPr id="5" name="Title 4"/>
          <p:cNvSpPr>
            <a:spLocks noGrp="1"/>
          </p:cNvSpPr>
          <p:nvPr>
            <p:ph type="title"/>
          </p:nvPr>
        </p:nvSpPr>
        <p:spPr>
          <a:xfrm>
            <a:off x="1662772" y="2265070"/>
            <a:ext cx="6015775" cy="1159885"/>
          </a:xfrm>
          <a:prstGeom prst="rect">
            <a:avLst/>
          </a:prstGeom>
        </p:spPr>
        <p:txBody>
          <a:bodyPr anchor="b" anchorCtr="0">
            <a:normAutofit/>
          </a:bodyPr>
          <a:lstStyle>
            <a:lvl1pPr algn="l">
              <a:lnSpc>
                <a:spcPts val="3700"/>
              </a:lnSpc>
              <a:defRPr sz="3600" b="1" i="0">
                <a:solidFill>
                  <a:schemeClr val="bg1"/>
                </a:solidFill>
                <a:latin typeface="Arial"/>
                <a:cs typeface="Arial"/>
              </a:defRPr>
            </a:lvl1pPr>
          </a:lstStyle>
          <a:p>
            <a:r>
              <a:rPr lang="en-US" dirty="0" smtClean="0"/>
              <a:t>Click to edit Master title style</a:t>
            </a:r>
            <a:endParaRPr lang="en-US" dirty="0"/>
          </a:p>
        </p:txBody>
      </p:sp>
      <p:sp>
        <p:nvSpPr>
          <p:cNvPr id="9" name="Text Placeholder 8"/>
          <p:cNvSpPr>
            <a:spLocks noGrp="1"/>
          </p:cNvSpPr>
          <p:nvPr>
            <p:ph type="body" sz="quarter" idx="10"/>
          </p:nvPr>
        </p:nvSpPr>
        <p:spPr>
          <a:xfrm>
            <a:off x="1674089" y="3651666"/>
            <a:ext cx="6016504" cy="550862"/>
          </a:xfrm>
          <a:prstGeom prst="rect">
            <a:avLst/>
          </a:prstGeom>
        </p:spPr>
        <p:txBody>
          <a:bodyPr>
            <a:normAutofit/>
          </a:bodyPr>
          <a:lstStyle>
            <a:lvl1pPr marL="0" indent="0">
              <a:buFontTx/>
              <a:buNone/>
              <a:defRPr sz="2600">
                <a:solidFill>
                  <a:schemeClr val="bg1"/>
                </a:solidFill>
                <a:latin typeface="Arial"/>
                <a:cs typeface="Arial"/>
              </a:defRPr>
            </a:lvl1pPr>
          </a:lstStyle>
          <a:p>
            <a:pPr lvl="0"/>
            <a:r>
              <a:rPr lang="en-US" dirty="0" smtClean="0"/>
              <a:t>Click to edit Master</a:t>
            </a:r>
            <a:endParaRPr lang="en-US" dirty="0"/>
          </a:p>
        </p:txBody>
      </p:sp>
      <p:pic>
        <p:nvPicPr>
          <p:cNvPr id="8" name="Picture 7" descr="K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3859" y="6193536"/>
            <a:ext cx="1765341" cy="512064"/>
          </a:xfrm>
          <a:prstGeom prst="rect">
            <a:avLst/>
          </a:prstGeom>
        </p:spPr>
      </p:pic>
    </p:spTree>
    <p:extLst>
      <p:ext uri="{BB962C8B-B14F-4D97-AF65-F5344CB8AC3E}">
        <p14:creationId xmlns:p14="http://schemas.microsoft.com/office/powerpoint/2010/main" val="9767292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Title">
    <p:spTree>
      <p:nvGrpSpPr>
        <p:cNvPr id="1" name=""/>
        <p:cNvGrpSpPr/>
        <p:nvPr/>
      </p:nvGrpSpPr>
      <p:grpSpPr>
        <a:xfrm>
          <a:off x="0" y="0"/>
          <a:ext cx="0" cy="0"/>
          <a:chOff x="0" y="0"/>
          <a:chExt cx="0" cy="0"/>
        </a:xfrm>
      </p:grpSpPr>
      <p:pic>
        <p:nvPicPr>
          <p:cNvPr id="5" name="Picture 4"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9" name="Content Placeholder 3"/>
          <p:cNvSpPr>
            <a:spLocks noGrp="1"/>
          </p:cNvSpPr>
          <p:nvPr>
            <p:ph sz="half" idx="2"/>
          </p:nvPr>
        </p:nvSpPr>
        <p:spPr>
          <a:xfrm>
            <a:off x="603169" y="1600200"/>
            <a:ext cx="7766131" cy="4648200"/>
          </a:xfrm>
          <a:prstGeom prst="rect">
            <a:avLst/>
          </a:prstGeom>
        </p:spPr>
        <p:txBody>
          <a:bodyPr>
            <a:normAutofit/>
          </a:bodyPr>
          <a:lstStyle>
            <a:lvl1pPr marL="285750" indent="-285750">
              <a:spcBef>
                <a:spcPts val="1600"/>
              </a:spcBef>
              <a:buClr>
                <a:srgbClr val="0065A4"/>
              </a:buClr>
              <a:buSzPct val="70000"/>
              <a:buFont typeface="Lucida Grande"/>
              <a:buChar char="►"/>
              <a:defRPr sz="1600">
                <a:latin typeface="Arial"/>
                <a:cs typeface="Arial"/>
              </a:defRPr>
            </a:lvl1pPr>
            <a:lvl2pPr marL="571500" indent="-279400">
              <a:spcBef>
                <a:spcPts val="1600"/>
              </a:spcBef>
              <a:buClr>
                <a:srgbClr val="0065A4"/>
              </a:buClr>
              <a:buSzPct val="70000"/>
              <a:buFont typeface="Lucida Grande"/>
              <a:buChar char="►"/>
              <a:defRPr sz="1600">
                <a:latin typeface="Arial"/>
                <a:cs typeface="Arial"/>
              </a:defRPr>
            </a:lvl2pPr>
            <a:lvl3pPr marL="800100" indent="-228600">
              <a:spcBef>
                <a:spcPts val="1600"/>
              </a:spcBef>
              <a:buClr>
                <a:srgbClr val="0065A4"/>
              </a:buClr>
              <a:buSzPct val="70000"/>
              <a:buFont typeface="Lucida Grande"/>
              <a:buChar char="►"/>
              <a:defRPr sz="1600">
                <a:latin typeface="Arial"/>
                <a:cs typeface="Arial"/>
              </a:defRPr>
            </a:lvl3pPr>
            <a:lvl4pPr marL="1092200" indent="-292100">
              <a:spcBef>
                <a:spcPts val="1600"/>
              </a:spcBef>
              <a:buClr>
                <a:srgbClr val="0065A4"/>
              </a:buClr>
              <a:buSzPct val="70000"/>
              <a:buFont typeface="Lucida Grande"/>
              <a:buChar char="►"/>
              <a:defRPr sz="1600">
                <a:latin typeface="Arial"/>
                <a:cs typeface="Arial"/>
              </a:defRPr>
            </a:lvl4pPr>
            <a:lvl5pPr marL="1371600" indent="-279400">
              <a:spcBef>
                <a:spcPts val="1600"/>
              </a:spcBef>
              <a:buClr>
                <a:srgbClr val="0065A4"/>
              </a:buClr>
              <a:buSzPct val="7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8"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
        <p:nvSpPr>
          <p:cNvPr id="9" name="Title 1"/>
          <p:cNvSpPr>
            <a:spLocks noGrp="1"/>
          </p:cNvSpPr>
          <p:nvPr>
            <p:ph type="title"/>
          </p:nvPr>
        </p:nvSpPr>
        <p:spPr>
          <a:xfrm>
            <a:off x="603168" y="182642"/>
            <a:ext cx="7766132" cy="124909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4" name="Straight Connector 3"/>
          <p:cNvCxnSpPr/>
          <p:nvPr userDrawn="1"/>
        </p:nvCxnSpPr>
        <p:spPr>
          <a:xfrm>
            <a:off x="603168" y="1447800"/>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8" name="Picture 7"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Tree>
    <p:extLst>
      <p:ext uri="{BB962C8B-B14F-4D97-AF65-F5344CB8AC3E}">
        <p14:creationId xmlns:p14="http://schemas.microsoft.com/office/powerpoint/2010/main" val="4088093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Title">
    <p:spTree>
      <p:nvGrpSpPr>
        <p:cNvPr id="1" name=""/>
        <p:cNvGrpSpPr/>
        <p:nvPr/>
      </p:nvGrpSpPr>
      <p:grpSpPr>
        <a:xfrm>
          <a:off x="0" y="0"/>
          <a:ext cx="0" cy="0"/>
          <a:chOff x="0" y="0"/>
          <a:chExt cx="0" cy="0"/>
        </a:xfrm>
      </p:grpSpPr>
      <p:sp>
        <p:nvSpPr>
          <p:cNvPr id="19" name="Content Placeholder 3"/>
          <p:cNvSpPr>
            <a:spLocks noGrp="1"/>
          </p:cNvSpPr>
          <p:nvPr>
            <p:ph sz="half" idx="2"/>
          </p:nvPr>
        </p:nvSpPr>
        <p:spPr>
          <a:xfrm>
            <a:off x="603169" y="1600200"/>
            <a:ext cx="7766131" cy="4648200"/>
          </a:xfrm>
          <a:prstGeom prst="rect">
            <a:avLst/>
          </a:prstGeom>
        </p:spPr>
        <p:txBody>
          <a:bodyPr>
            <a:normAutofit/>
          </a:bodyPr>
          <a:lstStyle>
            <a:lvl1pPr marL="285750" indent="-285750">
              <a:spcBef>
                <a:spcPts val="1600"/>
              </a:spcBef>
              <a:buClr>
                <a:srgbClr val="0065A4"/>
              </a:buClr>
              <a:buSzPct val="70000"/>
              <a:buFont typeface="Lucida Grande"/>
              <a:buChar char="►"/>
              <a:defRPr sz="1600">
                <a:latin typeface="Arial"/>
                <a:cs typeface="Arial"/>
              </a:defRPr>
            </a:lvl1pPr>
            <a:lvl2pPr marL="571500" indent="-279400">
              <a:spcBef>
                <a:spcPts val="1600"/>
              </a:spcBef>
              <a:buClr>
                <a:srgbClr val="0065A4"/>
              </a:buClr>
              <a:buSzPct val="70000"/>
              <a:buFont typeface="Lucida Grande"/>
              <a:buChar char="►"/>
              <a:defRPr sz="1600">
                <a:latin typeface="Arial"/>
                <a:cs typeface="Arial"/>
              </a:defRPr>
            </a:lvl2pPr>
            <a:lvl3pPr marL="800100" indent="-228600">
              <a:spcBef>
                <a:spcPts val="1600"/>
              </a:spcBef>
              <a:buClr>
                <a:srgbClr val="0065A4"/>
              </a:buClr>
              <a:buSzPct val="70000"/>
              <a:buFont typeface="Lucida Grande"/>
              <a:buChar char="►"/>
              <a:defRPr sz="1600">
                <a:latin typeface="Arial"/>
                <a:cs typeface="Arial"/>
              </a:defRPr>
            </a:lvl3pPr>
            <a:lvl4pPr marL="1092200" indent="-292100">
              <a:spcBef>
                <a:spcPts val="1600"/>
              </a:spcBef>
              <a:buClr>
                <a:srgbClr val="0065A4"/>
              </a:buClr>
              <a:buSzPct val="70000"/>
              <a:buFont typeface="Lucida Grande"/>
              <a:buChar char="►"/>
              <a:defRPr sz="1600">
                <a:latin typeface="Arial"/>
                <a:cs typeface="Arial"/>
              </a:defRPr>
            </a:lvl4pPr>
            <a:lvl5pPr marL="1371600" indent="-279400">
              <a:spcBef>
                <a:spcPts val="1600"/>
              </a:spcBef>
              <a:buClr>
                <a:srgbClr val="0065A4"/>
              </a:buClr>
              <a:buSzPct val="7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1"/>
          <p:cNvSpPr>
            <a:spLocks noGrp="1"/>
          </p:cNvSpPr>
          <p:nvPr>
            <p:ph type="title"/>
          </p:nvPr>
        </p:nvSpPr>
        <p:spPr>
          <a:xfrm>
            <a:off x="603168" y="182642"/>
            <a:ext cx="7766132" cy="124909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4" name="Straight Connector 3"/>
          <p:cNvCxnSpPr/>
          <p:nvPr userDrawn="1"/>
        </p:nvCxnSpPr>
        <p:spPr>
          <a:xfrm>
            <a:off x="603168" y="1447800"/>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10" name="Picture 9" descr="CO_CoBrand.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11"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55803663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Title">
    <p:spTree>
      <p:nvGrpSpPr>
        <p:cNvPr id="1" name=""/>
        <p:cNvGrpSpPr/>
        <p:nvPr/>
      </p:nvGrpSpPr>
      <p:grpSpPr>
        <a:xfrm>
          <a:off x="0" y="0"/>
          <a:ext cx="0" cy="0"/>
          <a:chOff x="0" y="0"/>
          <a:chExt cx="0" cy="0"/>
        </a:xfrm>
      </p:grpSpPr>
      <p:pic>
        <p:nvPicPr>
          <p:cNvPr id="6" name="Picture 5" descr="CO_CoBrand.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7"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376326717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Title">
    <p:spTree>
      <p:nvGrpSpPr>
        <p:cNvPr id="1" name=""/>
        <p:cNvGrpSpPr/>
        <p:nvPr/>
      </p:nvGrpSpPr>
      <p:grpSpPr>
        <a:xfrm>
          <a:off x="0" y="0"/>
          <a:ext cx="0" cy="0"/>
          <a:chOff x="0" y="0"/>
          <a:chExt cx="0" cy="0"/>
        </a:xfrm>
      </p:grpSpPr>
      <p:pic>
        <p:nvPicPr>
          <p:cNvPr id="7" name="Picture 6"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9" name="Content Placeholder 3"/>
          <p:cNvSpPr>
            <a:spLocks noGrp="1"/>
          </p:cNvSpPr>
          <p:nvPr>
            <p:ph sz="half" idx="2"/>
          </p:nvPr>
        </p:nvSpPr>
        <p:spPr>
          <a:xfrm>
            <a:off x="603169" y="457200"/>
            <a:ext cx="7766131" cy="5791200"/>
          </a:xfrm>
          <a:prstGeom prst="rect">
            <a:avLst/>
          </a:prstGeom>
        </p:spPr>
        <p:txBody>
          <a:bodyPr>
            <a:normAutofit/>
          </a:bodyPr>
          <a:lstStyle>
            <a:lvl1pPr marL="285750" indent="-285750">
              <a:spcBef>
                <a:spcPts val="1600"/>
              </a:spcBef>
              <a:buClr>
                <a:srgbClr val="0065A4"/>
              </a:buClr>
              <a:buSzPct val="70000"/>
              <a:buFont typeface="Lucida Grande"/>
              <a:buChar char="►"/>
              <a:defRPr sz="1600">
                <a:latin typeface="Arial"/>
                <a:cs typeface="Arial"/>
              </a:defRPr>
            </a:lvl1pPr>
            <a:lvl2pPr marL="571500" indent="-279400">
              <a:spcBef>
                <a:spcPts val="1600"/>
              </a:spcBef>
              <a:buClr>
                <a:srgbClr val="0065A4"/>
              </a:buClr>
              <a:buSzPct val="70000"/>
              <a:buFont typeface="Lucida Grande"/>
              <a:buChar char="►"/>
              <a:defRPr sz="1600">
                <a:latin typeface="Arial"/>
                <a:cs typeface="Arial"/>
              </a:defRPr>
            </a:lvl2pPr>
            <a:lvl3pPr marL="800100" indent="-228600">
              <a:spcBef>
                <a:spcPts val="1600"/>
              </a:spcBef>
              <a:buClr>
                <a:srgbClr val="0065A4"/>
              </a:buClr>
              <a:buSzPct val="70000"/>
              <a:buFont typeface="Lucida Grande"/>
              <a:buChar char="►"/>
              <a:defRPr sz="1600">
                <a:latin typeface="Arial"/>
                <a:cs typeface="Arial"/>
              </a:defRPr>
            </a:lvl3pPr>
            <a:lvl4pPr marL="1092200" indent="-292100">
              <a:spcBef>
                <a:spcPts val="1600"/>
              </a:spcBef>
              <a:buClr>
                <a:srgbClr val="0065A4"/>
              </a:buClr>
              <a:buSzPct val="70000"/>
              <a:buFont typeface="Lucida Grande"/>
              <a:buChar char="►"/>
              <a:defRPr sz="1600">
                <a:latin typeface="Arial"/>
                <a:cs typeface="Arial"/>
              </a:defRPr>
            </a:lvl4pPr>
            <a:lvl5pPr marL="1371600" indent="-279400">
              <a:spcBef>
                <a:spcPts val="1600"/>
              </a:spcBef>
              <a:buClr>
                <a:srgbClr val="0065A4"/>
              </a:buClr>
              <a:buSzPct val="7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8" name="Picture 7"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9"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32694566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ubtitle">
    <p:spTree>
      <p:nvGrpSpPr>
        <p:cNvPr id="1" name=""/>
        <p:cNvGrpSpPr/>
        <p:nvPr/>
      </p:nvGrpSpPr>
      <p:grpSpPr>
        <a:xfrm>
          <a:off x="0" y="0"/>
          <a:ext cx="0" cy="0"/>
          <a:chOff x="0" y="0"/>
          <a:chExt cx="0" cy="0"/>
        </a:xfrm>
      </p:grpSpPr>
      <p:pic>
        <p:nvPicPr>
          <p:cNvPr id="11" name="Picture 10"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7" name="TextBox 16"/>
          <p:cNvSpPr txBox="1"/>
          <p:nvPr userDrawn="1"/>
        </p:nvSpPr>
        <p:spPr>
          <a:xfrm>
            <a:off x="-1562485" y="3024909"/>
            <a:ext cx="914400" cy="914400"/>
          </a:xfrm>
          <a:prstGeom prst="rect">
            <a:avLst/>
          </a:prstGeom>
          <a:ln>
            <a:noFill/>
          </a:ln>
        </p:spPr>
        <p:txBody>
          <a:bodyPr vert="horz" wrap="none" lIns="91440" tIns="45720" rIns="91440" bIns="45720" rtlCol="0" anchor="t" anchorCtr="0">
            <a:normAutofit/>
          </a:bodyPr>
          <a:lstStyle/>
          <a:p>
            <a:pPr defTabSz="457200"/>
            <a:endParaRPr lang="en-US" sz="1400" dirty="0">
              <a:solidFill>
                <a:prstClr val="black">
                  <a:lumMod val="85000"/>
                  <a:lumOff val="15000"/>
                </a:prstClr>
              </a:solidFill>
            </a:endParaRPr>
          </a:p>
        </p:txBody>
      </p:sp>
      <p:sp>
        <p:nvSpPr>
          <p:cNvPr id="19" name="Content Placeholder 3"/>
          <p:cNvSpPr>
            <a:spLocks noGrp="1"/>
          </p:cNvSpPr>
          <p:nvPr>
            <p:ph sz="half" idx="2"/>
          </p:nvPr>
        </p:nvSpPr>
        <p:spPr>
          <a:xfrm>
            <a:off x="603169" y="2209800"/>
            <a:ext cx="7766131" cy="3886200"/>
          </a:xfrm>
          <a:prstGeom prst="rect">
            <a:avLst/>
          </a:prstGeom>
        </p:spPr>
        <p:txBody>
          <a:bodyPr>
            <a:normAutofit/>
          </a:bodyPr>
          <a:lstStyle>
            <a:lvl1pPr marL="285750" indent="-285750">
              <a:spcBef>
                <a:spcPts val="1600"/>
              </a:spcBef>
              <a:buClr>
                <a:srgbClr val="0065A4"/>
              </a:buClr>
              <a:buSzPct val="70000"/>
              <a:buFont typeface="Lucida Grande"/>
              <a:buChar char="►"/>
              <a:defRPr sz="1600">
                <a:latin typeface="Arial"/>
                <a:cs typeface="Arial"/>
              </a:defRPr>
            </a:lvl1pPr>
            <a:lvl2pPr marL="571500" indent="-279400">
              <a:spcBef>
                <a:spcPts val="1600"/>
              </a:spcBef>
              <a:buClr>
                <a:srgbClr val="0065A4"/>
              </a:buClr>
              <a:buSzPct val="70000"/>
              <a:buFont typeface="Lucida Grande"/>
              <a:buChar char="►"/>
              <a:defRPr sz="1600">
                <a:latin typeface="Arial"/>
                <a:cs typeface="Arial"/>
              </a:defRPr>
            </a:lvl2pPr>
            <a:lvl3pPr marL="800100" indent="-228600">
              <a:spcBef>
                <a:spcPts val="1600"/>
              </a:spcBef>
              <a:buClr>
                <a:srgbClr val="0065A4"/>
              </a:buClr>
              <a:buSzPct val="70000"/>
              <a:buFont typeface="Lucida Grande"/>
              <a:buChar char="►"/>
              <a:defRPr sz="1600">
                <a:latin typeface="Arial"/>
                <a:cs typeface="Arial"/>
              </a:defRPr>
            </a:lvl3pPr>
            <a:lvl4pPr marL="1092200" indent="-292100">
              <a:spcBef>
                <a:spcPts val="1600"/>
              </a:spcBef>
              <a:buClr>
                <a:srgbClr val="0065A4"/>
              </a:buClr>
              <a:buSzPct val="70000"/>
              <a:buFont typeface="Lucida Grande"/>
              <a:buChar char="►"/>
              <a:defRPr sz="1600">
                <a:latin typeface="Arial"/>
                <a:cs typeface="Arial"/>
              </a:defRPr>
            </a:lvl4pPr>
            <a:lvl5pPr marL="1371600" indent="-279400">
              <a:spcBef>
                <a:spcPts val="1600"/>
              </a:spcBef>
              <a:buClr>
                <a:srgbClr val="0065A4"/>
              </a:buClr>
              <a:buSzPct val="7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quarter" idx="10"/>
          </p:nvPr>
        </p:nvSpPr>
        <p:spPr>
          <a:xfrm>
            <a:off x="603250" y="1562100"/>
            <a:ext cx="7766050" cy="558800"/>
          </a:xfrm>
          <a:prstGeom prst="rect">
            <a:avLst/>
          </a:prstGeom>
        </p:spPr>
        <p:txBody>
          <a:bodyPr vert="horz" anchor="ctr" anchorCtr="0"/>
          <a:lstStyle>
            <a:lvl1pPr marL="0" indent="0">
              <a:buFontTx/>
              <a:buNone/>
              <a:defRPr sz="2100">
                <a:solidFill>
                  <a:srgbClr val="FF9012"/>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p:txBody>
      </p:sp>
      <p:sp>
        <p:nvSpPr>
          <p:cNvPr id="10" name="Title 1"/>
          <p:cNvSpPr>
            <a:spLocks noGrp="1"/>
          </p:cNvSpPr>
          <p:nvPr>
            <p:ph type="title"/>
          </p:nvPr>
        </p:nvSpPr>
        <p:spPr>
          <a:xfrm>
            <a:off x="603168" y="228600"/>
            <a:ext cx="7766132" cy="124909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13" name="Straight Connector 12"/>
          <p:cNvCxnSpPr/>
          <p:nvPr userDrawn="1"/>
        </p:nvCxnSpPr>
        <p:spPr>
          <a:xfrm>
            <a:off x="603168" y="1493758"/>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15" name="Picture 14"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16"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247944497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ubtitleTwoLines">
    <p:spTree>
      <p:nvGrpSpPr>
        <p:cNvPr id="1" name=""/>
        <p:cNvGrpSpPr/>
        <p:nvPr/>
      </p:nvGrpSpPr>
      <p:grpSpPr>
        <a:xfrm>
          <a:off x="0" y="0"/>
          <a:ext cx="0" cy="0"/>
          <a:chOff x="0" y="0"/>
          <a:chExt cx="0" cy="0"/>
        </a:xfrm>
      </p:grpSpPr>
      <p:pic>
        <p:nvPicPr>
          <p:cNvPr id="11" name="Picture 10"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7" name="TextBox 16"/>
          <p:cNvSpPr txBox="1"/>
          <p:nvPr userDrawn="1"/>
        </p:nvSpPr>
        <p:spPr>
          <a:xfrm>
            <a:off x="-1562485" y="3024909"/>
            <a:ext cx="914400" cy="914400"/>
          </a:xfrm>
          <a:prstGeom prst="rect">
            <a:avLst/>
          </a:prstGeom>
          <a:ln>
            <a:noFill/>
          </a:ln>
        </p:spPr>
        <p:txBody>
          <a:bodyPr vert="horz" wrap="none" lIns="91440" tIns="45720" rIns="91440" bIns="45720" rtlCol="0" anchor="t" anchorCtr="0">
            <a:normAutofit/>
          </a:bodyPr>
          <a:lstStyle/>
          <a:p>
            <a:pPr defTabSz="457200"/>
            <a:endParaRPr lang="en-US" sz="1400" dirty="0">
              <a:solidFill>
                <a:prstClr val="black">
                  <a:lumMod val="85000"/>
                  <a:lumOff val="15000"/>
                </a:prstClr>
              </a:solidFill>
            </a:endParaRPr>
          </a:p>
        </p:txBody>
      </p:sp>
      <p:sp>
        <p:nvSpPr>
          <p:cNvPr id="19" name="Content Placeholder 3"/>
          <p:cNvSpPr>
            <a:spLocks noGrp="1"/>
          </p:cNvSpPr>
          <p:nvPr>
            <p:ph sz="half" idx="2"/>
          </p:nvPr>
        </p:nvSpPr>
        <p:spPr>
          <a:xfrm>
            <a:off x="609519" y="2510412"/>
            <a:ext cx="7766131" cy="3581400"/>
          </a:xfrm>
          <a:prstGeom prst="rect">
            <a:avLst/>
          </a:prstGeom>
        </p:spPr>
        <p:txBody>
          <a:bodyPr>
            <a:normAutofit/>
          </a:bodyPr>
          <a:lstStyle>
            <a:lvl1pPr marL="285750" indent="-285750">
              <a:spcBef>
                <a:spcPts val="1600"/>
              </a:spcBef>
              <a:buClr>
                <a:srgbClr val="0065A4"/>
              </a:buClr>
              <a:buSzPct val="70000"/>
              <a:buFont typeface="Lucida Grande"/>
              <a:buChar char="►"/>
              <a:defRPr sz="1600">
                <a:latin typeface="Arial"/>
                <a:cs typeface="Arial"/>
              </a:defRPr>
            </a:lvl1pPr>
            <a:lvl2pPr marL="571500" indent="-279400">
              <a:spcBef>
                <a:spcPts val="1600"/>
              </a:spcBef>
              <a:buClr>
                <a:srgbClr val="0065A4"/>
              </a:buClr>
              <a:buSzPct val="70000"/>
              <a:buFont typeface="Lucida Grande"/>
              <a:buChar char="►"/>
              <a:defRPr sz="1600">
                <a:latin typeface="Arial"/>
                <a:cs typeface="Arial"/>
              </a:defRPr>
            </a:lvl2pPr>
            <a:lvl3pPr marL="800100" indent="-228600">
              <a:spcBef>
                <a:spcPts val="1600"/>
              </a:spcBef>
              <a:buClr>
                <a:srgbClr val="0065A4"/>
              </a:buClr>
              <a:buSzPct val="70000"/>
              <a:buFont typeface="Lucida Grande"/>
              <a:buChar char="►"/>
              <a:defRPr sz="1600">
                <a:latin typeface="Arial"/>
                <a:cs typeface="Arial"/>
              </a:defRPr>
            </a:lvl3pPr>
            <a:lvl4pPr marL="1092200" indent="-292100">
              <a:spcBef>
                <a:spcPts val="1600"/>
              </a:spcBef>
              <a:buClr>
                <a:srgbClr val="0065A4"/>
              </a:buClr>
              <a:buSzPct val="70000"/>
              <a:buFont typeface="Lucida Grande"/>
              <a:buChar char="►"/>
              <a:defRPr sz="1600">
                <a:latin typeface="Arial"/>
                <a:cs typeface="Arial"/>
              </a:defRPr>
            </a:lvl4pPr>
            <a:lvl5pPr marL="1371600" indent="-279400">
              <a:spcBef>
                <a:spcPts val="1600"/>
              </a:spcBef>
              <a:buClr>
                <a:srgbClr val="0065A4"/>
              </a:buClr>
              <a:buSzPct val="7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p:nvPr>
        </p:nvSpPr>
        <p:spPr>
          <a:xfrm>
            <a:off x="603168" y="228600"/>
            <a:ext cx="7766132" cy="124909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13" name="Straight Connector 12"/>
          <p:cNvCxnSpPr/>
          <p:nvPr userDrawn="1"/>
        </p:nvCxnSpPr>
        <p:spPr>
          <a:xfrm>
            <a:off x="603168" y="1493758"/>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8" name="Text Placeholder 3"/>
          <p:cNvSpPr>
            <a:spLocks noGrp="1"/>
          </p:cNvSpPr>
          <p:nvPr>
            <p:ph type="body" sz="quarter" idx="10" hasCustomPrompt="1"/>
          </p:nvPr>
        </p:nvSpPr>
        <p:spPr>
          <a:xfrm>
            <a:off x="603250" y="1562100"/>
            <a:ext cx="7766050" cy="876300"/>
          </a:xfrm>
          <a:prstGeom prst="rect">
            <a:avLst/>
          </a:prstGeom>
        </p:spPr>
        <p:txBody>
          <a:bodyPr vert="horz" anchor="ctr" anchorCtr="0"/>
          <a:lstStyle>
            <a:lvl1pPr marL="0" marR="0" indent="0" algn="l" defTabSz="457200" rtl="0" eaLnBrk="1" fontAlgn="auto" latinLnBrk="0" hangingPunct="1">
              <a:lnSpc>
                <a:spcPct val="100000"/>
              </a:lnSpc>
              <a:spcBef>
                <a:spcPct val="20000"/>
              </a:spcBef>
              <a:spcAft>
                <a:spcPts val="0"/>
              </a:spcAft>
              <a:buClrTx/>
              <a:buSzTx/>
              <a:buFontTx/>
              <a:buNone/>
              <a:tabLst/>
              <a:defRPr sz="2100">
                <a:solidFill>
                  <a:srgbClr val="FF9012"/>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457200" rtl="0" eaLnBrk="1" fontAlgn="auto" latinLnBrk="0" hangingPunct="1">
              <a:lnSpc>
                <a:spcPct val="100000"/>
              </a:lnSpc>
              <a:spcBef>
                <a:spcPct val="20000"/>
              </a:spcBef>
              <a:spcAft>
                <a:spcPts val="0"/>
              </a:spcAft>
              <a:buClrTx/>
              <a:buSzTx/>
              <a:buFontTx/>
              <a:buNone/>
              <a:tabLst/>
              <a:defRPr/>
            </a:pPr>
            <a:r>
              <a:rPr lang="en-US" dirty="0" smtClean="0"/>
              <a:t>Click to edit Master text styles</a:t>
            </a:r>
            <a:br>
              <a:rPr lang="en-US" dirty="0" smtClean="0"/>
            </a:br>
            <a:r>
              <a:rPr lang="en-US" dirty="0" smtClean="0"/>
              <a:t>Click to edit Master text styles</a:t>
            </a:r>
          </a:p>
        </p:txBody>
      </p:sp>
      <p:pic>
        <p:nvPicPr>
          <p:cNvPr id="16" name="Picture 15"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20"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277844985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2Columns">
    <p:spTree>
      <p:nvGrpSpPr>
        <p:cNvPr id="1" name=""/>
        <p:cNvGrpSpPr/>
        <p:nvPr/>
      </p:nvGrpSpPr>
      <p:grpSpPr>
        <a:xfrm>
          <a:off x="0" y="0"/>
          <a:ext cx="0" cy="0"/>
          <a:chOff x="0" y="0"/>
          <a:chExt cx="0" cy="0"/>
        </a:xfrm>
      </p:grpSpPr>
      <p:pic>
        <p:nvPicPr>
          <p:cNvPr id="11" name="Picture 10"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22" name="Content Placeholder 3"/>
          <p:cNvSpPr>
            <a:spLocks noGrp="1"/>
          </p:cNvSpPr>
          <p:nvPr>
            <p:ph sz="half" idx="2"/>
          </p:nvPr>
        </p:nvSpPr>
        <p:spPr>
          <a:xfrm>
            <a:off x="603169" y="1600200"/>
            <a:ext cx="3740231" cy="4648200"/>
          </a:xfrm>
          <a:prstGeom prst="rect">
            <a:avLst/>
          </a:prstGeom>
        </p:spPr>
        <p:txBody>
          <a:bodyPr>
            <a:normAutofit/>
          </a:bodyPr>
          <a:lstStyle>
            <a:lvl1pPr marL="285750" indent="-285750">
              <a:spcBef>
                <a:spcPts val="1600"/>
              </a:spcBef>
              <a:buClr>
                <a:srgbClr val="0065A4"/>
              </a:buClr>
              <a:buSzPct val="70000"/>
              <a:buFont typeface="Lucida Grande"/>
              <a:buChar char="►"/>
              <a:defRPr sz="1600">
                <a:latin typeface="Arial"/>
                <a:cs typeface="Arial"/>
              </a:defRPr>
            </a:lvl1pPr>
            <a:lvl2pPr marL="571500" indent="-279400">
              <a:spcBef>
                <a:spcPts val="1600"/>
              </a:spcBef>
              <a:buClr>
                <a:srgbClr val="0065A4"/>
              </a:buClr>
              <a:buSzPct val="70000"/>
              <a:buFont typeface="Lucida Grande"/>
              <a:buChar char="►"/>
              <a:defRPr sz="1600">
                <a:latin typeface="Arial"/>
                <a:cs typeface="Arial"/>
              </a:defRPr>
            </a:lvl2pPr>
            <a:lvl3pPr marL="800100" indent="-228600">
              <a:spcBef>
                <a:spcPts val="1600"/>
              </a:spcBef>
              <a:buClr>
                <a:srgbClr val="0065A4"/>
              </a:buClr>
              <a:buSzPct val="70000"/>
              <a:buFont typeface="Lucida Grande"/>
              <a:buChar char="►"/>
              <a:defRPr sz="1600">
                <a:latin typeface="Arial"/>
                <a:cs typeface="Arial"/>
              </a:defRPr>
            </a:lvl3pPr>
            <a:lvl4pPr marL="1092200" indent="-292100">
              <a:spcBef>
                <a:spcPts val="1600"/>
              </a:spcBef>
              <a:buClr>
                <a:srgbClr val="0065A4"/>
              </a:buClr>
              <a:buSzPct val="70000"/>
              <a:buFont typeface="Lucida Grande"/>
              <a:buChar char="►"/>
              <a:defRPr sz="1600">
                <a:latin typeface="Arial"/>
                <a:cs typeface="Arial"/>
              </a:defRPr>
            </a:lvl4pPr>
            <a:lvl5pPr marL="1371600" indent="-279400">
              <a:spcBef>
                <a:spcPts val="1600"/>
              </a:spcBef>
              <a:buClr>
                <a:srgbClr val="0065A4"/>
              </a:buClr>
              <a:buSzPct val="7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3" name="Title 1"/>
          <p:cNvSpPr>
            <a:spLocks noGrp="1"/>
          </p:cNvSpPr>
          <p:nvPr>
            <p:ph type="title"/>
          </p:nvPr>
        </p:nvSpPr>
        <p:spPr>
          <a:xfrm>
            <a:off x="603168" y="182642"/>
            <a:ext cx="7766132" cy="124909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24" name="Straight Connector 23"/>
          <p:cNvCxnSpPr/>
          <p:nvPr userDrawn="1"/>
        </p:nvCxnSpPr>
        <p:spPr>
          <a:xfrm>
            <a:off x="603168" y="1447800"/>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5" name="Content Placeholder 3"/>
          <p:cNvSpPr>
            <a:spLocks noGrp="1"/>
          </p:cNvSpPr>
          <p:nvPr>
            <p:ph sz="half" idx="13"/>
          </p:nvPr>
        </p:nvSpPr>
        <p:spPr>
          <a:xfrm>
            <a:off x="4572000" y="1600200"/>
            <a:ext cx="3816431" cy="4648200"/>
          </a:xfrm>
          <a:prstGeom prst="rect">
            <a:avLst/>
          </a:prstGeom>
        </p:spPr>
        <p:txBody>
          <a:bodyPr>
            <a:normAutofit/>
          </a:bodyPr>
          <a:lstStyle>
            <a:lvl1pPr marL="285750" indent="-285750">
              <a:spcBef>
                <a:spcPts val="1600"/>
              </a:spcBef>
              <a:buClr>
                <a:srgbClr val="0065A4"/>
              </a:buClr>
              <a:buSzPct val="70000"/>
              <a:buFont typeface="Lucida Grande"/>
              <a:buChar char="►"/>
              <a:defRPr sz="1600">
                <a:latin typeface="Arial"/>
                <a:cs typeface="Arial"/>
              </a:defRPr>
            </a:lvl1pPr>
            <a:lvl2pPr marL="571500" indent="-279400">
              <a:spcBef>
                <a:spcPts val="1600"/>
              </a:spcBef>
              <a:buClr>
                <a:srgbClr val="0065A4"/>
              </a:buClr>
              <a:buSzPct val="70000"/>
              <a:buFont typeface="Lucida Grande"/>
              <a:buChar char="►"/>
              <a:defRPr sz="1600">
                <a:latin typeface="Arial"/>
                <a:cs typeface="Arial"/>
              </a:defRPr>
            </a:lvl2pPr>
            <a:lvl3pPr marL="800100" indent="-228600">
              <a:spcBef>
                <a:spcPts val="1600"/>
              </a:spcBef>
              <a:buClr>
                <a:srgbClr val="0065A4"/>
              </a:buClr>
              <a:buSzPct val="70000"/>
              <a:buFont typeface="Lucida Grande"/>
              <a:buChar char="►"/>
              <a:defRPr sz="1600">
                <a:latin typeface="Arial"/>
                <a:cs typeface="Arial"/>
              </a:defRPr>
            </a:lvl3pPr>
            <a:lvl4pPr marL="1092200" indent="-292100">
              <a:spcBef>
                <a:spcPts val="1600"/>
              </a:spcBef>
              <a:buClr>
                <a:srgbClr val="0065A4"/>
              </a:buClr>
              <a:buSzPct val="70000"/>
              <a:buFont typeface="Lucida Grande"/>
              <a:buChar char="►"/>
              <a:defRPr sz="1600">
                <a:latin typeface="Arial"/>
                <a:cs typeface="Arial"/>
              </a:defRPr>
            </a:lvl4pPr>
            <a:lvl5pPr marL="1371600" indent="-279400">
              <a:spcBef>
                <a:spcPts val="1600"/>
              </a:spcBef>
              <a:buClr>
                <a:srgbClr val="0065A4"/>
              </a:buClr>
              <a:buSzPct val="7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12"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254797960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2ColumnSubtitle">
    <p:spTree>
      <p:nvGrpSpPr>
        <p:cNvPr id="1" name=""/>
        <p:cNvGrpSpPr/>
        <p:nvPr/>
      </p:nvGrpSpPr>
      <p:grpSpPr>
        <a:xfrm>
          <a:off x="0" y="0"/>
          <a:ext cx="0" cy="0"/>
          <a:chOff x="0" y="0"/>
          <a:chExt cx="0" cy="0"/>
        </a:xfrm>
      </p:grpSpPr>
      <p:pic>
        <p:nvPicPr>
          <p:cNvPr id="18" name="Picture 17"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7" name="TextBox 16"/>
          <p:cNvSpPr txBox="1"/>
          <p:nvPr userDrawn="1"/>
        </p:nvSpPr>
        <p:spPr>
          <a:xfrm>
            <a:off x="-1562485" y="3024909"/>
            <a:ext cx="914400" cy="914400"/>
          </a:xfrm>
          <a:prstGeom prst="rect">
            <a:avLst/>
          </a:prstGeom>
          <a:ln>
            <a:noFill/>
          </a:ln>
        </p:spPr>
        <p:txBody>
          <a:bodyPr vert="horz" wrap="none" lIns="91440" tIns="45720" rIns="91440" bIns="45720" rtlCol="0" anchor="t" anchorCtr="0">
            <a:normAutofit/>
          </a:bodyPr>
          <a:lstStyle/>
          <a:p>
            <a:pPr defTabSz="457200"/>
            <a:endParaRPr lang="en-US" sz="1400" dirty="0">
              <a:solidFill>
                <a:prstClr val="black">
                  <a:lumMod val="85000"/>
                  <a:lumOff val="15000"/>
                </a:prstClr>
              </a:solidFill>
            </a:endParaRPr>
          </a:p>
        </p:txBody>
      </p:sp>
      <p:sp>
        <p:nvSpPr>
          <p:cNvPr id="20" name="Text Placeholder 3"/>
          <p:cNvSpPr>
            <a:spLocks noGrp="1"/>
          </p:cNvSpPr>
          <p:nvPr>
            <p:ph type="body" sz="quarter" idx="10"/>
          </p:nvPr>
        </p:nvSpPr>
        <p:spPr>
          <a:xfrm>
            <a:off x="603250" y="1524000"/>
            <a:ext cx="3816350" cy="558800"/>
          </a:xfrm>
          <a:prstGeom prst="rect">
            <a:avLst/>
          </a:prstGeom>
        </p:spPr>
        <p:txBody>
          <a:bodyPr vert="horz" anchor="ctr" anchorCtr="0"/>
          <a:lstStyle>
            <a:lvl1pPr marL="0" indent="0">
              <a:buFontTx/>
              <a:buNone/>
              <a:defRPr sz="2100">
                <a:solidFill>
                  <a:srgbClr val="FF9012"/>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p:txBody>
      </p:sp>
      <p:sp>
        <p:nvSpPr>
          <p:cNvPr id="25" name="Text Placeholder 3"/>
          <p:cNvSpPr>
            <a:spLocks noGrp="1"/>
          </p:cNvSpPr>
          <p:nvPr>
            <p:ph type="body" sz="quarter" idx="17"/>
          </p:nvPr>
        </p:nvSpPr>
        <p:spPr>
          <a:xfrm>
            <a:off x="4565650" y="1524000"/>
            <a:ext cx="3816350" cy="558800"/>
          </a:xfrm>
          <a:prstGeom prst="rect">
            <a:avLst/>
          </a:prstGeom>
        </p:spPr>
        <p:txBody>
          <a:bodyPr vert="horz" anchor="ctr" anchorCtr="0"/>
          <a:lstStyle>
            <a:lvl1pPr marL="0" indent="0">
              <a:buFontTx/>
              <a:buNone/>
              <a:defRPr sz="2100">
                <a:solidFill>
                  <a:srgbClr val="FF9012"/>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p:txBody>
      </p:sp>
      <p:sp>
        <p:nvSpPr>
          <p:cNvPr id="28" name="Content Placeholder 3"/>
          <p:cNvSpPr>
            <a:spLocks noGrp="1"/>
          </p:cNvSpPr>
          <p:nvPr>
            <p:ph sz="half" idx="2"/>
          </p:nvPr>
        </p:nvSpPr>
        <p:spPr>
          <a:xfrm>
            <a:off x="603169" y="2209800"/>
            <a:ext cx="3816431" cy="3962400"/>
          </a:xfrm>
          <a:prstGeom prst="rect">
            <a:avLst/>
          </a:prstGeom>
        </p:spPr>
        <p:txBody>
          <a:bodyPr>
            <a:normAutofit/>
          </a:bodyPr>
          <a:lstStyle>
            <a:lvl1pPr marL="285750" indent="-285750">
              <a:spcBef>
                <a:spcPts val="1600"/>
              </a:spcBef>
              <a:buClr>
                <a:srgbClr val="0065A4"/>
              </a:buClr>
              <a:buSzPct val="70000"/>
              <a:buFont typeface="Lucida Grande"/>
              <a:buChar char="►"/>
              <a:defRPr sz="1600">
                <a:latin typeface="Arial"/>
                <a:cs typeface="Arial"/>
              </a:defRPr>
            </a:lvl1pPr>
            <a:lvl2pPr marL="571500" indent="-279400">
              <a:spcBef>
                <a:spcPts val="1600"/>
              </a:spcBef>
              <a:buClr>
                <a:srgbClr val="0065A4"/>
              </a:buClr>
              <a:buSzPct val="70000"/>
              <a:buFont typeface="Lucida Grande"/>
              <a:buChar char="►"/>
              <a:defRPr sz="1600">
                <a:latin typeface="Arial"/>
                <a:cs typeface="Arial"/>
              </a:defRPr>
            </a:lvl2pPr>
            <a:lvl3pPr marL="800100" indent="-228600">
              <a:spcBef>
                <a:spcPts val="1600"/>
              </a:spcBef>
              <a:buClr>
                <a:srgbClr val="0065A4"/>
              </a:buClr>
              <a:buSzPct val="70000"/>
              <a:buFont typeface="Lucida Grande"/>
              <a:buChar char="►"/>
              <a:defRPr sz="1600">
                <a:latin typeface="Arial"/>
                <a:cs typeface="Arial"/>
              </a:defRPr>
            </a:lvl3pPr>
            <a:lvl4pPr marL="1092200" indent="-292100">
              <a:spcBef>
                <a:spcPts val="1600"/>
              </a:spcBef>
              <a:buClr>
                <a:srgbClr val="0065A4"/>
              </a:buClr>
              <a:buSzPct val="70000"/>
              <a:buFont typeface="Lucida Grande"/>
              <a:buChar char="►"/>
              <a:defRPr sz="1600">
                <a:latin typeface="Arial"/>
                <a:cs typeface="Arial"/>
              </a:defRPr>
            </a:lvl4pPr>
            <a:lvl5pPr marL="1371600" indent="-279400">
              <a:spcBef>
                <a:spcPts val="1600"/>
              </a:spcBef>
              <a:buClr>
                <a:srgbClr val="0065A4"/>
              </a:buClr>
              <a:buSzPct val="7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9" name="Title 1"/>
          <p:cNvSpPr>
            <a:spLocks noGrp="1"/>
          </p:cNvSpPr>
          <p:nvPr>
            <p:ph type="title"/>
          </p:nvPr>
        </p:nvSpPr>
        <p:spPr>
          <a:xfrm>
            <a:off x="603168" y="182642"/>
            <a:ext cx="7766132" cy="124909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30" name="Straight Connector 29"/>
          <p:cNvCxnSpPr/>
          <p:nvPr userDrawn="1"/>
        </p:nvCxnSpPr>
        <p:spPr>
          <a:xfrm>
            <a:off x="603168" y="1447800"/>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1" name="Content Placeholder 3"/>
          <p:cNvSpPr>
            <a:spLocks noGrp="1"/>
          </p:cNvSpPr>
          <p:nvPr>
            <p:ph sz="half" idx="13"/>
          </p:nvPr>
        </p:nvSpPr>
        <p:spPr>
          <a:xfrm>
            <a:off x="4572000" y="2209800"/>
            <a:ext cx="3816431" cy="3962400"/>
          </a:xfrm>
          <a:prstGeom prst="rect">
            <a:avLst/>
          </a:prstGeom>
        </p:spPr>
        <p:txBody>
          <a:bodyPr>
            <a:normAutofit/>
          </a:bodyPr>
          <a:lstStyle>
            <a:lvl1pPr marL="285750" indent="-285750">
              <a:spcBef>
                <a:spcPts val="1600"/>
              </a:spcBef>
              <a:buClr>
                <a:srgbClr val="0065A4"/>
              </a:buClr>
              <a:buSzPct val="70000"/>
              <a:buFont typeface="Lucida Grande"/>
              <a:buChar char="►"/>
              <a:defRPr sz="1600">
                <a:latin typeface="Arial"/>
                <a:cs typeface="Arial"/>
              </a:defRPr>
            </a:lvl1pPr>
            <a:lvl2pPr marL="571500" indent="-279400">
              <a:spcBef>
                <a:spcPts val="1600"/>
              </a:spcBef>
              <a:buClr>
                <a:srgbClr val="0065A4"/>
              </a:buClr>
              <a:buSzPct val="70000"/>
              <a:buFont typeface="Lucida Grande"/>
              <a:buChar char="►"/>
              <a:defRPr sz="1600">
                <a:latin typeface="Arial"/>
                <a:cs typeface="Arial"/>
              </a:defRPr>
            </a:lvl2pPr>
            <a:lvl3pPr marL="800100" indent="-228600">
              <a:spcBef>
                <a:spcPts val="1600"/>
              </a:spcBef>
              <a:buClr>
                <a:srgbClr val="0065A4"/>
              </a:buClr>
              <a:buSzPct val="70000"/>
              <a:buFont typeface="Lucida Grande"/>
              <a:buChar char="►"/>
              <a:defRPr sz="1600">
                <a:latin typeface="Arial"/>
                <a:cs typeface="Arial"/>
              </a:defRPr>
            </a:lvl3pPr>
            <a:lvl4pPr marL="1092200" indent="-292100">
              <a:spcBef>
                <a:spcPts val="1600"/>
              </a:spcBef>
              <a:buClr>
                <a:srgbClr val="0065A4"/>
              </a:buClr>
              <a:buSzPct val="70000"/>
              <a:buFont typeface="Lucida Grande"/>
              <a:buChar char="►"/>
              <a:defRPr sz="1600">
                <a:latin typeface="Arial"/>
                <a:cs typeface="Arial"/>
              </a:defRPr>
            </a:lvl4pPr>
            <a:lvl5pPr marL="1371600" indent="-279400">
              <a:spcBef>
                <a:spcPts val="1600"/>
              </a:spcBef>
              <a:buClr>
                <a:srgbClr val="0065A4"/>
              </a:buClr>
              <a:buSzPct val="7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3" name="Picture 12"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15"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18358786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WithPicture">
    <p:spTree>
      <p:nvGrpSpPr>
        <p:cNvPr id="1" name=""/>
        <p:cNvGrpSpPr/>
        <p:nvPr/>
      </p:nvGrpSpPr>
      <p:grpSpPr>
        <a:xfrm>
          <a:off x="0" y="0"/>
          <a:ext cx="0" cy="0"/>
          <a:chOff x="0" y="0"/>
          <a:chExt cx="0" cy="0"/>
        </a:xfrm>
      </p:grpSpPr>
      <p:pic>
        <p:nvPicPr>
          <p:cNvPr id="11" name="Picture 10"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7" name="TextBox 16"/>
          <p:cNvSpPr txBox="1"/>
          <p:nvPr userDrawn="1"/>
        </p:nvSpPr>
        <p:spPr>
          <a:xfrm>
            <a:off x="-1562485" y="3024909"/>
            <a:ext cx="914400" cy="914400"/>
          </a:xfrm>
          <a:prstGeom prst="rect">
            <a:avLst/>
          </a:prstGeom>
          <a:ln>
            <a:noFill/>
          </a:ln>
        </p:spPr>
        <p:txBody>
          <a:bodyPr vert="horz" wrap="none" lIns="91440" tIns="45720" rIns="91440" bIns="45720" rtlCol="0" anchor="t" anchorCtr="0">
            <a:normAutofit/>
          </a:bodyPr>
          <a:lstStyle/>
          <a:p>
            <a:pPr defTabSz="457200"/>
            <a:endParaRPr lang="en-US" sz="1400" dirty="0">
              <a:solidFill>
                <a:prstClr val="black">
                  <a:lumMod val="85000"/>
                  <a:lumOff val="15000"/>
                </a:prstClr>
              </a:solidFill>
            </a:endParaRPr>
          </a:p>
        </p:txBody>
      </p:sp>
      <p:sp>
        <p:nvSpPr>
          <p:cNvPr id="12" name="Picture Placeholder 2"/>
          <p:cNvSpPr>
            <a:spLocks noGrp="1"/>
          </p:cNvSpPr>
          <p:nvPr>
            <p:ph type="pic" idx="1"/>
          </p:nvPr>
        </p:nvSpPr>
        <p:spPr>
          <a:xfrm>
            <a:off x="609600" y="1624113"/>
            <a:ext cx="3784600" cy="4447231"/>
          </a:xfrm>
          <a:prstGeom prst="rect">
            <a:avLst/>
          </a:prstGeom>
        </p:spPr>
        <p:txBody>
          <a:bodyPr/>
          <a:lstStyle>
            <a:lvl1pPr marL="0" indent="0">
              <a:buNone/>
              <a:defRPr sz="2000">
                <a:solidFill>
                  <a:schemeClr val="bg1">
                    <a:lumMod val="75000"/>
                  </a:schemeClr>
                </a:solidFill>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Content Placeholder 3"/>
          <p:cNvSpPr>
            <a:spLocks noGrp="1"/>
          </p:cNvSpPr>
          <p:nvPr>
            <p:ph sz="half" idx="13"/>
          </p:nvPr>
        </p:nvSpPr>
        <p:spPr>
          <a:xfrm>
            <a:off x="4572000" y="1623686"/>
            <a:ext cx="3797300" cy="4472314"/>
          </a:xfrm>
          <a:prstGeom prst="rect">
            <a:avLst/>
          </a:prstGeom>
        </p:spPr>
        <p:txBody>
          <a:bodyPr>
            <a:normAutofit/>
          </a:bodyPr>
          <a:lstStyle>
            <a:lvl1pPr marL="285750" indent="-285750">
              <a:spcBef>
                <a:spcPts val="1600"/>
              </a:spcBef>
              <a:buClr>
                <a:srgbClr val="0065A4"/>
              </a:buClr>
              <a:buSzPct val="70000"/>
              <a:buFont typeface="Lucida Grande"/>
              <a:buChar char="►"/>
              <a:defRPr sz="1600">
                <a:latin typeface="Arial"/>
                <a:cs typeface="Arial"/>
              </a:defRPr>
            </a:lvl1pPr>
            <a:lvl2pPr marL="571500" indent="-279400">
              <a:spcBef>
                <a:spcPts val="1600"/>
              </a:spcBef>
              <a:buClr>
                <a:srgbClr val="0065A4"/>
              </a:buClr>
              <a:buSzPct val="70000"/>
              <a:buFont typeface="Lucida Grande"/>
              <a:buChar char="►"/>
              <a:defRPr sz="1600">
                <a:latin typeface="Arial"/>
                <a:cs typeface="Arial"/>
              </a:defRPr>
            </a:lvl2pPr>
            <a:lvl3pPr marL="800100" indent="-228600">
              <a:spcBef>
                <a:spcPts val="1600"/>
              </a:spcBef>
              <a:buClr>
                <a:srgbClr val="0065A4"/>
              </a:buClr>
              <a:buSzPct val="70000"/>
              <a:buFont typeface="Lucida Grande"/>
              <a:buChar char="►"/>
              <a:defRPr sz="1600">
                <a:latin typeface="Arial"/>
                <a:cs typeface="Arial"/>
              </a:defRPr>
            </a:lvl3pPr>
            <a:lvl4pPr marL="1092200" indent="-292100">
              <a:spcBef>
                <a:spcPts val="1600"/>
              </a:spcBef>
              <a:buClr>
                <a:srgbClr val="0065A4"/>
              </a:buClr>
              <a:buSzPct val="70000"/>
              <a:buFont typeface="Lucida Grande"/>
              <a:buChar char="►"/>
              <a:defRPr sz="1600">
                <a:latin typeface="Arial"/>
                <a:cs typeface="Arial"/>
              </a:defRPr>
            </a:lvl4pPr>
            <a:lvl5pPr marL="1371600" indent="-279400">
              <a:spcBef>
                <a:spcPts val="1600"/>
              </a:spcBef>
              <a:buClr>
                <a:srgbClr val="0065A4"/>
              </a:buClr>
              <a:buSzPct val="7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Title 1"/>
          <p:cNvSpPr>
            <a:spLocks noGrp="1"/>
          </p:cNvSpPr>
          <p:nvPr>
            <p:ph type="title"/>
          </p:nvPr>
        </p:nvSpPr>
        <p:spPr>
          <a:xfrm>
            <a:off x="603168" y="182642"/>
            <a:ext cx="7766132" cy="124909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22" name="Straight Connector 21"/>
          <p:cNvCxnSpPr/>
          <p:nvPr userDrawn="1"/>
        </p:nvCxnSpPr>
        <p:spPr>
          <a:xfrm>
            <a:off x="603168" y="1447800"/>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15" name="Picture 14"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16"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18082720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Layout">
    <p:spTree>
      <p:nvGrpSpPr>
        <p:cNvPr id="1" name=""/>
        <p:cNvGrpSpPr/>
        <p:nvPr/>
      </p:nvGrpSpPr>
      <p:grpSpPr>
        <a:xfrm>
          <a:off x="0" y="0"/>
          <a:ext cx="0" cy="0"/>
          <a:chOff x="0" y="0"/>
          <a:chExt cx="0" cy="0"/>
        </a:xfrm>
      </p:grpSpPr>
      <p:pic>
        <p:nvPicPr>
          <p:cNvPr id="9" name="Picture 8"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2" name="Picture Placeholder 2"/>
          <p:cNvSpPr>
            <a:spLocks noGrp="1"/>
          </p:cNvSpPr>
          <p:nvPr>
            <p:ph type="pic" idx="1"/>
          </p:nvPr>
        </p:nvSpPr>
        <p:spPr>
          <a:xfrm>
            <a:off x="603168" y="1524000"/>
            <a:ext cx="7670800" cy="3543300"/>
          </a:xfrm>
          <a:prstGeom prst="rect">
            <a:avLst/>
          </a:prstGeom>
        </p:spPr>
        <p:txBody>
          <a:bodyPr/>
          <a:lstStyle>
            <a:lvl1pPr marL="0" indent="0">
              <a:buNone/>
              <a:defRPr sz="2000">
                <a:solidFill>
                  <a:schemeClr val="bg1">
                    <a:lumMod val="75000"/>
                  </a:schemeClr>
                </a:solidFill>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1" name="Content Placeholder 3"/>
          <p:cNvSpPr>
            <a:spLocks noGrp="1"/>
          </p:cNvSpPr>
          <p:nvPr>
            <p:ph sz="half" idx="2"/>
          </p:nvPr>
        </p:nvSpPr>
        <p:spPr>
          <a:xfrm>
            <a:off x="603168" y="5181600"/>
            <a:ext cx="7670800" cy="850383"/>
          </a:xfrm>
          <a:prstGeom prst="rect">
            <a:avLst/>
          </a:prstGeom>
        </p:spPr>
        <p:txBody>
          <a:bodyPr>
            <a:normAutofit/>
          </a:bodyPr>
          <a:lstStyle>
            <a:lvl1pPr marL="0" indent="0">
              <a:spcBef>
                <a:spcPts val="1600"/>
              </a:spcBef>
              <a:buClr>
                <a:srgbClr val="0065A4"/>
              </a:buClr>
              <a:buSzPct val="80000"/>
              <a:buFontTx/>
              <a:buNone/>
              <a:defRPr sz="1400">
                <a:solidFill>
                  <a:schemeClr val="tx1"/>
                </a:solidFill>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endParaRPr lang="en-US" dirty="0"/>
          </a:p>
        </p:txBody>
      </p:sp>
      <p:sp>
        <p:nvSpPr>
          <p:cNvPr id="18" name="Title 1"/>
          <p:cNvSpPr>
            <a:spLocks noGrp="1"/>
          </p:cNvSpPr>
          <p:nvPr>
            <p:ph type="title"/>
          </p:nvPr>
        </p:nvSpPr>
        <p:spPr>
          <a:xfrm>
            <a:off x="603168" y="182642"/>
            <a:ext cx="7766132" cy="124909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19" name="Straight Connector 18"/>
          <p:cNvCxnSpPr/>
          <p:nvPr userDrawn="1"/>
        </p:nvCxnSpPr>
        <p:spPr>
          <a:xfrm>
            <a:off x="603168" y="1447800"/>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13" name="Picture 12"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15"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242699954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Layout">
    <p:spTree>
      <p:nvGrpSpPr>
        <p:cNvPr id="1" name=""/>
        <p:cNvGrpSpPr/>
        <p:nvPr/>
      </p:nvGrpSpPr>
      <p:grpSpPr>
        <a:xfrm>
          <a:off x="0" y="0"/>
          <a:ext cx="0" cy="0"/>
          <a:chOff x="0" y="0"/>
          <a:chExt cx="0" cy="0"/>
        </a:xfrm>
      </p:grpSpPr>
      <p:pic>
        <p:nvPicPr>
          <p:cNvPr id="10" name="Picture 9"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1" name="Content Placeholder 3"/>
          <p:cNvSpPr>
            <a:spLocks noGrp="1"/>
          </p:cNvSpPr>
          <p:nvPr>
            <p:ph sz="half" idx="2"/>
          </p:nvPr>
        </p:nvSpPr>
        <p:spPr>
          <a:xfrm>
            <a:off x="603168" y="5181600"/>
            <a:ext cx="7670800" cy="850383"/>
          </a:xfrm>
          <a:prstGeom prst="rect">
            <a:avLst/>
          </a:prstGeom>
        </p:spPr>
        <p:txBody>
          <a:bodyPr>
            <a:normAutofit/>
          </a:bodyPr>
          <a:lstStyle>
            <a:lvl1pPr marL="0" indent="0">
              <a:spcBef>
                <a:spcPts val="1600"/>
              </a:spcBef>
              <a:buClr>
                <a:srgbClr val="0065A4"/>
              </a:buClr>
              <a:buSzPct val="80000"/>
              <a:buFontTx/>
              <a:buNone/>
              <a:defRPr sz="1400">
                <a:solidFill>
                  <a:schemeClr val="tx1"/>
                </a:solidFill>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endParaRPr lang="en-US" dirty="0"/>
          </a:p>
        </p:txBody>
      </p:sp>
      <p:sp>
        <p:nvSpPr>
          <p:cNvPr id="3" name="Chart Placeholder 2"/>
          <p:cNvSpPr>
            <a:spLocks noGrp="1"/>
          </p:cNvSpPr>
          <p:nvPr>
            <p:ph type="chart" sz="quarter" idx="13"/>
          </p:nvPr>
        </p:nvSpPr>
        <p:spPr>
          <a:xfrm>
            <a:off x="603168" y="1600200"/>
            <a:ext cx="7670800" cy="3484964"/>
          </a:xfrm>
          <a:prstGeom prst="rect">
            <a:avLst/>
          </a:prstGeom>
        </p:spPr>
        <p:txBody>
          <a:bodyPr vert="horz"/>
          <a:lstStyle>
            <a:lvl1pPr marL="0" indent="0">
              <a:buFontTx/>
              <a:buNone/>
              <a:defRPr sz="2000">
                <a:solidFill>
                  <a:srgbClr val="7F7F7F"/>
                </a:solidFill>
                <a:latin typeface="Arial"/>
                <a:cs typeface="Arial"/>
              </a:defRPr>
            </a:lvl1pPr>
          </a:lstStyle>
          <a:p>
            <a:endParaRPr lang="en-US" dirty="0"/>
          </a:p>
        </p:txBody>
      </p:sp>
      <p:sp>
        <p:nvSpPr>
          <p:cNvPr id="16" name="Title 1"/>
          <p:cNvSpPr>
            <a:spLocks noGrp="1"/>
          </p:cNvSpPr>
          <p:nvPr>
            <p:ph type="title"/>
          </p:nvPr>
        </p:nvSpPr>
        <p:spPr>
          <a:xfrm>
            <a:off x="603168" y="182642"/>
            <a:ext cx="7766132" cy="124909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18" name="Straight Connector 17"/>
          <p:cNvCxnSpPr/>
          <p:nvPr userDrawn="1"/>
        </p:nvCxnSpPr>
        <p:spPr>
          <a:xfrm>
            <a:off x="603168" y="1447800"/>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12" name="Picture 11"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13"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321657601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hartLayout">
    <p:spTree>
      <p:nvGrpSpPr>
        <p:cNvPr id="1" name=""/>
        <p:cNvGrpSpPr/>
        <p:nvPr/>
      </p:nvGrpSpPr>
      <p:grpSpPr>
        <a:xfrm>
          <a:off x="0" y="0"/>
          <a:ext cx="0" cy="0"/>
          <a:chOff x="0" y="0"/>
          <a:chExt cx="0" cy="0"/>
        </a:xfrm>
      </p:grpSpPr>
      <p:pic>
        <p:nvPicPr>
          <p:cNvPr id="10" name="Picture 9"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pic>
        <p:nvPicPr>
          <p:cNvPr id="6" name="Picture 5"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7"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128044973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oubleChartLayout">
    <p:spTree>
      <p:nvGrpSpPr>
        <p:cNvPr id="1" name=""/>
        <p:cNvGrpSpPr/>
        <p:nvPr/>
      </p:nvGrpSpPr>
      <p:grpSpPr>
        <a:xfrm>
          <a:off x="0" y="0"/>
          <a:ext cx="0" cy="0"/>
          <a:chOff x="0" y="0"/>
          <a:chExt cx="0" cy="0"/>
        </a:xfrm>
      </p:grpSpPr>
      <p:pic>
        <p:nvPicPr>
          <p:cNvPr id="16" name="Picture 15" descr="FullOpacNew.png"/>
          <p:cNvPicPr>
            <a:picLocks noChangeAspect="1"/>
          </p:cNvPicPr>
          <p:nvPr userDrawn="1"/>
        </p:nvPicPr>
        <p:blipFill rotWithShape="1">
          <a:blip r:embed="rId2" cstate="screen">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1" name="Content Placeholder 3"/>
          <p:cNvSpPr>
            <a:spLocks noGrp="1"/>
          </p:cNvSpPr>
          <p:nvPr>
            <p:ph sz="half" idx="2"/>
          </p:nvPr>
        </p:nvSpPr>
        <p:spPr>
          <a:xfrm>
            <a:off x="603168" y="1600200"/>
            <a:ext cx="3697654" cy="533400"/>
          </a:xfrm>
          <a:prstGeom prst="rect">
            <a:avLst/>
          </a:prstGeom>
        </p:spPr>
        <p:txBody>
          <a:bodyPr>
            <a:normAutofit/>
          </a:bodyPr>
          <a:lstStyle>
            <a:lvl1pPr marL="0" indent="0">
              <a:spcBef>
                <a:spcPts val="1600"/>
              </a:spcBef>
              <a:buClr>
                <a:srgbClr val="0065A4"/>
              </a:buClr>
              <a:buSzPct val="80000"/>
              <a:buFontTx/>
              <a:buNone/>
              <a:defRPr sz="1400">
                <a:solidFill>
                  <a:schemeClr val="tx1"/>
                </a:solidFill>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endParaRPr lang="en-US" dirty="0"/>
          </a:p>
        </p:txBody>
      </p:sp>
      <p:sp>
        <p:nvSpPr>
          <p:cNvPr id="3" name="Chart Placeholder 2"/>
          <p:cNvSpPr>
            <a:spLocks noGrp="1"/>
          </p:cNvSpPr>
          <p:nvPr>
            <p:ph type="chart" sz="quarter" idx="13"/>
          </p:nvPr>
        </p:nvSpPr>
        <p:spPr>
          <a:xfrm>
            <a:off x="603168" y="2209800"/>
            <a:ext cx="3697654" cy="3748454"/>
          </a:xfrm>
          <a:prstGeom prst="rect">
            <a:avLst/>
          </a:prstGeom>
        </p:spPr>
        <p:txBody>
          <a:bodyPr vert="horz"/>
          <a:lstStyle>
            <a:lvl1pPr marL="0" indent="0">
              <a:buFontTx/>
              <a:buNone/>
              <a:defRPr sz="2000">
                <a:solidFill>
                  <a:srgbClr val="7F7F7F"/>
                </a:solidFill>
                <a:latin typeface="Arial"/>
                <a:cs typeface="Arial"/>
              </a:defRPr>
            </a:lvl1pPr>
          </a:lstStyle>
          <a:p>
            <a:endParaRPr lang="en-US" dirty="0"/>
          </a:p>
        </p:txBody>
      </p:sp>
      <p:sp>
        <p:nvSpPr>
          <p:cNvPr id="10" name="Chart Placeholder 2"/>
          <p:cNvSpPr>
            <a:spLocks noGrp="1"/>
          </p:cNvSpPr>
          <p:nvPr>
            <p:ph type="chart" sz="quarter" idx="14"/>
          </p:nvPr>
        </p:nvSpPr>
        <p:spPr>
          <a:xfrm>
            <a:off x="4798646" y="2209800"/>
            <a:ext cx="3570654" cy="3748454"/>
          </a:xfrm>
          <a:prstGeom prst="rect">
            <a:avLst/>
          </a:prstGeom>
        </p:spPr>
        <p:txBody>
          <a:bodyPr vert="horz"/>
          <a:lstStyle>
            <a:lvl1pPr marL="0" indent="0">
              <a:buFontTx/>
              <a:buNone/>
              <a:defRPr sz="2000">
                <a:solidFill>
                  <a:srgbClr val="7F7F7F"/>
                </a:solidFill>
                <a:latin typeface="Arial"/>
                <a:cs typeface="Arial"/>
              </a:defRPr>
            </a:lvl1pPr>
          </a:lstStyle>
          <a:p>
            <a:endParaRPr lang="en-US" dirty="0"/>
          </a:p>
        </p:txBody>
      </p:sp>
      <p:sp>
        <p:nvSpPr>
          <p:cNvPr id="12" name="Content Placeholder 3"/>
          <p:cNvSpPr>
            <a:spLocks noGrp="1"/>
          </p:cNvSpPr>
          <p:nvPr>
            <p:ph sz="half" idx="15"/>
          </p:nvPr>
        </p:nvSpPr>
        <p:spPr>
          <a:xfrm>
            <a:off x="4798646" y="1600200"/>
            <a:ext cx="3570654" cy="533400"/>
          </a:xfrm>
          <a:prstGeom prst="rect">
            <a:avLst/>
          </a:prstGeom>
        </p:spPr>
        <p:txBody>
          <a:bodyPr>
            <a:normAutofit/>
          </a:bodyPr>
          <a:lstStyle>
            <a:lvl1pPr marL="0" indent="0">
              <a:spcBef>
                <a:spcPts val="1600"/>
              </a:spcBef>
              <a:buClr>
                <a:srgbClr val="0065A4"/>
              </a:buClr>
              <a:buSzPct val="80000"/>
              <a:buFontTx/>
              <a:buNone/>
              <a:defRPr sz="1400">
                <a:solidFill>
                  <a:schemeClr val="tx1"/>
                </a:solidFill>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endParaRPr lang="en-US" dirty="0"/>
          </a:p>
        </p:txBody>
      </p:sp>
      <p:sp>
        <p:nvSpPr>
          <p:cNvPr id="20" name="Title 1"/>
          <p:cNvSpPr>
            <a:spLocks noGrp="1"/>
          </p:cNvSpPr>
          <p:nvPr>
            <p:ph type="title"/>
          </p:nvPr>
        </p:nvSpPr>
        <p:spPr>
          <a:xfrm>
            <a:off x="603168" y="182642"/>
            <a:ext cx="7766132" cy="124909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21" name="Straight Connector 20"/>
          <p:cNvCxnSpPr/>
          <p:nvPr userDrawn="1"/>
        </p:nvCxnSpPr>
        <p:spPr>
          <a:xfrm>
            <a:off x="603168" y="1447800"/>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14" name="Picture 13" descr="CO_CoBrand.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86600" y="6198885"/>
            <a:ext cx="1746900" cy="506715"/>
          </a:xfrm>
          <a:prstGeom prst="rect">
            <a:avLst/>
          </a:prstGeom>
        </p:spPr>
      </p:pic>
      <p:sp>
        <p:nvSpPr>
          <p:cNvPr id="15" name="Slide Number Placeholder 6"/>
          <p:cNvSpPr>
            <a:spLocks noGrp="1"/>
          </p:cNvSpPr>
          <p:nvPr>
            <p:ph type="sldNum" sz="quarter" idx="12"/>
          </p:nvPr>
        </p:nvSpPr>
        <p:spPr>
          <a:xfrm>
            <a:off x="603168" y="6248400"/>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Tree>
    <p:extLst>
      <p:ext uri="{BB962C8B-B14F-4D97-AF65-F5344CB8AC3E}">
        <p14:creationId xmlns:p14="http://schemas.microsoft.com/office/powerpoint/2010/main" val="253356753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ontentTitle">
    <p:spTree>
      <p:nvGrpSpPr>
        <p:cNvPr id="1" name=""/>
        <p:cNvGrpSpPr/>
        <p:nvPr/>
      </p:nvGrpSpPr>
      <p:grpSpPr>
        <a:xfrm>
          <a:off x="0" y="0"/>
          <a:ext cx="0" cy="0"/>
          <a:chOff x="0" y="0"/>
          <a:chExt cx="0" cy="0"/>
        </a:xfrm>
      </p:grpSpPr>
      <p:sp>
        <p:nvSpPr>
          <p:cNvPr id="19" name="Content Placeholder 3"/>
          <p:cNvSpPr>
            <a:spLocks noGrp="1"/>
          </p:cNvSpPr>
          <p:nvPr>
            <p:ph sz="half" idx="2"/>
          </p:nvPr>
        </p:nvSpPr>
        <p:spPr>
          <a:xfrm>
            <a:off x="603169" y="1939568"/>
            <a:ext cx="7766131" cy="4132946"/>
          </a:xfrm>
          <a:prstGeom prst="rect">
            <a:avLst/>
          </a:prstGeom>
        </p:spPr>
        <p:txBody>
          <a:bodyPr>
            <a:normAutofit/>
          </a:bodyPr>
          <a:lstStyle>
            <a:lvl1pPr marL="285750" indent="-285750">
              <a:spcBef>
                <a:spcPts val="1600"/>
              </a:spcBef>
              <a:buClr>
                <a:srgbClr val="0065A4"/>
              </a:buClr>
              <a:buSzPct val="80000"/>
              <a:buFont typeface="Lucida Grande"/>
              <a:buChar char="►"/>
              <a:defRPr sz="1600">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2" name="Picture 21" descr="cbnew_blue_CMYK.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28"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65A4"/>
                </a:solidFill>
                <a:latin typeface="Arial"/>
              </a:defRPr>
            </a:lvl1pPr>
          </a:lstStyle>
          <a:p>
            <a:pPr defTabSz="457200"/>
            <a:fld id="{DF625FB1-CAA2-1745-BF48-B99B069FDFDF}" type="slidenum">
              <a:rPr lang="en-US" smtClean="0"/>
              <a:pPr defTabSz="457200"/>
              <a:t>‹#›</a:t>
            </a:fld>
            <a:endParaRPr lang="en-US" dirty="0"/>
          </a:p>
        </p:txBody>
      </p:sp>
      <p:sp>
        <p:nvSpPr>
          <p:cNvPr id="9" name="Title 1"/>
          <p:cNvSpPr>
            <a:spLocks noGrp="1"/>
          </p:cNvSpPr>
          <p:nvPr>
            <p:ph type="title"/>
          </p:nvPr>
        </p:nvSpPr>
        <p:spPr>
          <a:xfrm>
            <a:off x="603168" y="277680"/>
            <a:ext cx="7766132" cy="135241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4" name="Straight Connector 3"/>
          <p:cNvCxnSpPr/>
          <p:nvPr userDrawn="1"/>
        </p:nvCxnSpPr>
        <p:spPr>
          <a:xfrm>
            <a:off x="603168" y="1646158"/>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243123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BA848873-F0F5-4784-8CB6-6F0C883AECD5}" type="datetimeFigureOut">
              <a:rPr lang="en-US" altLang="en-US"/>
              <a:pPr>
                <a:defRPr/>
              </a:pPr>
              <a:t>9/1/2017</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5DEC4C03-1964-45E7-80FF-415A1593FDFC}" type="slidenum">
              <a:rPr lang="en-US" altLang="en-US"/>
              <a:pPr>
                <a:defRPr/>
              </a:pPr>
              <a:t>‹#›</a:t>
            </a:fld>
            <a:endParaRPr lang="en-US" altLang="en-US"/>
          </a:p>
        </p:txBody>
      </p:sp>
    </p:spTree>
    <p:extLst>
      <p:ext uri="{BB962C8B-B14F-4D97-AF65-F5344CB8AC3E}">
        <p14:creationId xmlns:p14="http://schemas.microsoft.com/office/powerpoint/2010/main" val="3684314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72752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7" name="Picture 6" descr="00221-015-MemFE-PPT_new-slides.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256644" y="359836"/>
            <a:ext cx="8506355" cy="681566"/>
          </a:xfrm>
          <a:prstGeom prst="rect">
            <a:avLst/>
          </a:prstGeom>
        </p:spPr>
        <p:txBody>
          <a:bodyPr anchor="t"/>
          <a:lstStyle>
            <a:lvl1pPr algn="l">
              <a:defRPr sz="4000" b="1" i="0" cap="none" spc="-130">
                <a:solidFill>
                  <a:srgbClr val="2B2829"/>
                </a:solidFill>
                <a:latin typeface="Helvetica"/>
                <a:cs typeface="Helvetica"/>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256645" y="1261534"/>
            <a:ext cx="7772400" cy="1121833"/>
          </a:xfrm>
          <a:prstGeom prst="rect">
            <a:avLst/>
          </a:prstGeom>
        </p:spPr>
        <p:txBody>
          <a:bodyPr anchor="t" anchorCtr="0">
            <a:normAutofit/>
          </a:bodyPr>
          <a:lstStyle>
            <a:lvl1pPr marL="0" indent="0">
              <a:buFont typeface="Arial"/>
              <a:buNone/>
              <a:defRPr sz="2800" b="0" i="0">
                <a:solidFill>
                  <a:srgbClr val="2B2829"/>
                </a:solidFill>
                <a:latin typeface="Helvetica"/>
                <a:cs typeface="Helvetica"/>
              </a:defRPr>
            </a:lvl1pPr>
            <a:lvl2pPr marL="742950" indent="-285750">
              <a:buFont typeface="Lucida Grande"/>
              <a:buChar char="-"/>
              <a:defRPr sz="2200" b="0" i="0">
                <a:solidFill>
                  <a:srgbClr val="2B2829"/>
                </a:solidFill>
                <a:latin typeface="Helvetica"/>
                <a:cs typeface="Helvetica"/>
              </a:defRPr>
            </a:lvl2pPr>
            <a:lvl3pPr marL="1200150" indent="-285750">
              <a:buFont typeface="Arial"/>
              <a:buChar char="•"/>
              <a:defRPr sz="1800" b="0" i="0">
                <a:solidFill>
                  <a:srgbClr val="2B2829"/>
                </a:solidFill>
                <a:latin typeface="Helvetica"/>
                <a:cs typeface="Helvetica"/>
              </a:defRPr>
            </a:lvl3pPr>
            <a:lvl4pPr marL="1657350" indent="-285750">
              <a:buFont typeface="Lucida Grande"/>
              <a:buChar char="-"/>
              <a:defRPr sz="1400">
                <a:solidFill>
                  <a:srgbClr val="2B2829"/>
                </a:solidFill>
              </a:defRPr>
            </a:lvl4pPr>
            <a:lvl5pPr marL="2114550" indent="-285750">
              <a:buFont typeface="Arial"/>
              <a:buChar char="•"/>
              <a:defRPr sz="1400">
                <a:solidFill>
                  <a:srgbClr val="2B2829"/>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3025664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nterior">
    <p:spTree>
      <p:nvGrpSpPr>
        <p:cNvPr id="1" name=""/>
        <p:cNvGrpSpPr/>
        <p:nvPr/>
      </p:nvGrpSpPr>
      <p:grpSpPr>
        <a:xfrm>
          <a:off x="0" y="0"/>
          <a:ext cx="0" cy="0"/>
          <a:chOff x="0" y="0"/>
          <a:chExt cx="0" cy="0"/>
        </a:xfrm>
      </p:grpSpPr>
      <p:sp>
        <p:nvSpPr>
          <p:cNvPr id="17" name="TextBox 16"/>
          <p:cNvSpPr txBox="1"/>
          <p:nvPr userDrawn="1"/>
        </p:nvSpPr>
        <p:spPr>
          <a:xfrm>
            <a:off x="-1562485" y="3024909"/>
            <a:ext cx="914400" cy="914400"/>
          </a:xfrm>
          <a:prstGeom prst="rect">
            <a:avLst/>
          </a:prstGeom>
          <a:ln>
            <a:noFill/>
          </a:ln>
        </p:spPr>
        <p:txBody>
          <a:bodyPr vert="horz" wrap="none" lIns="91440" tIns="45720" rIns="91440" bIns="45720" rtlCol="0" anchor="t" anchorCtr="0">
            <a:normAutofit/>
          </a:bodyPr>
          <a:lstStyle/>
          <a:p>
            <a:endParaRPr lang="en-US" sz="1400" dirty="0" smtClean="0">
              <a:solidFill>
                <a:schemeClr val="tx1">
                  <a:lumMod val="85000"/>
                  <a:lumOff val="15000"/>
                </a:schemeClr>
              </a:solidFill>
            </a:endParaRPr>
          </a:p>
        </p:txBody>
      </p:sp>
      <p:sp>
        <p:nvSpPr>
          <p:cNvPr id="8" name="Content Placeholder 3"/>
          <p:cNvSpPr>
            <a:spLocks noGrp="1"/>
          </p:cNvSpPr>
          <p:nvPr>
            <p:ph sz="half" idx="2"/>
          </p:nvPr>
        </p:nvSpPr>
        <p:spPr>
          <a:xfrm>
            <a:off x="514269" y="2166548"/>
            <a:ext cx="8152748" cy="3911600"/>
          </a:xfrm>
          <a:prstGeom prst="rect">
            <a:avLst/>
          </a:prstGeom>
        </p:spPr>
        <p:txBody>
          <a:bodyPr>
            <a:normAutofit/>
          </a:bodyPr>
          <a:lstStyle>
            <a:lvl1pPr marL="285750" indent="-285750">
              <a:spcBef>
                <a:spcPts val="1600"/>
              </a:spcBef>
              <a:buClr>
                <a:srgbClr val="00487D"/>
              </a:buClr>
              <a:buSzPct val="80000"/>
              <a:buFont typeface="Lucida Grande"/>
              <a:buChar char="►"/>
              <a:defRPr sz="1600">
                <a:latin typeface="Arial"/>
                <a:cs typeface="Arial"/>
              </a:defRPr>
            </a:lvl1pPr>
            <a:lvl2pPr marL="571500" indent="-279400">
              <a:spcBef>
                <a:spcPts val="1600"/>
              </a:spcBef>
              <a:buClr>
                <a:srgbClr val="00487D"/>
              </a:buClr>
              <a:buSzPct val="60000"/>
              <a:buFont typeface="Lucida Grande"/>
              <a:buChar char="►"/>
              <a:defRPr sz="1600">
                <a:latin typeface="Arial"/>
                <a:cs typeface="Arial"/>
              </a:defRPr>
            </a:lvl2pPr>
            <a:lvl3pPr marL="800100" indent="-228600">
              <a:spcBef>
                <a:spcPts val="1600"/>
              </a:spcBef>
              <a:buClr>
                <a:srgbClr val="00487D"/>
              </a:buClr>
              <a:buSzPct val="60000"/>
              <a:buFont typeface="Lucida Grande"/>
              <a:buChar char="►"/>
              <a:defRPr sz="1600">
                <a:latin typeface="Arial"/>
                <a:cs typeface="Arial"/>
              </a:defRPr>
            </a:lvl3pPr>
            <a:lvl4pPr marL="1092200" indent="-292100">
              <a:spcBef>
                <a:spcPts val="1600"/>
              </a:spcBef>
              <a:buClr>
                <a:srgbClr val="00487D"/>
              </a:buClr>
              <a:buSzPct val="60000"/>
              <a:buFont typeface="Lucida Grande"/>
              <a:buChar char="►"/>
              <a:defRPr sz="1600">
                <a:latin typeface="Arial"/>
                <a:cs typeface="Arial"/>
              </a:defRPr>
            </a:lvl4pPr>
            <a:lvl5pPr marL="1371600" indent="-279400">
              <a:spcBef>
                <a:spcPts val="1600"/>
              </a:spcBef>
              <a:buClr>
                <a:srgbClr val="00487D"/>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1"/>
          <p:cNvSpPr>
            <a:spLocks noGrp="1"/>
          </p:cNvSpPr>
          <p:nvPr>
            <p:ph type="title" hasCustomPrompt="1"/>
          </p:nvPr>
        </p:nvSpPr>
        <p:spPr>
          <a:xfrm>
            <a:off x="514268" y="500746"/>
            <a:ext cx="6836854" cy="788302"/>
          </a:xfrm>
          <a:prstGeom prst="rect">
            <a:avLst/>
          </a:prstGeom>
          <a:ln>
            <a:noFill/>
          </a:ln>
        </p:spPr>
        <p:txBody>
          <a:bodyPr>
            <a:normAutofit/>
          </a:bodyPr>
          <a:lstStyle>
            <a:lvl1pPr algn="l">
              <a:defRPr sz="3200" b="1">
                <a:solidFill>
                  <a:srgbClr val="00487D"/>
                </a:solidFill>
                <a:latin typeface="Arial"/>
                <a:cs typeface="Arial"/>
              </a:defRPr>
            </a:lvl1pPr>
          </a:lstStyle>
          <a:p>
            <a:r>
              <a:rPr lang="en-US" dirty="0" smtClean="0"/>
              <a:t>Header</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0821" y="6336101"/>
            <a:ext cx="2564857" cy="456075"/>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14393" y="6132949"/>
            <a:ext cx="2316569" cy="633778"/>
          </a:xfrm>
          <a:prstGeom prst="rect">
            <a:avLst/>
          </a:prstGeom>
          <a:ln>
            <a:noFill/>
          </a:ln>
          <a:effectLst>
            <a:outerShdw blurRad="292100" dist="139700" dir="2700000" algn="tl" rotWithShape="0">
              <a:srgbClr val="333333">
                <a:alpha val="65000"/>
              </a:srgbClr>
            </a:outerShdw>
          </a:effectLst>
        </p:spPr>
      </p:pic>
      <p:sp>
        <p:nvSpPr>
          <p:cNvPr id="2" name="Rectangle 1"/>
          <p:cNvSpPr/>
          <p:nvPr userDrawn="1"/>
        </p:nvSpPr>
        <p:spPr>
          <a:xfrm>
            <a:off x="0" y="0"/>
            <a:ext cx="9144000" cy="68580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326579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plash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brightnessContrast contrast="-50000"/>
                    </a14:imgEffect>
                  </a14:imgLayer>
                </a14:imgProps>
              </a:ext>
              <a:ext uri="{28A0092B-C50C-407E-A947-70E740481C1C}">
                <a14:useLocalDpi xmlns:a14="http://schemas.microsoft.com/office/drawing/2010/main" val="0"/>
              </a:ext>
            </a:extLst>
          </a:blip>
          <a:stretch>
            <a:fillRect/>
          </a:stretch>
        </p:blipFill>
        <p:spPr>
          <a:xfrm>
            <a:off x="0" y="14936"/>
            <a:ext cx="9144000" cy="6828127"/>
          </a:xfrm>
          <a:prstGeom prst="rect">
            <a:avLst/>
          </a:prstGeom>
          <a:effectLst>
            <a:reflection endPos="0" dist="50800" dir="5400000" sy="-100000" algn="bl" rotWithShape="0"/>
          </a:effectLst>
        </p:spPr>
      </p:pic>
      <p:sp>
        <p:nvSpPr>
          <p:cNvPr id="5" name="Title 4"/>
          <p:cNvSpPr>
            <a:spLocks noGrp="1"/>
          </p:cNvSpPr>
          <p:nvPr>
            <p:ph type="title"/>
          </p:nvPr>
        </p:nvSpPr>
        <p:spPr>
          <a:xfrm>
            <a:off x="4888004" y="2559762"/>
            <a:ext cx="4095976" cy="1280465"/>
          </a:xfrm>
          <a:prstGeom prst="rect">
            <a:avLst/>
          </a:prstGeom>
        </p:spPr>
        <p:txBody>
          <a:bodyPr anchor="b" anchorCtr="0">
            <a:normAutofit/>
          </a:bodyPr>
          <a:lstStyle>
            <a:lvl1pPr algn="l">
              <a:lnSpc>
                <a:spcPts val="3700"/>
              </a:lnSpc>
              <a:defRPr sz="3400" b="1" i="0">
                <a:solidFill>
                  <a:schemeClr val="tx1"/>
                </a:solidFill>
                <a:latin typeface=""/>
              </a:defRPr>
            </a:lvl1pPr>
          </a:lstStyle>
          <a:p>
            <a:r>
              <a:rPr lang="en-US" smtClean="0"/>
              <a:t>Click to edit Master title style</a:t>
            </a:r>
            <a:endParaRPr lang="en-US" dirty="0"/>
          </a:p>
        </p:txBody>
      </p:sp>
      <p:sp>
        <p:nvSpPr>
          <p:cNvPr id="9" name="Text Placeholder 8"/>
          <p:cNvSpPr>
            <a:spLocks noGrp="1"/>
          </p:cNvSpPr>
          <p:nvPr>
            <p:ph type="body" sz="quarter" idx="10"/>
          </p:nvPr>
        </p:nvSpPr>
        <p:spPr>
          <a:xfrm>
            <a:off x="4888005" y="3928133"/>
            <a:ext cx="4095975" cy="550862"/>
          </a:xfrm>
          <a:prstGeom prst="rect">
            <a:avLst/>
          </a:prstGeom>
        </p:spPr>
        <p:txBody>
          <a:bodyPr>
            <a:normAutofit/>
          </a:bodyPr>
          <a:lstStyle>
            <a:lvl1pPr marL="0" indent="0">
              <a:buFontTx/>
              <a:buNone/>
              <a:defRPr sz="2000">
                <a:solidFill>
                  <a:schemeClr val="tx1"/>
                </a:solidFill>
                <a:latin typeface="Arial"/>
                <a:cs typeface="Arial"/>
              </a:defRPr>
            </a:lvl1pPr>
          </a:lstStyle>
          <a:p>
            <a:pPr lvl="0"/>
            <a:r>
              <a:rPr lang="en-US" smtClean="0"/>
              <a:t>Click to edit Master text styles</a:t>
            </a: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4219696" cy="6858000"/>
          </a:xfrm>
          <a:prstGeom prst="rect">
            <a:avLst/>
          </a:prstGeom>
        </p:spPr>
      </p:pic>
    </p:spTree>
    <p:extLst>
      <p:ext uri="{BB962C8B-B14F-4D97-AF65-F5344CB8AC3E}">
        <p14:creationId xmlns:p14="http://schemas.microsoft.com/office/powerpoint/2010/main" val="224281866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_Content">
    <p:spTree>
      <p:nvGrpSpPr>
        <p:cNvPr id="1" name=""/>
        <p:cNvGrpSpPr/>
        <p:nvPr/>
      </p:nvGrpSpPr>
      <p:grpSpPr>
        <a:xfrm>
          <a:off x="0" y="0"/>
          <a:ext cx="0" cy="0"/>
          <a:chOff x="0" y="0"/>
          <a:chExt cx="0" cy="0"/>
        </a:xfrm>
      </p:grpSpPr>
      <p:pic>
        <p:nvPicPr>
          <p:cNvPr id="13" name="Picture 12" descr="00412-002-Save-the-Date-Postcard_PR_1603282.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1353635"/>
          </a:xfrm>
          <a:prstGeom prst="rect">
            <a:avLst/>
          </a:prstGeom>
        </p:spPr>
      </p:pic>
      <p:sp>
        <p:nvSpPr>
          <p:cNvPr id="2" name="Title 1"/>
          <p:cNvSpPr>
            <a:spLocks noGrp="1"/>
          </p:cNvSpPr>
          <p:nvPr>
            <p:ph type="title"/>
          </p:nvPr>
        </p:nvSpPr>
        <p:spPr>
          <a:xfrm>
            <a:off x="457200" y="0"/>
            <a:ext cx="8229600" cy="1295400"/>
          </a:xfrm>
          <a:prstGeom prst="rect">
            <a:avLst/>
          </a:prstGeom>
        </p:spPr>
        <p:txBody>
          <a:bodyPr anchor="ctr" anchorCtr="0">
            <a:noAutofit/>
          </a:bodyPr>
          <a:lstStyle>
            <a:lvl1pPr algn="l">
              <a:lnSpc>
                <a:spcPts val="3400"/>
              </a:lnSpc>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967573"/>
          </a:xfrm>
          <a:prstGeom prst="rect">
            <a:avLst/>
          </a:prstGeom>
        </p:spPr>
        <p:txBody>
          <a:bodyPr>
            <a:normAutofit/>
          </a:bodyPr>
          <a:lstStyle>
            <a:lvl1pPr marL="342900" indent="-342900">
              <a:spcBef>
                <a:spcPts val="800"/>
              </a:spcBef>
              <a:buClr>
                <a:srgbClr val="BFB5B3"/>
              </a:buClr>
              <a:buSzPct val="80000"/>
              <a:buFont typeface="Lucida Grande"/>
              <a:buChar char="▶"/>
              <a:defRPr sz="1600">
                <a:solidFill>
                  <a:srgbClr val="0065A4"/>
                </a:solidFill>
              </a:defRPr>
            </a:lvl1pPr>
            <a:lvl2pPr marL="742950" indent="-285750">
              <a:spcBef>
                <a:spcPts val="800"/>
              </a:spcBef>
              <a:buClr>
                <a:srgbClr val="BFB5B3"/>
              </a:buClr>
              <a:buSzPct val="80000"/>
              <a:buFont typeface="Lucida Grande"/>
              <a:buChar char="▶"/>
              <a:defRPr sz="1600">
                <a:solidFill>
                  <a:srgbClr val="0065A4"/>
                </a:solidFill>
              </a:defRPr>
            </a:lvl2pPr>
            <a:lvl3pPr marL="1143000" indent="-228600">
              <a:spcBef>
                <a:spcPts val="800"/>
              </a:spcBef>
              <a:buClr>
                <a:srgbClr val="BFB5B3"/>
              </a:buClr>
              <a:buSzPct val="80000"/>
              <a:buFont typeface="Lucida Grande"/>
              <a:buChar char="▶"/>
              <a:defRPr sz="1600">
                <a:solidFill>
                  <a:srgbClr val="0065A4"/>
                </a:solidFill>
              </a:defRPr>
            </a:lvl3pPr>
            <a:lvl4pPr marL="1600200" indent="-228600">
              <a:spcBef>
                <a:spcPts val="800"/>
              </a:spcBef>
              <a:buClr>
                <a:srgbClr val="BFB5B3"/>
              </a:buClr>
              <a:buSzPct val="80000"/>
              <a:buFont typeface="Lucida Grande"/>
              <a:buChar char="▶"/>
              <a:defRPr sz="1600">
                <a:solidFill>
                  <a:srgbClr val="0065A4"/>
                </a:solidFill>
              </a:defRPr>
            </a:lvl4pPr>
            <a:lvl5pPr marL="2057400" indent="-228600">
              <a:spcBef>
                <a:spcPts val="800"/>
              </a:spcBef>
              <a:buClr>
                <a:srgbClr val="BFB5B3"/>
              </a:buClr>
              <a:buSzPct val="80000"/>
              <a:buFont typeface="Lucida Grande"/>
              <a:buChar char="▶"/>
              <a:defRPr sz="1600">
                <a:solidFill>
                  <a:srgbClr val="0065A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3657600" y="6400800"/>
            <a:ext cx="2133600" cy="228600"/>
          </a:xfrm>
          <a:prstGeom prst="rect">
            <a:avLst/>
          </a:prstGeom>
        </p:spPr>
        <p:txBody>
          <a:bodyPr anchor="ctr"/>
          <a:lstStyle>
            <a:lvl1pPr algn="ctr">
              <a:defRPr sz="1400">
                <a:solidFill>
                  <a:srgbClr val="BFB5B3"/>
                </a:solidFill>
              </a:defRPr>
            </a:lvl1pPr>
          </a:lstStyle>
          <a:p>
            <a:fld id="{F8672260-86B6-4A4C-83A2-99B30F307A66}" type="slidenum">
              <a:rPr lang="en-US" smtClean="0"/>
              <a:pPr/>
              <a:t>‹#›</a:t>
            </a:fld>
            <a:endParaRPr lang="en-US" dirty="0"/>
          </a:p>
        </p:txBody>
      </p:sp>
    </p:spTree>
    <p:extLst>
      <p:ext uri="{BB962C8B-B14F-4D97-AF65-F5344CB8AC3E}">
        <p14:creationId xmlns:p14="http://schemas.microsoft.com/office/powerpoint/2010/main" val="31709853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9768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703" r:id="rId16"/>
    <p:sldLayoutId id="2147483706" r:id="rId17"/>
    <p:sldLayoutId id="2147483707" r:id="rId18"/>
    <p:sldLayoutId id="2147483709" r:id="rId19"/>
    <p:sldLayoutId id="2147483710" r:id="rId20"/>
    <p:sldLayoutId id="2147483711" r:id="rId21"/>
    <p:sldLayoutId id="2147483712" r:id="rId22"/>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enLRwKjIOAM"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hyperlink" Target="https://satpractice.org/"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hyperlink" Target="https://collegeboard.org/"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0.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0.xml"/><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8200" y="1061720"/>
            <a:ext cx="4335780" cy="2286000"/>
          </a:xfrm>
        </p:spPr>
        <p:txBody>
          <a:bodyPr>
            <a:normAutofit/>
          </a:bodyPr>
          <a:lstStyle/>
          <a:p>
            <a:r>
              <a:rPr lang="en-US" dirty="0" smtClean="0"/>
              <a:t>Preparing All Colorado Students for the SAT</a:t>
            </a:r>
            <a:endParaRPr lang="en-US" dirty="0"/>
          </a:p>
        </p:txBody>
      </p:sp>
    </p:spTree>
    <p:extLst>
      <p:ext uri="{BB962C8B-B14F-4D97-AF65-F5344CB8AC3E}">
        <p14:creationId xmlns:p14="http://schemas.microsoft.com/office/powerpoint/2010/main" val="3287237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37"/>
          <p:cNvSpPr txBox="1">
            <a:spLocks noGrp="1"/>
          </p:cNvSpPr>
          <p:nvPr>
            <p:ph type="title"/>
          </p:nvPr>
        </p:nvSpPr>
        <p:spPr>
          <a:xfrm>
            <a:off x="352425" y="403456"/>
            <a:ext cx="6836854" cy="613679"/>
          </a:xfrm>
          <a:prstGeom prst="rect">
            <a:avLst/>
          </a:prstGeom>
        </p:spPr>
        <p:txBody>
          <a:bodyPr lIns="91425" tIns="91425" rIns="91425" bIns="91425" anchor="b" anchorCtr="0">
            <a:noAutofit/>
          </a:bodyPr>
          <a:lstStyle/>
          <a:p>
            <a:pPr algn="l">
              <a:spcBef>
                <a:spcPts val="0"/>
              </a:spcBef>
              <a:buNone/>
            </a:pPr>
            <a:r>
              <a:rPr lang="en-US" dirty="0" smtClean="0">
                <a:solidFill>
                  <a:srgbClr val="073763"/>
                </a:solidFill>
                <a:latin typeface="+mj-lt"/>
                <a:ea typeface="Quicksand"/>
                <a:cs typeface="Quicksand"/>
                <a:sym typeface="Quicksand"/>
              </a:rPr>
              <a:t>It’s About Confidence</a:t>
            </a:r>
            <a:endParaRPr lang="en" dirty="0">
              <a:solidFill>
                <a:srgbClr val="073763"/>
              </a:solidFill>
              <a:latin typeface="+mj-lt"/>
              <a:ea typeface="Quicksand"/>
              <a:cs typeface="Quicksand"/>
              <a:sym typeface="Quicksand"/>
            </a:endParaRPr>
          </a:p>
        </p:txBody>
      </p:sp>
      <p:pic>
        <p:nvPicPr>
          <p:cNvPr id="2" name="Picture 1">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425" y="1153715"/>
            <a:ext cx="8467725" cy="4743249"/>
          </a:xfrm>
          <a:prstGeom prst="rect">
            <a:avLst/>
          </a:prstGeom>
        </p:spPr>
      </p:pic>
      <p:sp>
        <p:nvSpPr>
          <p:cNvPr id="4" name="TextBox 3"/>
          <p:cNvSpPr txBox="1"/>
          <p:nvPr/>
        </p:nvSpPr>
        <p:spPr>
          <a:xfrm>
            <a:off x="257175" y="5896964"/>
            <a:ext cx="3108543" cy="369332"/>
          </a:xfrm>
          <a:prstGeom prst="rect">
            <a:avLst/>
          </a:prstGeom>
          <a:noFill/>
        </p:spPr>
        <p:txBody>
          <a:bodyPr wrap="none" rtlCol="0">
            <a:spAutoFit/>
          </a:bodyPr>
          <a:lstStyle/>
          <a:p>
            <a:r>
              <a:rPr lang="en-US" sz="1800" b="1" dirty="0" smtClean="0">
                <a:solidFill>
                  <a:srgbClr val="002060"/>
                </a:solidFill>
              </a:rPr>
              <a:t>http://bit.ly/sat_confidence</a:t>
            </a:r>
            <a:endParaRPr lang="en-US" sz="1800" b="1" dirty="0">
              <a:solidFill>
                <a:srgbClr val="002060"/>
              </a:solidFill>
            </a:endParaRPr>
          </a:p>
        </p:txBody>
      </p:sp>
    </p:spTree>
    <p:extLst>
      <p:ext uri="{BB962C8B-B14F-4D97-AF65-F5344CB8AC3E}">
        <p14:creationId xmlns:p14="http://schemas.microsoft.com/office/powerpoint/2010/main" val="1170566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514269" y="2166548"/>
            <a:ext cx="5800806" cy="3262702"/>
          </a:xfrm>
        </p:spPr>
        <p:txBody>
          <a:bodyPr>
            <a:normAutofit/>
          </a:bodyPr>
          <a:lstStyle/>
          <a:p>
            <a:r>
              <a:rPr lang="en-US" sz="3600" dirty="0" smtClean="0"/>
              <a:t>Free</a:t>
            </a:r>
          </a:p>
          <a:p>
            <a:r>
              <a:rPr lang="en-US" sz="3600" dirty="0" smtClean="0"/>
              <a:t>Optional</a:t>
            </a:r>
          </a:p>
          <a:p>
            <a:r>
              <a:rPr lang="en-US" sz="3600" dirty="0" smtClean="0"/>
              <a:t>Secure</a:t>
            </a:r>
          </a:p>
          <a:p>
            <a:r>
              <a:rPr lang="en-US" sz="3600" dirty="0" smtClean="0"/>
              <a:t>Personalized</a:t>
            </a:r>
            <a:endParaRPr lang="en-US" sz="3600" dirty="0"/>
          </a:p>
        </p:txBody>
      </p:sp>
      <p:sp>
        <p:nvSpPr>
          <p:cNvPr id="3" name="Title 2"/>
          <p:cNvSpPr>
            <a:spLocks noGrp="1"/>
          </p:cNvSpPr>
          <p:nvPr>
            <p:ph type="title"/>
          </p:nvPr>
        </p:nvSpPr>
        <p:spPr/>
        <p:txBody>
          <a:bodyPr/>
          <a:lstStyle/>
          <a:p>
            <a:r>
              <a:rPr lang="en-US" dirty="0" smtClean="0"/>
              <a:t>Four Key Words </a:t>
            </a:r>
            <a:endParaRPr lang="en-US" dirty="0"/>
          </a:p>
        </p:txBody>
      </p:sp>
    </p:spTree>
    <p:extLst>
      <p:ext uri="{BB962C8B-B14F-4D97-AF65-F5344CB8AC3E}">
        <p14:creationId xmlns:p14="http://schemas.microsoft.com/office/powerpoint/2010/main" val="54602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idx="4294967295"/>
          </p:nvPr>
        </p:nvSpPr>
        <p:spPr>
          <a:xfrm>
            <a:off x="647700" y="2628900"/>
            <a:ext cx="7848600" cy="1600200"/>
          </a:xfrm>
          <a:prstGeom prst="rect">
            <a:avLst/>
          </a:prstGeom>
        </p:spPr>
        <p:txBody>
          <a:bodyPr/>
          <a:lstStyle/>
          <a:p>
            <a:pPr algn="l" eaLnBrk="1" hangingPunct="1">
              <a:lnSpc>
                <a:spcPts val="6220"/>
              </a:lnSpc>
              <a:spcBef>
                <a:spcPts val="0"/>
              </a:spcBef>
              <a:spcAft>
                <a:spcPts val="0"/>
              </a:spcAft>
              <a:defRPr/>
            </a:pPr>
            <a:r>
              <a:rPr lang="en-US" sz="5600" b="1" spc="-100" dirty="0">
                <a:solidFill>
                  <a:srgbClr val="0065A4"/>
                </a:solidFill>
                <a:latin typeface="Arial"/>
                <a:cs typeface="Arial"/>
              </a:rPr>
              <a:t>Setting U</a:t>
            </a:r>
            <a:r>
              <a:rPr lang="en-US" sz="5600" b="1" spc="-100" dirty="0" smtClean="0">
                <a:solidFill>
                  <a:srgbClr val="0065A4"/>
                </a:solidFill>
                <a:latin typeface="Arial"/>
                <a:cs typeface="Arial"/>
              </a:rPr>
              <a:t>p </a:t>
            </a:r>
            <a:r>
              <a:rPr lang="en-US" sz="5600" b="1" spc="-100" dirty="0">
                <a:solidFill>
                  <a:srgbClr val="0065A4"/>
                </a:solidFill>
                <a:latin typeface="Arial"/>
                <a:cs typeface="Arial"/>
              </a:rPr>
              <a:t>A</a:t>
            </a:r>
            <a:r>
              <a:rPr lang="en-US" sz="5600" b="1" spc="-100" dirty="0" smtClean="0">
                <a:solidFill>
                  <a:srgbClr val="0065A4"/>
                </a:solidFill>
                <a:latin typeface="Arial"/>
                <a:cs typeface="Arial"/>
              </a:rPr>
              <a:t> Student’s</a:t>
            </a:r>
            <a:br>
              <a:rPr lang="en-US" sz="5600" b="1" spc="-100" dirty="0" smtClean="0">
                <a:solidFill>
                  <a:srgbClr val="0065A4"/>
                </a:solidFill>
                <a:latin typeface="Arial"/>
                <a:cs typeface="Arial"/>
              </a:rPr>
            </a:br>
            <a:r>
              <a:rPr lang="en-US" sz="5600" b="1" spc="-100" dirty="0" smtClean="0">
                <a:solidFill>
                  <a:srgbClr val="F7931D"/>
                </a:solidFill>
                <a:latin typeface="Arial"/>
                <a:cs typeface="Arial"/>
              </a:rPr>
              <a:t>College </a:t>
            </a:r>
            <a:r>
              <a:rPr lang="en-US" sz="5600" b="1" spc="-100" dirty="0">
                <a:solidFill>
                  <a:srgbClr val="F7931D"/>
                </a:solidFill>
                <a:latin typeface="Arial"/>
                <a:cs typeface="Arial"/>
              </a:rPr>
              <a:t>Board </a:t>
            </a:r>
            <a:r>
              <a:rPr lang="en-US" sz="5600" b="1" spc="-100" dirty="0" smtClean="0">
                <a:solidFill>
                  <a:srgbClr val="F7931D"/>
                </a:solidFill>
                <a:latin typeface="Arial"/>
                <a:cs typeface="Arial"/>
              </a:rPr>
              <a:t>Account </a:t>
            </a:r>
            <a:endParaRPr lang="en-US" sz="5600" b="1" spc="-100" dirty="0">
              <a:solidFill>
                <a:srgbClr val="F7931D"/>
              </a:solidFill>
              <a:latin typeface="Arial"/>
              <a:cs typeface="Arial"/>
            </a:endParaRPr>
          </a:p>
        </p:txBody>
      </p:sp>
    </p:spTree>
    <p:extLst>
      <p:ext uri="{BB962C8B-B14F-4D97-AF65-F5344CB8AC3E}">
        <p14:creationId xmlns:p14="http://schemas.microsoft.com/office/powerpoint/2010/main" val="1755920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2000" y="1676400"/>
            <a:ext cx="7175211" cy="3946366"/>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9" name="Title 1"/>
          <p:cNvSpPr txBox="1">
            <a:spLocks/>
          </p:cNvSpPr>
          <p:nvPr/>
        </p:nvSpPr>
        <p:spPr bwMode="auto">
          <a:xfrm>
            <a:off x="762000" y="457200"/>
            <a:ext cx="723900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3320"/>
              </a:lnSpc>
              <a:spcBef>
                <a:spcPts val="0"/>
              </a:spcBef>
              <a:spcAft>
                <a:spcPts val="0"/>
              </a:spcAft>
              <a:defRPr/>
            </a:pPr>
            <a:r>
              <a:rPr lang="en-US" sz="3600" b="1" spc="-100" dirty="0" smtClean="0">
                <a:solidFill>
                  <a:srgbClr val="0065A4"/>
                </a:solidFill>
                <a:latin typeface="Arial"/>
                <a:cs typeface="Arial"/>
              </a:rPr>
              <a:t>Students Should Go </a:t>
            </a:r>
            <a:r>
              <a:rPr lang="en-US" sz="3600" b="1" spc="-100" dirty="0">
                <a:solidFill>
                  <a:srgbClr val="0065A4"/>
                </a:solidFill>
                <a:latin typeface="Arial"/>
                <a:cs typeface="Arial"/>
              </a:rPr>
              <a:t>T</a:t>
            </a:r>
            <a:r>
              <a:rPr lang="en-US" sz="3600" b="1" spc="-100" dirty="0" smtClean="0">
                <a:solidFill>
                  <a:srgbClr val="0065A4"/>
                </a:solidFill>
                <a:latin typeface="Arial"/>
                <a:cs typeface="Arial"/>
              </a:rPr>
              <a:t>o </a:t>
            </a:r>
            <a:r>
              <a:rPr lang="en-US" sz="3600" b="1" u="sng" spc="-100" dirty="0" smtClean="0">
                <a:solidFill>
                  <a:srgbClr val="F7931D"/>
                </a:solidFill>
                <a:latin typeface="Arial"/>
                <a:cs typeface="Arial"/>
              </a:rPr>
              <a:t>Collegeboard.org</a:t>
            </a:r>
            <a:endParaRPr lang="en-US" sz="3600" b="1" u="sng" spc="-100" dirty="0">
              <a:solidFill>
                <a:srgbClr val="F7931D"/>
              </a:solidFill>
              <a:latin typeface="Arial"/>
              <a:cs typeface="Arial"/>
            </a:endParaRPr>
          </a:p>
        </p:txBody>
      </p:sp>
      <p:sp>
        <p:nvSpPr>
          <p:cNvPr id="10" name="Title 1"/>
          <p:cNvSpPr txBox="1">
            <a:spLocks/>
          </p:cNvSpPr>
          <p:nvPr/>
        </p:nvSpPr>
        <p:spPr bwMode="auto">
          <a:xfrm>
            <a:off x="804863" y="5181600"/>
            <a:ext cx="2362200" cy="1012825"/>
          </a:xfrm>
          <a:prstGeom prst="rect">
            <a:avLst/>
          </a:prstGeom>
          <a:noFill/>
          <a:ln>
            <a:noFill/>
          </a:ln>
          <a:extLs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3320"/>
              </a:lnSpc>
              <a:spcBef>
                <a:spcPts val="0"/>
              </a:spcBef>
              <a:spcAft>
                <a:spcPts val="0"/>
              </a:spcAft>
              <a:defRPr/>
            </a:pPr>
            <a:r>
              <a:rPr lang="en-US" sz="2000" spc="-100" dirty="0" smtClean="0">
                <a:solidFill>
                  <a:srgbClr val="0065A4"/>
                </a:solidFill>
                <a:latin typeface="Arial"/>
                <a:cs typeface="Arial"/>
              </a:rPr>
              <a:t>Click on </a:t>
            </a:r>
          </a:p>
          <a:p>
            <a:pPr algn="l" eaLnBrk="1" hangingPunct="1">
              <a:lnSpc>
                <a:spcPts val="3320"/>
              </a:lnSpc>
              <a:spcBef>
                <a:spcPts val="0"/>
              </a:spcBef>
              <a:spcAft>
                <a:spcPts val="0"/>
              </a:spcAft>
              <a:defRPr/>
            </a:pPr>
            <a:r>
              <a:rPr lang="en-US" sz="3600" b="1" u="sng" spc="-100" dirty="0" smtClean="0">
                <a:solidFill>
                  <a:srgbClr val="F7931D"/>
                </a:solidFill>
                <a:latin typeface="Arial"/>
                <a:cs typeface="Arial"/>
              </a:rPr>
              <a:t>Sign Up</a:t>
            </a:r>
            <a:endParaRPr lang="en-US" sz="3600" b="1" u="sng" spc="-100" dirty="0">
              <a:solidFill>
                <a:srgbClr val="F7931D"/>
              </a:solidFill>
              <a:latin typeface="Arial"/>
              <a:cs typeface="Arial"/>
            </a:endParaRPr>
          </a:p>
        </p:txBody>
      </p:sp>
      <p:sp>
        <p:nvSpPr>
          <p:cNvPr id="6" name="Rectangle 5"/>
          <p:cNvSpPr/>
          <p:nvPr/>
        </p:nvSpPr>
        <p:spPr>
          <a:xfrm>
            <a:off x="1752600" y="3505200"/>
            <a:ext cx="457200" cy="152400"/>
          </a:xfrm>
          <a:prstGeom prst="rect">
            <a:avLst/>
          </a:prstGeom>
          <a:noFill/>
          <a:ln w="28575" cmpd="sng">
            <a:solidFill>
              <a:srgbClr val="F7931D"/>
            </a:solidFill>
          </a:ln>
          <a:effectLst/>
        </p:spPr>
        <p:style>
          <a:lnRef idx="1">
            <a:schemeClr val="dk1"/>
          </a:lnRef>
          <a:fillRef idx="3">
            <a:schemeClr val="dk1"/>
          </a:fillRef>
          <a:effectRef idx="2">
            <a:schemeClr val="dk1"/>
          </a:effectRef>
          <a:fontRef idx="minor">
            <a:schemeClr val="lt1"/>
          </a:fontRef>
        </p:style>
        <p:txBody>
          <a:bodyPr anchor="ctr"/>
          <a:lstStyle/>
          <a:p>
            <a:pPr algn="ctr">
              <a:defRPr/>
            </a:pPr>
            <a:endParaRPr lang="en-US">
              <a:solidFill>
                <a:schemeClr val="tx1"/>
              </a:solidFill>
            </a:endParaRPr>
          </a:p>
        </p:txBody>
      </p:sp>
      <p:cxnSp>
        <p:nvCxnSpPr>
          <p:cNvPr id="15" name="Straight Arrow Connector 14"/>
          <p:cNvCxnSpPr>
            <a:stCxn id="6" idx="2"/>
            <a:endCxn id="10" idx="0"/>
          </p:cNvCxnSpPr>
          <p:nvPr/>
        </p:nvCxnSpPr>
        <p:spPr>
          <a:xfrm>
            <a:off x="1981200" y="3657600"/>
            <a:ext cx="4763" cy="1524000"/>
          </a:xfrm>
          <a:prstGeom prst="straightConnector1">
            <a:avLst/>
          </a:prstGeom>
          <a:ln>
            <a:solidFill>
              <a:srgbClr val="F7931D"/>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0985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47800"/>
            <a:ext cx="6153150" cy="2667000"/>
          </a:xfrm>
          <a:prstGeom prst="rect">
            <a:avLst/>
          </a:prstGeom>
          <a:noFill/>
          <a:ln w="9525">
            <a:solidFill>
              <a:srgbClr val="BFBFBF"/>
            </a:solidFill>
            <a:miter lim="800000"/>
            <a:headEnd/>
            <a:tailEnd/>
          </a:ln>
          <a:extLst>
            <a:ext uri="{909E8E84-426E-40DD-AFC4-6F175D3DCCD1}">
              <a14:hiddenFill xmlns:a14="http://schemas.microsoft.com/office/drawing/2010/main">
                <a:solidFill>
                  <a:schemeClr val="accent1"/>
                </a:solidFill>
              </a14:hiddenFill>
            </a:ext>
          </a:extLst>
        </p:spPr>
      </p:pic>
      <p:sp>
        <p:nvSpPr>
          <p:cNvPr id="8" name="Title 1"/>
          <p:cNvSpPr txBox="1">
            <a:spLocks/>
          </p:cNvSpPr>
          <p:nvPr/>
        </p:nvSpPr>
        <p:spPr bwMode="auto">
          <a:xfrm>
            <a:off x="762000" y="533400"/>
            <a:ext cx="43434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3320"/>
              </a:lnSpc>
              <a:spcBef>
                <a:spcPts val="0"/>
              </a:spcBef>
              <a:spcAft>
                <a:spcPts val="0"/>
              </a:spcAft>
              <a:defRPr/>
            </a:pPr>
            <a:r>
              <a:rPr lang="en-US" sz="3600" b="1" spc="-100" dirty="0" smtClean="0">
                <a:solidFill>
                  <a:srgbClr val="0065A4"/>
                </a:solidFill>
                <a:latin typeface="Arial"/>
                <a:cs typeface="Arial"/>
              </a:rPr>
              <a:t>Next Step</a:t>
            </a:r>
            <a:endParaRPr lang="en-US" sz="3600" b="1" u="sng" spc="-100" dirty="0">
              <a:solidFill>
                <a:srgbClr val="0065A4"/>
              </a:solidFill>
              <a:latin typeface="Arial"/>
              <a:cs typeface="Arial"/>
            </a:endParaRPr>
          </a:p>
        </p:txBody>
      </p:sp>
      <p:sp>
        <p:nvSpPr>
          <p:cNvPr id="9" name="Title 1"/>
          <p:cNvSpPr txBox="1">
            <a:spLocks/>
          </p:cNvSpPr>
          <p:nvPr/>
        </p:nvSpPr>
        <p:spPr bwMode="auto">
          <a:xfrm>
            <a:off x="5105400" y="4953000"/>
            <a:ext cx="3733800" cy="1012825"/>
          </a:xfrm>
          <a:prstGeom prst="rect">
            <a:avLst/>
          </a:prstGeom>
          <a:noFill/>
          <a:ln>
            <a:noFill/>
          </a:ln>
          <a:extLs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3320"/>
              </a:lnSpc>
              <a:spcBef>
                <a:spcPts val="0"/>
              </a:spcBef>
              <a:spcAft>
                <a:spcPts val="0"/>
              </a:spcAft>
              <a:defRPr/>
            </a:pPr>
            <a:r>
              <a:rPr lang="en-US" sz="2000" spc="-100" dirty="0">
                <a:solidFill>
                  <a:srgbClr val="0065A4"/>
                </a:solidFill>
                <a:latin typeface="Arial"/>
                <a:cs typeface="Arial"/>
              </a:rPr>
              <a:t>t</a:t>
            </a:r>
            <a:r>
              <a:rPr lang="en-US" sz="2000" spc="-100" dirty="0" smtClean="0">
                <a:solidFill>
                  <a:srgbClr val="0065A4"/>
                </a:solidFill>
                <a:latin typeface="Arial"/>
                <a:cs typeface="Arial"/>
              </a:rPr>
              <a:t>hey should select</a:t>
            </a:r>
          </a:p>
          <a:p>
            <a:pPr algn="l" eaLnBrk="1" hangingPunct="1">
              <a:lnSpc>
                <a:spcPts val="3320"/>
              </a:lnSpc>
              <a:spcBef>
                <a:spcPts val="0"/>
              </a:spcBef>
              <a:spcAft>
                <a:spcPts val="0"/>
              </a:spcAft>
              <a:defRPr/>
            </a:pPr>
            <a:r>
              <a:rPr lang="en-US" sz="3600" b="1" u="sng" spc="-100" dirty="0" smtClean="0">
                <a:solidFill>
                  <a:srgbClr val="F7931D"/>
                </a:solidFill>
                <a:latin typeface="Arial"/>
                <a:cs typeface="Arial"/>
              </a:rPr>
              <a:t>I am a student</a:t>
            </a:r>
            <a:endParaRPr lang="en-US" sz="3600" b="1" u="sng" spc="-100" dirty="0">
              <a:solidFill>
                <a:srgbClr val="F7931D"/>
              </a:solidFill>
              <a:latin typeface="Arial"/>
              <a:cs typeface="Arial"/>
            </a:endParaRPr>
          </a:p>
        </p:txBody>
      </p:sp>
      <p:sp>
        <p:nvSpPr>
          <p:cNvPr id="10" name="Rectangle 9"/>
          <p:cNvSpPr/>
          <p:nvPr/>
        </p:nvSpPr>
        <p:spPr>
          <a:xfrm>
            <a:off x="1524000" y="2819400"/>
            <a:ext cx="609600" cy="228600"/>
          </a:xfrm>
          <a:prstGeom prst="rect">
            <a:avLst/>
          </a:prstGeom>
          <a:noFill/>
          <a:ln w="28575" cmpd="sng">
            <a:solidFill>
              <a:srgbClr val="F7931D"/>
            </a:solidFill>
          </a:ln>
          <a:effectLst/>
        </p:spPr>
        <p:style>
          <a:lnRef idx="1">
            <a:schemeClr val="dk1"/>
          </a:lnRef>
          <a:fillRef idx="3">
            <a:schemeClr val="dk1"/>
          </a:fillRef>
          <a:effectRef idx="2">
            <a:schemeClr val="dk1"/>
          </a:effectRef>
          <a:fontRef idx="minor">
            <a:schemeClr val="lt1"/>
          </a:fontRef>
        </p:style>
        <p:txBody>
          <a:bodyPr anchor="ctr"/>
          <a:lstStyle/>
          <a:p>
            <a:pPr algn="ctr">
              <a:defRPr/>
            </a:pPr>
            <a:endParaRPr lang="en-US">
              <a:solidFill>
                <a:schemeClr val="tx1"/>
              </a:solidFill>
            </a:endParaRPr>
          </a:p>
        </p:txBody>
      </p:sp>
      <p:cxnSp>
        <p:nvCxnSpPr>
          <p:cNvPr id="11" name="Elbow Connector 10"/>
          <p:cNvCxnSpPr>
            <a:stCxn id="10" idx="2"/>
            <a:endCxn id="9" idx="1"/>
          </p:cNvCxnSpPr>
          <p:nvPr/>
        </p:nvCxnSpPr>
        <p:spPr>
          <a:xfrm rot="16200000" flipH="1">
            <a:off x="2261393" y="2615407"/>
            <a:ext cx="2411413" cy="3276600"/>
          </a:xfrm>
          <a:prstGeom prst="bentConnector2">
            <a:avLst/>
          </a:prstGeom>
          <a:ln>
            <a:solidFill>
              <a:srgbClr val="F7931D"/>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04317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4905375" cy="4267200"/>
          </a:xfrm>
          <a:prstGeom prst="rect">
            <a:avLst/>
          </a:prstGeom>
          <a:noFill/>
          <a:ln w="9525">
            <a:solidFill>
              <a:srgbClr val="BFBFBF"/>
            </a:solidFill>
            <a:miter lim="800000"/>
            <a:headEnd/>
            <a:tailEnd/>
          </a:ln>
          <a:extLst>
            <a:ext uri="{909E8E84-426E-40DD-AFC4-6F175D3DCCD1}">
              <a14:hiddenFill xmlns:a14="http://schemas.microsoft.com/office/drawing/2010/main">
                <a:solidFill>
                  <a:schemeClr val="accent1"/>
                </a:solidFill>
              </a14:hiddenFill>
            </a:ext>
          </a:extLst>
        </p:spPr>
      </p:pic>
      <p:sp>
        <p:nvSpPr>
          <p:cNvPr id="5" name="Title 1"/>
          <p:cNvSpPr txBox="1">
            <a:spLocks/>
          </p:cNvSpPr>
          <p:nvPr/>
        </p:nvSpPr>
        <p:spPr bwMode="auto">
          <a:xfrm>
            <a:off x="762000" y="533400"/>
            <a:ext cx="71628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3320"/>
              </a:lnSpc>
              <a:spcBef>
                <a:spcPts val="0"/>
              </a:spcBef>
              <a:spcAft>
                <a:spcPts val="0"/>
              </a:spcAft>
              <a:defRPr/>
            </a:pPr>
            <a:r>
              <a:rPr lang="en-US" sz="3600" b="1" spc="-100" dirty="0" smtClean="0">
                <a:solidFill>
                  <a:srgbClr val="0065A4"/>
                </a:solidFill>
                <a:latin typeface="Arial"/>
                <a:cs typeface="Arial"/>
              </a:rPr>
              <a:t>Enter your personal information</a:t>
            </a:r>
            <a:endParaRPr lang="en-US" sz="3600" b="1" u="sng" spc="-100" dirty="0">
              <a:solidFill>
                <a:srgbClr val="0065A4"/>
              </a:solidFill>
              <a:latin typeface="Arial"/>
              <a:cs typeface="Arial"/>
            </a:endParaRPr>
          </a:p>
        </p:txBody>
      </p:sp>
      <p:sp>
        <p:nvSpPr>
          <p:cNvPr id="8196" name="Title 1"/>
          <p:cNvSpPr txBox="1">
            <a:spLocks/>
          </p:cNvSpPr>
          <p:nvPr/>
        </p:nvSpPr>
        <p:spPr bwMode="auto">
          <a:xfrm>
            <a:off x="4191000" y="3657600"/>
            <a:ext cx="3886200" cy="2209800"/>
          </a:xfrm>
          <a:prstGeom prst="rect">
            <a:avLst/>
          </a:prstGeom>
          <a:solidFill>
            <a:schemeClr val="bg1">
              <a:alpha val="9097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ts val="2225"/>
              </a:lnSpc>
              <a:spcBef>
                <a:spcPct val="0"/>
              </a:spcBef>
              <a:buFontTx/>
              <a:buNone/>
            </a:pPr>
            <a:r>
              <a:rPr lang="en-US" altLang="en-US" sz="2000" dirty="0">
                <a:solidFill>
                  <a:srgbClr val="0065A4"/>
                </a:solidFill>
                <a:latin typeface="Arial" charset="0"/>
                <a:cs typeface="Arial" charset="0"/>
              </a:rPr>
              <a:t>Enter </a:t>
            </a:r>
            <a:r>
              <a:rPr lang="en-US" altLang="en-US" sz="2000" dirty="0" smtClean="0">
                <a:solidFill>
                  <a:srgbClr val="0065A4"/>
                </a:solidFill>
                <a:latin typeface="Arial" charset="0"/>
                <a:cs typeface="Arial" charset="0"/>
              </a:rPr>
              <a:t>their name</a:t>
            </a:r>
            <a:r>
              <a:rPr lang="en-US" altLang="en-US" sz="2000" dirty="0">
                <a:solidFill>
                  <a:srgbClr val="0065A4"/>
                </a:solidFill>
                <a:latin typeface="Arial" charset="0"/>
                <a:cs typeface="Arial" charset="0"/>
              </a:rPr>
              <a:t>, sex, date of birth, email address, graduation date, zip code and school name –</a:t>
            </a:r>
          </a:p>
          <a:p>
            <a:pPr eaLnBrk="1" hangingPunct="1">
              <a:lnSpc>
                <a:spcPts val="3425"/>
              </a:lnSpc>
              <a:spcBef>
                <a:spcPct val="0"/>
              </a:spcBef>
              <a:buFontTx/>
              <a:buNone/>
            </a:pPr>
            <a:r>
              <a:rPr lang="en-US" altLang="en-US" sz="3600" b="1" u="sng" dirty="0">
                <a:solidFill>
                  <a:srgbClr val="F7931D"/>
                </a:solidFill>
                <a:latin typeface="Arial" charset="0"/>
                <a:cs typeface="Arial" charset="0"/>
              </a:rPr>
              <a:t>then scroll down for the next step</a:t>
            </a:r>
          </a:p>
        </p:txBody>
      </p:sp>
      <p:cxnSp>
        <p:nvCxnSpPr>
          <p:cNvPr id="7" name="Straight Arrow Connector 6"/>
          <p:cNvCxnSpPr/>
          <p:nvPr/>
        </p:nvCxnSpPr>
        <p:spPr>
          <a:xfrm>
            <a:off x="4114800" y="3886200"/>
            <a:ext cx="0" cy="1752600"/>
          </a:xfrm>
          <a:prstGeom prst="straightConnector1">
            <a:avLst/>
          </a:prstGeom>
          <a:ln>
            <a:solidFill>
              <a:srgbClr val="F7931D"/>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386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t="2785"/>
          <a:stretch>
            <a:fillRect/>
          </a:stretch>
        </p:blipFill>
        <p:spPr bwMode="auto">
          <a:xfrm>
            <a:off x="685800" y="1981200"/>
            <a:ext cx="7267575" cy="2463800"/>
          </a:xfrm>
          <a:prstGeom prst="rect">
            <a:avLst/>
          </a:prstGeom>
          <a:noFill/>
          <a:ln w="9525">
            <a:solidFill>
              <a:srgbClr val="BFBFBF"/>
            </a:solidFill>
            <a:miter lim="800000"/>
            <a:headEnd/>
            <a:tailEnd/>
          </a:ln>
          <a:extLst>
            <a:ext uri="{909E8E84-426E-40DD-AFC4-6F175D3DCCD1}">
              <a14:hiddenFill xmlns:a14="http://schemas.microsoft.com/office/drawing/2010/main">
                <a:solidFill>
                  <a:schemeClr val="accent1"/>
                </a:solidFill>
              </a14:hiddenFill>
            </a:ext>
          </a:extLst>
        </p:spPr>
      </p:pic>
      <p:sp>
        <p:nvSpPr>
          <p:cNvPr id="7" name="Title 1"/>
          <p:cNvSpPr txBox="1">
            <a:spLocks/>
          </p:cNvSpPr>
          <p:nvPr/>
        </p:nvSpPr>
        <p:spPr bwMode="auto">
          <a:xfrm>
            <a:off x="762000" y="762000"/>
            <a:ext cx="71628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4020"/>
              </a:lnSpc>
              <a:spcBef>
                <a:spcPts val="0"/>
              </a:spcBef>
              <a:spcAft>
                <a:spcPts val="0"/>
              </a:spcAft>
              <a:defRPr/>
            </a:pPr>
            <a:r>
              <a:rPr lang="en-US" sz="3600" b="1" spc="-100" dirty="0" smtClean="0">
                <a:solidFill>
                  <a:srgbClr val="0065A4"/>
                </a:solidFill>
                <a:latin typeface="Arial"/>
                <a:cs typeface="Arial"/>
              </a:rPr>
              <a:t>Set Their User Name </a:t>
            </a:r>
          </a:p>
          <a:p>
            <a:pPr algn="l" eaLnBrk="1" hangingPunct="1">
              <a:lnSpc>
                <a:spcPts val="4020"/>
              </a:lnSpc>
              <a:spcBef>
                <a:spcPts val="0"/>
              </a:spcBef>
              <a:spcAft>
                <a:spcPts val="0"/>
              </a:spcAft>
              <a:defRPr/>
            </a:pPr>
            <a:r>
              <a:rPr lang="en-US" sz="3600" b="1" spc="-100" dirty="0" smtClean="0">
                <a:solidFill>
                  <a:srgbClr val="0065A4"/>
                </a:solidFill>
                <a:latin typeface="Arial"/>
                <a:cs typeface="Arial"/>
              </a:rPr>
              <a:t>and Password</a:t>
            </a:r>
            <a:endParaRPr lang="en-US" sz="3600" b="1" u="sng" spc="-100" dirty="0">
              <a:solidFill>
                <a:srgbClr val="0065A4"/>
              </a:solidFill>
              <a:latin typeface="Arial"/>
              <a:cs typeface="Arial"/>
            </a:endParaRPr>
          </a:p>
        </p:txBody>
      </p:sp>
      <p:sp>
        <p:nvSpPr>
          <p:cNvPr id="9" name="Title 1"/>
          <p:cNvSpPr txBox="1">
            <a:spLocks/>
          </p:cNvSpPr>
          <p:nvPr/>
        </p:nvSpPr>
        <p:spPr bwMode="auto">
          <a:xfrm>
            <a:off x="5029200" y="4800600"/>
            <a:ext cx="3581400" cy="1371600"/>
          </a:xfrm>
          <a:prstGeom prst="rect">
            <a:avLst/>
          </a:prstGeom>
          <a:noFill/>
          <a:ln>
            <a:noFill/>
          </a:ln>
          <a:extLs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3420"/>
              </a:lnSpc>
              <a:spcBef>
                <a:spcPts val="0"/>
              </a:spcBef>
              <a:spcAft>
                <a:spcPts val="0"/>
              </a:spcAft>
              <a:defRPr/>
            </a:pPr>
            <a:r>
              <a:rPr lang="en-US" sz="2800" b="1" u="sng" spc="-100" dirty="0" smtClean="0">
                <a:solidFill>
                  <a:srgbClr val="F7931D"/>
                </a:solidFill>
                <a:latin typeface="Arial"/>
                <a:cs typeface="Arial"/>
              </a:rPr>
              <a:t>Scroll down for </a:t>
            </a:r>
            <a:br>
              <a:rPr lang="en-US" sz="2800" b="1" u="sng" spc="-100" dirty="0" smtClean="0">
                <a:solidFill>
                  <a:srgbClr val="F7931D"/>
                </a:solidFill>
                <a:latin typeface="Arial"/>
                <a:cs typeface="Arial"/>
              </a:rPr>
            </a:br>
            <a:r>
              <a:rPr lang="en-US" sz="2800" b="1" u="sng" spc="-100" dirty="0" smtClean="0">
                <a:solidFill>
                  <a:srgbClr val="F7931D"/>
                </a:solidFill>
                <a:latin typeface="Arial"/>
                <a:cs typeface="Arial"/>
              </a:rPr>
              <a:t>the next step</a:t>
            </a:r>
          </a:p>
        </p:txBody>
      </p:sp>
      <p:sp>
        <p:nvSpPr>
          <p:cNvPr id="9221" name="Title 1"/>
          <p:cNvSpPr txBox="1">
            <a:spLocks/>
          </p:cNvSpPr>
          <p:nvPr/>
        </p:nvSpPr>
        <p:spPr bwMode="auto">
          <a:xfrm>
            <a:off x="3962400" y="2895600"/>
            <a:ext cx="3733800" cy="1295400"/>
          </a:xfrm>
          <a:prstGeom prst="rect">
            <a:avLst/>
          </a:prstGeom>
          <a:solidFill>
            <a:schemeClr val="bg1">
              <a:alpha val="9097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ts val="2225"/>
              </a:lnSpc>
              <a:spcBef>
                <a:spcPct val="0"/>
              </a:spcBef>
              <a:buFontTx/>
              <a:buNone/>
            </a:pPr>
            <a:r>
              <a:rPr lang="en-US" altLang="en-US" sz="1600" dirty="0" smtClean="0">
                <a:solidFill>
                  <a:srgbClr val="0065A4"/>
                </a:solidFill>
                <a:latin typeface="Arial" charset="0"/>
                <a:cs typeface="Arial" charset="0"/>
              </a:rPr>
              <a:t>They should choose </a:t>
            </a:r>
            <a:r>
              <a:rPr lang="en-US" altLang="en-US" sz="1600" dirty="0">
                <a:solidFill>
                  <a:srgbClr val="0065A4"/>
                </a:solidFill>
                <a:latin typeface="Arial" charset="0"/>
                <a:cs typeface="Arial" charset="0"/>
              </a:rPr>
              <a:t>a security question and provide the answer – this will enable </a:t>
            </a:r>
            <a:r>
              <a:rPr lang="en-US" altLang="en-US" sz="1600" dirty="0" smtClean="0">
                <a:solidFill>
                  <a:srgbClr val="0065A4"/>
                </a:solidFill>
                <a:latin typeface="Arial" charset="0"/>
                <a:cs typeface="Arial" charset="0"/>
              </a:rPr>
              <a:t>them to </a:t>
            </a:r>
            <a:r>
              <a:rPr lang="en-US" altLang="en-US" sz="1600" dirty="0">
                <a:solidFill>
                  <a:srgbClr val="0065A4"/>
                </a:solidFill>
                <a:latin typeface="Arial" charset="0"/>
                <a:cs typeface="Arial" charset="0"/>
              </a:rPr>
              <a:t>recover </a:t>
            </a:r>
            <a:r>
              <a:rPr lang="en-US" altLang="en-US" sz="1600" dirty="0" smtClean="0">
                <a:solidFill>
                  <a:srgbClr val="0065A4"/>
                </a:solidFill>
                <a:latin typeface="Arial" charset="0"/>
                <a:cs typeface="Arial" charset="0"/>
              </a:rPr>
              <a:t>their user </a:t>
            </a:r>
            <a:r>
              <a:rPr lang="en-US" altLang="en-US" sz="1600" dirty="0">
                <a:solidFill>
                  <a:srgbClr val="0065A4"/>
                </a:solidFill>
                <a:latin typeface="Arial" charset="0"/>
                <a:cs typeface="Arial" charset="0"/>
              </a:rPr>
              <a:t>name and password.</a:t>
            </a:r>
          </a:p>
        </p:txBody>
      </p:sp>
      <p:sp>
        <p:nvSpPr>
          <p:cNvPr id="9222" name="Title 1"/>
          <p:cNvSpPr txBox="1">
            <a:spLocks/>
          </p:cNvSpPr>
          <p:nvPr/>
        </p:nvSpPr>
        <p:spPr bwMode="auto">
          <a:xfrm>
            <a:off x="3962400" y="2057400"/>
            <a:ext cx="3657600" cy="936625"/>
          </a:xfrm>
          <a:prstGeom prst="rect">
            <a:avLst/>
          </a:prstGeom>
          <a:solidFill>
            <a:schemeClr val="bg1">
              <a:alpha val="9097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ts val="2225"/>
              </a:lnSpc>
              <a:spcBef>
                <a:spcPct val="0"/>
              </a:spcBef>
              <a:buFontTx/>
              <a:buNone/>
            </a:pPr>
            <a:r>
              <a:rPr lang="en-US" altLang="en-US" sz="1600" dirty="0">
                <a:solidFill>
                  <a:srgbClr val="0065A4"/>
                </a:solidFill>
                <a:latin typeface="Arial" charset="0"/>
                <a:cs typeface="Arial" charset="0"/>
              </a:rPr>
              <a:t>Set </a:t>
            </a:r>
            <a:r>
              <a:rPr lang="en-US" altLang="en-US" sz="1600" dirty="0" smtClean="0">
                <a:solidFill>
                  <a:srgbClr val="0065A4"/>
                </a:solidFill>
                <a:latin typeface="Arial" charset="0"/>
                <a:cs typeface="Arial" charset="0"/>
              </a:rPr>
              <a:t>their user </a:t>
            </a:r>
            <a:r>
              <a:rPr lang="en-US" altLang="en-US" sz="1600" dirty="0">
                <a:solidFill>
                  <a:srgbClr val="0065A4"/>
                </a:solidFill>
                <a:latin typeface="Arial" charset="0"/>
                <a:cs typeface="Arial" charset="0"/>
              </a:rPr>
              <a:t>name and password </a:t>
            </a:r>
            <a:r>
              <a:rPr lang="en-US" altLang="en-US" sz="1600" dirty="0" smtClean="0">
                <a:solidFill>
                  <a:srgbClr val="F7931D"/>
                </a:solidFill>
                <a:latin typeface="Arial" charset="0"/>
                <a:cs typeface="Arial" charset="0"/>
              </a:rPr>
              <a:t>(students should remember to </a:t>
            </a:r>
            <a:r>
              <a:rPr lang="en-US" altLang="en-US" sz="1600" dirty="0">
                <a:solidFill>
                  <a:srgbClr val="F7931D"/>
                </a:solidFill>
                <a:latin typeface="Arial" charset="0"/>
                <a:cs typeface="Arial" charset="0"/>
              </a:rPr>
              <a:t>record it so </a:t>
            </a:r>
            <a:r>
              <a:rPr lang="en-US" altLang="en-US" sz="1600" dirty="0" smtClean="0">
                <a:solidFill>
                  <a:srgbClr val="F7931D"/>
                </a:solidFill>
                <a:latin typeface="Arial" charset="0"/>
                <a:cs typeface="Arial" charset="0"/>
              </a:rPr>
              <a:t>they don’t </a:t>
            </a:r>
            <a:r>
              <a:rPr lang="en-US" altLang="en-US" sz="1600" dirty="0">
                <a:solidFill>
                  <a:srgbClr val="F7931D"/>
                </a:solidFill>
                <a:latin typeface="Arial" charset="0"/>
                <a:cs typeface="Arial" charset="0"/>
              </a:rPr>
              <a:t>forget </a:t>
            </a:r>
            <a:r>
              <a:rPr lang="en-US" altLang="en-US" sz="1600" dirty="0" smtClean="0">
                <a:solidFill>
                  <a:srgbClr val="F7931D"/>
                </a:solidFill>
                <a:latin typeface="Arial" charset="0"/>
                <a:cs typeface="Arial" charset="0"/>
              </a:rPr>
              <a:t>it!)</a:t>
            </a:r>
            <a:endParaRPr lang="en-US" altLang="en-US" sz="1600" dirty="0">
              <a:solidFill>
                <a:srgbClr val="F7931D"/>
              </a:solidFill>
              <a:latin typeface="Arial" charset="0"/>
              <a:cs typeface="Arial" charset="0"/>
            </a:endParaRPr>
          </a:p>
        </p:txBody>
      </p:sp>
      <p:cxnSp>
        <p:nvCxnSpPr>
          <p:cNvPr id="13" name="Straight Arrow Connector 12"/>
          <p:cNvCxnSpPr>
            <a:stCxn id="9222" idx="1"/>
          </p:cNvCxnSpPr>
          <p:nvPr/>
        </p:nvCxnSpPr>
        <p:spPr>
          <a:xfrm flipH="1">
            <a:off x="1600200" y="2525713"/>
            <a:ext cx="2362200" cy="141287"/>
          </a:xfrm>
          <a:prstGeom prst="straightConnector1">
            <a:avLst/>
          </a:prstGeom>
          <a:ln>
            <a:solidFill>
              <a:srgbClr val="F7931D"/>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a:off x="1600200" y="3657600"/>
            <a:ext cx="2438400" cy="141288"/>
          </a:xfrm>
          <a:prstGeom prst="straightConnector1">
            <a:avLst/>
          </a:prstGeom>
          <a:ln>
            <a:solidFill>
              <a:srgbClr val="F7931D"/>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689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t="1755"/>
          <a:stretch>
            <a:fillRect/>
          </a:stretch>
        </p:blipFill>
        <p:spPr bwMode="auto">
          <a:xfrm>
            <a:off x="685800" y="1447800"/>
            <a:ext cx="6624638" cy="4738688"/>
          </a:xfrm>
          <a:prstGeom prst="rect">
            <a:avLst/>
          </a:prstGeom>
          <a:noFill/>
          <a:ln w="9525">
            <a:solidFill>
              <a:srgbClr val="BFBFBF"/>
            </a:solidFill>
            <a:miter lim="800000"/>
            <a:headEnd/>
            <a:tailEnd/>
          </a:ln>
          <a:extLst>
            <a:ext uri="{909E8E84-426E-40DD-AFC4-6F175D3DCCD1}">
              <a14:hiddenFill xmlns:a14="http://schemas.microsoft.com/office/drawing/2010/main">
                <a:solidFill>
                  <a:schemeClr val="accent1"/>
                </a:solidFill>
              </a14:hiddenFill>
            </a:ext>
          </a:extLst>
        </p:spPr>
      </p:pic>
      <p:sp>
        <p:nvSpPr>
          <p:cNvPr id="10" name="Title 1"/>
          <p:cNvSpPr txBox="1">
            <a:spLocks/>
          </p:cNvSpPr>
          <p:nvPr/>
        </p:nvSpPr>
        <p:spPr bwMode="auto">
          <a:xfrm>
            <a:off x="762000" y="381000"/>
            <a:ext cx="71628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3320"/>
              </a:lnSpc>
              <a:spcBef>
                <a:spcPts val="0"/>
              </a:spcBef>
              <a:spcAft>
                <a:spcPts val="0"/>
              </a:spcAft>
              <a:defRPr/>
            </a:pPr>
            <a:r>
              <a:rPr lang="en-US" sz="3600" b="1" spc="-100" dirty="0" smtClean="0">
                <a:solidFill>
                  <a:srgbClr val="0065A4"/>
                </a:solidFill>
                <a:latin typeface="Arial"/>
                <a:cs typeface="Arial"/>
              </a:rPr>
              <a:t>Customize Student Communication</a:t>
            </a:r>
            <a:endParaRPr lang="en-US" sz="3600" b="1" u="sng" spc="-100" dirty="0">
              <a:solidFill>
                <a:srgbClr val="0065A4"/>
              </a:solidFill>
              <a:latin typeface="Arial"/>
              <a:cs typeface="Arial"/>
            </a:endParaRPr>
          </a:p>
        </p:txBody>
      </p:sp>
      <p:sp>
        <p:nvSpPr>
          <p:cNvPr id="11" name="Title 1"/>
          <p:cNvSpPr txBox="1">
            <a:spLocks/>
          </p:cNvSpPr>
          <p:nvPr/>
        </p:nvSpPr>
        <p:spPr bwMode="auto">
          <a:xfrm>
            <a:off x="4572000" y="4572000"/>
            <a:ext cx="4038600" cy="1371600"/>
          </a:xfrm>
          <a:prstGeom prst="rect">
            <a:avLst/>
          </a:prstGeom>
          <a:solidFill>
            <a:schemeClr val="bg1">
              <a:alpha val="91000"/>
            </a:schemeClr>
          </a:solidFill>
          <a:ln>
            <a:noFill/>
          </a:ln>
          <a:extLs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2520"/>
              </a:lnSpc>
              <a:spcBef>
                <a:spcPts val="0"/>
              </a:spcBef>
              <a:spcAft>
                <a:spcPts val="0"/>
              </a:spcAft>
              <a:defRPr/>
            </a:pPr>
            <a:r>
              <a:rPr lang="en-US" sz="2000" b="1" u="sng" spc="-100" dirty="0" smtClean="0">
                <a:solidFill>
                  <a:srgbClr val="F7931D"/>
                </a:solidFill>
                <a:latin typeface="Arial"/>
                <a:cs typeface="Arial"/>
              </a:rPr>
              <a:t>Students must agree to the Terms and Conditions by clicking on the box to go to the next step</a:t>
            </a:r>
          </a:p>
        </p:txBody>
      </p:sp>
      <p:sp>
        <p:nvSpPr>
          <p:cNvPr id="10245" name="Title 1"/>
          <p:cNvSpPr txBox="1">
            <a:spLocks/>
          </p:cNvSpPr>
          <p:nvPr/>
        </p:nvSpPr>
        <p:spPr bwMode="auto">
          <a:xfrm>
            <a:off x="4572000" y="3352800"/>
            <a:ext cx="3733800" cy="1295400"/>
          </a:xfrm>
          <a:prstGeom prst="rect">
            <a:avLst/>
          </a:prstGeom>
          <a:solidFill>
            <a:schemeClr val="bg1">
              <a:alpha val="9097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ts val="2225"/>
              </a:lnSpc>
              <a:spcBef>
                <a:spcPct val="0"/>
              </a:spcBef>
              <a:buFontTx/>
              <a:buNone/>
            </a:pPr>
            <a:r>
              <a:rPr lang="en-US" altLang="en-US" sz="1600" dirty="0" smtClean="0">
                <a:solidFill>
                  <a:srgbClr val="0065A4"/>
                </a:solidFill>
                <a:latin typeface="Arial" charset="0"/>
                <a:cs typeface="Arial" charset="0"/>
              </a:rPr>
              <a:t>They can </a:t>
            </a:r>
            <a:r>
              <a:rPr lang="en-US" altLang="en-US" sz="1600" dirty="0">
                <a:solidFill>
                  <a:srgbClr val="0065A4"/>
                </a:solidFill>
                <a:latin typeface="Arial" charset="0"/>
                <a:cs typeface="Arial" charset="0"/>
              </a:rPr>
              <a:t>enter </a:t>
            </a:r>
            <a:r>
              <a:rPr lang="en-US" altLang="en-US" sz="1600" dirty="0" smtClean="0">
                <a:solidFill>
                  <a:srgbClr val="0065A4"/>
                </a:solidFill>
                <a:latin typeface="Arial" charset="0"/>
                <a:cs typeface="Arial" charset="0"/>
              </a:rPr>
              <a:t>their parent’s </a:t>
            </a:r>
            <a:r>
              <a:rPr lang="en-US" altLang="en-US" sz="1600" dirty="0">
                <a:solidFill>
                  <a:srgbClr val="0065A4"/>
                </a:solidFill>
                <a:latin typeface="Arial" charset="0"/>
                <a:cs typeface="Arial" charset="0"/>
              </a:rPr>
              <a:t>information and email address, so </a:t>
            </a:r>
            <a:r>
              <a:rPr lang="en-US" altLang="en-US" sz="1600" dirty="0" smtClean="0">
                <a:solidFill>
                  <a:srgbClr val="0065A4"/>
                </a:solidFill>
                <a:latin typeface="Arial" charset="0"/>
                <a:cs typeface="Arial" charset="0"/>
              </a:rPr>
              <a:t>parents can </a:t>
            </a:r>
            <a:r>
              <a:rPr lang="en-US" altLang="en-US" sz="1600" dirty="0">
                <a:solidFill>
                  <a:srgbClr val="0065A4"/>
                </a:solidFill>
                <a:latin typeface="Arial" charset="0"/>
                <a:cs typeface="Arial" charset="0"/>
              </a:rPr>
              <a:t>support </a:t>
            </a:r>
            <a:r>
              <a:rPr lang="en-US" altLang="en-US" sz="1600" dirty="0" smtClean="0">
                <a:solidFill>
                  <a:srgbClr val="0065A4"/>
                </a:solidFill>
                <a:latin typeface="Arial" charset="0"/>
                <a:cs typeface="Arial" charset="0"/>
              </a:rPr>
              <a:t>them in </a:t>
            </a:r>
            <a:r>
              <a:rPr lang="en-US" altLang="en-US" sz="1600" dirty="0">
                <a:solidFill>
                  <a:srgbClr val="0065A4"/>
                </a:solidFill>
                <a:latin typeface="Arial" charset="0"/>
                <a:cs typeface="Arial" charset="0"/>
              </a:rPr>
              <a:t>your college and career journey!</a:t>
            </a:r>
          </a:p>
        </p:txBody>
      </p:sp>
      <p:sp>
        <p:nvSpPr>
          <p:cNvPr id="13" name="Title 1"/>
          <p:cNvSpPr txBox="1">
            <a:spLocks/>
          </p:cNvSpPr>
          <p:nvPr/>
        </p:nvSpPr>
        <p:spPr bwMode="auto">
          <a:xfrm>
            <a:off x="4572000" y="1905000"/>
            <a:ext cx="3657600" cy="1295400"/>
          </a:xfrm>
          <a:prstGeom prst="rect">
            <a:avLst/>
          </a:prstGeom>
          <a:solidFill>
            <a:schemeClr val="bg1">
              <a:alpha val="91000"/>
            </a:schemeClr>
          </a:solidFill>
          <a:ln>
            <a:noFill/>
          </a:ln>
          <a:extLs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2220"/>
              </a:lnSpc>
              <a:spcBef>
                <a:spcPts val="0"/>
              </a:spcBef>
              <a:spcAft>
                <a:spcPts val="0"/>
              </a:spcAft>
              <a:defRPr/>
            </a:pPr>
            <a:r>
              <a:rPr lang="en-US" sz="1600" spc="-70" dirty="0" smtClean="0">
                <a:solidFill>
                  <a:srgbClr val="0065A4"/>
                </a:solidFill>
                <a:latin typeface="Arial"/>
                <a:cs typeface="Arial"/>
              </a:rPr>
              <a:t>Students can choose monthly alerts to help them stay connected</a:t>
            </a:r>
          </a:p>
        </p:txBody>
      </p:sp>
      <p:cxnSp>
        <p:nvCxnSpPr>
          <p:cNvPr id="3" name="Straight Arrow Connector 2"/>
          <p:cNvCxnSpPr>
            <a:stCxn id="13" idx="1"/>
          </p:cNvCxnSpPr>
          <p:nvPr/>
        </p:nvCxnSpPr>
        <p:spPr>
          <a:xfrm flipH="1">
            <a:off x="2209800" y="2552700"/>
            <a:ext cx="2362200" cy="38100"/>
          </a:xfrm>
          <a:prstGeom prst="straightConnector1">
            <a:avLst/>
          </a:prstGeom>
          <a:ln>
            <a:solidFill>
              <a:srgbClr val="F7931D"/>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a:off x="2209800" y="4038600"/>
            <a:ext cx="2362200" cy="304800"/>
          </a:xfrm>
          <a:prstGeom prst="straightConnector1">
            <a:avLst/>
          </a:prstGeom>
          <a:ln>
            <a:solidFill>
              <a:srgbClr val="F7931D"/>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2209800" y="5257800"/>
            <a:ext cx="2362200" cy="228600"/>
          </a:xfrm>
          <a:prstGeom prst="straightConnector1">
            <a:avLst/>
          </a:prstGeom>
          <a:ln>
            <a:solidFill>
              <a:srgbClr val="F7931D"/>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81325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457200"/>
            <a:fld id="{DF625FB1-CAA2-1745-BF48-B99B069FDFDF}" type="slidenum">
              <a:rPr lang="en-US" smtClean="0"/>
              <a:pPr defTabSz="457200"/>
              <a:t>10</a:t>
            </a:fld>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437" t="9934" r="24924" b="26104"/>
          <a:stretch/>
        </p:blipFill>
        <p:spPr bwMode="auto">
          <a:xfrm>
            <a:off x="191292" y="0"/>
            <a:ext cx="8761417" cy="6350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1"/>
          <p:cNvSpPr txBox="1">
            <a:spLocks/>
          </p:cNvSpPr>
          <p:nvPr/>
        </p:nvSpPr>
        <p:spPr bwMode="auto">
          <a:xfrm>
            <a:off x="4536558" y="2209800"/>
            <a:ext cx="4038600" cy="1676400"/>
          </a:xfrm>
          <a:prstGeom prst="rect">
            <a:avLst/>
          </a:prstGeom>
          <a:solidFill>
            <a:schemeClr val="bg1">
              <a:alpha val="91000"/>
            </a:schemeClr>
          </a:solidFill>
          <a:ln>
            <a:noFill/>
          </a:ln>
          <a:extLs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2520"/>
              </a:lnSpc>
              <a:spcBef>
                <a:spcPts val="0"/>
              </a:spcBef>
              <a:spcAft>
                <a:spcPts val="0"/>
              </a:spcAft>
              <a:defRPr/>
            </a:pPr>
            <a:r>
              <a:rPr lang="en-US" sz="2000" b="1" u="sng" spc="-100" dirty="0" smtClean="0">
                <a:solidFill>
                  <a:srgbClr val="F7931D"/>
                </a:solidFill>
                <a:latin typeface="Arial"/>
                <a:cs typeface="Arial"/>
              </a:rPr>
              <a:t>Protecting student privacy and personal information</a:t>
            </a:r>
          </a:p>
        </p:txBody>
      </p:sp>
      <p:cxnSp>
        <p:nvCxnSpPr>
          <p:cNvPr id="5" name="Straight Arrow Connector 4"/>
          <p:cNvCxnSpPr/>
          <p:nvPr/>
        </p:nvCxnSpPr>
        <p:spPr>
          <a:xfrm flipH="1">
            <a:off x="3581400" y="3352800"/>
            <a:ext cx="2209800" cy="2590800"/>
          </a:xfrm>
          <a:prstGeom prst="straightConnector1">
            <a:avLst/>
          </a:prstGeom>
          <a:ln>
            <a:solidFill>
              <a:srgbClr val="F7931D"/>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50186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762000" y="762000"/>
            <a:ext cx="66294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lnSpc>
                <a:spcPts val="4020"/>
              </a:lnSpc>
              <a:spcBef>
                <a:spcPts val="0"/>
              </a:spcBef>
              <a:spcAft>
                <a:spcPts val="0"/>
              </a:spcAft>
              <a:defRPr/>
            </a:pPr>
            <a:r>
              <a:rPr lang="en-US" sz="3600" b="1" spc="-100" dirty="0" smtClean="0">
                <a:solidFill>
                  <a:srgbClr val="0065A4"/>
                </a:solidFill>
                <a:latin typeface="Arial"/>
                <a:cs typeface="Arial"/>
              </a:rPr>
              <a:t>Confirm </a:t>
            </a:r>
            <a:r>
              <a:rPr lang="en-US" sz="3600" b="1" spc="-100" dirty="0">
                <a:solidFill>
                  <a:srgbClr val="0065A4"/>
                </a:solidFill>
                <a:latin typeface="Arial"/>
                <a:cs typeface="Arial"/>
              </a:rPr>
              <a:t>T</a:t>
            </a:r>
            <a:r>
              <a:rPr lang="en-US" sz="3600" b="1" spc="-100" dirty="0" smtClean="0">
                <a:solidFill>
                  <a:srgbClr val="0065A4"/>
                </a:solidFill>
                <a:latin typeface="Arial"/>
                <a:cs typeface="Arial"/>
              </a:rPr>
              <a:t>heir Information, and Create Their Account</a:t>
            </a:r>
            <a:endParaRPr lang="en-US" sz="3600" b="1" u="sng" spc="-100" dirty="0">
              <a:solidFill>
                <a:srgbClr val="0065A4"/>
              </a:solidFill>
              <a:latin typeface="Arial"/>
              <a:cs typeface="Arial"/>
            </a:endParaRPr>
          </a:p>
        </p:txBody>
      </p:sp>
      <p:pic>
        <p:nvPicPr>
          <p:cNvPr id="11267" name="Picture 3" descr="ConfrimSte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7162800" cy="3103563"/>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sp>
        <p:nvSpPr>
          <p:cNvPr id="16" name="Title 1"/>
          <p:cNvSpPr txBox="1">
            <a:spLocks/>
          </p:cNvSpPr>
          <p:nvPr/>
        </p:nvSpPr>
        <p:spPr bwMode="auto">
          <a:xfrm>
            <a:off x="4648200" y="3581400"/>
            <a:ext cx="4191000" cy="2438400"/>
          </a:xfrm>
          <a:prstGeom prst="rect">
            <a:avLst/>
          </a:prstGeom>
          <a:solidFill>
            <a:schemeClr val="bg1">
              <a:alpha val="91000"/>
            </a:schemeClr>
          </a:solidFill>
          <a:ln>
            <a:noFill/>
          </a:ln>
          <a:extLst>
            <a:ext uri="{FAA26D3D-D897-4be2-8F04-BA451C77F1D7}"/>
          </a:extLst>
        </p:spPr>
        <p:txBody>
          <a:bodyPr anchor="ctr"/>
          <a:lst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spcBef>
                <a:spcPts val="0"/>
              </a:spcBef>
              <a:spcAft>
                <a:spcPts val="0"/>
              </a:spcAft>
              <a:defRPr/>
            </a:pPr>
            <a:r>
              <a:rPr lang="en-US" sz="2000" spc="-100" dirty="0" smtClean="0">
                <a:solidFill>
                  <a:srgbClr val="0065A4"/>
                </a:solidFill>
                <a:latin typeface="Arial"/>
                <a:cs typeface="Arial"/>
              </a:rPr>
              <a:t>Once students confirm that their information is correct by clicking each box, they can </a:t>
            </a:r>
          </a:p>
          <a:p>
            <a:pPr algn="l" eaLnBrk="1" hangingPunct="1">
              <a:lnSpc>
                <a:spcPts val="3420"/>
              </a:lnSpc>
              <a:spcBef>
                <a:spcPts val="0"/>
              </a:spcBef>
              <a:spcAft>
                <a:spcPts val="0"/>
              </a:spcAft>
              <a:defRPr/>
            </a:pPr>
            <a:r>
              <a:rPr lang="en-US" sz="2800" b="1" u="sng" spc="-100" dirty="0" smtClean="0">
                <a:solidFill>
                  <a:srgbClr val="F7931D"/>
                </a:solidFill>
                <a:latin typeface="Arial"/>
                <a:cs typeface="Arial"/>
              </a:rPr>
              <a:t>confirm and their account will be created</a:t>
            </a:r>
          </a:p>
        </p:txBody>
      </p:sp>
    </p:spTree>
    <p:extLst>
      <p:ext uri="{BB962C8B-B14F-4D97-AF65-F5344CB8AC3E}">
        <p14:creationId xmlns:p14="http://schemas.microsoft.com/office/powerpoint/2010/main" val="5542218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idx="4294967295"/>
          </p:nvPr>
        </p:nvSpPr>
        <p:spPr>
          <a:xfrm>
            <a:off x="314325" y="1981200"/>
            <a:ext cx="8515350" cy="2857500"/>
          </a:xfrm>
          <a:prstGeom prst="rect">
            <a:avLst/>
          </a:prstGeom>
        </p:spPr>
        <p:txBody>
          <a:bodyPr/>
          <a:lstStyle/>
          <a:p>
            <a:pPr algn="l" eaLnBrk="1" hangingPunct="1">
              <a:lnSpc>
                <a:spcPts val="6220"/>
              </a:lnSpc>
              <a:spcBef>
                <a:spcPts val="0"/>
              </a:spcBef>
              <a:spcAft>
                <a:spcPts val="0"/>
              </a:spcAft>
              <a:defRPr/>
            </a:pPr>
            <a:r>
              <a:rPr lang="en-US" sz="5600" b="1" spc="-100" dirty="0" smtClean="0">
                <a:solidFill>
                  <a:schemeClr val="accent3"/>
                </a:solidFill>
                <a:latin typeface="Arial"/>
                <a:cs typeface="Arial"/>
              </a:rPr>
              <a:t>Linking</a:t>
            </a:r>
            <a:r>
              <a:rPr lang="en-US" sz="5600" b="1" spc="-100" dirty="0">
                <a:solidFill>
                  <a:schemeClr val="accent3"/>
                </a:solidFill>
                <a:latin typeface="Arial"/>
                <a:cs typeface="Arial"/>
              </a:rPr>
              <a:t> </a:t>
            </a:r>
            <a:r>
              <a:rPr lang="en-US" sz="5600" b="1" spc="-100" dirty="0" smtClean="0">
                <a:solidFill>
                  <a:schemeClr val="accent3"/>
                </a:solidFill>
                <a:latin typeface="Arial"/>
                <a:cs typeface="Arial"/>
              </a:rPr>
              <a:t>A Student’s</a:t>
            </a:r>
            <a:r>
              <a:rPr lang="en-US" sz="5600" b="1" spc="-100" dirty="0" smtClean="0">
                <a:solidFill>
                  <a:srgbClr val="0065A4"/>
                </a:solidFill>
                <a:latin typeface="Arial"/>
                <a:cs typeface="Arial"/>
              </a:rPr>
              <a:t/>
            </a:r>
            <a:br>
              <a:rPr lang="en-US" sz="5600" b="1" spc="-100" dirty="0" smtClean="0">
                <a:solidFill>
                  <a:srgbClr val="0065A4"/>
                </a:solidFill>
                <a:latin typeface="Arial"/>
                <a:cs typeface="Arial"/>
              </a:rPr>
            </a:br>
            <a:r>
              <a:rPr lang="en-US" sz="5600" b="1" spc="-100" dirty="0" smtClean="0">
                <a:solidFill>
                  <a:srgbClr val="0065A4"/>
                </a:solidFill>
                <a:latin typeface="Arial"/>
                <a:cs typeface="Arial"/>
              </a:rPr>
              <a:t>College </a:t>
            </a:r>
            <a:r>
              <a:rPr lang="en-US" sz="5600" b="1" spc="-100" dirty="0">
                <a:solidFill>
                  <a:srgbClr val="0065A4"/>
                </a:solidFill>
                <a:latin typeface="Arial"/>
                <a:cs typeface="Arial"/>
              </a:rPr>
              <a:t>Board </a:t>
            </a:r>
            <a:r>
              <a:rPr lang="en-US" sz="5600" b="1" spc="-100" dirty="0" smtClean="0">
                <a:solidFill>
                  <a:srgbClr val="0065A4"/>
                </a:solidFill>
                <a:latin typeface="Arial"/>
                <a:cs typeface="Arial"/>
              </a:rPr>
              <a:t>and</a:t>
            </a:r>
            <a:br>
              <a:rPr lang="en-US" sz="5600" b="1" spc="-100" dirty="0" smtClean="0">
                <a:solidFill>
                  <a:srgbClr val="0065A4"/>
                </a:solidFill>
                <a:latin typeface="Arial"/>
                <a:cs typeface="Arial"/>
              </a:rPr>
            </a:br>
            <a:r>
              <a:rPr lang="en-US" sz="5600" b="1" spc="-100" dirty="0" smtClean="0">
                <a:solidFill>
                  <a:srgbClr val="0065A4"/>
                </a:solidFill>
                <a:latin typeface="Arial"/>
                <a:cs typeface="Arial"/>
              </a:rPr>
              <a:t>Khan Academy Accounts</a:t>
            </a:r>
            <a:endParaRPr lang="en-US" sz="5600" b="1" spc="-100" dirty="0">
              <a:solidFill>
                <a:srgbClr val="0065A4"/>
              </a:solidFill>
              <a:latin typeface="Arial"/>
              <a:cs typeface="Arial"/>
            </a:endParaRPr>
          </a:p>
        </p:txBody>
      </p:sp>
    </p:spTree>
    <p:extLst>
      <p:ext uri="{BB962C8B-B14F-4D97-AF65-F5344CB8AC3E}">
        <p14:creationId xmlns:p14="http://schemas.microsoft.com/office/powerpoint/2010/main" val="27824009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603169" y="1676400"/>
            <a:ext cx="7766131" cy="4572000"/>
          </a:xfrm>
        </p:spPr>
        <p:txBody>
          <a:bodyPr>
            <a:normAutofit/>
          </a:bodyPr>
          <a:lstStyle/>
          <a:p>
            <a:pPr>
              <a:spcBef>
                <a:spcPts val="2200"/>
              </a:spcBef>
            </a:pPr>
            <a:r>
              <a:rPr lang="en-US" dirty="0" smtClean="0"/>
              <a:t>Students will </a:t>
            </a:r>
            <a:r>
              <a:rPr lang="en-US" dirty="0"/>
              <a:t>be able to link </a:t>
            </a:r>
            <a:r>
              <a:rPr lang="en-US" dirty="0" smtClean="0"/>
              <a:t>their College </a:t>
            </a:r>
            <a:r>
              <a:rPr lang="en-US" dirty="0"/>
              <a:t>Board and Khan Academy accounts </a:t>
            </a:r>
            <a:r>
              <a:rPr lang="en-US" dirty="0" smtClean="0"/>
              <a:t>when they get their PSAT 10 </a:t>
            </a:r>
            <a:r>
              <a:rPr lang="en-US" dirty="0"/>
              <a:t>results.  </a:t>
            </a:r>
          </a:p>
          <a:p>
            <a:pPr>
              <a:spcBef>
                <a:spcPts val="2200"/>
              </a:spcBef>
            </a:pPr>
            <a:r>
              <a:rPr lang="en-US" dirty="0"/>
              <a:t>Linking </a:t>
            </a:r>
            <a:r>
              <a:rPr lang="en-US" dirty="0" smtClean="0"/>
              <a:t>accounts will </a:t>
            </a:r>
            <a:r>
              <a:rPr lang="en-US" dirty="0"/>
              <a:t>further personalize </a:t>
            </a:r>
            <a:r>
              <a:rPr lang="en-US" dirty="0" smtClean="0"/>
              <a:t>student practice: the practice recommendations on Khan Academy will be based on their PSAT 10 score results. </a:t>
            </a:r>
          </a:p>
          <a:p>
            <a:pPr>
              <a:spcBef>
                <a:spcPts val="2200"/>
              </a:spcBef>
            </a:pPr>
            <a:r>
              <a:rPr lang="en-US" dirty="0" smtClean="0"/>
              <a:t>All </a:t>
            </a:r>
            <a:r>
              <a:rPr lang="en-US" dirty="0"/>
              <a:t>future scores from the SAT, PSAT/NMSQT, PSAT 10 and PSAT 8/</a:t>
            </a:r>
            <a:r>
              <a:rPr lang="en-US" dirty="0" smtClean="0"/>
              <a:t>9</a:t>
            </a:r>
            <a:br>
              <a:rPr lang="en-US" dirty="0" smtClean="0"/>
            </a:br>
            <a:r>
              <a:rPr lang="en-US" dirty="0" smtClean="0"/>
              <a:t>will</a:t>
            </a:r>
            <a:r>
              <a:rPr lang="en-US" dirty="0"/>
              <a:t> </a:t>
            </a:r>
            <a:r>
              <a:rPr lang="en-US" dirty="0" smtClean="0"/>
              <a:t>also </a:t>
            </a:r>
            <a:r>
              <a:rPr lang="en-US" dirty="0"/>
              <a:t>be sent to help customize </a:t>
            </a:r>
            <a:r>
              <a:rPr lang="en-US" dirty="0" smtClean="0"/>
              <a:t>student practice </a:t>
            </a:r>
            <a:r>
              <a:rPr lang="en-US" dirty="0"/>
              <a:t>and recommendations </a:t>
            </a:r>
            <a:r>
              <a:rPr lang="en-US" dirty="0" smtClean="0"/>
              <a:t>on</a:t>
            </a:r>
            <a:br>
              <a:rPr lang="en-US" dirty="0" smtClean="0"/>
            </a:br>
            <a:r>
              <a:rPr lang="en-US" dirty="0" smtClean="0"/>
              <a:t>Khan </a:t>
            </a:r>
            <a:r>
              <a:rPr lang="en-US" dirty="0"/>
              <a:t>Academy.    </a:t>
            </a:r>
          </a:p>
          <a:p>
            <a:pPr>
              <a:spcBef>
                <a:spcPts val="2200"/>
              </a:spcBef>
            </a:pPr>
            <a:r>
              <a:rPr lang="en-US" dirty="0" smtClean="0"/>
              <a:t>Students will </a:t>
            </a:r>
            <a:r>
              <a:rPr lang="en-US" dirty="0"/>
              <a:t>be able to jump right into practice without having to take any additional diagnostic quizzes or practice tests to get personalized recommendations</a:t>
            </a:r>
            <a:r>
              <a:rPr lang="en-US" dirty="0" smtClean="0"/>
              <a:t>.</a:t>
            </a:r>
            <a:endParaRPr lang="en-US" dirty="0"/>
          </a:p>
        </p:txBody>
      </p:sp>
      <p:sp>
        <p:nvSpPr>
          <p:cNvPr id="3" name="Slide Number Placeholder 2"/>
          <p:cNvSpPr>
            <a:spLocks noGrp="1"/>
          </p:cNvSpPr>
          <p:nvPr>
            <p:ph type="sldNum" sz="quarter" idx="12"/>
          </p:nvPr>
        </p:nvSpPr>
        <p:spPr/>
        <p:txBody>
          <a:bodyPr/>
          <a:lstStyle/>
          <a:p>
            <a:fld id="{DF625FB1-CAA2-1745-BF48-B99B069FDFDF}" type="slidenum">
              <a:rPr lang="en-US" smtClean="0"/>
              <a:pPr/>
              <a:t>13</a:t>
            </a:fld>
            <a:endParaRPr lang="en-US" dirty="0"/>
          </a:p>
        </p:txBody>
      </p:sp>
      <p:sp>
        <p:nvSpPr>
          <p:cNvPr id="4" name="Title 3"/>
          <p:cNvSpPr>
            <a:spLocks noGrp="1"/>
          </p:cNvSpPr>
          <p:nvPr>
            <p:ph type="title"/>
          </p:nvPr>
        </p:nvSpPr>
        <p:spPr/>
        <p:txBody>
          <a:bodyPr>
            <a:normAutofit/>
          </a:bodyPr>
          <a:lstStyle/>
          <a:p>
            <a:r>
              <a:rPr lang="en-US" dirty="0" smtClean="0"/>
              <a:t>Benefits to Linking Student’s Accounts</a:t>
            </a:r>
            <a:endParaRPr lang="en-US" dirty="0"/>
          </a:p>
        </p:txBody>
      </p:sp>
      <p:sp>
        <p:nvSpPr>
          <p:cNvPr id="2" name="Rectangle 1"/>
          <p:cNvSpPr/>
          <p:nvPr/>
        </p:nvSpPr>
        <p:spPr>
          <a:xfrm>
            <a:off x="603168" y="5638800"/>
            <a:ext cx="5721431" cy="457200"/>
          </a:xfrm>
          <a:prstGeom prst="rect">
            <a:avLst/>
          </a:prstGeom>
          <a:solidFill>
            <a:srgbClr val="0065A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prstClr val="white"/>
                </a:solidFill>
                <a:latin typeface="Arial" panose="020B0604020202020204" pitchFamily="34" charset="0"/>
                <a:cs typeface="Arial" panose="020B0604020202020204" pitchFamily="34" charset="0"/>
              </a:rPr>
              <a:t>NOTE: </a:t>
            </a:r>
            <a:r>
              <a:rPr lang="en-US" sz="1400" b="1" dirty="0" smtClean="0">
                <a:solidFill>
                  <a:prstClr val="white"/>
                </a:solidFill>
                <a:latin typeface="Arial" panose="020B0604020202020204" pitchFamily="34" charset="0"/>
                <a:cs typeface="Arial" panose="020B0604020202020204" pitchFamily="34" charset="0"/>
              </a:rPr>
              <a:t>Students can </a:t>
            </a:r>
            <a:r>
              <a:rPr lang="en-US" sz="1400" b="1" dirty="0">
                <a:solidFill>
                  <a:prstClr val="white"/>
                </a:solidFill>
                <a:latin typeface="Arial" panose="020B0604020202020204" pitchFamily="34" charset="0"/>
                <a:cs typeface="Arial" panose="020B0604020202020204" pitchFamily="34" charset="0"/>
              </a:rPr>
              <a:t>terminate </a:t>
            </a:r>
            <a:r>
              <a:rPr lang="en-US" sz="1400" b="1" dirty="0" smtClean="0">
                <a:solidFill>
                  <a:prstClr val="white"/>
                </a:solidFill>
                <a:latin typeface="Arial" panose="020B0604020202020204" pitchFamily="34" charset="0"/>
                <a:cs typeface="Arial" panose="020B0604020202020204" pitchFamily="34" charset="0"/>
              </a:rPr>
              <a:t>their account </a:t>
            </a:r>
            <a:r>
              <a:rPr lang="en-US" sz="1400" b="1" dirty="0">
                <a:solidFill>
                  <a:prstClr val="white"/>
                </a:solidFill>
                <a:latin typeface="Arial" panose="020B0604020202020204" pitchFamily="34" charset="0"/>
                <a:cs typeface="Arial" panose="020B0604020202020204" pitchFamily="34" charset="0"/>
              </a:rPr>
              <a:t>linking at any time.</a:t>
            </a:r>
          </a:p>
        </p:txBody>
      </p:sp>
    </p:spTree>
    <p:extLst>
      <p:ext uri="{BB962C8B-B14F-4D97-AF65-F5344CB8AC3E}">
        <p14:creationId xmlns:p14="http://schemas.microsoft.com/office/powerpoint/2010/main" val="302049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603170" y="1752600"/>
            <a:ext cx="3372772" cy="4495800"/>
          </a:xfrm>
        </p:spPr>
        <p:txBody>
          <a:bodyPr>
            <a:normAutofit/>
          </a:bodyPr>
          <a:lstStyle/>
          <a:p>
            <a:pPr marL="0" indent="0">
              <a:spcBef>
                <a:spcPts val="400"/>
              </a:spcBef>
              <a:buNone/>
            </a:pPr>
            <a:r>
              <a:rPr lang="en-US" b="1" dirty="0" smtClean="0">
                <a:solidFill>
                  <a:srgbClr val="0065A4"/>
                </a:solidFill>
              </a:rPr>
              <a:t>Step 1</a:t>
            </a:r>
            <a:br>
              <a:rPr lang="en-US" b="1" dirty="0" smtClean="0">
                <a:solidFill>
                  <a:srgbClr val="0065A4"/>
                </a:solidFill>
              </a:rPr>
            </a:br>
            <a:r>
              <a:rPr lang="en-US" dirty="0" smtClean="0"/>
              <a:t>Students can log in to or </a:t>
            </a:r>
            <a:r>
              <a:rPr lang="en-US" dirty="0"/>
              <a:t>c</a:t>
            </a:r>
            <a:r>
              <a:rPr lang="en-US" dirty="0" smtClean="0"/>
              <a:t>reate their</a:t>
            </a:r>
            <a:r>
              <a:rPr lang="en-US" dirty="0"/>
              <a:t> </a:t>
            </a:r>
            <a:r>
              <a:rPr lang="en-US" dirty="0" smtClean="0"/>
              <a:t>Khan Academy account at </a:t>
            </a:r>
            <a:r>
              <a:rPr lang="en-US" b="1" dirty="0" smtClean="0"/>
              <a:t>satpractice.org</a:t>
            </a:r>
          </a:p>
          <a:p>
            <a:pPr marL="0" indent="0">
              <a:spcBef>
                <a:spcPts val="1200"/>
              </a:spcBef>
              <a:buNone/>
            </a:pPr>
            <a:r>
              <a:rPr lang="en-US" b="1" dirty="0" smtClean="0">
                <a:solidFill>
                  <a:srgbClr val="0065A4"/>
                </a:solidFill>
              </a:rPr>
              <a:t>Step 2</a:t>
            </a:r>
            <a:br>
              <a:rPr lang="en-US" b="1" dirty="0" smtClean="0">
                <a:solidFill>
                  <a:srgbClr val="0065A4"/>
                </a:solidFill>
              </a:rPr>
            </a:br>
            <a:r>
              <a:rPr lang="en-US" dirty="0" smtClean="0"/>
              <a:t>When prompted, students should agree to link their Khan Academy and College Board accounts </a:t>
            </a:r>
          </a:p>
          <a:p>
            <a:pPr marL="0" indent="0">
              <a:spcBef>
                <a:spcPts val="1200"/>
              </a:spcBef>
              <a:buNone/>
            </a:pPr>
            <a:r>
              <a:rPr lang="en-US" b="1" dirty="0" smtClean="0">
                <a:solidFill>
                  <a:srgbClr val="0065A4"/>
                </a:solidFill>
              </a:rPr>
              <a:t>Step 3</a:t>
            </a:r>
            <a:br>
              <a:rPr lang="en-US" b="1" dirty="0" smtClean="0">
                <a:solidFill>
                  <a:srgbClr val="0065A4"/>
                </a:solidFill>
              </a:rPr>
            </a:br>
            <a:r>
              <a:rPr lang="en-US" dirty="0" smtClean="0"/>
              <a:t>Students should then sign in or create their</a:t>
            </a:r>
            <a:r>
              <a:rPr lang="en-US" dirty="0"/>
              <a:t> </a:t>
            </a:r>
            <a:r>
              <a:rPr lang="en-US" dirty="0" smtClean="0"/>
              <a:t>College Board Account and hit “Send” to send their scores</a:t>
            </a:r>
          </a:p>
        </p:txBody>
      </p:sp>
      <p:sp>
        <p:nvSpPr>
          <p:cNvPr id="3" name="Slide Number Placeholder 2"/>
          <p:cNvSpPr>
            <a:spLocks noGrp="1"/>
          </p:cNvSpPr>
          <p:nvPr>
            <p:ph type="sldNum" sz="quarter" idx="12"/>
          </p:nvPr>
        </p:nvSpPr>
        <p:spPr/>
        <p:txBody>
          <a:bodyPr/>
          <a:lstStyle/>
          <a:p>
            <a:fld id="{DF625FB1-CAA2-1745-BF48-B99B069FDFDF}" type="slidenum">
              <a:rPr lang="en-US" smtClean="0"/>
              <a:pPr/>
              <a:t>14</a:t>
            </a:fld>
            <a:endParaRPr lang="en-US" dirty="0"/>
          </a:p>
        </p:txBody>
      </p:sp>
      <p:sp>
        <p:nvSpPr>
          <p:cNvPr id="4" name="Title 3"/>
          <p:cNvSpPr>
            <a:spLocks noGrp="1"/>
          </p:cNvSpPr>
          <p:nvPr>
            <p:ph type="title"/>
          </p:nvPr>
        </p:nvSpPr>
        <p:spPr/>
        <p:txBody>
          <a:bodyPr/>
          <a:lstStyle/>
          <a:p>
            <a:r>
              <a:rPr lang="en-US" dirty="0" smtClean="0"/>
              <a:t>Steps to Link College Board</a:t>
            </a:r>
            <a:br>
              <a:rPr lang="en-US" dirty="0" smtClean="0"/>
            </a:br>
            <a:r>
              <a:rPr lang="en-US" dirty="0" smtClean="0"/>
              <a:t>and Khan Academy Accounts</a:t>
            </a:r>
            <a:endParaRPr lang="en-US" dirty="0"/>
          </a:p>
        </p:txBody>
      </p:sp>
      <p:grpSp>
        <p:nvGrpSpPr>
          <p:cNvPr id="11" name="Group 10"/>
          <p:cNvGrpSpPr/>
          <p:nvPr/>
        </p:nvGrpSpPr>
        <p:grpSpPr>
          <a:xfrm>
            <a:off x="3975942" y="1853510"/>
            <a:ext cx="4558458" cy="3556690"/>
            <a:chOff x="3744429" y="2004886"/>
            <a:chExt cx="4558458" cy="3556690"/>
          </a:xfrm>
        </p:grpSpPr>
        <p:pic>
          <p:nvPicPr>
            <p:cNvPr id="16" name="Picture 15" descr="A screen shot is titled: Official SAT Practice  NEW!  A subhead reads For the first time ever.  For you.  For free.  There are four bullet points: Get to know the redesigned SAT (March 2016); See personalized practice recommendations; Stay on top of important SAT dates and news; Practice anytime, anywhere, at no cost.&#10;"/>
            <p:cNvPicPr>
              <a:picLocks noChangeAspect="1"/>
            </p:cNvPicPr>
            <p:nvPr/>
          </p:nvPicPr>
          <p:blipFill rotWithShape="1">
            <a:blip r:embed="rId3"/>
            <a:srcRect l="98625"/>
            <a:stretch/>
          </p:blipFill>
          <p:spPr>
            <a:xfrm rot="10800000">
              <a:off x="3744429" y="2004886"/>
              <a:ext cx="62659" cy="3556690"/>
            </a:xfrm>
            <a:prstGeom prst="rect">
              <a:avLst/>
            </a:prstGeom>
          </p:spPr>
        </p:pic>
        <p:pic>
          <p:nvPicPr>
            <p:cNvPr id="12" name="Picture 11" descr="A screen shot is titled: Official SAT Practice  NEW!  A subhead reads For the first time ever.  For you.  For free.  There are four bullet points: Get to know the redesigned SAT (March 2016); See personalized practice recommendations; Stay on top of important SAT dates and news; Practice anytime, anywhere, at no cost.&#10;"/>
            <p:cNvPicPr>
              <a:picLocks noChangeAspect="1"/>
            </p:cNvPicPr>
            <p:nvPr/>
          </p:nvPicPr>
          <p:blipFill rotWithShape="1">
            <a:blip r:embed="rId3"/>
            <a:srcRect l="1209"/>
            <a:stretch/>
          </p:blipFill>
          <p:spPr>
            <a:xfrm>
              <a:off x="3799733" y="2004886"/>
              <a:ext cx="4503154" cy="3556690"/>
            </a:xfrm>
            <a:prstGeom prst="rect">
              <a:avLst/>
            </a:prstGeom>
          </p:spPr>
        </p:pic>
        <p:sp>
          <p:nvSpPr>
            <p:cNvPr id="7" name="Rectangle 6"/>
            <p:cNvSpPr/>
            <p:nvPr/>
          </p:nvSpPr>
          <p:spPr bwMode="auto">
            <a:xfrm>
              <a:off x="4040124" y="2341942"/>
              <a:ext cx="3902020" cy="286908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400">
                <a:solidFill>
                  <a:prstClr val="black"/>
                </a:solidFill>
                <a:latin typeface="Serifa Std 45 Light" pitchFamily="18" charset="0"/>
              </a:endParaRPr>
            </a:p>
          </p:txBody>
        </p:sp>
        <p:pic>
          <p:nvPicPr>
            <p:cNvPr id="8" name="Picture 7" descr="A screen shot is titled: Official SAT Practice  NEW!  A subhead reads For the first time ever.  For you.  For free.  There are four bullet points: Get to know the redesigned SAT (March 2016); See personalized practice recommendations; Stay on top of important SAT dates and news; Practice anytime, anywhere, at no cost.&#10;"/>
            <p:cNvPicPr>
              <a:picLocks noChangeAspect="1"/>
            </p:cNvPicPr>
            <p:nvPr/>
          </p:nvPicPr>
          <p:blipFill rotWithShape="1">
            <a:blip r:embed="rId4" cstate="print">
              <a:extLst>
                <a:ext uri="{28A0092B-C50C-407E-A947-70E740481C1C}">
                  <a14:useLocalDpi xmlns:a14="http://schemas.microsoft.com/office/drawing/2010/main" val="0"/>
                </a:ext>
              </a:extLst>
            </a:blip>
            <a:srcRect l="1" t="667" r="500"/>
            <a:stretch/>
          </p:blipFill>
          <p:spPr>
            <a:xfrm>
              <a:off x="4040124" y="2296581"/>
              <a:ext cx="3901494" cy="2586916"/>
            </a:xfrm>
            <a:prstGeom prst="rect">
              <a:avLst/>
            </a:prstGeom>
          </p:spPr>
        </p:pic>
      </p:grpSp>
      <p:sp>
        <p:nvSpPr>
          <p:cNvPr id="5" name="Rectangle 4"/>
          <p:cNvSpPr/>
          <p:nvPr/>
        </p:nvSpPr>
        <p:spPr>
          <a:xfrm>
            <a:off x="1981200" y="5562600"/>
            <a:ext cx="4572000" cy="692497"/>
          </a:xfrm>
          <a:prstGeom prst="rect">
            <a:avLst/>
          </a:prstGeom>
        </p:spPr>
        <p:txBody>
          <a:bodyPr>
            <a:spAutoFit/>
          </a:bodyPr>
          <a:lstStyle/>
          <a:p>
            <a:pPr algn="ctr">
              <a:spcBef>
                <a:spcPts val="1800"/>
              </a:spcBef>
            </a:pPr>
            <a:r>
              <a:rPr lang="en-US" sz="1600" b="1" dirty="0" smtClean="0">
                <a:solidFill>
                  <a:srgbClr val="0065A4"/>
                </a:solidFill>
                <a:latin typeface="Arial" panose="020B0604020202020204" pitchFamily="34" charset="0"/>
                <a:cs typeface="Arial" panose="020B0604020202020204" pitchFamily="34" charset="0"/>
              </a:rPr>
              <a:t>Encourage Students To </a:t>
            </a:r>
          </a:p>
          <a:p>
            <a:pPr algn="ctr">
              <a:spcBef>
                <a:spcPts val="600"/>
              </a:spcBef>
              <a:spcAft>
                <a:spcPts val="1800"/>
              </a:spcAft>
            </a:pPr>
            <a:r>
              <a:rPr lang="en-US" b="1" dirty="0" smtClean="0">
                <a:solidFill>
                  <a:schemeClr val="accent3"/>
                </a:solidFill>
                <a:latin typeface="Arial" panose="020B0604020202020204" pitchFamily="34" charset="0"/>
                <a:cs typeface="Arial" panose="020B0604020202020204" pitchFamily="34" charset="0"/>
              </a:rPr>
              <a:t>Sign up. Link up. Get practicing.</a:t>
            </a:r>
          </a:p>
        </p:txBody>
      </p:sp>
    </p:spTree>
    <p:extLst>
      <p:ext uri="{BB962C8B-B14F-4D97-AF65-F5344CB8AC3E}">
        <p14:creationId xmlns:p14="http://schemas.microsoft.com/office/powerpoint/2010/main" val="27550693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3733800" y="1600200"/>
            <a:ext cx="5105400" cy="4648200"/>
          </a:xfrm>
        </p:spPr>
        <p:txBody>
          <a:bodyPr>
            <a:normAutofit/>
          </a:bodyPr>
          <a:lstStyle/>
          <a:p>
            <a:pPr>
              <a:lnSpc>
                <a:spcPct val="120000"/>
              </a:lnSpc>
              <a:spcBef>
                <a:spcPts val="600"/>
              </a:spcBef>
            </a:pPr>
            <a:r>
              <a:rPr lang="en-US" sz="1700" dirty="0"/>
              <a:t>Students </a:t>
            </a:r>
            <a:r>
              <a:rPr lang="en-US" sz="1700" dirty="0" smtClean="0"/>
              <a:t>go </a:t>
            </a:r>
            <a:r>
              <a:rPr lang="en-US" sz="1700" dirty="0"/>
              <a:t>to </a:t>
            </a:r>
            <a:r>
              <a:rPr lang="en-US" sz="1700" b="1" dirty="0" smtClean="0">
                <a:solidFill>
                  <a:srgbClr val="0065A4"/>
                </a:solidFill>
                <a:hlinkClick r:id="rId3" tooltip="https://satpractice.org"/>
              </a:rPr>
              <a:t>satpractice.org</a:t>
            </a:r>
            <a:endParaRPr lang="en-US" sz="1700" dirty="0" smtClean="0"/>
          </a:p>
          <a:p>
            <a:pPr>
              <a:lnSpc>
                <a:spcPct val="120000"/>
              </a:lnSpc>
              <a:spcBef>
                <a:spcPts val="600"/>
              </a:spcBef>
            </a:pPr>
            <a:r>
              <a:rPr lang="en-US" sz="1700" dirty="0" smtClean="0"/>
              <a:t>Student should log in or create their Khan Academy account</a:t>
            </a:r>
          </a:p>
          <a:p>
            <a:pPr>
              <a:lnSpc>
                <a:spcPct val="120000"/>
              </a:lnSpc>
              <a:spcBef>
                <a:spcPts val="600"/>
              </a:spcBef>
            </a:pPr>
            <a:r>
              <a:rPr lang="en-US" sz="1700" dirty="0" smtClean="0"/>
              <a:t>Students should click the green </a:t>
            </a:r>
            <a:r>
              <a:rPr lang="en-US" sz="1700" dirty="0"/>
              <a:t>button labeled “Check it out </a:t>
            </a:r>
            <a:r>
              <a:rPr lang="en-US" sz="1700" dirty="0" smtClean="0"/>
              <a:t>now”</a:t>
            </a:r>
            <a:endParaRPr lang="en-US" sz="1700" dirty="0"/>
          </a:p>
          <a:p>
            <a:pPr>
              <a:lnSpc>
                <a:spcPct val="120000"/>
              </a:lnSpc>
              <a:spcBef>
                <a:spcPts val="600"/>
              </a:spcBef>
            </a:pPr>
            <a:r>
              <a:rPr lang="en-US" sz="1700" dirty="0" smtClean="0"/>
              <a:t>Students should then click “Sign up with email”</a:t>
            </a:r>
          </a:p>
          <a:p>
            <a:pPr lvl="1" defTabSz="800100">
              <a:lnSpc>
                <a:spcPct val="120000"/>
              </a:lnSpc>
              <a:spcBef>
                <a:spcPts val="600"/>
              </a:spcBef>
            </a:pPr>
            <a:r>
              <a:rPr lang="en-US" sz="1500" dirty="0" smtClean="0"/>
              <a:t>Enter in First Name/Last name/Email/Birthdate</a:t>
            </a:r>
            <a:r>
              <a:rPr lang="en-US" sz="1500" dirty="0"/>
              <a:t> </a:t>
            </a:r>
            <a:r>
              <a:rPr lang="en-US" sz="1500" dirty="0" smtClean="0"/>
              <a:t>and click “</a:t>
            </a:r>
            <a:r>
              <a:rPr lang="en-US" sz="1500" dirty="0"/>
              <a:t>Sign Up”</a:t>
            </a:r>
          </a:p>
          <a:p>
            <a:pPr marL="858838" lvl="3" indent="-171450" fontAlgn="base">
              <a:lnSpc>
                <a:spcPct val="120000"/>
              </a:lnSpc>
              <a:spcBef>
                <a:spcPts val="600"/>
              </a:spcBef>
            </a:pPr>
            <a:r>
              <a:rPr lang="en-US" sz="1300" dirty="0"/>
              <a:t>An email will been sent to </a:t>
            </a:r>
            <a:r>
              <a:rPr lang="en-US" sz="1300" dirty="0" smtClean="0"/>
              <a:t>their account to verify; they should then sign into email</a:t>
            </a:r>
            <a:endParaRPr lang="en-US" sz="1300" dirty="0"/>
          </a:p>
          <a:p>
            <a:pPr marL="858838" lvl="3" indent="-171450" fontAlgn="base">
              <a:lnSpc>
                <a:spcPct val="120000"/>
              </a:lnSpc>
              <a:spcBef>
                <a:spcPts val="600"/>
              </a:spcBef>
            </a:pPr>
            <a:r>
              <a:rPr lang="en-US" sz="1300" dirty="0" smtClean="0"/>
              <a:t>Students should then open </a:t>
            </a:r>
            <a:r>
              <a:rPr lang="en-US" sz="1300" dirty="0"/>
              <a:t>email from Khan Academy </a:t>
            </a:r>
            <a:r>
              <a:rPr lang="en-US" sz="1300" dirty="0" smtClean="0"/>
              <a:t>accounts and </a:t>
            </a:r>
            <a:r>
              <a:rPr lang="en-US" sz="1300" dirty="0"/>
              <a:t>click on the “Finish Signing Up” button</a:t>
            </a:r>
          </a:p>
          <a:p>
            <a:pPr marL="858838" lvl="3" indent="-171450" fontAlgn="base">
              <a:lnSpc>
                <a:spcPct val="120000"/>
              </a:lnSpc>
              <a:spcBef>
                <a:spcPts val="600"/>
              </a:spcBef>
            </a:pPr>
            <a:r>
              <a:rPr lang="en-US" sz="1300" dirty="0"/>
              <a:t>A welcome screen will appear </a:t>
            </a:r>
            <a:r>
              <a:rPr lang="en-US" sz="1300" dirty="0" smtClean="0"/>
              <a:t>where they will enter </a:t>
            </a:r>
            <a:r>
              <a:rPr lang="en-US" sz="1300" dirty="0"/>
              <a:t>username and password </a:t>
            </a:r>
            <a:r>
              <a:rPr lang="en-US" sz="1300" dirty="0" smtClean="0"/>
              <a:t>and click </a:t>
            </a:r>
            <a:r>
              <a:rPr lang="en-US" sz="1300" dirty="0"/>
              <a:t>“Sign </a:t>
            </a:r>
            <a:r>
              <a:rPr lang="en-US" sz="1300" dirty="0" smtClean="0"/>
              <a:t>Up”</a:t>
            </a:r>
          </a:p>
          <a:p>
            <a:pPr marL="0" indent="0">
              <a:lnSpc>
                <a:spcPct val="120000"/>
              </a:lnSpc>
              <a:spcBef>
                <a:spcPts val="1800"/>
              </a:spcBef>
              <a:buNone/>
            </a:pPr>
            <a:endParaRPr lang="en-US" sz="2000" dirty="0" smtClean="0"/>
          </a:p>
        </p:txBody>
      </p:sp>
      <p:sp>
        <p:nvSpPr>
          <p:cNvPr id="6" name="Slide Number Placeholder 5"/>
          <p:cNvSpPr>
            <a:spLocks noGrp="1"/>
          </p:cNvSpPr>
          <p:nvPr>
            <p:ph type="sldNum" sz="quarter" idx="12"/>
          </p:nvPr>
        </p:nvSpPr>
        <p:spPr/>
        <p:txBody>
          <a:bodyPr/>
          <a:lstStyle/>
          <a:p>
            <a:fld id="{DF625FB1-CAA2-1745-BF48-B99B069FDFDF}" type="slidenum">
              <a:rPr lang="en-US" smtClean="0"/>
              <a:pPr/>
              <a:t>15</a:t>
            </a:fld>
            <a:endParaRPr lang="en-US" dirty="0"/>
          </a:p>
        </p:txBody>
      </p:sp>
      <p:sp>
        <p:nvSpPr>
          <p:cNvPr id="3" name="Title 2"/>
          <p:cNvSpPr>
            <a:spLocks noGrp="1"/>
          </p:cNvSpPr>
          <p:nvPr>
            <p:ph type="title"/>
          </p:nvPr>
        </p:nvSpPr>
        <p:spPr>
          <a:prstGeom prst="rect">
            <a:avLst/>
          </a:prstGeom>
        </p:spPr>
        <p:txBody>
          <a:bodyPr>
            <a:normAutofit/>
          </a:bodyPr>
          <a:lstStyle/>
          <a:p>
            <a:r>
              <a:rPr lang="en-US" dirty="0" smtClean="0">
                <a:solidFill>
                  <a:schemeClr val="bg1">
                    <a:lumMod val="50000"/>
                  </a:schemeClr>
                </a:solidFill>
              </a:rPr>
              <a:t>Step 1:</a:t>
            </a:r>
            <a:r>
              <a:rPr lang="en-US" dirty="0" smtClean="0">
                <a:solidFill>
                  <a:scrgbClr r="0" g="0" b="0"/>
                </a:solidFill>
              </a:rPr>
              <a:t/>
            </a:r>
            <a:br>
              <a:rPr lang="en-US" dirty="0" smtClean="0">
                <a:solidFill>
                  <a:scrgbClr r="0" g="0" b="0"/>
                </a:solidFill>
              </a:rPr>
            </a:br>
            <a:r>
              <a:rPr lang="en-US" dirty="0" smtClean="0"/>
              <a:t>Creating a Khan Academy Account</a:t>
            </a:r>
            <a:endParaRPr lang="en-US" dirty="0"/>
          </a:p>
        </p:txBody>
      </p:sp>
      <p:grpSp>
        <p:nvGrpSpPr>
          <p:cNvPr id="4" name="Group 3" descr="A screen shot shows that users may sign in with Gmail or Facebook.  A fillable form is titled Start learning on Khan Academy.  It requires users to enter first name, last name, email and a birthdate.  When complete to click the green sign up button.&#10;"/>
          <p:cNvGrpSpPr/>
          <p:nvPr/>
        </p:nvGrpSpPr>
        <p:grpSpPr>
          <a:xfrm>
            <a:off x="722943" y="1854515"/>
            <a:ext cx="2643297" cy="4275300"/>
            <a:chOff x="722943" y="1854515"/>
            <a:chExt cx="2643297" cy="4275300"/>
          </a:xfrm>
        </p:grpSpPr>
        <p:pic>
          <p:nvPicPr>
            <p:cNvPr id="5" name="Picture 2" descr="A screen shot shows that users may sign in with Gmail or Facebook.  A fillable form is titled Start learning on Khan Academy.  It requires users to enter first name, last name, email and a birthdate.  When complete to click the green sign up button.&#10;"/>
            <p:cNvPicPr>
              <a:picLocks noChangeAspect="1" noChangeArrowheads="1"/>
            </p:cNvPicPr>
            <p:nvPr/>
          </p:nvPicPr>
          <p:blipFill rotWithShape="1">
            <a:blip r:embed="rId4">
              <a:extLst>
                <a:ext uri="{28A0092B-C50C-407E-A947-70E740481C1C}">
                  <a14:useLocalDpi xmlns:a14="http://schemas.microsoft.com/office/drawing/2010/main" val="0"/>
                </a:ext>
              </a:extLst>
            </a:blip>
            <a:srcRect l="1540" t="2520" r="1291" b="-1"/>
            <a:stretch/>
          </p:blipFill>
          <p:spPr bwMode="auto">
            <a:xfrm>
              <a:off x="722943" y="3936644"/>
              <a:ext cx="2643297" cy="2193171"/>
            </a:xfrm>
            <a:prstGeom prst="rect">
              <a:avLst/>
            </a:prstGeom>
            <a:noFill/>
            <a:ln w="12700">
              <a:solidFill>
                <a:schemeClr val="bg1">
                  <a:lumMod val="75000"/>
                </a:schemeClr>
              </a:solidFill>
              <a:miter lim="800000"/>
              <a:headEnd/>
              <a:tailEnd/>
            </a:ln>
            <a:effectLst>
              <a:outerShdw blurRad="50800" dist="38100" dir="2700000" algn="tl" rotWithShape="0">
                <a:prstClr val="black">
                  <a:alpha val="11000"/>
                </a:prstClr>
              </a:outerShdw>
            </a:effectLst>
            <a:extLst>
              <a:ext uri="{909E8E84-426E-40DD-AFC4-6F175D3DCCD1}">
                <a14:hiddenFill xmlns:a14="http://schemas.microsoft.com/office/drawing/2010/main">
                  <a:solidFill>
                    <a:schemeClr val="accent1"/>
                  </a:solidFill>
                </a14:hiddenFill>
              </a:ext>
            </a:extLst>
          </p:spPr>
        </p:pic>
        <p:pic>
          <p:nvPicPr>
            <p:cNvPr id="7" name="Picture 3" descr="A screen shot shows that users may sign in with Gmail or Facebook.  A fillable form is titled Start learning on Khan Academy.  It requires users to enter first name, last name, email and a birthdate.  When complete to click the green sign up button.&#10;"/>
            <p:cNvPicPr>
              <a:picLocks noChangeAspect="1" noChangeArrowheads="1"/>
            </p:cNvPicPr>
            <p:nvPr/>
          </p:nvPicPr>
          <p:blipFill rotWithShape="1">
            <a:blip r:embed="rId5">
              <a:extLst>
                <a:ext uri="{28A0092B-C50C-407E-A947-70E740481C1C}">
                  <a14:useLocalDpi xmlns:a14="http://schemas.microsoft.com/office/drawing/2010/main" val="0"/>
                </a:ext>
              </a:extLst>
            </a:blip>
            <a:srcRect r="1313" b="3741"/>
            <a:stretch/>
          </p:blipFill>
          <p:spPr bwMode="auto">
            <a:xfrm>
              <a:off x="722945" y="1854515"/>
              <a:ext cx="2643295" cy="1956487"/>
            </a:xfrm>
            <a:prstGeom prst="rect">
              <a:avLst/>
            </a:prstGeom>
            <a:noFill/>
            <a:ln w="12700">
              <a:solidFill>
                <a:schemeClr val="bg1">
                  <a:lumMod val="75000"/>
                </a:schemeClr>
              </a:solidFill>
              <a:miter lim="800000"/>
              <a:headEnd/>
              <a:tailEnd/>
            </a:ln>
            <a:effectLst>
              <a:outerShdw blurRad="50800" dist="38100" dir="2700000" algn="tl" rotWithShape="0">
                <a:prstClr val="black">
                  <a:alpha val="11000"/>
                </a:prstClr>
              </a:outerShdw>
            </a:effectLst>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33169709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533400" y="1600200"/>
            <a:ext cx="3235302" cy="4648200"/>
          </a:xfrm>
        </p:spPr>
        <p:txBody>
          <a:bodyPr>
            <a:noAutofit/>
          </a:bodyPr>
          <a:lstStyle/>
          <a:p>
            <a:r>
              <a:rPr lang="en-US" dirty="0" smtClean="0"/>
              <a:t>When Students log into</a:t>
            </a:r>
            <a:br>
              <a:rPr lang="en-US" dirty="0" smtClean="0"/>
            </a:br>
            <a:r>
              <a:rPr lang="en-US" dirty="0" smtClean="0"/>
              <a:t>Khan </a:t>
            </a:r>
            <a:r>
              <a:rPr lang="en-US" dirty="0"/>
              <a:t>Academy for the first time </a:t>
            </a:r>
            <a:r>
              <a:rPr lang="en-US" dirty="0" smtClean="0"/>
              <a:t>they will be </a:t>
            </a:r>
            <a:r>
              <a:rPr lang="en-US" dirty="0"/>
              <a:t>asked if </a:t>
            </a:r>
            <a:r>
              <a:rPr lang="en-US" dirty="0" smtClean="0"/>
              <a:t>they would </a:t>
            </a:r>
            <a:r>
              <a:rPr lang="en-US" dirty="0"/>
              <a:t>like to send PSAT results </a:t>
            </a:r>
            <a:endParaRPr lang="en-US" dirty="0" smtClean="0"/>
          </a:p>
          <a:p>
            <a:r>
              <a:rPr lang="en-US" dirty="0" smtClean="0"/>
              <a:t>If they already have a Khan Academy account, a prompt will appear asking</a:t>
            </a:r>
            <a:br>
              <a:rPr lang="en-US" dirty="0" smtClean="0"/>
            </a:br>
            <a:r>
              <a:rPr lang="en-US" dirty="0" smtClean="0"/>
              <a:t>if they want to send your PSAT results to Khan Academy</a:t>
            </a:r>
          </a:p>
          <a:p>
            <a:r>
              <a:rPr lang="en-US" dirty="0" smtClean="0"/>
              <a:t>After </a:t>
            </a:r>
            <a:r>
              <a:rPr lang="en-US" dirty="0"/>
              <a:t>choosing that option, </a:t>
            </a:r>
            <a:r>
              <a:rPr lang="en-US" dirty="0" smtClean="0"/>
              <a:t>they will </a:t>
            </a:r>
            <a:r>
              <a:rPr lang="en-US" dirty="0"/>
              <a:t>be directed to </a:t>
            </a:r>
            <a:r>
              <a:rPr lang="en-US" b="1" dirty="0">
                <a:solidFill>
                  <a:srgbClr val="0065A4"/>
                </a:solidFill>
                <a:hlinkClick r:id="rId3" tooltip="https://collegeboard.org"/>
              </a:rPr>
              <a:t>collegeboard.org</a:t>
            </a:r>
            <a:endParaRPr lang="en-US" b="1" dirty="0">
              <a:solidFill>
                <a:srgbClr val="0065A4"/>
              </a:solidFill>
            </a:endParaRPr>
          </a:p>
          <a:p>
            <a:endParaRPr lang="en-US" dirty="0"/>
          </a:p>
        </p:txBody>
      </p:sp>
      <p:sp>
        <p:nvSpPr>
          <p:cNvPr id="10" name="Slide Number Placeholder 5"/>
          <p:cNvSpPr>
            <a:spLocks noGrp="1"/>
          </p:cNvSpPr>
          <p:nvPr>
            <p:ph type="sldNum" sz="quarter" idx="12"/>
          </p:nvPr>
        </p:nvSpPr>
        <p:spPr/>
        <p:txBody>
          <a:bodyPr/>
          <a:lstStyle/>
          <a:p>
            <a:fld id="{DF625FB1-CAA2-1745-BF48-B99B069FDFDF}" type="slidenum">
              <a:rPr lang="en-US" smtClean="0"/>
              <a:pPr/>
              <a:t>16</a:t>
            </a:fld>
            <a:endParaRPr lang="en-US" dirty="0"/>
          </a:p>
        </p:txBody>
      </p:sp>
      <p:sp>
        <p:nvSpPr>
          <p:cNvPr id="3" name="Title 2"/>
          <p:cNvSpPr>
            <a:spLocks noGrp="1"/>
          </p:cNvSpPr>
          <p:nvPr>
            <p:ph type="title"/>
          </p:nvPr>
        </p:nvSpPr>
        <p:spPr>
          <a:prstGeom prst="rect">
            <a:avLst/>
          </a:prstGeom>
        </p:spPr>
        <p:txBody>
          <a:bodyPr>
            <a:normAutofit/>
          </a:bodyPr>
          <a:lstStyle/>
          <a:p>
            <a:r>
              <a:rPr lang="en-US" dirty="0" smtClean="0">
                <a:solidFill>
                  <a:srgbClr val="7F7F7F"/>
                </a:solidFill>
              </a:rPr>
              <a:t>Step 2:</a:t>
            </a:r>
            <a:r>
              <a:rPr lang="en-US" dirty="0" smtClean="0"/>
              <a:t> </a:t>
            </a:r>
            <a:br>
              <a:rPr lang="en-US" dirty="0" smtClean="0"/>
            </a:br>
            <a:r>
              <a:rPr lang="en-US" spc="-100" dirty="0" smtClean="0"/>
              <a:t>Linking Student Accounts</a:t>
            </a:r>
            <a:endParaRPr lang="en-US" spc="-100" dirty="0"/>
          </a:p>
        </p:txBody>
      </p:sp>
      <p:pic>
        <p:nvPicPr>
          <p:cNvPr id="5" name="Picture 4" descr="A screen grab is titled: Welcome to Official SAT Practice  Khan Academy.  Type reads:  We’d love to start by practicing what you missed on the PSAT.  To make this happen we’ll have you sign in to the CollegBoard.org and send your PSAT results to Khan Academy.  Doing this will enable you to skip our diagnostic quizzes.  We will also receive updates about the date of your upcoming SAT.  If you haven’t taken the PSAT yet, no worries, let’s take your first diagnostic quiz.  There are two options: A Sign in to CollegeBoard.org and send your PSAT results to Khan Academy or B Take your first diagnostic quiz.&#10;"/>
          <p:cNvPicPr>
            <a:picLocks noChangeAspect="1"/>
          </p:cNvPicPr>
          <p:nvPr/>
        </p:nvPicPr>
        <p:blipFill rotWithShape="1">
          <a:blip r:embed="rId4">
            <a:extLst>
              <a:ext uri="{28A0092B-C50C-407E-A947-70E740481C1C}">
                <a14:useLocalDpi xmlns:a14="http://schemas.microsoft.com/office/drawing/2010/main" val="0"/>
              </a:ext>
            </a:extLst>
          </a:blip>
          <a:srcRect b="926"/>
          <a:stretch/>
        </p:blipFill>
        <p:spPr>
          <a:xfrm>
            <a:off x="3768701" y="2063648"/>
            <a:ext cx="4830608" cy="3270352"/>
          </a:xfrm>
          <a:prstGeom prst="rect">
            <a:avLst/>
          </a:prstGeom>
          <a:noFill/>
          <a:ln w="12700">
            <a:solidFill>
              <a:schemeClr val="bg1">
                <a:lumMod val="75000"/>
              </a:schemeClr>
            </a:solidFill>
            <a:miter lim="800000"/>
            <a:headEnd/>
            <a:tailEnd/>
          </a:ln>
          <a:effectLst>
            <a:outerShdw blurRad="50800" dist="38100" dir="2700000" algn="tl" rotWithShape="0">
              <a:prstClr val="black">
                <a:alpha val="11000"/>
              </a:prstClr>
            </a:outerShdw>
          </a:effectLst>
        </p:spPr>
      </p:pic>
      <p:cxnSp>
        <p:nvCxnSpPr>
          <p:cNvPr id="8" name="Elbow Connector 7"/>
          <p:cNvCxnSpPr/>
          <p:nvPr/>
        </p:nvCxnSpPr>
        <p:spPr>
          <a:xfrm rot="10800000" flipH="1">
            <a:off x="3352800" y="3733800"/>
            <a:ext cx="1295400" cy="1254176"/>
          </a:xfrm>
          <a:prstGeom prst="bentConnector3">
            <a:avLst/>
          </a:prstGeom>
          <a:ln w="28575">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8833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2"/>
          </p:nvPr>
        </p:nvSpPr>
        <p:spPr>
          <a:xfrm>
            <a:off x="603169" y="1600200"/>
            <a:ext cx="3587831" cy="4648200"/>
          </a:xfrm>
        </p:spPr>
        <p:txBody>
          <a:bodyPr>
            <a:normAutofit/>
          </a:bodyPr>
          <a:lstStyle/>
          <a:p>
            <a:pPr>
              <a:spcBef>
                <a:spcPts val="1200"/>
              </a:spcBef>
            </a:pPr>
            <a:r>
              <a:rPr lang="en-US" sz="1500" dirty="0" smtClean="0"/>
              <a:t>Students should sign </a:t>
            </a:r>
            <a:r>
              <a:rPr lang="en-US" sz="1500" dirty="0"/>
              <a:t>in to </a:t>
            </a:r>
            <a:r>
              <a:rPr lang="en-US" sz="1500" dirty="0" smtClean="0"/>
              <a:t>their College </a:t>
            </a:r>
            <a:r>
              <a:rPr lang="en-US" sz="1500" dirty="0"/>
              <a:t>Board account; if </a:t>
            </a:r>
            <a:r>
              <a:rPr lang="en-US" sz="1500" dirty="0" smtClean="0"/>
              <a:t>they do </a:t>
            </a:r>
            <a:r>
              <a:rPr lang="en-US" sz="1500" dirty="0"/>
              <a:t>not have </a:t>
            </a:r>
            <a:r>
              <a:rPr lang="en-US" sz="1500" dirty="0" smtClean="0"/>
              <a:t>a College </a:t>
            </a:r>
            <a:r>
              <a:rPr lang="en-US" sz="1500" dirty="0"/>
              <a:t>Board account, </a:t>
            </a:r>
            <a:r>
              <a:rPr lang="en-US" sz="1500" dirty="0" smtClean="0"/>
              <a:t>they should click 'Sign </a:t>
            </a:r>
            <a:r>
              <a:rPr lang="en-US" sz="1500" dirty="0"/>
              <a:t>Up' to create one.</a:t>
            </a:r>
          </a:p>
          <a:p>
            <a:pPr>
              <a:spcBef>
                <a:spcPts val="1200"/>
              </a:spcBef>
            </a:pPr>
            <a:r>
              <a:rPr lang="en-US" sz="1500" dirty="0"/>
              <a:t>The steps for creating a</a:t>
            </a:r>
            <a:br>
              <a:rPr lang="en-US" sz="1500" dirty="0"/>
            </a:br>
            <a:r>
              <a:rPr lang="en-US" sz="1500" dirty="0"/>
              <a:t>College Board account are:</a:t>
            </a:r>
          </a:p>
          <a:p>
            <a:pPr marL="515938" lvl="1" indent="-223838" fontAlgn="base">
              <a:spcBef>
                <a:spcPts val="1200"/>
              </a:spcBef>
            </a:pPr>
            <a:r>
              <a:rPr lang="en-US" sz="1400" dirty="0"/>
              <a:t>Click on the “Sign up” blue box</a:t>
            </a:r>
          </a:p>
          <a:p>
            <a:pPr marL="515938" lvl="1" indent="-223838" fontAlgn="base">
              <a:spcBef>
                <a:spcPts val="1200"/>
              </a:spcBef>
            </a:pPr>
            <a:r>
              <a:rPr lang="en-US" sz="1400" dirty="0"/>
              <a:t>Fill in the fields to create </a:t>
            </a:r>
            <a:r>
              <a:rPr lang="en-US" sz="1400" dirty="0" smtClean="0"/>
              <a:t>the</a:t>
            </a:r>
            <a:r>
              <a:rPr lang="en-US" sz="1400" dirty="0"/>
              <a:t/>
            </a:r>
            <a:br>
              <a:rPr lang="en-US" sz="1400" dirty="0"/>
            </a:br>
            <a:r>
              <a:rPr lang="en-US" sz="1400" dirty="0"/>
              <a:t>student account ensuring all information is correct </a:t>
            </a:r>
          </a:p>
          <a:p>
            <a:pPr marL="515938" lvl="1" indent="-223838" fontAlgn="base">
              <a:spcBef>
                <a:spcPts val="1200"/>
              </a:spcBef>
            </a:pPr>
            <a:r>
              <a:rPr lang="en-US" sz="1400" dirty="0"/>
              <a:t>Click “Next” at the bottom</a:t>
            </a:r>
            <a:br>
              <a:rPr lang="en-US" sz="1400" dirty="0"/>
            </a:br>
            <a:r>
              <a:rPr lang="en-US" sz="1400" dirty="0"/>
              <a:t>when all fields are completed</a:t>
            </a:r>
          </a:p>
          <a:p>
            <a:pPr marL="515938" lvl="1" indent="-223838" fontAlgn="base">
              <a:spcBef>
                <a:spcPts val="1200"/>
              </a:spcBef>
            </a:pPr>
            <a:r>
              <a:rPr lang="en-US" sz="1400" dirty="0" smtClean="0"/>
              <a:t>They will then be Signed </a:t>
            </a:r>
            <a:r>
              <a:rPr lang="en-US" sz="1400" dirty="0"/>
              <a:t>In</a:t>
            </a:r>
          </a:p>
          <a:p>
            <a:endParaRPr lang="en-US" dirty="0"/>
          </a:p>
        </p:txBody>
      </p:sp>
      <p:sp>
        <p:nvSpPr>
          <p:cNvPr id="6" name="Slide Number Placeholder 5"/>
          <p:cNvSpPr>
            <a:spLocks noGrp="1"/>
          </p:cNvSpPr>
          <p:nvPr>
            <p:ph type="sldNum" sz="quarter" idx="12"/>
          </p:nvPr>
        </p:nvSpPr>
        <p:spPr/>
        <p:txBody>
          <a:bodyPr/>
          <a:lstStyle/>
          <a:p>
            <a:fld id="{DF625FB1-CAA2-1745-BF48-B99B069FDFDF}" type="slidenum">
              <a:rPr lang="en-US" smtClean="0"/>
              <a:pPr/>
              <a:t>17</a:t>
            </a:fld>
            <a:endParaRPr lang="en-US" dirty="0"/>
          </a:p>
        </p:txBody>
      </p:sp>
      <p:sp>
        <p:nvSpPr>
          <p:cNvPr id="3" name="Title 2"/>
          <p:cNvSpPr>
            <a:spLocks noGrp="1"/>
          </p:cNvSpPr>
          <p:nvPr>
            <p:ph type="title"/>
          </p:nvPr>
        </p:nvSpPr>
        <p:spPr>
          <a:prstGeom prst="rect">
            <a:avLst/>
          </a:prstGeom>
        </p:spPr>
        <p:txBody>
          <a:bodyPr/>
          <a:lstStyle/>
          <a:p>
            <a:r>
              <a:rPr lang="en-US" dirty="0" smtClean="0">
                <a:solidFill>
                  <a:schemeClr val="bg1">
                    <a:lumMod val="50000"/>
                  </a:schemeClr>
                </a:solidFill>
              </a:rPr>
              <a:t>Step 3:</a:t>
            </a:r>
            <a:br>
              <a:rPr lang="en-US" dirty="0" smtClean="0">
                <a:solidFill>
                  <a:schemeClr val="bg1">
                    <a:lumMod val="50000"/>
                  </a:schemeClr>
                </a:solidFill>
              </a:rPr>
            </a:br>
            <a:r>
              <a:rPr lang="en-US" dirty="0" smtClean="0"/>
              <a:t>Creating a College Board Account</a:t>
            </a:r>
            <a:endParaRPr lang="en-US" dirty="0"/>
          </a:p>
        </p:txBody>
      </p:sp>
      <p:pic>
        <p:nvPicPr>
          <p:cNvPr id="4" name="Picture 3" descr="A screen shot shows to fillable boxes a user must fill in to create a College Board Account:  username and password.  A remember me box may be clicked.  A side note advises Students can register for exams, get test scores, find colleges, learn about financial aid and more.  Education professionals can access tools and services designed to support their work, including online reports, test ordering, recruitment support, financial aid solutions and  more.&#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3726" y="2027041"/>
            <a:ext cx="4189050" cy="2636672"/>
          </a:xfrm>
          <a:prstGeom prst="rect">
            <a:avLst/>
          </a:prstGeom>
          <a:noFill/>
          <a:ln w="12700">
            <a:solidFill>
              <a:schemeClr val="bg1">
                <a:lumMod val="75000"/>
              </a:schemeClr>
            </a:solidFill>
            <a:miter lim="800000"/>
            <a:headEnd/>
            <a:tailEnd/>
          </a:ln>
          <a:effectLst>
            <a:outerShdw blurRad="50800" dist="38100" dir="2700000" algn="tl" rotWithShape="0">
              <a:prstClr val="black">
                <a:alpha val="11000"/>
              </a:prstClr>
            </a:outerShdw>
          </a:effectLst>
        </p:spPr>
      </p:pic>
      <p:sp>
        <p:nvSpPr>
          <p:cNvPr id="8" name="Content Placeholder 1"/>
          <p:cNvSpPr txBox="1">
            <a:spLocks/>
          </p:cNvSpPr>
          <p:nvPr/>
        </p:nvSpPr>
        <p:spPr>
          <a:xfrm>
            <a:off x="4043726" y="4953000"/>
            <a:ext cx="4262074" cy="609600"/>
          </a:xfrm>
          <a:prstGeom prst="rect">
            <a:avLst/>
          </a:prstGeom>
        </p:spPr>
        <p:txBody>
          <a:bodyPr>
            <a:noAutofit/>
          </a:bodyPr>
          <a:lstStyle>
            <a:lvl1pPr marL="285750" indent="-285750" algn="l" defTabSz="457200" rtl="0" eaLnBrk="1" latinLnBrk="0" hangingPunct="1">
              <a:spcBef>
                <a:spcPts val="1600"/>
              </a:spcBef>
              <a:buClr>
                <a:srgbClr val="0065A4"/>
              </a:buClr>
              <a:buSzPct val="80000"/>
              <a:buFont typeface="Lucida Grande"/>
              <a:buChar char="►"/>
              <a:defRPr sz="1600" kern="1200">
                <a:solidFill>
                  <a:schemeClr val="tx1"/>
                </a:solidFill>
                <a:latin typeface="Arial"/>
                <a:ea typeface="+mn-ea"/>
                <a:cs typeface="Arial"/>
              </a:defRPr>
            </a:lvl1pPr>
            <a:lvl2pPr marL="5715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2pPr>
            <a:lvl3pPr marL="800100" indent="-2286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3pPr>
            <a:lvl4pPr marL="1092200" indent="-2921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4pPr>
            <a:lvl5pPr marL="1371600" indent="-279400" algn="l" defTabSz="457200" rtl="0" eaLnBrk="1" latinLnBrk="0" hangingPunct="1">
              <a:spcBef>
                <a:spcPts val="1600"/>
              </a:spcBef>
              <a:buClr>
                <a:srgbClr val="0065A4"/>
              </a:buClr>
              <a:buSzPct val="60000"/>
              <a:buFont typeface="Lucida Grande"/>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algn="ctr" fontAlgn="base">
              <a:spcBef>
                <a:spcPts val="1200"/>
              </a:spcBef>
              <a:buFont typeface="Lucida Grande"/>
              <a:buNone/>
            </a:pPr>
            <a:r>
              <a:rPr lang="en-US" sz="1200" b="1" i="1" dirty="0" smtClean="0">
                <a:solidFill>
                  <a:schemeClr val="tx1">
                    <a:lumMod val="50000"/>
                    <a:lumOff val="50000"/>
                  </a:schemeClr>
                </a:solidFill>
              </a:rPr>
              <a:t>Please note that students under 13 cannot create a College Board Account.</a:t>
            </a:r>
          </a:p>
          <a:p>
            <a:pPr algn="ctr"/>
            <a:endParaRPr lang="en-US" sz="1050" dirty="0" smtClean="0">
              <a:solidFill>
                <a:prstClr val="black"/>
              </a:solidFill>
            </a:endParaRPr>
          </a:p>
        </p:txBody>
      </p:sp>
    </p:spTree>
    <p:extLst>
      <p:ext uri="{BB962C8B-B14F-4D97-AF65-F5344CB8AC3E}">
        <p14:creationId xmlns:p14="http://schemas.microsoft.com/office/powerpoint/2010/main" val="35695163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603170" y="1752600"/>
            <a:ext cx="3755496" cy="4495800"/>
          </a:xfrm>
        </p:spPr>
        <p:txBody>
          <a:bodyPr>
            <a:normAutofit/>
          </a:bodyPr>
          <a:lstStyle/>
          <a:p>
            <a:pPr>
              <a:spcBef>
                <a:spcPts val="2200"/>
              </a:spcBef>
            </a:pPr>
            <a:r>
              <a:rPr lang="en-US" sz="1500" dirty="0" smtClean="0"/>
              <a:t>After successfully logging in to their College Board account,</a:t>
            </a:r>
            <a:br>
              <a:rPr lang="en-US" sz="1500" dirty="0" smtClean="0"/>
            </a:br>
            <a:r>
              <a:rPr lang="en-US" sz="1500" dirty="0" smtClean="0"/>
              <a:t>students will be asked for permission to link their accounts.</a:t>
            </a:r>
          </a:p>
          <a:p>
            <a:pPr>
              <a:spcBef>
                <a:spcPts val="2200"/>
              </a:spcBef>
            </a:pPr>
            <a:r>
              <a:rPr lang="en-US" sz="1500" dirty="0" smtClean="0"/>
              <a:t>After clicking “Send” they will</a:t>
            </a:r>
            <a:br>
              <a:rPr lang="en-US" sz="1500" dirty="0" smtClean="0"/>
            </a:br>
            <a:r>
              <a:rPr lang="en-US" sz="1500" dirty="0" smtClean="0"/>
              <a:t>be redirected </a:t>
            </a:r>
            <a:r>
              <a:rPr lang="en-US" sz="1500" dirty="0"/>
              <a:t>t</a:t>
            </a:r>
            <a:r>
              <a:rPr lang="en-US" sz="1500" dirty="0" smtClean="0"/>
              <a:t>o SAT practice</a:t>
            </a:r>
            <a:br>
              <a:rPr lang="en-US" sz="1500" dirty="0" smtClean="0"/>
            </a:br>
            <a:r>
              <a:rPr lang="en-US" sz="1500" dirty="0" smtClean="0"/>
              <a:t>on the Khan Academy site. </a:t>
            </a:r>
          </a:p>
          <a:p>
            <a:pPr>
              <a:spcBef>
                <a:spcPts val="2200"/>
              </a:spcBef>
            </a:pPr>
            <a:r>
              <a:rPr lang="en-US" sz="1500" dirty="0" smtClean="0"/>
              <a:t>Students can remove the link at</a:t>
            </a:r>
            <a:br>
              <a:rPr lang="en-US" sz="1500" dirty="0" smtClean="0"/>
            </a:br>
            <a:r>
              <a:rPr lang="en-US" sz="1500" dirty="0" smtClean="0"/>
              <a:t>any time, by clicking on</a:t>
            </a:r>
            <a:br>
              <a:rPr lang="en-US" sz="1500" dirty="0" smtClean="0"/>
            </a:br>
            <a:r>
              <a:rPr lang="en-US" sz="1500" dirty="0" smtClean="0"/>
              <a:t>“Revoke” which is found in College Board account settings.</a:t>
            </a:r>
          </a:p>
          <a:p>
            <a:endParaRPr lang="en-US" dirty="0" smtClean="0"/>
          </a:p>
          <a:p>
            <a:endParaRPr lang="en-US" dirty="0" smtClean="0"/>
          </a:p>
        </p:txBody>
      </p:sp>
      <p:sp>
        <p:nvSpPr>
          <p:cNvPr id="7" name="Slide Number Placeholder 5"/>
          <p:cNvSpPr>
            <a:spLocks noGrp="1"/>
          </p:cNvSpPr>
          <p:nvPr>
            <p:ph type="sldNum" sz="quarter" idx="12"/>
          </p:nvPr>
        </p:nvSpPr>
        <p:spPr/>
        <p:txBody>
          <a:bodyPr/>
          <a:lstStyle/>
          <a:p>
            <a:fld id="{DF625FB1-CAA2-1745-BF48-B99B069FDFDF}" type="slidenum">
              <a:rPr lang="en-US" smtClean="0"/>
              <a:pPr/>
              <a:t>18</a:t>
            </a:fld>
            <a:endParaRPr lang="en-US" dirty="0"/>
          </a:p>
        </p:txBody>
      </p:sp>
      <p:sp>
        <p:nvSpPr>
          <p:cNvPr id="9" name="Title 8"/>
          <p:cNvSpPr>
            <a:spLocks noGrp="1"/>
          </p:cNvSpPr>
          <p:nvPr>
            <p:ph type="title"/>
          </p:nvPr>
        </p:nvSpPr>
        <p:spPr/>
        <p:txBody>
          <a:bodyPr/>
          <a:lstStyle/>
          <a:p>
            <a:r>
              <a:rPr lang="en-US" dirty="0">
                <a:solidFill>
                  <a:srgbClr val="7F7F7F"/>
                </a:solidFill>
              </a:rPr>
              <a:t>Step</a:t>
            </a:r>
            <a:r>
              <a:rPr lang="en-US" dirty="0">
                <a:solidFill>
                  <a:schemeClr val="bg1">
                    <a:lumMod val="50000"/>
                  </a:schemeClr>
                </a:solidFill>
              </a:rPr>
              <a:t> </a:t>
            </a:r>
            <a:r>
              <a:rPr lang="en-US" dirty="0" smtClean="0">
                <a:solidFill>
                  <a:schemeClr val="bg1">
                    <a:lumMod val="50000"/>
                  </a:schemeClr>
                </a:solidFill>
              </a:rPr>
              <a:t>3:</a:t>
            </a:r>
            <a:r>
              <a:rPr lang="en-US" dirty="0">
                <a:solidFill>
                  <a:srgbClr val="000000"/>
                </a:solidFill>
              </a:rPr>
              <a:t/>
            </a:r>
            <a:br>
              <a:rPr lang="en-US" dirty="0">
                <a:solidFill>
                  <a:srgbClr val="000000"/>
                </a:solidFill>
              </a:rPr>
            </a:br>
            <a:r>
              <a:rPr lang="en-US" dirty="0" smtClean="0">
                <a:solidFill>
                  <a:schemeClr val="accent1"/>
                </a:solidFill>
              </a:rPr>
              <a:t>And Hit Send to </a:t>
            </a:r>
            <a:r>
              <a:rPr lang="en-US" dirty="0">
                <a:solidFill>
                  <a:schemeClr val="accent1"/>
                </a:solidFill>
              </a:rPr>
              <a:t>Link </a:t>
            </a:r>
            <a:r>
              <a:rPr lang="en-US" dirty="0" smtClean="0">
                <a:solidFill>
                  <a:schemeClr val="accent1"/>
                </a:solidFill>
              </a:rPr>
              <a:t>Accounts</a:t>
            </a:r>
            <a:endParaRPr lang="en-US" dirty="0">
              <a:solidFill>
                <a:schemeClr val="accent1"/>
              </a:solidFill>
            </a:endParaRPr>
          </a:p>
        </p:txBody>
      </p:sp>
      <p:grpSp>
        <p:nvGrpSpPr>
          <p:cNvPr id="3" name="Group 2" descr="A screen shot is titled Request for Approval:  Khan Academy is requesting permission for the following: Press send below to give College Board permission to send your test results to Khan Academy so that Khan Academy can personalize your practice recommendations based on how you did.  And once you’re registered for the SAT College Board will also send Khan Academy your upcoming test dates so they can update your practice schedule.  You can remove permission at any time.  A green send button is highlighted.  Below is a step titled Revoke Permission.  Clicking on the blue button labeled Revoke will do so.&#10;"/>
          <p:cNvGrpSpPr/>
          <p:nvPr/>
        </p:nvGrpSpPr>
        <p:grpSpPr>
          <a:xfrm>
            <a:off x="4358665" y="2082196"/>
            <a:ext cx="3652635" cy="3583331"/>
            <a:chOff x="4358665" y="2082196"/>
            <a:chExt cx="3652635" cy="3583331"/>
          </a:xfrm>
        </p:grpSpPr>
        <p:pic>
          <p:nvPicPr>
            <p:cNvPr id="6" name="Picture 5" descr="A screen shot is titled Request for Approval:  Khan Academy is requesting permission for the following: Press send below to give College Board permission to send your test results to Khan Academy so that Khan Academy can personalize your practice recommendations based on how you did.  And once you’re registered for the SAT College Board will also send Khan Academy your upcoming test dates so they can update your practice schedule.  You can remove permission at any time.  A green send button is highlighted.  Below is a step titled Revoke Permission.  Clicking on the blue button labeled Revoke will do so.&#10;"/>
            <p:cNvPicPr>
              <a:picLocks noChangeAspect="1"/>
            </p:cNvPicPr>
            <p:nvPr/>
          </p:nvPicPr>
          <p:blipFill rotWithShape="1">
            <a:blip r:embed="rId3">
              <a:extLst>
                <a:ext uri="{28A0092B-C50C-407E-A947-70E740481C1C}">
                  <a14:useLocalDpi xmlns:a14="http://schemas.microsoft.com/office/drawing/2010/main" val="0"/>
                </a:ext>
              </a:extLst>
            </a:blip>
            <a:srcRect l="18819" t="10816" r="18131" b="13920"/>
            <a:stretch/>
          </p:blipFill>
          <p:spPr>
            <a:xfrm>
              <a:off x="4358665" y="4175999"/>
              <a:ext cx="3650199" cy="1489528"/>
            </a:xfrm>
            <a:prstGeom prst="rect">
              <a:avLst/>
            </a:prstGeom>
            <a:noFill/>
            <a:ln w="12700">
              <a:solidFill>
                <a:schemeClr val="bg1">
                  <a:lumMod val="75000"/>
                </a:schemeClr>
              </a:solidFill>
              <a:miter lim="800000"/>
              <a:headEnd/>
              <a:tailEnd/>
            </a:ln>
            <a:effectLst>
              <a:outerShdw blurRad="50800" dist="38100" dir="2700000" algn="tl" rotWithShape="0">
                <a:prstClr val="black">
                  <a:alpha val="11000"/>
                </a:prstClr>
              </a:outerShdw>
            </a:effectLst>
          </p:spPr>
        </p:pic>
        <p:pic>
          <p:nvPicPr>
            <p:cNvPr id="4" name="Picture 2" descr="A screen shot is titled Request for Approval:  Khan Academy is requesting permission for the following: Press send below to give College Board permission to send your test results to Khan Academy so that Khan Academy can personalize your practice recommendations based on how you did.  And once you’re registered for the SAT College Board will also send Khan Academy your upcoming test dates so they can update your practice schedule.  You can remove permission at any time.  A green send button is highlighted.  Below is a step titled Revoke Permission.  Clicking on the blue button labeled Revoke will do so.&#10;"/>
            <p:cNvPicPr>
              <a:picLocks noChangeAspect="1" noChangeArrowheads="1"/>
            </p:cNvPicPr>
            <p:nvPr/>
          </p:nvPicPr>
          <p:blipFill rotWithShape="1">
            <a:blip r:embed="rId4">
              <a:extLst>
                <a:ext uri="{28A0092B-C50C-407E-A947-70E740481C1C}">
                  <a14:useLocalDpi xmlns:a14="http://schemas.microsoft.com/office/drawing/2010/main" val="0"/>
                </a:ext>
              </a:extLst>
            </a:blip>
            <a:srcRect t="1011" b="972"/>
            <a:stretch/>
          </p:blipFill>
          <p:spPr bwMode="auto">
            <a:xfrm>
              <a:off x="4358665" y="2082196"/>
              <a:ext cx="3652635" cy="1820125"/>
            </a:xfrm>
            <a:prstGeom prst="rect">
              <a:avLst/>
            </a:prstGeom>
            <a:noFill/>
            <a:ln w="12700">
              <a:solidFill>
                <a:schemeClr val="bg1">
                  <a:lumMod val="75000"/>
                </a:schemeClr>
              </a:solidFill>
              <a:miter lim="800000"/>
              <a:headEnd/>
              <a:tailEnd/>
            </a:ln>
            <a:effectLst>
              <a:outerShdw blurRad="50800" dist="38100" dir="2700000" algn="tl" rotWithShape="0">
                <a:prstClr val="black">
                  <a:alpha val="11000"/>
                </a:prstClr>
              </a:outerShdw>
            </a:effectLst>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6221679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2"/>
          </p:nvPr>
        </p:nvSpPr>
        <p:spPr>
          <a:xfrm>
            <a:off x="603169" y="1828800"/>
            <a:ext cx="3078225" cy="4419600"/>
          </a:xfrm>
        </p:spPr>
        <p:txBody>
          <a:bodyPr>
            <a:noAutofit/>
          </a:bodyPr>
          <a:lstStyle/>
          <a:p>
            <a:pPr>
              <a:spcBef>
                <a:spcPts val="1000"/>
              </a:spcBef>
            </a:pPr>
            <a:r>
              <a:rPr lang="en-US" sz="1500" dirty="0" smtClean="0"/>
              <a:t>Students can </a:t>
            </a:r>
            <a:r>
              <a:rPr lang="en-US" sz="1500" dirty="0"/>
              <a:t>start </a:t>
            </a:r>
            <a:r>
              <a:rPr lang="en-US" sz="1500" dirty="0" smtClean="0"/>
              <a:t>their practice </a:t>
            </a:r>
            <a:r>
              <a:rPr lang="en-US" sz="1500" dirty="0"/>
              <a:t>in either </a:t>
            </a:r>
            <a:r>
              <a:rPr lang="en-US" sz="1500" dirty="0" smtClean="0"/>
              <a:t>Math or </a:t>
            </a:r>
            <a:r>
              <a:rPr lang="en-US" sz="1500" dirty="0"/>
              <a:t>Evidence Based Reading &amp; Writing.</a:t>
            </a:r>
          </a:p>
          <a:p>
            <a:pPr>
              <a:spcBef>
                <a:spcPts val="1200"/>
              </a:spcBef>
            </a:pPr>
            <a:r>
              <a:rPr lang="en-US" sz="1500" dirty="0"/>
              <a:t>The </a:t>
            </a:r>
            <a:r>
              <a:rPr lang="en-US" sz="1500" dirty="0" smtClean="0"/>
              <a:t>recommendations</a:t>
            </a:r>
            <a:br>
              <a:rPr lang="en-US" sz="1500" dirty="0" smtClean="0"/>
            </a:br>
            <a:r>
              <a:rPr lang="en-US" sz="1500" dirty="0" smtClean="0"/>
              <a:t>are </a:t>
            </a:r>
            <a:r>
              <a:rPr lang="en-US" sz="1500" dirty="0"/>
              <a:t>based on how </a:t>
            </a:r>
            <a:r>
              <a:rPr lang="en-US" sz="1500" dirty="0" smtClean="0"/>
              <a:t>students did </a:t>
            </a:r>
            <a:r>
              <a:rPr lang="en-US" sz="1500" dirty="0"/>
              <a:t>on the </a:t>
            </a:r>
            <a:r>
              <a:rPr lang="en-US" sz="1500" dirty="0" smtClean="0"/>
              <a:t>PSAT 10.</a:t>
            </a:r>
            <a:endParaRPr lang="en-US" sz="1500" dirty="0"/>
          </a:p>
          <a:p>
            <a:pPr>
              <a:spcBef>
                <a:spcPts val="1200"/>
              </a:spcBef>
            </a:pPr>
            <a:r>
              <a:rPr lang="en-US" sz="1500" dirty="0"/>
              <a:t>Keep practicing –</a:t>
            </a:r>
            <a:br>
              <a:rPr lang="en-US" sz="1500" dirty="0"/>
            </a:br>
            <a:r>
              <a:rPr lang="en-US" sz="1500" dirty="0"/>
              <a:t>with each additional problem and activity</a:t>
            </a:r>
            <a:br>
              <a:rPr lang="en-US" sz="1500" dirty="0"/>
            </a:br>
            <a:r>
              <a:rPr lang="en-US" sz="1500" dirty="0"/>
              <a:t>the personalization gets stronger and gets </a:t>
            </a:r>
            <a:r>
              <a:rPr lang="en-US" sz="1500" dirty="0" smtClean="0"/>
              <a:t>students closer </a:t>
            </a:r>
            <a:r>
              <a:rPr lang="en-US" sz="1500" dirty="0"/>
              <a:t>to </a:t>
            </a:r>
            <a:r>
              <a:rPr lang="en-US" sz="1500" dirty="0" smtClean="0"/>
              <a:t>their goal</a:t>
            </a:r>
            <a:r>
              <a:rPr lang="en-US" sz="1500" dirty="0"/>
              <a:t/>
            </a:r>
            <a:br>
              <a:rPr lang="en-US" sz="1500" dirty="0"/>
            </a:br>
            <a:r>
              <a:rPr lang="en-US" sz="1500" dirty="0"/>
              <a:t>score on the </a:t>
            </a:r>
            <a:r>
              <a:rPr lang="en-US" sz="1500" dirty="0" smtClean="0"/>
              <a:t>SAT</a:t>
            </a:r>
            <a:r>
              <a:rPr lang="en-US" sz="1500" dirty="0"/>
              <a:t>.</a:t>
            </a:r>
          </a:p>
          <a:p>
            <a:endParaRPr lang="en-US" sz="1500" dirty="0"/>
          </a:p>
        </p:txBody>
      </p:sp>
      <p:sp>
        <p:nvSpPr>
          <p:cNvPr id="5" name="Slide Number Placeholder 4"/>
          <p:cNvSpPr>
            <a:spLocks noGrp="1"/>
          </p:cNvSpPr>
          <p:nvPr>
            <p:ph type="sldNum" sz="quarter" idx="12"/>
          </p:nvPr>
        </p:nvSpPr>
        <p:spPr/>
        <p:txBody>
          <a:bodyPr/>
          <a:lstStyle/>
          <a:p>
            <a:fld id="{DF625FB1-CAA2-1745-BF48-B99B069FDFDF}" type="slidenum">
              <a:rPr lang="en-US" smtClean="0"/>
              <a:pPr/>
              <a:t>19</a:t>
            </a:fld>
            <a:endParaRPr lang="en-US" dirty="0"/>
          </a:p>
        </p:txBody>
      </p:sp>
      <p:sp>
        <p:nvSpPr>
          <p:cNvPr id="3" name="Title 2"/>
          <p:cNvSpPr>
            <a:spLocks noGrp="1"/>
          </p:cNvSpPr>
          <p:nvPr>
            <p:ph type="title"/>
          </p:nvPr>
        </p:nvSpPr>
        <p:spPr>
          <a:xfrm>
            <a:off x="603168" y="198707"/>
            <a:ext cx="7766132" cy="1249093"/>
          </a:xfrm>
        </p:spPr>
        <p:txBody>
          <a:bodyPr>
            <a:noAutofit/>
          </a:bodyPr>
          <a:lstStyle/>
          <a:p>
            <a:pPr>
              <a:lnSpc>
                <a:spcPts val="4200"/>
              </a:lnSpc>
            </a:pPr>
            <a:r>
              <a:rPr lang="en-US" dirty="0" smtClean="0"/>
              <a:t>Now</a:t>
            </a:r>
            <a:r>
              <a:rPr lang="en-US" dirty="0">
                <a:solidFill>
                  <a:schemeClr val="accent1"/>
                </a:solidFill>
              </a:rPr>
              <a:t> </a:t>
            </a:r>
            <a:r>
              <a:rPr lang="en-US" dirty="0" smtClean="0"/>
              <a:t>Students Can Start Personalized Practice with Khan Academy</a:t>
            </a:r>
            <a:endParaRPr lang="en-US" dirty="0"/>
          </a:p>
        </p:txBody>
      </p:sp>
      <p:pic>
        <p:nvPicPr>
          <p:cNvPr id="2" name="Picture 1" descr="SATDashboard-AfterLin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1394" y="2107217"/>
            <a:ext cx="4805931" cy="3454263"/>
          </a:xfrm>
          <a:prstGeom prst="rect">
            <a:avLst/>
          </a:prstGeom>
          <a:noFill/>
          <a:ln w="12700">
            <a:solidFill>
              <a:schemeClr val="bg1">
                <a:lumMod val="75000"/>
              </a:schemeClr>
            </a:solidFill>
            <a:miter lim="800000"/>
            <a:headEnd/>
            <a:tailEnd/>
          </a:ln>
          <a:effectLst>
            <a:outerShdw blurRad="50800" dist="38100" dir="2700000" algn="tl" rotWithShape="0">
              <a:prstClr val="black">
                <a:alpha val="11000"/>
              </a:prstClr>
            </a:outerShdw>
          </a:effectLst>
        </p:spPr>
      </p:pic>
    </p:spTree>
    <p:extLst>
      <p:ext uri="{BB962C8B-B14F-4D97-AF65-F5344CB8AC3E}">
        <p14:creationId xmlns:p14="http://schemas.microsoft.com/office/powerpoint/2010/main" val="11677870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Khan Academy</a:t>
            </a:r>
            <a:r>
              <a:rPr lang="en-US" baseline="30000" dirty="0" smtClean="0"/>
              <a:t>®</a:t>
            </a:r>
            <a:r>
              <a:rPr lang="en-US" dirty="0" smtClean="0"/>
              <a:t> Resources</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4064780322"/>
              </p:ext>
            </p:extLst>
          </p:nvPr>
        </p:nvGraphicFramePr>
        <p:xfrm>
          <a:off x="4114800" y="1701800"/>
          <a:ext cx="4871636" cy="5294254"/>
        </p:xfrm>
        <a:graphic>
          <a:graphicData uri="http://schemas.openxmlformats.org/drawingml/2006/table">
            <a:tbl>
              <a:tblPr firstRow="1" bandRow="1">
                <a:tableStyleId>{5940675A-B579-460E-94D1-54222C63F5DA}</a:tableStyleId>
              </a:tblPr>
              <a:tblGrid>
                <a:gridCol w="4871636"/>
              </a:tblGrid>
              <a:tr h="954472">
                <a:tc>
                  <a:txBody>
                    <a:bodyPr/>
                    <a:lstStyle/>
                    <a:p>
                      <a:pPr marL="285750" indent="-285750">
                        <a:lnSpc>
                          <a:spcPct val="118000"/>
                        </a:lnSpc>
                        <a:buFont typeface="Wingdings" panose="05000000000000000000" pitchFamily="2" charset="2"/>
                        <a:buChar char="§"/>
                      </a:pPr>
                      <a:endParaRPr lang="en-US" sz="1500" dirty="0" smtClean="0">
                        <a:solidFill>
                          <a:srgbClr val="0065A4"/>
                        </a:solidFill>
                        <a:effectLst/>
                        <a:latin typeface="+mj-lt"/>
                        <a:ea typeface="Times New Roman"/>
                      </a:endParaRPr>
                    </a:p>
                    <a:p>
                      <a:pPr marL="285750" indent="-285750">
                        <a:lnSpc>
                          <a:spcPct val="118000"/>
                        </a:lnSpc>
                        <a:buFont typeface="Wingdings" panose="05000000000000000000" pitchFamily="2" charset="2"/>
                        <a:buChar char="§"/>
                      </a:pPr>
                      <a:r>
                        <a:rPr lang="en-US" sz="1500" dirty="0" smtClean="0">
                          <a:solidFill>
                            <a:srgbClr val="0065A4"/>
                          </a:solidFill>
                          <a:effectLst/>
                          <a:latin typeface="+mj-lt"/>
                          <a:ea typeface="Times New Roman"/>
                        </a:rPr>
                        <a:t>Go to </a:t>
                      </a:r>
                      <a:r>
                        <a:rPr lang="en-US" sz="1500" b="1" u="sng" dirty="0" smtClean="0">
                          <a:solidFill>
                            <a:srgbClr val="00B0F0"/>
                          </a:solidFill>
                          <a:effectLst/>
                          <a:latin typeface="+mj-lt"/>
                          <a:ea typeface="Times New Roman"/>
                        </a:rPr>
                        <a:t>satpractice.org/k12</a:t>
                      </a:r>
                      <a:r>
                        <a:rPr lang="en-US" sz="1500" dirty="0" smtClean="0">
                          <a:solidFill>
                            <a:srgbClr val="0065A4"/>
                          </a:solidFill>
                          <a:effectLst/>
                          <a:latin typeface="+mj-lt"/>
                          <a:ea typeface="Times New Roman"/>
                        </a:rPr>
                        <a:t> for resources about Official SAT</a:t>
                      </a:r>
                      <a:r>
                        <a:rPr lang="en-US" sz="1600" baseline="30000" dirty="0" smtClean="0"/>
                        <a:t>®</a:t>
                      </a:r>
                      <a:r>
                        <a:rPr lang="en-US" sz="1500" dirty="0" smtClean="0">
                          <a:solidFill>
                            <a:srgbClr val="0065A4"/>
                          </a:solidFill>
                          <a:effectLst/>
                          <a:latin typeface="+mj-lt"/>
                          <a:ea typeface="Times New Roman"/>
                        </a:rPr>
                        <a:t> Practice on Khan Academy.</a:t>
                      </a:r>
                    </a:p>
                    <a:p>
                      <a:pPr marL="0" indent="0">
                        <a:lnSpc>
                          <a:spcPct val="118000"/>
                        </a:lnSpc>
                        <a:buFont typeface="Wingdings" panose="05000000000000000000" pitchFamily="2" charset="2"/>
                        <a:buNone/>
                      </a:pPr>
                      <a:endParaRPr lang="en-US" sz="1500" dirty="0" smtClean="0">
                        <a:solidFill>
                          <a:srgbClr val="0065A4"/>
                        </a:solidFill>
                        <a:effectLst/>
                        <a:latin typeface="+mj-lt"/>
                        <a:ea typeface="Times New Roman"/>
                      </a:endParaRP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r>
              <a:tr h="1606750">
                <a:tc>
                  <a:txBody>
                    <a:bodyPr/>
                    <a:lstStyle/>
                    <a:p>
                      <a:pPr marL="285750" indent="-285750">
                        <a:lnSpc>
                          <a:spcPct val="118000"/>
                        </a:lnSpc>
                        <a:spcAft>
                          <a:spcPts val="600"/>
                        </a:spcAft>
                        <a:buFont typeface="Wingdings" panose="05000000000000000000" pitchFamily="2" charset="2"/>
                        <a:buChar char="§"/>
                      </a:pPr>
                      <a:r>
                        <a:rPr lang="en-US" sz="1500" dirty="0" smtClean="0">
                          <a:solidFill>
                            <a:srgbClr val="0065A4"/>
                          </a:solidFill>
                          <a:effectLst/>
                          <a:latin typeface="+mj-lt"/>
                          <a:ea typeface="Times New Roman"/>
                        </a:rPr>
                        <a:t>View sample study plans and study-group</a:t>
                      </a:r>
                      <a:r>
                        <a:rPr lang="en-US" sz="1500" baseline="0" dirty="0" smtClean="0">
                          <a:solidFill>
                            <a:srgbClr val="0065A4"/>
                          </a:solidFill>
                          <a:effectLst/>
                          <a:latin typeface="+mj-lt"/>
                          <a:ea typeface="Times New Roman"/>
                        </a:rPr>
                        <a:t> ideas at </a:t>
                      </a:r>
                      <a:r>
                        <a:rPr lang="en-US" sz="1500" b="1" u="sng" kern="1200" dirty="0" smtClean="0">
                          <a:solidFill>
                            <a:srgbClr val="00B0F0"/>
                          </a:solidFill>
                          <a:effectLst/>
                          <a:latin typeface="+mn-lt"/>
                          <a:ea typeface="Times New Roman"/>
                          <a:cs typeface="+mn-cs"/>
                        </a:rPr>
                        <a:t>sat.org/</a:t>
                      </a:r>
                      <a:r>
                        <a:rPr lang="en-US" sz="1500" b="1" u="sng" kern="1200" dirty="0" err="1" smtClean="0">
                          <a:solidFill>
                            <a:srgbClr val="00B0F0"/>
                          </a:solidFill>
                          <a:effectLst/>
                          <a:latin typeface="+mn-lt"/>
                          <a:ea typeface="Times New Roman"/>
                          <a:cs typeface="+mn-cs"/>
                        </a:rPr>
                        <a:t>studygroup</a:t>
                      </a:r>
                      <a:r>
                        <a:rPr lang="en-US" sz="1500" kern="1200" dirty="0" smtClean="0">
                          <a:solidFill>
                            <a:srgbClr val="0065A4"/>
                          </a:solidFill>
                          <a:effectLst/>
                          <a:latin typeface="+mn-lt"/>
                          <a:ea typeface="Times New Roman"/>
                          <a:cs typeface="+mn-cs"/>
                        </a:rPr>
                        <a:t>.</a:t>
                      </a:r>
                      <a:endParaRPr lang="en-US" sz="1500" dirty="0" smtClean="0">
                        <a:solidFill>
                          <a:srgbClr val="0065A4"/>
                        </a:solidFill>
                        <a:effectLst/>
                        <a:latin typeface="+mj-lt"/>
                        <a:ea typeface="Times New Roman"/>
                      </a:endParaRPr>
                    </a:p>
                    <a:p>
                      <a:pPr marL="0" indent="0">
                        <a:lnSpc>
                          <a:spcPct val="118000"/>
                        </a:lnSpc>
                        <a:spcAft>
                          <a:spcPts val="600"/>
                        </a:spcAft>
                        <a:buFont typeface="Wingdings" panose="05000000000000000000" pitchFamily="2" charset="2"/>
                        <a:buNone/>
                      </a:pPr>
                      <a:endParaRPr lang="en-US" sz="1500" dirty="0" smtClean="0">
                        <a:solidFill>
                          <a:srgbClr val="0065A4"/>
                        </a:solidFill>
                        <a:effectLst/>
                        <a:latin typeface="+mj-lt"/>
                        <a:ea typeface="Times New Roman"/>
                      </a:endParaRPr>
                    </a:p>
                    <a:p>
                      <a:pPr marL="285750" indent="-285750">
                        <a:lnSpc>
                          <a:spcPct val="118000"/>
                        </a:lnSpc>
                        <a:spcAft>
                          <a:spcPts val="600"/>
                        </a:spcAft>
                        <a:buFont typeface="Wingdings" panose="05000000000000000000" pitchFamily="2" charset="2"/>
                        <a:buChar char="§"/>
                      </a:pPr>
                      <a:r>
                        <a:rPr lang="en-US" sz="1500" dirty="0" smtClean="0">
                          <a:solidFill>
                            <a:srgbClr val="0065A4"/>
                          </a:solidFill>
                          <a:effectLst/>
                          <a:latin typeface="+mj-lt"/>
                          <a:ea typeface="Times New Roman"/>
                        </a:rPr>
                        <a:t>Student resources for the SAT</a:t>
                      </a:r>
                      <a:r>
                        <a:rPr lang="en-US" sz="1500" baseline="0" dirty="0" smtClean="0">
                          <a:solidFill>
                            <a:srgbClr val="0065A4"/>
                          </a:solidFill>
                          <a:effectLst/>
                          <a:latin typeface="+mj-lt"/>
                          <a:ea typeface="Times New Roman"/>
                        </a:rPr>
                        <a:t> and PSAT-related assessments are </a:t>
                      </a:r>
                      <a:r>
                        <a:rPr lang="en-US" sz="1500" dirty="0" smtClean="0">
                          <a:solidFill>
                            <a:srgbClr val="0065A4"/>
                          </a:solidFill>
                          <a:effectLst/>
                          <a:latin typeface="+mj-lt"/>
                          <a:ea typeface="Times New Roman"/>
                        </a:rPr>
                        <a:t>at </a:t>
                      </a:r>
                      <a:r>
                        <a:rPr lang="en-US" sz="1500" b="1" u="sng" dirty="0" smtClean="0">
                          <a:solidFill>
                            <a:srgbClr val="00B0F0"/>
                          </a:solidFill>
                          <a:effectLst/>
                          <a:latin typeface="+mj-lt"/>
                          <a:ea typeface="Times New Roman"/>
                        </a:rPr>
                        <a:t>sat.org/k12.</a:t>
                      </a:r>
                    </a:p>
                    <a:p>
                      <a:pPr marL="0" indent="0">
                        <a:lnSpc>
                          <a:spcPct val="118000"/>
                        </a:lnSpc>
                        <a:spcAft>
                          <a:spcPts val="600"/>
                        </a:spcAft>
                        <a:buFont typeface="Wingdings" panose="05000000000000000000" pitchFamily="2" charset="2"/>
                        <a:buNone/>
                      </a:pPr>
                      <a:endParaRPr lang="en-US" sz="1500" b="1" u="sng" dirty="0" smtClean="0">
                        <a:solidFill>
                          <a:srgbClr val="00B0F0"/>
                        </a:solidFill>
                        <a:effectLst/>
                        <a:latin typeface="+mj-lt"/>
                        <a:ea typeface="Times New Roman"/>
                      </a:endParaRPr>
                    </a:p>
                  </a:txBody>
                  <a:tcP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r>
              <a:tr h="2185294">
                <a:tc>
                  <a:txBody>
                    <a:bodyPr/>
                    <a:lstStyle/>
                    <a:p>
                      <a:pPr marL="285750" marR="0" indent="-285750">
                        <a:lnSpc>
                          <a:spcPct val="118000"/>
                        </a:lnSpc>
                        <a:spcBef>
                          <a:spcPts val="0"/>
                        </a:spcBef>
                        <a:spcAft>
                          <a:spcPts val="600"/>
                        </a:spcAft>
                        <a:buFont typeface="Wingdings" panose="05000000000000000000" pitchFamily="2" charset="2"/>
                        <a:buChar char="§"/>
                      </a:pPr>
                      <a:r>
                        <a:rPr lang="en-US" sz="1500" dirty="0" smtClean="0">
                          <a:solidFill>
                            <a:srgbClr val="0065A4"/>
                          </a:solidFill>
                          <a:effectLst/>
                          <a:latin typeface="+mj-lt"/>
                          <a:ea typeface="Times New Roman"/>
                          <a:cs typeface="Times New Roman"/>
                        </a:rPr>
                        <a:t>Instructional videos on Khan Academy are at </a:t>
                      </a:r>
                      <a:r>
                        <a:rPr lang="en-US" sz="1500" b="1" u="sng" kern="1200" dirty="0" smtClean="0">
                          <a:solidFill>
                            <a:srgbClr val="00B0F0"/>
                          </a:solidFill>
                          <a:effectLst/>
                          <a:latin typeface="+mn-lt"/>
                          <a:ea typeface="Times New Roman"/>
                          <a:cs typeface="+mn-cs"/>
                        </a:rPr>
                        <a:t>youtube.com/</a:t>
                      </a:r>
                      <a:r>
                        <a:rPr lang="en-US" sz="1500" b="1" u="sng" kern="1200" dirty="0" err="1" smtClean="0">
                          <a:solidFill>
                            <a:srgbClr val="00B0F0"/>
                          </a:solidFill>
                          <a:effectLst/>
                          <a:latin typeface="+mn-lt"/>
                          <a:ea typeface="Times New Roman"/>
                          <a:cs typeface="+mn-cs"/>
                        </a:rPr>
                        <a:t>collegeboard</a:t>
                      </a:r>
                      <a:r>
                        <a:rPr lang="en-US" sz="1500" dirty="0" smtClean="0">
                          <a:solidFill>
                            <a:srgbClr val="0065A4"/>
                          </a:solidFill>
                          <a:effectLst/>
                          <a:latin typeface="+mj-lt"/>
                          <a:ea typeface="Times New Roman"/>
                          <a:cs typeface="Times New Roman"/>
                        </a:rPr>
                        <a:t>.</a:t>
                      </a:r>
                    </a:p>
                  </a:txBody>
                  <a:tcP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701800"/>
            <a:ext cx="3408764" cy="4419600"/>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Webinar_8_9.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7896" y="5715000"/>
            <a:ext cx="711304" cy="608838"/>
          </a:xfrm>
          <a:prstGeom prst="rect">
            <a:avLst/>
          </a:prstGeom>
        </p:spPr>
      </p:pic>
      <p:sp>
        <p:nvSpPr>
          <p:cNvPr id="4" name="TextBox 3"/>
          <p:cNvSpPr txBox="1"/>
          <p:nvPr/>
        </p:nvSpPr>
        <p:spPr>
          <a:xfrm>
            <a:off x="7962900" y="5715000"/>
            <a:ext cx="1023536" cy="608838"/>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1905555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Practice for the New SAT</a:t>
            </a:r>
            <a:r>
              <a:rPr lang="en-US" baseline="30000" dirty="0" smtClean="0"/>
              <a:t>®</a:t>
            </a:r>
            <a:endParaRPr lang="en-US" baseline="30000" dirty="0"/>
          </a:p>
        </p:txBody>
      </p:sp>
      <p:grpSp>
        <p:nvGrpSpPr>
          <p:cNvPr id="9" name="Group 8"/>
          <p:cNvGrpSpPr/>
          <p:nvPr/>
        </p:nvGrpSpPr>
        <p:grpSpPr>
          <a:xfrm>
            <a:off x="0" y="1295400"/>
            <a:ext cx="9144000" cy="4810575"/>
            <a:chOff x="0" y="1285425"/>
            <a:chExt cx="9144000" cy="4810575"/>
          </a:xfrm>
        </p:grpSpPr>
        <p:pic>
          <p:nvPicPr>
            <p:cNvPr id="10" name="Picture 2" descr="https://collegereadiness.collegeboard.org/sites/default/files/aru-daily-practice-feature.png"/>
            <p:cNvPicPr>
              <a:picLocks noChangeAspect="1" noChangeArrowheads="1"/>
            </p:cNvPicPr>
            <p:nvPr/>
          </p:nvPicPr>
          <p:blipFill rotWithShape="1">
            <a:blip r:embed="rId3">
              <a:extLst>
                <a:ext uri="{28A0092B-C50C-407E-A947-70E740481C1C}">
                  <a14:useLocalDpi xmlns:a14="http://schemas.microsoft.com/office/drawing/2010/main" val="0"/>
                </a:ext>
              </a:extLst>
            </a:blip>
            <a:srcRect b="96005"/>
            <a:stretch/>
          </p:blipFill>
          <p:spPr bwMode="auto">
            <a:xfrm>
              <a:off x="0" y="1285425"/>
              <a:ext cx="91440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collegereadiness.collegeboard.org/sites/default/files/aru-daily-practice-fea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22024"/>
              <a:ext cx="9144000" cy="3473976"/>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3"/>
            <p:cNvSpPr txBox="1">
              <a:spLocks/>
            </p:cNvSpPr>
            <p:nvPr/>
          </p:nvSpPr>
          <p:spPr bwMode="auto">
            <a:xfrm>
              <a:off x="619760" y="1609060"/>
              <a:ext cx="8061064" cy="1046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284163" indent="-284163" algn="l" rtl="0" eaLnBrk="0" fontAlgn="base" hangingPunct="0">
                <a:spcBef>
                  <a:spcPct val="50000"/>
                </a:spcBef>
                <a:spcAft>
                  <a:spcPct val="0"/>
                </a:spcAft>
                <a:buClr>
                  <a:srgbClr val="FF6600"/>
                </a:buClr>
                <a:buSzPct val="100000"/>
                <a:buFont typeface="Lucida Grande"/>
                <a:buChar char="»"/>
                <a:defRPr sz="2000">
                  <a:solidFill>
                    <a:srgbClr val="626262"/>
                  </a:solidFill>
                  <a:latin typeface="Arial" charset="0"/>
                  <a:ea typeface="ＭＳ Ｐゴシック" charset="0"/>
                  <a:cs typeface="ＭＳ Ｐゴシック" charset="0"/>
                </a:defRPr>
              </a:lvl1pPr>
              <a:lvl2pPr marL="568325" indent="-225425" algn="l" rtl="0" eaLnBrk="0" fontAlgn="base" hangingPunct="0">
                <a:spcBef>
                  <a:spcPct val="50000"/>
                </a:spcBef>
                <a:spcAft>
                  <a:spcPct val="0"/>
                </a:spcAft>
                <a:buClr>
                  <a:srgbClr val="FF6600"/>
                </a:buClr>
                <a:buSzPct val="80000"/>
                <a:buFont typeface="Lucida Grande"/>
                <a:buChar char="»"/>
                <a:defRPr sz="2000">
                  <a:solidFill>
                    <a:srgbClr val="626262"/>
                  </a:solidFill>
                  <a:latin typeface="Arial" charset="0"/>
                  <a:ea typeface="ＭＳ Ｐゴシック" charset="0"/>
                </a:defRPr>
              </a:lvl2pPr>
              <a:lvl3pPr marL="911225" indent="-228600" algn="l" rtl="0" eaLnBrk="0" fontAlgn="base" hangingPunct="0">
                <a:spcBef>
                  <a:spcPct val="50000"/>
                </a:spcBef>
                <a:spcAft>
                  <a:spcPct val="0"/>
                </a:spcAft>
                <a:buClr>
                  <a:srgbClr val="FF6600"/>
                </a:buClr>
                <a:buSzPct val="80000"/>
                <a:buFont typeface="Lucida Grande"/>
                <a:buChar char="»"/>
                <a:defRPr sz="2000">
                  <a:solidFill>
                    <a:srgbClr val="626262"/>
                  </a:solidFill>
                  <a:latin typeface="Arial" charset="0"/>
                  <a:ea typeface="ＭＳ Ｐゴシック" charset="0"/>
                </a:defRPr>
              </a:lvl3pPr>
              <a:lvl4pPr marL="1254125" indent="-228600" algn="l" rtl="0" eaLnBrk="0" fontAlgn="base" hangingPunct="0">
                <a:spcBef>
                  <a:spcPct val="50000"/>
                </a:spcBef>
                <a:spcAft>
                  <a:spcPct val="0"/>
                </a:spcAft>
                <a:buClr>
                  <a:srgbClr val="FF6600"/>
                </a:buClr>
                <a:buSzPct val="80000"/>
                <a:buFont typeface="Lucida Grande"/>
                <a:buChar char="»"/>
                <a:defRPr sz="2000">
                  <a:solidFill>
                    <a:srgbClr val="626262"/>
                  </a:solidFill>
                  <a:latin typeface="Arial" charset="0"/>
                  <a:ea typeface="ＭＳ Ｐゴシック" charset="0"/>
                </a:defRPr>
              </a:lvl4pPr>
              <a:lvl5pPr marL="1597025" indent="-228600" algn="l" rtl="0" eaLnBrk="0" fontAlgn="base" hangingPunct="0">
                <a:spcBef>
                  <a:spcPct val="50000"/>
                </a:spcBef>
                <a:spcAft>
                  <a:spcPct val="0"/>
                </a:spcAft>
                <a:buClr>
                  <a:srgbClr val="FF6600"/>
                </a:buClr>
                <a:buSzPct val="80000"/>
                <a:buFont typeface="Lucida Grande"/>
                <a:buChar char="»"/>
                <a:defRPr sz="2000">
                  <a:solidFill>
                    <a:srgbClr val="626262"/>
                  </a:solidFill>
                  <a:latin typeface="Arial" charset="0"/>
                  <a:ea typeface="ＭＳ Ｐゴシック" charset="0"/>
                </a:defRPr>
              </a:lvl5pPr>
              <a:lvl6pPr marL="2054225" indent="-228600" algn="l" rtl="0" fontAlgn="base">
                <a:spcBef>
                  <a:spcPct val="50000"/>
                </a:spcBef>
                <a:spcAft>
                  <a:spcPct val="0"/>
                </a:spcAft>
                <a:buFont typeface="Serifa Std 45 Light" pitchFamily="18" charset="0"/>
                <a:buChar char="•"/>
                <a:defRPr sz="1800">
                  <a:solidFill>
                    <a:schemeClr val="tx1"/>
                  </a:solidFill>
                  <a:latin typeface="Univers LT Std 45 Light" pitchFamily="34" charset="0"/>
                </a:defRPr>
              </a:lvl6pPr>
              <a:lvl7pPr marL="2511425" indent="-228600" algn="l" rtl="0" fontAlgn="base">
                <a:spcBef>
                  <a:spcPct val="50000"/>
                </a:spcBef>
                <a:spcAft>
                  <a:spcPct val="0"/>
                </a:spcAft>
                <a:buFont typeface="Serifa Std 45 Light" pitchFamily="18" charset="0"/>
                <a:buChar char="•"/>
                <a:defRPr sz="1800">
                  <a:solidFill>
                    <a:schemeClr val="tx1"/>
                  </a:solidFill>
                  <a:latin typeface="Univers LT Std 45 Light" pitchFamily="34" charset="0"/>
                </a:defRPr>
              </a:lvl7pPr>
              <a:lvl8pPr marL="2968625" indent="-228600" algn="l" rtl="0" fontAlgn="base">
                <a:spcBef>
                  <a:spcPct val="50000"/>
                </a:spcBef>
                <a:spcAft>
                  <a:spcPct val="0"/>
                </a:spcAft>
                <a:buFont typeface="Serifa Std 45 Light" pitchFamily="18" charset="0"/>
                <a:buChar char="•"/>
                <a:defRPr sz="1800">
                  <a:solidFill>
                    <a:schemeClr val="tx1"/>
                  </a:solidFill>
                  <a:latin typeface="Univers LT Std 45 Light" pitchFamily="34" charset="0"/>
                </a:defRPr>
              </a:lvl8pPr>
              <a:lvl9pPr marL="3425825" indent="-228600" algn="l" rtl="0" fontAlgn="base">
                <a:spcBef>
                  <a:spcPct val="50000"/>
                </a:spcBef>
                <a:spcAft>
                  <a:spcPct val="0"/>
                </a:spcAft>
                <a:buFont typeface="Serifa Std 45 Light" pitchFamily="18" charset="0"/>
                <a:buChar char="•"/>
                <a:defRPr sz="1800">
                  <a:solidFill>
                    <a:schemeClr val="tx1"/>
                  </a:solidFill>
                  <a:latin typeface="Univers LT Std 45 Light" pitchFamily="34" charset="0"/>
                </a:defRPr>
              </a:lvl9pPr>
            </a:lstStyle>
            <a:p>
              <a:pPr>
                <a:buClr>
                  <a:srgbClr val="FFFFFF"/>
                </a:buClr>
                <a:defRPr/>
              </a:pPr>
              <a:r>
                <a:rPr lang="en-US" kern="0" dirty="0" smtClean="0">
                  <a:solidFill>
                    <a:srgbClr val="FFFFFF"/>
                  </a:solidFill>
                </a:rPr>
                <a:t>Daily SAT practice questions</a:t>
              </a:r>
            </a:p>
            <a:p>
              <a:pPr>
                <a:buClr>
                  <a:srgbClr val="FFFFFF"/>
                </a:buClr>
                <a:defRPr/>
              </a:pPr>
              <a:r>
                <a:rPr lang="en-US" kern="0" dirty="0" smtClean="0">
                  <a:solidFill>
                    <a:srgbClr val="FFFFFF"/>
                  </a:solidFill>
                </a:rPr>
                <a:t>Instant practice test scoring</a:t>
              </a:r>
              <a:endParaRPr lang="en-US" kern="0" dirty="0">
                <a:solidFill>
                  <a:srgbClr val="FFFFFF"/>
                </a:solidFill>
              </a:endParaRPr>
            </a:p>
          </p:txBody>
        </p:sp>
      </p:grpSp>
    </p:spTree>
    <p:extLst>
      <p:ext uri="{BB962C8B-B14F-4D97-AF65-F5344CB8AC3E}">
        <p14:creationId xmlns:p14="http://schemas.microsoft.com/office/powerpoint/2010/main" val="39283918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8502" y="1600200"/>
            <a:ext cx="2294417" cy="4081003"/>
          </a:xfrm>
          <a:prstGeom prst="rect">
            <a:avLst/>
          </a:prstGeom>
          <a:ln w="9525" cmpd="sng">
            <a:solidFill>
              <a:schemeClr val="bg1">
                <a:lumMod val="65000"/>
              </a:schemeClr>
            </a:solidFill>
          </a:ln>
          <a:effectLst>
            <a:outerShdw blurRad="50800" dist="50800" dir="2700000" algn="tl" rotWithShape="0">
              <a:schemeClr val="bg1">
                <a:lumMod val="75000"/>
                <a:alpha val="22000"/>
              </a:scheme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6280" y="1600201"/>
            <a:ext cx="2291944" cy="4077766"/>
          </a:xfrm>
          <a:prstGeom prst="rect">
            <a:avLst/>
          </a:prstGeom>
          <a:ln w="9525" cmpd="sng">
            <a:solidFill>
              <a:schemeClr val="bg1">
                <a:lumMod val="65000"/>
              </a:schemeClr>
            </a:solidFill>
          </a:ln>
          <a:effectLst>
            <a:outerShdw blurRad="50800" dist="50800" dir="2700000" algn="tl" rotWithShape="0">
              <a:schemeClr val="bg1">
                <a:lumMod val="75000"/>
                <a:alpha val="22000"/>
              </a:schemeClr>
            </a:outerShdw>
          </a:effectLst>
        </p:spPr>
      </p:pic>
      <p:sp>
        <p:nvSpPr>
          <p:cNvPr id="8" name="Title 4"/>
          <p:cNvSpPr txBox="1">
            <a:spLocks/>
          </p:cNvSpPr>
          <p:nvPr/>
        </p:nvSpPr>
        <p:spPr>
          <a:xfrm>
            <a:off x="514267" y="775198"/>
            <a:ext cx="8031055" cy="618525"/>
          </a:xfrm>
          <a:prstGeom prst="rect">
            <a:avLst/>
          </a:prstGeom>
          <a:noFill/>
          <a:ln>
            <a:noFill/>
          </a:ln>
        </p:spPr>
        <p:txBody>
          <a:bodyPr lIns="91425" tIns="91425" rIns="91425" bIns="91425" anchor="ctr" anchorCtr="0">
            <a:noAutofit/>
          </a:bodyPr>
          <a:lstStyle>
            <a:defPPr marR="0" algn="l" rtl="0">
              <a:lnSpc>
                <a:spcPct val="100000"/>
              </a:lnSpc>
              <a:spcBef>
                <a:spcPts val="0"/>
              </a:spcBef>
              <a:spcAft>
                <a:spcPts val="0"/>
              </a:spcAft>
            </a:defPPr>
            <a:lvl1pPr marR="0" algn="l" rtl="0" eaLnBrk="1" hangingPunct="1">
              <a:lnSpc>
                <a:spcPct val="100000"/>
              </a:lnSpc>
              <a:spcBef>
                <a:spcPts val="0"/>
              </a:spcBef>
              <a:spcAft>
                <a:spcPts val="0"/>
              </a:spcAft>
              <a:buClr>
                <a:schemeClr val="dk1"/>
              </a:buClr>
              <a:buSzPct val="100000"/>
              <a:buNone/>
              <a:defRPr sz="2800" b="1" i="0" u="none" strike="noStrike" cap="none" baseline="0">
                <a:solidFill>
                  <a:srgbClr val="0065A3"/>
                </a:solidFill>
                <a:latin typeface="Arial"/>
                <a:ea typeface="Arial"/>
                <a:cs typeface="Arial"/>
                <a:sym typeface="Arial"/>
                <a:rtl val="0"/>
              </a:defRPr>
            </a:lvl1pPr>
            <a:lvl2pPr marR="0" algn="l" rtl="0" eaLnBrk="1" hangingPunct="1">
              <a:lnSpc>
                <a:spcPct val="100000"/>
              </a:lnSpc>
              <a:spcBef>
                <a:spcPts val="0"/>
              </a:spcBef>
              <a:spcAft>
                <a:spcPts val="0"/>
              </a:spcAft>
              <a:buClr>
                <a:schemeClr val="dk1"/>
              </a:buClr>
              <a:buSzPct val="100000"/>
              <a:buNone/>
              <a:defRPr sz="3600" b="1" i="0" u="none" strike="noStrike" cap="none" baseline="0">
                <a:solidFill>
                  <a:schemeClr val="dk1"/>
                </a:solidFill>
                <a:latin typeface="Arial"/>
                <a:ea typeface="Arial"/>
                <a:cs typeface="Arial"/>
                <a:sym typeface="Arial"/>
                <a:rtl val="0"/>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r>
              <a:rPr lang="en-US" sz="2400" dirty="0" smtClean="0"/>
              <a:t>Scan answer sheets and correct </a:t>
            </a:r>
            <a:r>
              <a:rPr lang="en-US" sz="2400" dirty="0" err="1" smtClean="0"/>
              <a:t>mis</a:t>
            </a:r>
            <a:r>
              <a:rPr lang="en-US" sz="2400" dirty="0" smtClean="0"/>
              <a:t>-bubbles</a:t>
            </a:r>
            <a:endParaRPr lang="en-US" sz="2400" dirty="0"/>
          </a:p>
        </p:txBody>
      </p:sp>
    </p:spTree>
    <p:extLst>
      <p:ext uri="{BB962C8B-B14F-4D97-AF65-F5344CB8AC3E}">
        <p14:creationId xmlns:p14="http://schemas.microsoft.com/office/powerpoint/2010/main" val="34204280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2600" y="1754449"/>
            <a:ext cx="1987587" cy="3535256"/>
          </a:xfrm>
          <a:prstGeom prst="rect">
            <a:avLst/>
          </a:prstGeom>
          <a:ln w="9525" cmpd="sng">
            <a:solidFill>
              <a:schemeClr val="bg1">
                <a:lumMod val="65000"/>
              </a:schemeClr>
            </a:solidFill>
          </a:ln>
          <a:effectLst>
            <a:outerShdw blurRad="50800" dist="50800" dir="2700000" algn="tl" rotWithShape="0">
              <a:schemeClr val="bg1">
                <a:lumMod val="75000"/>
                <a:alpha val="22000"/>
              </a:schemeClr>
            </a:outerShdw>
          </a:effec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899" y="1754450"/>
            <a:ext cx="1987587" cy="3535254"/>
          </a:xfrm>
          <a:prstGeom prst="rect">
            <a:avLst/>
          </a:prstGeom>
          <a:ln w="9525" cmpd="sng">
            <a:solidFill>
              <a:schemeClr val="bg1">
                <a:lumMod val="65000"/>
              </a:schemeClr>
            </a:solidFill>
          </a:ln>
          <a:effectLst>
            <a:outerShdw blurRad="50800" dist="50800" dir="2700000" algn="tl" rotWithShape="0">
              <a:schemeClr val="bg1">
                <a:lumMod val="75000"/>
                <a:alpha val="22000"/>
              </a:schemeClr>
            </a:outerShdw>
          </a:effec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23140" y="1754449"/>
            <a:ext cx="1987587" cy="3535256"/>
          </a:xfrm>
          <a:prstGeom prst="rect">
            <a:avLst/>
          </a:prstGeom>
          <a:ln w="9525" cmpd="sng">
            <a:solidFill>
              <a:schemeClr val="bg1">
                <a:lumMod val="65000"/>
              </a:schemeClr>
            </a:solidFill>
          </a:ln>
          <a:effectLst>
            <a:outerShdw blurRad="50800" dist="50800" dir="2700000" algn="tl" rotWithShape="0">
              <a:schemeClr val="bg1">
                <a:lumMod val="75000"/>
                <a:alpha val="22000"/>
              </a:schemeClr>
            </a:outerShdw>
          </a:effectLst>
        </p:spPr>
      </p:pic>
      <p:sp>
        <p:nvSpPr>
          <p:cNvPr id="12" name="Title 4"/>
          <p:cNvSpPr txBox="1">
            <a:spLocks/>
          </p:cNvSpPr>
          <p:nvPr/>
        </p:nvSpPr>
        <p:spPr>
          <a:xfrm>
            <a:off x="514267" y="775198"/>
            <a:ext cx="8031055" cy="618525"/>
          </a:xfrm>
          <a:prstGeom prst="rect">
            <a:avLst/>
          </a:prstGeom>
          <a:noFill/>
          <a:ln>
            <a:noFill/>
          </a:ln>
        </p:spPr>
        <p:txBody>
          <a:bodyPr lIns="91425" tIns="91425" rIns="91425" bIns="91425" anchor="ctr" anchorCtr="0">
            <a:noAutofit/>
          </a:bodyPr>
          <a:lstStyle>
            <a:defPPr marR="0" algn="l" rtl="0">
              <a:lnSpc>
                <a:spcPct val="100000"/>
              </a:lnSpc>
              <a:spcBef>
                <a:spcPts val="0"/>
              </a:spcBef>
              <a:spcAft>
                <a:spcPts val="0"/>
              </a:spcAft>
            </a:defPPr>
            <a:lvl1pPr marR="0" algn="l" rtl="0" eaLnBrk="1" hangingPunct="1">
              <a:lnSpc>
                <a:spcPct val="100000"/>
              </a:lnSpc>
              <a:spcBef>
                <a:spcPts val="0"/>
              </a:spcBef>
              <a:spcAft>
                <a:spcPts val="0"/>
              </a:spcAft>
              <a:buClr>
                <a:schemeClr val="dk1"/>
              </a:buClr>
              <a:buSzPct val="100000"/>
              <a:buNone/>
              <a:defRPr sz="2800" b="1" i="0" u="none" strike="noStrike" cap="none" baseline="0">
                <a:solidFill>
                  <a:srgbClr val="0065A3"/>
                </a:solidFill>
                <a:latin typeface="Arial"/>
                <a:ea typeface="Arial"/>
                <a:cs typeface="Arial"/>
                <a:sym typeface="Arial"/>
                <a:rtl val="0"/>
              </a:defRPr>
            </a:lvl1pPr>
            <a:lvl2pPr marR="0" algn="l" rtl="0" eaLnBrk="1" hangingPunct="1">
              <a:lnSpc>
                <a:spcPct val="100000"/>
              </a:lnSpc>
              <a:spcBef>
                <a:spcPts val="0"/>
              </a:spcBef>
              <a:spcAft>
                <a:spcPts val="0"/>
              </a:spcAft>
              <a:buClr>
                <a:schemeClr val="dk1"/>
              </a:buClr>
              <a:buSzPct val="100000"/>
              <a:buNone/>
              <a:defRPr sz="3600" b="1" i="0" u="none" strike="noStrike" cap="none" baseline="0">
                <a:solidFill>
                  <a:schemeClr val="dk1"/>
                </a:solidFill>
                <a:latin typeface="Arial"/>
                <a:ea typeface="Arial"/>
                <a:cs typeface="Arial"/>
                <a:sym typeface="Arial"/>
                <a:rtl val="0"/>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r>
              <a:rPr lang="en-US" sz="2400" dirty="0" smtClean="0"/>
              <a:t>Immediately view your scores and detailed analysis and answer explanations</a:t>
            </a:r>
            <a:endParaRPr lang="en-US" sz="2400" dirty="0"/>
          </a:p>
        </p:txBody>
      </p:sp>
    </p:spTree>
    <p:extLst>
      <p:ext uri="{BB962C8B-B14F-4D97-AF65-F5344CB8AC3E}">
        <p14:creationId xmlns:p14="http://schemas.microsoft.com/office/powerpoint/2010/main" val="29694308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ln>
          <a:noFill/>
        </a:ln>
      </a:spPr>
      <a:bodyPr vert="horz" lIns="91440" tIns="45720" rIns="91440" bIns="45720" rtlCol="0" anchor="t" anchorCtr="0">
        <a:normAutofit/>
      </a:bodyPr>
      <a:lstStyle>
        <a:defPPr>
          <a:defRPr sz="1400" dirty="0" smtClean="0">
            <a:solidFill>
              <a:schemeClr val="tx1">
                <a:lumMod val="85000"/>
                <a:lumOff val="15000"/>
              </a:schemeClr>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8BE7CBBE3915A4BBF42CD1F277DFE44" ma:contentTypeVersion="0" ma:contentTypeDescription="Create a new document." ma:contentTypeScope="" ma:versionID="8cd2e36b5cfd1f66f7d509c3b7e353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9CF775-8B72-40CA-AFE4-18417A6E23D0}">
  <ds:schemaRefs>
    <ds:schemaRef ds:uri="http://www.w3.org/XML/1998/namespace"/>
    <ds:schemaRef ds:uri="http://schemas.microsoft.com/office/2006/documentManagement/types"/>
    <ds:schemaRef ds:uri="http://schemas.microsoft.com/office/2006/metadata/properties"/>
    <ds:schemaRef ds:uri="http://purl.org/dc/terms/"/>
    <ds:schemaRef ds:uri="http://purl.org/dc/elements/1.1/"/>
    <ds:schemaRef ds:uri="http://schemas.openxmlformats.org/package/2006/metadata/core-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16C68B20-1C5B-405C-94EC-5D4676C24E22}"/>
</file>

<file path=customXml/itemProps3.xml><?xml version="1.0" encoding="utf-8"?>
<ds:datastoreItem xmlns:ds="http://schemas.openxmlformats.org/officeDocument/2006/customXml" ds:itemID="{116DE5C8-5524-4E7A-9102-E448C37814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8427</TotalTime>
  <Words>1739</Words>
  <Application>Microsoft Office PowerPoint</Application>
  <PresentationFormat>On-screen Show (4:3)</PresentationFormat>
  <Paragraphs>166</Paragraphs>
  <Slides>23</Slides>
  <Notes>21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2_Office Theme</vt:lpstr>
      <vt:lpstr>Preparing All Colorado Students for the SAT</vt:lpstr>
      <vt:lpstr>It’s About Confidence</vt:lpstr>
      <vt:lpstr>Four Key Words </vt:lpstr>
      <vt:lpstr>Setting Up A Student’s College Board Account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Linking A Student’s College Board and Khan Academy Accounts</vt:lpstr>
      <vt:lpstr>Benefits to Linking Student’s Accounts</vt:lpstr>
      <vt:lpstr>Steps to Link College Board and Khan Academy Accounts</vt:lpstr>
      <vt:lpstr>Step 1: Creating a Khan Academy Account</vt:lpstr>
      <vt:lpstr>Step 2:  Linking Student Accounts</vt:lpstr>
      <vt:lpstr>Step 3: Creating a College Board Account</vt:lpstr>
      <vt:lpstr>Step 3: And Hit Send to Link Accounts</vt:lpstr>
      <vt:lpstr>Now Students Can Start Personalized Practice with Khan Academy</vt:lpstr>
      <vt:lpstr>Khan Academy® Resources</vt:lpstr>
      <vt:lpstr>Daily Practice for the New SAT®</vt:lpstr>
      <vt:lpstr>PowerPoint Presentation</vt:lpstr>
      <vt:lpstr>PowerPoint Presentation</vt:lpstr>
    </vt:vector>
  </TitlesOfParts>
  <Company>The College Board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Helping Colorado Students Prepare for the PSAT™ 10</dc:title>
  <dc:creator>build</dc:creator>
  <cp:lastModifiedBy>build</cp:lastModifiedBy>
  <cp:revision>194</cp:revision>
  <cp:lastPrinted>2016-04-28T20:13:43Z</cp:lastPrinted>
  <dcterms:created xsi:type="dcterms:W3CDTF">2016-04-12T13:54:48Z</dcterms:created>
  <dcterms:modified xsi:type="dcterms:W3CDTF">2017-09-01T16:48:11Z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0x010100D8BE7CBBE3915A4BBF42CD1F277DFE44</vt:lpwstr>
  </property>
</Properties>
</file>