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8" r:id="rId6"/>
    <p:sldId id="257" r:id="rId7"/>
    <p:sldId id="258" r:id="rId8"/>
    <p:sldId id="259" r:id="rId9"/>
    <p:sldId id="260" r:id="rId10"/>
    <p:sldId id="261" r:id="rId11"/>
    <p:sldId id="269" r:id="rId12"/>
    <p:sldId id="270" r:id="rId13"/>
    <p:sldId id="262" r:id="rId14"/>
    <p:sldId id="263" r:id="rId15"/>
    <p:sldId id="264" r:id="rId16"/>
    <p:sldId id="271" r:id="rId17"/>
    <p:sldId id="265" r:id="rId18"/>
    <p:sldId id="266" r:id="rId19"/>
    <p:sldId id="26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SON, DUANE LEE" userId="c8e35d85-4a00-402d-9913-fa8306e8cbc6" providerId="ADAL" clId="{EB201B44-0222-419B-820F-3EEBEEC35495}"/>
    <pc:docChg chg="custSel modSld">
      <pc:chgData name="ROBERSON, DUANE LEE" userId="c8e35d85-4a00-402d-9913-fa8306e8cbc6" providerId="ADAL" clId="{EB201B44-0222-419B-820F-3EEBEEC35495}" dt="2023-08-10T21:38:28.803" v="74" actId="404"/>
      <pc:docMkLst>
        <pc:docMk/>
      </pc:docMkLst>
      <pc:sldChg chg="modSp">
        <pc:chgData name="ROBERSON, DUANE LEE" userId="c8e35d85-4a00-402d-9913-fa8306e8cbc6" providerId="ADAL" clId="{EB201B44-0222-419B-820F-3EEBEEC35495}" dt="2023-08-10T21:37:35.904" v="66" actId="20577"/>
        <pc:sldMkLst>
          <pc:docMk/>
          <pc:sldMk cId="3389727239" sldId="263"/>
        </pc:sldMkLst>
        <pc:spChg chg="mod">
          <ac:chgData name="ROBERSON, DUANE LEE" userId="c8e35d85-4a00-402d-9913-fa8306e8cbc6" providerId="ADAL" clId="{EB201B44-0222-419B-820F-3EEBEEC35495}" dt="2023-08-10T21:37:35.904" v="66" actId="20577"/>
          <ac:spMkLst>
            <pc:docMk/>
            <pc:sldMk cId="3389727239" sldId="263"/>
            <ac:spMk id="3" creationId="{99E05512-D70C-465F-8077-2496460A3044}"/>
          </ac:spMkLst>
        </pc:spChg>
      </pc:sldChg>
      <pc:sldChg chg="modSp">
        <pc:chgData name="ROBERSON, DUANE LEE" userId="c8e35d85-4a00-402d-9913-fa8306e8cbc6" providerId="ADAL" clId="{EB201B44-0222-419B-820F-3EEBEEC35495}" dt="2023-08-10T21:38:28.803" v="74" actId="404"/>
        <pc:sldMkLst>
          <pc:docMk/>
          <pc:sldMk cId="3514273057" sldId="266"/>
        </pc:sldMkLst>
        <pc:spChg chg="mod">
          <ac:chgData name="ROBERSON, DUANE LEE" userId="c8e35d85-4a00-402d-9913-fa8306e8cbc6" providerId="ADAL" clId="{EB201B44-0222-419B-820F-3EEBEEC35495}" dt="2023-08-10T21:38:28.803" v="74" actId="404"/>
          <ac:spMkLst>
            <pc:docMk/>
            <pc:sldMk cId="3514273057" sldId="266"/>
            <ac:spMk id="3" creationId="{99E05512-D70C-465F-8077-2496460A3044}"/>
          </ac:spMkLst>
        </pc:spChg>
      </pc:sldChg>
      <pc:sldChg chg="modSp">
        <pc:chgData name="ROBERSON, DUANE LEE" userId="c8e35d85-4a00-402d-9913-fa8306e8cbc6" providerId="ADAL" clId="{EB201B44-0222-419B-820F-3EEBEEC35495}" dt="2023-08-10T21:38:19.757" v="70" actId="403"/>
        <pc:sldMkLst>
          <pc:docMk/>
          <pc:sldMk cId="3830107860" sldId="267"/>
        </pc:sldMkLst>
        <pc:spChg chg="mod">
          <ac:chgData name="ROBERSON, DUANE LEE" userId="c8e35d85-4a00-402d-9913-fa8306e8cbc6" providerId="ADAL" clId="{EB201B44-0222-419B-820F-3EEBEEC35495}" dt="2023-08-10T21:38:19.757" v="70" actId="403"/>
          <ac:spMkLst>
            <pc:docMk/>
            <pc:sldMk cId="3830107860" sldId="267"/>
            <ac:spMk id="3" creationId="{99E05512-D70C-465F-8077-2496460A304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489C9-4424-441C-B587-7F9801071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0C40B-504B-4431-B1B0-FD5B56E8E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C03EF-1DCE-488C-91CB-475B1A3C3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118D2-5C6E-4ECA-818A-42A512E4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AC033-3A22-4F7A-B57F-4CEFFC70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24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AB15-E707-4CF9-B31E-9C5D58433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58E65-494E-4F73-B2CB-F170291D7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F8B3B-7A90-4B1B-B58F-88BC38CD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265CF-7079-4FFF-92EC-7E263E06B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238B40-A9ED-41D5-B80C-F72D9320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5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509C5-762E-495F-9B27-7E866505D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A515B-F81C-4915-B4C2-15D5D132B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4D4DF-2408-4674-856C-A1C343595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F5D99-592E-4E63-AB35-1207E6DD7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ACBF5-9502-4D6A-8251-984524B95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56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B086-C01D-4852-96E7-F54FE1FCA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B1509-3042-4B8F-ADBD-D4966408C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908D3C-EE1E-4608-9571-50CE8E28DB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CB694-EB98-4BF7-A0B5-AF0FB5882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B715DD-719B-408F-B12A-71C795914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0CB20-4529-45C1-9AC5-2DFE8BFFF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31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C69D9-EAB9-4B5C-B425-4484129C3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9D7C3-739E-4D73-89FE-DCABFA2CB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24622-7080-44CF-8E77-F6CF746E3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288466-E994-4000-91D5-75669A0F59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FDAC4D-298B-4744-8898-B29D4EE64B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ECDD2F-99C4-4153-AFCB-2ABF5EEC5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54197-0F72-44F5-AF8D-C364CA898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D62FA1-0966-41D3-AEC5-B002CB5D7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69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6AD69-9CD9-49F8-A151-068E99633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284BE-8B84-4EDC-A2C7-BFC1C09C9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560865-02B8-4C20-A701-5882465B4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B81DD9-DA47-49F7-8C05-3ED47816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1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045656-1B42-4256-AC97-473081CF0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C98040-0095-454E-8535-6F9077CE7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1B992E-7F78-4FE7-BE42-D599A3D5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41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2F26-F461-46EC-8D8E-07356653B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6CE4F-89CF-48F4-8934-58DDF0175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16D74-3491-4709-834C-00B2BC6509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EA8D3D-9F05-4D66-A9CC-66728D6C4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5F297-552D-4FD3-9456-DDFBE9BE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501E5-00FA-43BD-96E7-A14FBD14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7B3C-A1E5-44EA-8242-920E4177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8A89FC-2443-471F-83D5-38726BB44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56E3F-FABA-410D-8BA5-1465CCFA2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499833-DB8C-413C-A486-0C6850B9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3C0AC0-6F45-4B40-AD78-15DC3BE96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DDE0C7-5D57-4087-A417-6D5C0E57E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93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FEE53-2604-48DC-B303-6AD16AE3F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9C125F-6212-457E-A78F-57112DE6C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D5C6F-DE7B-44E3-8D3D-EA53A3FA3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A10A4-424E-4C94-B906-1A0B0DF92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B1DDFC-346C-455A-A0F4-EA9B0B5F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D9A45D-E5CA-4075-8986-2D7D1FD5F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146B12-2E1F-4A90-8E70-E4362538D4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6FFCB-630A-4794-B614-C0CD993C8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46EAE-6EF6-4A34-A245-02C087FA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6B562-A016-47E1-BC2E-BCFC832B4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7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ED2145-C63C-46DF-A526-A3094698E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776E1F-B4CF-4DF6-9D34-A00BBE06D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AA258-E03E-4F77-AB6E-542A5877C1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6F5A7-40C3-4975-AD9A-72B608B98E75}" type="datetimeFigureOut">
              <a:rPr lang="en-US" smtClean="0"/>
              <a:t>8/10/2023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35172-C471-441B-BAB3-E7FE54975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24250-0D62-4851-8C3C-AB485074E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60683-E0E0-4A2C-B995-835B9C0D77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55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7C6FC-1282-48AA-BC0A-7C0D3FE44C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2023 BUDGET PD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8C7D17-53E5-4022-A58D-79B95412BA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Understanding how CTE budgets works and preparing for the year</a:t>
            </a:r>
          </a:p>
        </p:txBody>
      </p:sp>
    </p:spTree>
    <p:extLst>
      <p:ext uri="{BB962C8B-B14F-4D97-AF65-F5344CB8AC3E}">
        <p14:creationId xmlns:p14="http://schemas.microsoft.com/office/powerpoint/2010/main" val="4192812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4F66E-EE40-44CB-9354-0060DFCFB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 ATTENTION TO THE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5F5E8-8F7B-4722-BA30-E2ABF82D8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we hand out your budget packets, we will give plenty of time to review these. Let’s go over the presentation together.</a:t>
            </a:r>
          </a:p>
          <a:p>
            <a:endParaRPr lang="en-US" dirty="0"/>
          </a:p>
          <a:p>
            <a:r>
              <a:rPr lang="en-US" dirty="0"/>
              <a:t>Close your folders, put your cell phones away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250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38C7D17-53E5-4022-A58D-79B95412B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495" y="607168"/>
            <a:ext cx="9144000" cy="1655762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n-US" sz="19200" b="1" dirty="0"/>
              <a:t>Understanding how budget works for spending categories:</a:t>
            </a:r>
          </a:p>
          <a:p>
            <a:pPr lvl="0"/>
            <a:endParaRPr lang="en-US" sz="19200" b="1" dirty="0"/>
          </a:p>
          <a:p>
            <a:pPr lvl="1"/>
            <a:r>
              <a:rPr lang="en-US" sz="16000" dirty="0"/>
              <a:t>Perkins</a:t>
            </a:r>
          </a:p>
          <a:p>
            <a:pPr lvl="1"/>
            <a:r>
              <a:rPr lang="en-US" sz="16000" dirty="0"/>
              <a:t>Career Development Incentive Program (CDIP)</a:t>
            </a:r>
          </a:p>
          <a:p>
            <a:pPr lvl="1"/>
            <a:r>
              <a:rPr lang="en-US" sz="16000" dirty="0"/>
              <a:t>CTE General Funds</a:t>
            </a:r>
          </a:p>
          <a:p>
            <a:pPr lvl="1"/>
            <a:endParaRPr lang="en-US" sz="16000" dirty="0"/>
          </a:p>
          <a:p>
            <a:pPr lvl="1"/>
            <a:r>
              <a:rPr lang="en-US" sz="12800" dirty="0"/>
              <a:t>Building Funds</a:t>
            </a:r>
          </a:p>
          <a:p>
            <a:pPr lvl="2"/>
            <a:endParaRPr lang="en-US" sz="12800" dirty="0"/>
          </a:p>
          <a:p>
            <a:pPr lvl="2"/>
            <a:r>
              <a:rPr lang="en-US" sz="12800" dirty="0"/>
              <a:t>School Funds</a:t>
            </a:r>
          </a:p>
          <a:p>
            <a:pPr lvl="2"/>
            <a:r>
              <a:rPr lang="en-US" sz="12800" dirty="0"/>
              <a:t>SSA accounts (CTSO, microgrants)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84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BUDGET?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9EDC8F-2090-4E78-B10D-35EBC3399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292" y="1535185"/>
            <a:ext cx="8758541" cy="1698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AE6F51-A956-4A66-A8D7-22E8A3E68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92" y="3624444"/>
            <a:ext cx="8775505" cy="119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65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BUDGET?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121A12-A027-46BA-8802-DE517BD03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886" y="3742181"/>
            <a:ext cx="9093897" cy="22307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5557A9-CB23-4FF0-BD5E-A6BEE8FEF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827" y="1399873"/>
            <a:ext cx="3332483" cy="213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32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BUDGET?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121A12-A027-46BA-8802-DE517BD03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886" y="3742181"/>
            <a:ext cx="9093897" cy="22307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75557A9-CB23-4FF0-BD5E-A6BEE8FEF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9827" y="1399873"/>
            <a:ext cx="3332483" cy="213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34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BUDGET?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7A3A37-7A74-41F0-8773-75F8D6026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158" y="1818418"/>
            <a:ext cx="6925642" cy="4143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70B88F-9220-4601-8DBA-85C1DBD8D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82" y="2528120"/>
            <a:ext cx="3077004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746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READ YOUR BUDGET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CE8071-C442-41F0-8217-E5C3C45BACE7}"/>
              </a:ext>
            </a:extLst>
          </p:cNvPr>
          <p:cNvSpPr txBox="1"/>
          <p:nvPr/>
        </p:nvSpPr>
        <p:spPr>
          <a:xfrm>
            <a:off x="1853967" y="2382473"/>
            <a:ext cx="744203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YOUR SITE BUDGET MIGHT HAVE TWO COPIES – 1 current and 1 from June 15</a:t>
            </a:r>
          </a:p>
          <a:p>
            <a:endParaRPr lang="en-US" dirty="0"/>
          </a:p>
          <a:p>
            <a:r>
              <a:rPr lang="en-US" dirty="0"/>
              <a:t>Rollover in September/October – How to check an S: Drive</a:t>
            </a:r>
          </a:p>
          <a:p>
            <a:endParaRPr lang="en-US" dirty="0"/>
          </a:p>
          <a:p>
            <a:r>
              <a:rPr lang="en-US" dirty="0"/>
              <a:t>Perkins – Conferences</a:t>
            </a:r>
          </a:p>
          <a:p>
            <a:endParaRPr lang="en-US" dirty="0"/>
          </a:p>
          <a:p>
            <a:r>
              <a:rPr lang="en-US" dirty="0"/>
              <a:t>Perkins Capital ( over $5K)</a:t>
            </a:r>
          </a:p>
          <a:p>
            <a:endParaRPr lang="en-US" dirty="0"/>
          </a:p>
          <a:p>
            <a:r>
              <a:rPr lang="en-US" dirty="0"/>
              <a:t>CTE GENERAL FUND</a:t>
            </a:r>
          </a:p>
          <a:p>
            <a:endParaRPr lang="en-US" dirty="0"/>
          </a:p>
          <a:p>
            <a:r>
              <a:rPr lang="en-US" dirty="0"/>
              <a:t>CDIP</a:t>
            </a:r>
          </a:p>
        </p:txBody>
      </p:sp>
    </p:spTree>
    <p:extLst>
      <p:ext uri="{BB962C8B-B14F-4D97-AF65-F5344CB8AC3E}">
        <p14:creationId xmlns:p14="http://schemas.microsoft.com/office/powerpoint/2010/main" val="2108900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22C1C-1970-409F-A840-127F608E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25D28-5DE6-4307-B48B-B4C0965B2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DOES IT MATTER.</a:t>
            </a:r>
          </a:p>
          <a:p>
            <a:endParaRPr lang="en-US" dirty="0"/>
          </a:p>
          <a:p>
            <a:r>
              <a:rPr lang="en-US" dirty="0"/>
              <a:t>HOW WE SPEND IT</a:t>
            </a:r>
          </a:p>
          <a:p>
            <a:endParaRPr lang="en-US" dirty="0"/>
          </a:p>
          <a:p>
            <a:r>
              <a:rPr lang="en-US" dirty="0"/>
              <a:t>HOW I MANAGE FUNDS</a:t>
            </a:r>
          </a:p>
        </p:txBody>
      </p:sp>
    </p:spTree>
    <p:extLst>
      <p:ext uri="{BB962C8B-B14F-4D97-AF65-F5344CB8AC3E}">
        <p14:creationId xmlns:p14="http://schemas.microsoft.com/office/powerpoint/2010/main" val="404527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STIPENDS &amp; EXTRA DUTY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E05512-D70C-465F-8077-2496460A3044}"/>
              </a:ext>
            </a:extLst>
          </p:cNvPr>
          <p:cNvSpPr txBox="1"/>
          <p:nvPr/>
        </p:nvSpPr>
        <p:spPr>
          <a:xfrm>
            <a:off x="3514987" y="1895912"/>
            <a:ext cx="41889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 THE GUIDANCE IN STAFF RESOURCES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24653-D1DD-4A96-8F53-1CA4C7150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890" y="2499901"/>
            <a:ext cx="5868219" cy="214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05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STIPENDS &amp; EXTRA DUTY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E05512-D70C-465F-8077-2496460A3044}"/>
              </a:ext>
            </a:extLst>
          </p:cNvPr>
          <p:cNvSpPr txBox="1"/>
          <p:nvPr/>
        </p:nvSpPr>
        <p:spPr>
          <a:xfrm>
            <a:off x="2074669" y="1584760"/>
            <a:ext cx="742739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WE CANNOT PAY EXTRA DUTY PAST 1 MONTH. MUST BE TURNED IN BY END OF MONTH, including the last day of the month.</a:t>
            </a:r>
          </a:p>
          <a:p>
            <a:pPr algn="ctr"/>
            <a:endParaRPr lang="en-US" sz="2800" dirty="0">
              <a:solidFill>
                <a:srgbClr val="FF0000"/>
              </a:solidFill>
            </a:endParaRP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Julie sends out a reminder monthly.  We will start using Charmyn’s fillable form.</a:t>
            </a:r>
          </a:p>
          <a:p>
            <a:pPr algn="ctr"/>
            <a:endParaRPr lang="en-US" sz="2800" dirty="0">
              <a:solidFill>
                <a:srgbClr val="FF0000"/>
              </a:solidFill>
            </a:endParaRP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Please no photos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727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STIPENDS &amp; EXTRA DUTY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E05512-D70C-465F-8077-2496460A3044}"/>
              </a:ext>
            </a:extLst>
          </p:cNvPr>
          <p:cNvSpPr txBox="1"/>
          <p:nvPr/>
        </p:nvSpPr>
        <p:spPr>
          <a:xfrm>
            <a:off x="656929" y="2012599"/>
            <a:ext cx="9709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ADVISORY EXPECTATION IS TWO TIMES, COVERED BY CTE STIPEND (.0223% per class) and follow up data.</a:t>
            </a:r>
          </a:p>
          <a:p>
            <a:pPr algn="ctr"/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Register for advisory or attend D11 run advisory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523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STIPENDS &amp; EXTRA DUTY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E05512-D70C-465F-8077-2496460A3044}"/>
              </a:ext>
            </a:extLst>
          </p:cNvPr>
          <p:cNvSpPr txBox="1"/>
          <p:nvPr/>
        </p:nvSpPr>
        <p:spPr>
          <a:xfrm>
            <a:off x="656929" y="2012599"/>
            <a:ext cx="9709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CTSO Covers ALL </a:t>
            </a:r>
            <a:r>
              <a:rPr lang="en-US" b="1" dirty="0" err="1">
                <a:solidFill>
                  <a:srgbClr val="FF0000"/>
                </a:solidFill>
              </a:rPr>
              <a:t>activites</a:t>
            </a:r>
            <a:r>
              <a:rPr lang="en-US" b="1" dirty="0">
                <a:solidFill>
                  <a:srgbClr val="FF0000"/>
                </a:solidFill>
              </a:rPr>
              <a:t> through STATE level competition</a:t>
            </a:r>
          </a:p>
          <a:p>
            <a:pPr algn="ctr"/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Professional rate only applies to non-contract dates after state level competition</a:t>
            </a:r>
          </a:p>
          <a:p>
            <a:pPr algn="ctr"/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Extended season only applies to the national level event for advisors only</a:t>
            </a:r>
          </a:p>
          <a:p>
            <a:pPr algn="ctr"/>
            <a:endParaRPr lang="en-US" b="1" dirty="0">
              <a:solidFill>
                <a:srgbClr val="FF0000"/>
              </a:solidFill>
            </a:endParaRPr>
          </a:p>
          <a:p>
            <a:pPr algn="ctr"/>
            <a:endParaRPr lang="en-US" b="1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119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CTSO AND PROFESSIONAL DEVELOPMENT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E05512-D70C-465F-8077-2496460A3044}"/>
              </a:ext>
            </a:extLst>
          </p:cNvPr>
          <p:cNvSpPr txBox="1"/>
          <p:nvPr/>
        </p:nvSpPr>
        <p:spPr>
          <a:xfrm>
            <a:off x="648540" y="1584760"/>
            <a:ext cx="97091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We will no longer arrange any buses.  That will all be done through your school. You will have to fill out permission slips through your school as well.</a:t>
            </a:r>
          </a:p>
          <a:p>
            <a:pPr algn="ctr"/>
            <a:endParaRPr lang="en-US" sz="2400" dirty="0">
              <a:solidFill>
                <a:srgbClr val="FF0000"/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WE NEED YOU TO COMPLETE OUR QUICK TRIP SUMMARY IN STAFF RESOURCES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 </a:t>
            </a:r>
            <a:r>
              <a:rPr lang="en-US" dirty="0"/>
              <a:t> </a:t>
            </a:r>
          </a:p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989BB1-8BDF-454F-A783-1A79B1D0F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078" y="3639227"/>
            <a:ext cx="7326040" cy="3137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8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CTSO AND PROFESSIONAL DEVELOPMENT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E05512-D70C-465F-8077-2496460A3044}"/>
              </a:ext>
            </a:extLst>
          </p:cNvPr>
          <p:cNvSpPr txBox="1"/>
          <p:nvPr/>
        </p:nvSpPr>
        <p:spPr>
          <a:xfrm>
            <a:off x="838200" y="2004210"/>
            <a:ext cx="970912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400" dirty="0"/>
              <a:t>For us to pay for anything there are a few things we need you to do first.  </a:t>
            </a:r>
          </a:p>
          <a:p>
            <a:pPr fontAlgn="base"/>
            <a:r>
              <a:rPr lang="en-US" sz="2400" b="1" u="sng" dirty="0"/>
              <a:t>If you are traveling out of state:</a:t>
            </a:r>
            <a:r>
              <a:rPr lang="en-US" sz="2400" dirty="0"/>
              <a:t>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First you must fill out the </a:t>
            </a:r>
            <a:r>
              <a:rPr lang="en-US" sz="2400" b="1" dirty="0"/>
              <a:t>Out of State Travel Justification</a:t>
            </a:r>
            <a:r>
              <a:rPr lang="en-US" sz="2400" dirty="0"/>
              <a:t> then email that to Lynnette. I will get it signed then we can start the next process.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Fill out the permission slip for your school. 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Fill out the new CTE travel FORM.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400" dirty="0"/>
              <a:t>Lynnette will make arrangements for airline travel, hotel and ground transportation from the airport to the hotel and back. 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 </a:t>
            </a:r>
            <a:r>
              <a:rPr lang="en-US" dirty="0"/>
              <a:t> 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73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892D-E3A2-43A7-9410-B1B7686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CTSO AND PROFESSIONAL DEVELOPMENT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E05512-D70C-465F-8077-2496460A3044}"/>
              </a:ext>
            </a:extLst>
          </p:cNvPr>
          <p:cNvSpPr txBox="1"/>
          <p:nvPr/>
        </p:nvSpPr>
        <p:spPr>
          <a:xfrm>
            <a:off x="838200" y="2004210"/>
            <a:ext cx="1081410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800" dirty="0"/>
              <a:t> </a:t>
            </a:r>
          </a:p>
          <a:p>
            <a:pPr fontAlgn="base"/>
            <a:r>
              <a:rPr lang="en-US" sz="2800" b="1" dirty="0"/>
              <a:t>If you are traveling in state but overnight: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Fill out the permission slip for your school. 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Fill out the new CTE travel FORM  on the CTE website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Lynnette will make hotel reservations if needed. 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Your school must make bus reservations.  There have been a few changes in busing…. 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2800" dirty="0"/>
              <a:t>More activity buses and 45 day request 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 </a:t>
            </a:r>
            <a:r>
              <a:rPr lang="en-US" dirty="0"/>
              <a:t> 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107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7144B292C45646BAAB96D54A6B4A41" ma:contentTypeVersion="18" ma:contentTypeDescription="Create a new document." ma:contentTypeScope="" ma:versionID="52c1078e5bb3eac462f58a77522256d7">
  <xsd:schema xmlns:xsd="http://www.w3.org/2001/XMLSchema" xmlns:xs="http://www.w3.org/2001/XMLSchema" xmlns:p="http://schemas.microsoft.com/office/2006/metadata/properties" xmlns:ns2="4b2c343a-6ad8-4ee4-a683-8793f8c2e932" xmlns:ns3="e8801a5a-0a3a-4450-af4e-cec2f26447ee" targetNamespace="http://schemas.microsoft.com/office/2006/metadata/properties" ma:root="true" ma:fieldsID="19f5bf59ccc12908908492024a1e2878" ns2:_="" ns3:_="">
    <xsd:import namespace="4b2c343a-6ad8-4ee4-a683-8793f8c2e932"/>
    <xsd:import namespace="e8801a5a-0a3a-4450-af4e-cec2f26447e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2c343a-6ad8-4ee4-a683-8793f8c2e9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9d4c111-8c95-4466-a80b-8671433fc8ca}" ma:internalName="TaxCatchAll" ma:showField="CatchAllData" ma:web="4b2c343a-6ad8-4ee4-a683-8793f8c2e9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801a5a-0a3a-4450-af4e-cec2f26447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f8a5f15-df9c-488c-b303-fb8ab3d0d4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2c343a-6ad8-4ee4-a683-8793f8c2e932" xsi:nil="true"/>
    <lcf76f155ced4ddcb4097134ff3c332f xmlns="e8801a5a-0a3a-4450-af4e-cec2f26447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6D2220D-0DBE-4716-BC6C-390400625E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2c343a-6ad8-4ee4-a683-8793f8c2e932"/>
    <ds:schemaRef ds:uri="e8801a5a-0a3a-4450-af4e-cec2f26447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8139AA-B8C0-4360-A476-6671A607A2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3E87C-F609-4E1F-BBF5-19ECAA1845D8}">
  <ds:schemaRefs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e8801a5a-0a3a-4450-af4e-cec2f26447ee"/>
    <ds:schemaRef ds:uri="http://schemas.microsoft.com/office/infopath/2007/PartnerControls"/>
    <ds:schemaRef ds:uri="http://schemas.openxmlformats.org/package/2006/metadata/core-properties"/>
    <ds:schemaRef ds:uri="4b2c343a-6ad8-4ee4-a683-8793f8c2e93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529</Words>
  <Application>Microsoft Office PowerPoint</Application>
  <PresentationFormat>Widescreen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2023 BUDGET PD</vt:lpstr>
      <vt:lpstr>PAY ATTENTION TO THE PRESENTATION</vt:lpstr>
      <vt:lpstr>PowerPoint Presentation</vt:lpstr>
      <vt:lpstr>WHAT IS THE BUDGET?</vt:lpstr>
      <vt:lpstr>WHAT IS THE BUDGET?</vt:lpstr>
      <vt:lpstr>WHAT IS THE BUDGET?</vt:lpstr>
      <vt:lpstr>WHAT IS THE BUDGET?</vt:lpstr>
      <vt:lpstr>HOW TO READ YOUR BUDGET</vt:lpstr>
      <vt:lpstr>CDIP</vt:lpstr>
      <vt:lpstr>STIPENDS &amp; EXTRA DUTY</vt:lpstr>
      <vt:lpstr>STIPENDS &amp; EXTRA DUTY</vt:lpstr>
      <vt:lpstr>STIPENDS &amp; EXTRA DUTY</vt:lpstr>
      <vt:lpstr>STIPENDS &amp; EXTRA DUTY</vt:lpstr>
      <vt:lpstr>CTSO AND PROFESSIONAL DEVELOPMENT</vt:lpstr>
      <vt:lpstr>CTSO AND PROFESSIONAL DEVELOPMENT</vt:lpstr>
      <vt:lpstr>CTSO AND PROFESSIONAL DEVELOPMENT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BUDGET PD</dc:title>
  <dc:creator>ROBERSON, DUANE LEE</dc:creator>
  <cp:lastModifiedBy>ROBERSON, DUANE LEE</cp:lastModifiedBy>
  <cp:revision>6</cp:revision>
  <dcterms:created xsi:type="dcterms:W3CDTF">2023-08-10T20:06:22Z</dcterms:created>
  <dcterms:modified xsi:type="dcterms:W3CDTF">2023-08-10T21:38:36Z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0x010100F17144B292C45646BAAB96D54A6B4A41</vt:lpwstr>
  </property>
  <property fmtid="{D5CDD505-2E9C-101B-9397-08002B2CF9AE}" pid="3" name="MediaServiceImageTags">
    <vt:lpwstr/>
  </property>
</Properties>
</file>