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63" r:id="rId7"/>
    <p:sldId id="266" r:id="rId8"/>
    <p:sldId id="276" r:id="rId9"/>
    <p:sldId id="258" r:id="rId10"/>
    <p:sldId id="259" r:id="rId11"/>
    <p:sldId id="260" r:id="rId12"/>
    <p:sldId id="261" r:id="rId13"/>
    <p:sldId id="262" r:id="rId14"/>
    <p:sldId id="264" r:id="rId15"/>
    <p:sldId id="265" r:id="rId16"/>
    <p:sldId id="277" r:id="rId17"/>
    <p:sldId id="273" r:id="rId18"/>
    <p:sldId id="274" r:id="rId19"/>
    <p:sldId id="275" r:id="rId20"/>
    <p:sldId id="271" r:id="rId21"/>
    <p:sldId id="270" r:id="rId22"/>
    <p:sldId id="272" r:id="rId23"/>
    <p:sldId id="269" r:id="rId24"/>
    <p:sldId id="267" r:id="rId25"/>
    <p:sldId id="268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9BDC4-33D6-4152-A8A6-09C1893D6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810ED6-1C0B-4139-A869-5B63D169D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8A6F-80A3-4578-96D2-D03348920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8DC391-6A44-4EC0-864F-58FD9A878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C085E1-E717-4C4F-9E1D-A3CB46162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34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D0635-F232-4BB2-9015-1E9C5AB1A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98F07-E254-4284-9119-FF19E7A27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C2ADD-1BD2-41E0-8F6B-6637BF965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226FB-84E8-49CB-B351-2BBF1DB15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9A83B-01A4-4560-94B1-A9F0F5A2F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0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CCDF4-8A77-4803-ABD4-D5EA2525E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7D7F7-D64F-4290-8CB3-7F2A384B6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2A1F2-D154-40E9-9B3C-1BE5D8C3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14373-EFC4-4DBC-BBE7-C49154F34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EB015-A0C9-4925-BFE0-21D4B3B34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54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B77D5-DFA2-4F2C-869C-19485E0D5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C6B99-7538-4DD4-8117-0E8194522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B6C4B7-A054-4D13-BDA4-50217EF4D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966EE-697A-4BC6-8348-40DC2D730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DEE56-F5E4-44F9-8142-C70AE59AD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4C9664-64F8-478E-99C7-0F73E99F7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98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84DBD-2150-4A91-910C-034EC62DC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D25F3-1D67-46F9-9BCF-FDCF74AF72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358E2-D387-4F80-B7AE-DD0A12FF2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CA234F-3C0C-4C99-9A81-04D0E726C1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63578D-6DF6-4DE1-A7EB-F779E21F81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C2B0E62-13C8-4A3C-B5F9-23E204969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9BF4AC-F070-4F53-B04F-67014E7F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59EFA8-A5FE-495C-A3B6-2B90B985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91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4F41A-750C-48AA-A0AD-26D453E58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FEF4ED-9584-4C3B-8708-DCF60DC95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AE34DE-14EA-40A1-995B-289BDA690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04DE70-4D6C-410B-B0A9-7A073B4AB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57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27518-A0AE-46F5-8498-EC076ED4B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AF67C4-DCA7-4D02-829E-F438F458B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17CDAB-F63F-4BEE-B543-7F9441D64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64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09653-A0D4-402D-A470-553CDA262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5CB2D-0F70-4679-97AB-B32AD02F4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71A2E-B6DF-4919-B8F4-BF1EF6B104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B2AC3-0C8A-49A1-B636-F81EF282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4329C4-2CC2-4E3D-8C4C-104383CEC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1EEF97-22E2-4AF6-806D-A72577A54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422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4B4B2-3B05-44F8-B16B-C3A0C1C31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B825A1-398D-4C2A-943D-959C00A685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97725-F1AB-47C5-A05E-71F60E6706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EF325-23B0-44BB-892F-6D5A26B1F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235E5C-D398-414A-A370-5BED7F101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125EA6-9EAC-4093-9E65-7A51BCC0B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9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E297E-2959-4CFE-AD21-73AF94EEC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7BB0E3-F28C-4C11-88F2-D5207AEBB0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E95B4-BC1B-434A-B559-851525A4C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E2992-6FF2-4AEC-A3B2-25476740D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198FB-C02C-42A9-A430-D9FA4ABF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57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F2C8D-09A2-44EF-A3A7-A13C323802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3F93A4-C7FF-4281-98FF-1B62548C5C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FB9EE-D71A-433C-9F06-36E833CE5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A0D00-179E-4025-84C2-A5B18B204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0C72F-261A-43A7-8B8E-0064C8DFF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7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E7B34B-6E1A-44E8-A8BE-0C0CA6C1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08D1DE-ABDE-49BC-85D2-02F27DE6E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8EA77-9D5D-43A7-9C4A-853F2FEB42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D9934-F08B-4288-850C-C3092F2DB700}" type="datetimeFigureOut">
              <a:rPr lang="en-US" smtClean="0"/>
              <a:t>8/8/2023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CEE89-27F0-4087-B00B-D51BBEA165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97090-27D2-4D5E-9958-BEB17B6DF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C95F0-DAB3-47FA-9BD7-CD74282E99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58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DC197-C7CB-4EE6-BFAB-FDBD3FE51A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2023 POSTSECONDARY CTE ANALYSIS SUMMARY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BF4BD9-3173-4058-9FC0-3C583F064F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2765"/>
            <a:ext cx="9144000" cy="1655762"/>
          </a:xfrm>
        </p:spPr>
        <p:txBody>
          <a:bodyPr/>
          <a:lstStyle/>
          <a:p>
            <a:r>
              <a:rPr lang="en-US" dirty="0"/>
              <a:t>Growth from 2022 to 2023 in postsecondary access and CTE</a:t>
            </a:r>
          </a:p>
        </p:txBody>
      </p:sp>
    </p:spTree>
    <p:extLst>
      <p:ext uri="{BB962C8B-B14F-4D97-AF65-F5344CB8AC3E}">
        <p14:creationId xmlns:p14="http://schemas.microsoft.com/office/powerpoint/2010/main" val="2700891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77158-2BFD-4FE1-928B-7580036B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0F0F-6106-4B86-B584-1203A0D6B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More than doubled college access in 2023. Grew from approximately 673 instances of student access (think a class) to 1460.</a:t>
            </a:r>
          </a:p>
          <a:p>
            <a:r>
              <a:rPr lang="en-US" dirty="0"/>
              <a:t>117% growth in access</a:t>
            </a:r>
          </a:p>
          <a:p>
            <a:r>
              <a:rPr lang="en-US" dirty="0"/>
              <a:t>Grew from approximately 6294 credits in 2022 to 9164 credits in 2023.</a:t>
            </a:r>
          </a:p>
          <a:p>
            <a:r>
              <a:rPr lang="en-US" dirty="0"/>
              <a:t>Cost per year was flat at $950,000.00. We kept cost down by bringing more on campus access through more cost effective partners.</a:t>
            </a:r>
          </a:p>
          <a:p>
            <a:r>
              <a:rPr lang="en-US" dirty="0"/>
              <a:t>Increased from 6 active college partners to 9.</a:t>
            </a:r>
          </a:p>
          <a:p>
            <a:r>
              <a:rPr lang="en-US" b="1" dirty="0"/>
              <a:t>Saved families an estimated 3.6 million dollars in college tuition and fees in 2023</a:t>
            </a:r>
          </a:p>
        </p:txBody>
      </p:sp>
    </p:spTree>
    <p:extLst>
      <p:ext uri="{BB962C8B-B14F-4D97-AF65-F5344CB8AC3E}">
        <p14:creationId xmlns:p14="http://schemas.microsoft.com/office/powerpoint/2010/main" val="1388159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77158-2BFD-4FE1-928B-7580036B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0F0F-6106-4B86-B584-1203A0D6B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Introduced CLEP testing. 119 students tested and earned over 800 credits. Multiple instances of CLEP counting for ASCENT and TREP qualification.</a:t>
            </a:r>
          </a:p>
          <a:p>
            <a:r>
              <a:rPr lang="en-US" dirty="0"/>
              <a:t>ASCENT (1 year free college post graduation) grew from less than 10 to over 30 students.</a:t>
            </a:r>
          </a:p>
          <a:p>
            <a:r>
              <a:rPr lang="en-US" dirty="0"/>
              <a:t>Introduced TREP and qualified 4 students (state caps district enrollment)</a:t>
            </a:r>
          </a:p>
        </p:txBody>
      </p:sp>
    </p:spTree>
    <p:extLst>
      <p:ext uri="{BB962C8B-B14F-4D97-AF65-F5344CB8AC3E}">
        <p14:creationId xmlns:p14="http://schemas.microsoft.com/office/powerpoint/2010/main" val="4145745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77158-2BFD-4FE1-928B-7580036B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0F0F-6106-4B86-B584-1203A0D6B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Career Development Incentive Program qualifying industry certifications were 215.</a:t>
            </a:r>
          </a:p>
          <a:p>
            <a:r>
              <a:rPr lang="en-US" dirty="0"/>
              <a:t>INTERNSHIPS at 206; Pre-Apprenticeship at 155</a:t>
            </a:r>
          </a:p>
          <a:p>
            <a:r>
              <a:rPr lang="en-US" dirty="0"/>
              <a:t>Over 300% growth in CTE in the past 6 years. </a:t>
            </a:r>
          </a:p>
          <a:p>
            <a:r>
              <a:rPr lang="en-US" dirty="0"/>
              <a:t>2230 students enrolled in a pathway in high school; 1653 students in a CTE class in middle school.</a:t>
            </a:r>
          </a:p>
          <a:p>
            <a:pPr lvl="1"/>
            <a:r>
              <a:rPr lang="en-US" dirty="0"/>
              <a:t>361 high school students completed between 4 and 7 courses in a single pathway; 16 students completed eight or more courses in a single pathway.</a:t>
            </a:r>
          </a:p>
          <a:p>
            <a:pPr lvl="1"/>
            <a:r>
              <a:rPr lang="en-US" dirty="0"/>
              <a:t>676 students participated in a qualifying work-based learning activity</a:t>
            </a:r>
          </a:p>
        </p:txBody>
      </p:sp>
    </p:spTree>
    <p:extLst>
      <p:ext uri="{BB962C8B-B14F-4D97-AF65-F5344CB8AC3E}">
        <p14:creationId xmlns:p14="http://schemas.microsoft.com/office/powerpoint/2010/main" val="2822902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77158-2BFD-4FE1-928B-7580036B9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40F0F-6106-4B86-B584-1203A0D6B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44 programs offered across 6 locations</a:t>
            </a:r>
          </a:p>
          <a:p>
            <a:r>
              <a:rPr lang="en-US" dirty="0"/>
              <a:t>17 distinct CTE pathways in D11; 7 uniquely offered at only 1 location</a:t>
            </a:r>
          </a:p>
          <a:p>
            <a:r>
              <a:rPr lang="en-US" dirty="0"/>
              <a:t>TOP 4</a:t>
            </a:r>
          </a:p>
          <a:p>
            <a:pPr lvl="1"/>
            <a:r>
              <a:rPr lang="en-US" dirty="0"/>
              <a:t>Multimedia, </a:t>
            </a:r>
          </a:p>
          <a:p>
            <a:pPr lvl="1"/>
            <a:r>
              <a:rPr lang="en-US" dirty="0"/>
              <a:t>Hospitality and Culinary Arts, </a:t>
            </a:r>
          </a:p>
          <a:p>
            <a:pPr lvl="1"/>
            <a:r>
              <a:rPr lang="en-US" dirty="0"/>
              <a:t>Computer &amp; Digital technology</a:t>
            </a:r>
          </a:p>
          <a:p>
            <a:pPr lvl="1"/>
            <a:r>
              <a:rPr lang="en-US" dirty="0"/>
              <a:t>Business, Management and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945042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Postsecondary ACCESS GROWTH by School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ED99FB-53FE-43D5-9AEE-98CEB05DB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10" y="1454860"/>
            <a:ext cx="6954220" cy="513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05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604" y="542751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Postsecondary CREDIT GROWTH by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FEB091-7F99-4077-A059-C7110270A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0798" y="1868314"/>
            <a:ext cx="5674823" cy="416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21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604" y="542751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Postsecondary STUDENT GROWTH by PROGRAM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18F945-E62A-4473-BE18-07291AC6B0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9750" y="1978509"/>
            <a:ext cx="6431361" cy="455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65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604" y="542751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CTE ARTICULATED CREDIT GROWTH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8E2BB7-C9E1-4F7B-9F1D-AAB7793C5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139" y="1868314"/>
            <a:ext cx="6055722" cy="444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1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4604" y="542751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CTE ARTICULATED CREDIT GROWTH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8CB0BC-1E46-47FF-BF4A-A553531D9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396" y="1868314"/>
            <a:ext cx="8283668" cy="48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496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834" y="433695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CLEP testing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766FE5-235F-4DAB-A51C-357A528B8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49" y="338347"/>
            <a:ext cx="3581900" cy="638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701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799" y="383361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CTE HIGH SCHOOL PARTICIPATION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FB685D-0C8D-441C-8C5C-B294FA5C9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964" y="1584207"/>
            <a:ext cx="8383624" cy="354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16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402" y="383361"/>
            <a:ext cx="8801799" cy="1325563"/>
          </a:xfrm>
        </p:spPr>
        <p:txBody>
          <a:bodyPr/>
          <a:lstStyle/>
          <a:p>
            <a:pPr algn="ctr"/>
            <a:r>
              <a:rPr lang="en-US" dirty="0"/>
              <a:t>CTE HS PROGRAM PARTICIPATION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F1C544-FB24-45FD-AA0D-E8CB9CD18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989" y="1454424"/>
            <a:ext cx="7270739" cy="515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293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790" y="240748"/>
            <a:ext cx="9867201" cy="1325563"/>
          </a:xfrm>
        </p:spPr>
        <p:txBody>
          <a:bodyPr/>
          <a:lstStyle/>
          <a:p>
            <a:pPr algn="ctr"/>
            <a:r>
              <a:rPr lang="en-US" dirty="0"/>
              <a:t>CTE HIGH SCHOOL PARTICIPATION BY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E0C666-BAA3-41D3-835D-708C56E47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715" y="1748603"/>
            <a:ext cx="6503724" cy="487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10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790" y="240748"/>
            <a:ext cx="9867201" cy="1325563"/>
          </a:xfrm>
        </p:spPr>
        <p:txBody>
          <a:bodyPr/>
          <a:lstStyle/>
          <a:p>
            <a:pPr algn="ctr"/>
            <a:r>
              <a:rPr lang="en-US" dirty="0"/>
              <a:t>CTE HIGH SCHOOL PARTICIPATION BY PROGRAM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9EF8E1-A066-45CD-A3C1-9C91BD93E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453" y="1566311"/>
            <a:ext cx="5941875" cy="496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26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790" y="240748"/>
            <a:ext cx="9867201" cy="1325563"/>
          </a:xfrm>
        </p:spPr>
        <p:txBody>
          <a:bodyPr/>
          <a:lstStyle/>
          <a:p>
            <a:pPr algn="ctr"/>
            <a:r>
              <a:rPr lang="en-US" dirty="0"/>
              <a:t>CTE HIGH SCHOOL PARTICIPATION BY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42B1AE-61F9-42B0-BD05-B2BFE0A34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551" y="1566311"/>
            <a:ext cx="6898006" cy="514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51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799" y="383361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CTE MIDDLE SCHOOL PARTICIPATION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2DCF47-C538-40BA-977D-362DA38B4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311" y="1798286"/>
            <a:ext cx="3594618" cy="445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88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799" y="383361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CTE REPORTABLE WORK-BASED LEARNING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2B31CD-776D-455C-98B0-844AADF02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527" y="2097514"/>
            <a:ext cx="6725115" cy="369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64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121" y="0"/>
            <a:ext cx="10343626" cy="1325563"/>
          </a:xfrm>
        </p:spPr>
        <p:txBody>
          <a:bodyPr/>
          <a:lstStyle/>
          <a:p>
            <a:pPr algn="ctr"/>
            <a:r>
              <a:rPr lang="en-US" dirty="0"/>
              <a:t>CTE REPORTABLE WORK-BASED LEARNING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9F4C85-4866-4741-8178-66C23354BB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87" y="1070678"/>
            <a:ext cx="4610743" cy="540142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4129F4-3B81-40B5-B76B-63BA00EE8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114" y="1325563"/>
            <a:ext cx="4648849" cy="498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7090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799" y="920256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CTE CERTIFICATIONS &amp; WORK-BASED LEARNING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8DF4DE-0FAB-43A3-ACCC-8A0841B90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617" y="2572427"/>
            <a:ext cx="6685923" cy="298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27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41" y="371160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CDIP CERTIFICATIONS BY SCHOOL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8FEF6C-1DAF-4DB5-A24D-FC2C86A3E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32" y="1842866"/>
            <a:ext cx="4406685" cy="38616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EDDA89-1DE3-460F-A1C5-9F239A714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164" y="1033941"/>
            <a:ext cx="4718232" cy="52724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345112-F77C-449C-AA33-C3207BDF8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164" y="6175349"/>
            <a:ext cx="4736081" cy="62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051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412D0-04BF-4FDD-AD97-4DB34915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799" y="413105"/>
            <a:ext cx="7542402" cy="1325563"/>
          </a:xfrm>
        </p:spPr>
        <p:txBody>
          <a:bodyPr/>
          <a:lstStyle/>
          <a:p>
            <a:pPr algn="ctr"/>
            <a:r>
              <a:rPr lang="en-US" dirty="0"/>
              <a:t>INTERNSHIPS BY SCHOOL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9220D-FA0A-4EBA-8A83-B8F0ECBE4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650" y="1738668"/>
            <a:ext cx="3848637" cy="42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7144B292C45646BAAB96D54A6B4A41" ma:contentTypeVersion="18" ma:contentTypeDescription="Create a new document." ma:contentTypeScope="" ma:versionID="52c1078e5bb3eac462f58a77522256d7">
  <xsd:schema xmlns:xsd="http://www.w3.org/2001/XMLSchema" xmlns:xs="http://www.w3.org/2001/XMLSchema" xmlns:p="http://schemas.microsoft.com/office/2006/metadata/properties" xmlns:ns2="4b2c343a-6ad8-4ee4-a683-8793f8c2e932" xmlns:ns3="e8801a5a-0a3a-4450-af4e-cec2f26447ee" targetNamespace="http://schemas.microsoft.com/office/2006/metadata/properties" ma:root="true" ma:fieldsID="19f5bf59ccc12908908492024a1e2878" ns2:_="" ns3:_="">
    <xsd:import namespace="4b2c343a-6ad8-4ee4-a683-8793f8c2e932"/>
    <xsd:import namespace="e8801a5a-0a3a-4450-af4e-cec2f26447e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2c343a-6ad8-4ee4-a683-8793f8c2e93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9d4c111-8c95-4466-a80b-8671433fc8ca}" ma:internalName="TaxCatchAll" ma:showField="CatchAllData" ma:web="4b2c343a-6ad8-4ee4-a683-8793f8c2e9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801a5a-0a3a-4450-af4e-cec2f26447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f8a5f15-df9c-488c-b303-fb8ab3d0d4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2c343a-6ad8-4ee4-a683-8793f8c2e932" xsi:nil="true"/>
    <lcf76f155ced4ddcb4097134ff3c332f xmlns="e8801a5a-0a3a-4450-af4e-cec2f26447e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4B7CB6E-99C3-4795-8045-5E17A13471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2c343a-6ad8-4ee4-a683-8793f8c2e932"/>
    <ds:schemaRef ds:uri="e8801a5a-0a3a-4450-af4e-cec2f26447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0B15BD4-99C8-4463-AC2D-5BDFEC4B92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D572E4-5E43-4AF2-B37B-C0D1FD49EA23}">
  <ds:schemaRefs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purl.org/dc/terms/"/>
    <ds:schemaRef ds:uri="e8801a5a-0a3a-4450-af4e-cec2f26447ee"/>
    <ds:schemaRef ds:uri="4b2c343a-6ad8-4ee4-a683-8793f8c2e932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366</Words>
  <Application>Microsoft Office PowerPoint</Application>
  <PresentationFormat>Widescreen</PresentationFormat>
  <Paragraphs>45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2023 POSTSECONDARY CTE ANALYSIS SUMMARY</vt:lpstr>
      <vt:lpstr>TALKING POINTS</vt:lpstr>
      <vt:lpstr>TALKING POINTS</vt:lpstr>
      <vt:lpstr>TALKING POINTS</vt:lpstr>
      <vt:lpstr>TALKING POINTS</vt:lpstr>
      <vt:lpstr>Postsecondary ACCESS GROWTH by School</vt:lpstr>
      <vt:lpstr>Postsecondary CREDIT GROWTH by PROGRAM</vt:lpstr>
      <vt:lpstr>Postsecondary STUDENT GROWTH by PROGRAM</vt:lpstr>
      <vt:lpstr>CTE ARTICULATED CREDIT GROWTH</vt:lpstr>
      <vt:lpstr>CTE ARTICULATED CREDIT GROWTH</vt:lpstr>
      <vt:lpstr>CLEP testing</vt:lpstr>
      <vt:lpstr>CTE HIGH SCHOOL PARTICIPATION</vt:lpstr>
      <vt:lpstr>CTE HS PROGRAM PARTICIPATION</vt:lpstr>
      <vt:lpstr>CTE HIGH SCHOOL PARTICIPATION BY PROGRAM</vt:lpstr>
      <vt:lpstr>CTE HIGH SCHOOL PARTICIPATION BY PROGRAM</vt:lpstr>
      <vt:lpstr>CTE HIGH SCHOOL PARTICIPATION BY PROGRAM</vt:lpstr>
      <vt:lpstr>CTE MIDDLE SCHOOL PARTICIPATION</vt:lpstr>
      <vt:lpstr>CTE REPORTABLE WORK-BASED LEARNING</vt:lpstr>
      <vt:lpstr>CTE REPORTABLE WORK-BASED LEARNING</vt:lpstr>
      <vt:lpstr>CTE CERTIFICATIONS &amp; WORK-BASED LEARNING</vt:lpstr>
      <vt:lpstr>CDIP CERTIFICATIONS BY SCHOOL</vt:lpstr>
      <vt:lpstr>INTERNSHIPS BY SCHOOL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2023 POSTSECONDARY CTE ANALYSIS SUMMARY</dc:title>
  <dc:creator>ROBERSON, DUANE LEE</dc:creator>
  <cp:lastModifiedBy>ROBERSON, DUANE LEE</cp:lastModifiedBy>
  <cp:revision>12</cp:revision>
  <cp:lastPrinted>2023-08-08T18:34:07Z</cp:lastPrinted>
  <dcterms:created xsi:type="dcterms:W3CDTF">2023-08-08T17:08:43Z</dcterms:created>
  <dcterms:modified xsi:type="dcterms:W3CDTF">2023-08-08T23:19:25Z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0x010100F17144B292C45646BAAB96D54A6B4A41</vt:lpwstr>
  </property>
  <property fmtid="{D5CDD505-2E9C-101B-9397-08002B2CF9AE}" pid="3" name="MediaServiceImageTags">
    <vt:lpwstr/>
  </property>
</Properties>
</file>