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4" r:id="rId5"/>
  </p:sldMasterIdLst>
  <p:notesMasterIdLst>
    <p:notesMasterId r:id="rId98"/>
  </p:notesMasterIdLst>
  <p:handoutMasterIdLst>
    <p:handoutMasterId r:id="rId99"/>
  </p:handoutMasterIdLst>
  <p:sldIdLst>
    <p:sldId id="511" r:id="rId6"/>
    <p:sldId id="619" r:id="rId7"/>
    <p:sldId id="453" r:id="rId8"/>
    <p:sldId id="454" r:id="rId9"/>
    <p:sldId id="455" r:id="rId10"/>
    <p:sldId id="608" r:id="rId11"/>
    <p:sldId id="611" r:id="rId12"/>
    <p:sldId id="612" r:id="rId13"/>
    <p:sldId id="609" r:id="rId14"/>
    <p:sldId id="610" r:id="rId15"/>
    <p:sldId id="613" r:id="rId16"/>
    <p:sldId id="614" r:id="rId17"/>
    <p:sldId id="615" r:id="rId18"/>
    <p:sldId id="590" r:id="rId19"/>
    <p:sldId id="616" r:id="rId20"/>
    <p:sldId id="617" r:id="rId21"/>
    <p:sldId id="592" r:id="rId22"/>
    <p:sldId id="591" r:id="rId23"/>
    <p:sldId id="602" r:id="rId24"/>
    <p:sldId id="596" r:id="rId25"/>
    <p:sldId id="594" r:id="rId26"/>
    <p:sldId id="603" r:id="rId27"/>
    <p:sldId id="598" r:id="rId28"/>
    <p:sldId id="600" r:id="rId29"/>
    <p:sldId id="599" r:id="rId30"/>
    <p:sldId id="618" r:id="rId31"/>
    <p:sldId id="526" r:id="rId32"/>
    <p:sldId id="527" r:id="rId33"/>
    <p:sldId id="528" r:id="rId34"/>
    <p:sldId id="529" r:id="rId35"/>
    <p:sldId id="587" r:id="rId36"/>
    <p:sldId id="530" r:id="rId37"/>
    <p:sldId id="534" r:id="rId38"/>
    <p:sldId id="536" r:id="rId39"/>
    <p:sldId id="535" r:id="rId40"/>
    <p:sldId id="588" r:id="rId41"/>
    <p:sldId id="533" r:id="rId42"/>
    <p:sldId id="537" r:id="rId43"/>
    <p:sldId id="538" r:id="rId44"/>
    <p:sldId id="532" r:id="rId45"/>
    <p:sldId id="531" r:id="rId46"/>
    <p:sldId id="541" r:id="rId47"/>
    <p:sldId id="540" r:id="rId48"/>
    <p:sldId id="542" r:id="rId49"/>
    <p:sldId id="543" r:id="rId50"/>
    <p:sldId id="544" r:id="rId51"/>
    <p:sldId id="539" r:id="rId52"/>
    <p:sldId id="548" r:id="rId53"/>
    <p:sldId id="547" r:id="rId54"/>
    <p:sldId id="549" r:id="rId55"/>
    <p:sldId id="551" r:id="rId56"/>
    <p:sldId id="550" r:id="rId57"/>
    <p:sldId id="546" r:id="rId58"/>
    <p:sldId id="545" r:id="rId59"/>
    <p:sldId id="552" r:id="rId60"/>
    <p:sldId id="557" r:id="rId61"/>
    <p:sldId id="554" r:id="rId62"/>
    <p:sldId id="556" r:id="rId63"/>
    <p:sldId id="555" r:id="rId64"/>
    <p:sldId id="553" r:id="rId65"/>
    <p:sldId id="558" r:id="rId66"/>
    <p:sldId id="589" r:id="rId67"/>
    <p:sldId id="559" r:id="rId68"/>
    <p:sldId id="560" r:id="rId69"/>
    <p:sldId id="565" r:id="rId70"/>
    <p:sldId id="561" r:id="rId71"/>
    <p:sldId id="566" r:id="rId72"/>
    <p:sldId id="563" r:id="rId73"/>
    <p:sldId id="564" r:id="rId74"/>
    <p:sldId id="562" r:id="rId75"/>
    <p:sldId id="567" r:id="rId76"/>
    <p:sldId id="571" r:id="rId77"/>
    <p:sldId id="568" r:id="rId78"/>
    <p:sldId id="570" r:id="rId79"/>
    <p:sldId id="569" r:id="rId80"/>
    <p:sldId id="572" r:id="rId81"/>
    <p:sldId id="573" r:id="rId82"/>
    <p:sldId id="577" r:id="rId83"/>
    <p:sldId id="574" r:id="rId84"/>
    <p:sldId id="575" r:id="rId85"/>
    <p:sldId id="576" r:id="rId86"/>
    <p:sldId id="578" r:id="rId87"/>
    <p:sldId id="579" r:id="rId88"/>
    <p:sldId id="580" r:id="rId89"/>
    <p:sldId id="583" r:id="rId90"/>
    <p:sldId id="581" r:id="rId91"/>
    <p:sldId id="582" r:id="rId92"/>
    <p:sldId id="586" r:id="rId93"/>
    <p:sldId id="585" r:id="rId94"/>
    <p:sldId id="584" r:id="rId95"/>
    <p:sldId id="274" r:id="rId96"/>
    <p:sldId id="257" r:id="rId9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A39"/>
    <a:srgbClr val="F38D3A"/>
    <a:srgbClr val="082A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CB43AD-142F-4FC0-BECD-F708DB93EE59}" v="3" dt="2020-11-20T19:44:25.7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92" y="53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presProps" Target="presProps.xml"/><Relationship Id="rId105"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y Haney" userId="1275ed58-17c0-4427-b068-37e9c4623ef1" providerId="ADAL" clId="{7B720510-1181-491A-970F-643E99038F13}"/>
    <pc:docChg chg="undo custSel addSld delSld modSld sldOrd">
      <pc:chgData name="Stacy Haney" userId="1275ed58-17c0-4427-b068-37e9c4623ef1" providerId="ADAL" clId="{7B720510-1181-491A-970F-643E99038F13}" dt="2020-11-20T19:45:28.750" v="123" actId="6549"/>
      <pc:docMkLst>
        <pc:docMk/>
      </pc:docMkLst>
      <pc:sldChg chg="add del">
        <pc:chgData name="Stacy Haney" userId="1275ed58-17c0-4427-b068-37e9c4623ef1" providerId="ADAL" clId="{7B720510-1181-491A-970F-643E99038F13}" dt="2020-11-20T19:41:02.204" v="8" actId="2696"/>
        <pc:sldMkLst>
          <pc:docMk/>
          <pc:sldMk cId="3043561830" sldId="359"/>
        </pc:sldMkLst>
      </pc:sldChg>
      <pc:sldChg chg="del">
        <pc:chgData name="Stacy Haney" userId="1275ed58-17c0-4427-b068-37e9c4623ef1" providerId="ADAL" clId="{7B720510-1181-491A-970F-643E99038F13}" dt="2020-11-20T19:41:03.702" v="9" actId="2696"/>
        <pc:sldMkLst>
          <pc:docMk/>
          <pc:sldMk cId="312551880" sldId="380"/>
        </pc:sldMkLst>
      </pc:sldChg>
      <pc:sldChg chg="del">
        <pc:chgData name="Stacy Haney" userId="1275ed58-17c0-4427-b068-37e9c4623ef1" providerId="ADAL" clId="{7B720510-1181-491A-970F-643E99038F13}" dt="2020-11-20T19:41:07.481" v="12" actId="2696"/>
        <pc:sldMkLst>
          <pc:docMk/>
          <pc:sldMk cId="4039032648" sldId="405"/>
        </pc:sldMkLst>
      </pc:sldChg>
      <pc:sldChg chg="del">
        <pc:chgData name="Stacy Haney" userId="1275ed58-17c0-4427-b068-37e9c4623ef1" providerId="ADAL" clId="{7B720510-1181-491A-970F-643E99038F13}" dt="2020-11-20T19:41:04.988" v="10" actId="2696"/>
        <pc:sldMkLst>
          <pc:docMk/>
          <pc:sldMk cId="3416662460" sldId="486"/>
        </pc:sldMkLst>
      </pc:sldChg>
      <pc:sldChg chg="del">
        <pc:chgData name="Stacy Haney" userId="1275ed58-17c0-4427-b068-37e9c4623ef1" providerId="ADAL" clId="{7B720510-1181-491A-970F-643E99038F13}" dt="2020-11-20T19:41:06.303" v="11" actId="2696"/>
        <pc:sldMkLst>
          <pc:docMk/>
          <pc:sldMk cId="3746187210" sldId="502"/>
        </pc:sldMkLst>
      </pc:sldChg>
      <pc:sldChg chg="del">
        <pc:chgData name="Stacy Haney" userId="1275ed58-17c0-4427-b068-37e9c4623ef1" providerId="ADAL" clId="{7B720510-1181-491A-970F-643E99038F13}" dt="2020-11-20T19:41:08.782" v="13" actId="2696"/>
        <pc:sldMkLst>
          <pc:docMk/>
          <pc:sldMk cId="2556696700" sldId="503"/>
        </pc:sldMkLst>
      </pc:sldChg>
      <pc:sldChg chg="del">
        <pc:chgData name="Stacy Haney" userId="1275ed58-17c0-4427-b068-37e9c4623ef1" providerId="ADAL" clId="{7B720510-1181-491A-970F-643E99038F13}" dt="2020-11-20T19:41:10.505" v="14" actId="2696"/>
        <pc:sldMkLst>
          <pc:docMk/>
          <pc:sldMk cId="48196650" sldId="504"/>
        </pc:sldMkLst>
      </pc:sldChg>
      <pc:sldChg chg="del">
        <pc:chgData name="Stacy Haney" userId="1275ed58-17c0-4427-b068-37e9c4623ef1" providerId="ADAL" clId="{7B720510-1181-491A-970F-643E99038F13}" dt="2020-11-20T19:41:11.845" v="15" actId="2696"/>
        <pc:sldMkLst>
          <pc:docMk/>
          <pc:sldMk cId="641993579" sldId="505"/>
        </pc:sldMkLst>
      </pc:sldChg>
      <pc:sldChg chg="del">
        <pc:chgData name="Stacy Haney" userId="1275ed58-17c0-4427-b068-37e9c4623ef1" providerId="ADAL" clId="{7B720510-1181-491A-970F-643E99038F13}" dt="2020-11-20T19:40:39.778" v="0" actId="2696"/>
        <pc:sldMkLst>
          <pc:docMk/>
          <pc:sldMk cId="2456249125" sldId="514"/>
        </pc:sldMkLst>
      </pc:sldChg>
      <pc:sldChg chg="del">
        <pc:chgData name="Stacy Haney" userId="1275ed58-17c0-4427-b068-37e9c4623ef1" providerId="ADAL" clId="{7B720510-1181-491A-970F-643E99038F13}" dt="2020-11-20T19:40:41.107" v="1" actId="2696"/>
        <pc:sldMkLst>
          <pc:docMk/>
          <pc:sldMk cId="3490185388" sldId="515"/>
        </pc:sldMkLst>
      </pc:sldChg>
      <pc:sldChg chg="del">
        <pc:chgData name="Stacy Haney" userId="1275ed58-17c0-4427-b068-37e9c4623ef1" providerId="ADAL" clId="{7B720510-1181-491A-970F-643E99038F13}" dt="2020-11-20T19:40:42.500" v="2" actId="2696"/>
        <pc:sldMkLst>
          <pc:docMk/>
          <pc:sldMk cId="1443612313" sldId="516"/>
        </pc:sldMkLst>
      </pc:sldChg>
      <pc:sldChg chg="del">
        <pc:chgData name="Stacy Haney" userId="1275ed58-17c0-4427-b068-37e9c4623ef1" providerId="ADAL" clId="{7B720510-1181-491A-970F-643E99038F13}" dt="2020-11-20T19:40:43.762" v="3" actId="2696"/>
        <pc:sldMkLst>
          <pc:docMk/>
          <pc:sldMk cId="462566326" sldId="517"/>
        </pc:sldMkLst>
      </pc:sldChg>
      <pc:sldChg chg="del ord">
        <pc:chgData name="Stacy Haney" userId="1275ed58-17c0-4427-b068-37e9c4623ef1" providerId="ADAL" clId="{7B720510-1181-491A-970F-643E99038F13}" dt="2020-11-20T19:40:55.204" v="5" actId="2696"/>
        <pc:sldMkLst>
          <pc:docMk/>
          <pc:sldMk cId="3974536247" sldId="518"/>
        </pc:sldMkLst>
      </pc:sldChg>
      <pc:sldChg chg="del">
        <pc:chgData name="Stacy Haney" userId="1275ed58-17c0-4427-b068-37e9c4623ef1" providerId="ADAL" clId="{7B720510-1181-491A-970F-643E99038F13}" dt="2020-11-20T19:41:15.645" v="16" actId="2696"/>
        <pc:sldMkLst>
          <pc:docMk/>
          <pc:sldMk cId="1787175916" sldId="519"/>
        </pc:sldMkLst>
      </pc:sldChg>
      <pc:sldChg chg="del">
        <pc:chgData name="Stacy Haney" userId="1275ed58-17c0-4427-b068-37e9c4623ef1" providerId="ADAL" clId="{7B720510-1181-491A-970F-643E99038F13}" dt="2020-11-20T19:41:17.083" v="17" actId="2696"/>
        <pc:sldMkLst>
          <pc:docMk/>
          <pc:sldMk cId="268325724" sldId="520"/>
        </pc:sldMkLst>
      </pc:sldChg>
      <pc:sldChg chg="del">
        <pc:chgData name="Stacy Haney" userId="1275ed58-17c0-4427-b068-37e9c4623ef1" providerId="ADAL" clId="{7B720510-1181-491A-970F-643E99038F13}" dt="2020-11-20T19:41:19.998" v="18" actId="2696"/>
        <pc:sldMkLst>
          <pc:docMk/>
          <pc:sldMk cId="831253774" sldId="521"/>
        </pc:sldMkLst>
      </pc:sldChg>
      <pc:sldChg chg="del">
        <pc:chgData name="Stacy Haney" userId="1275ed58-17c0-4427-b068-37e9c4623ef1" providerId="ADAL" clId="{7B720510-1181-491A-970F-643E99038F13}" dt="2020-11-20T19:41:22.927" v="19" actId="2696"/>
        <pc:sldMkLst>
          <pc:docMk/>
          <pc:sldMk cId="1099692852" sldId="522"/>
        </pc:sldMkLst>
      </pc:sldChg>
      <pc:sldChg chg="del">
        <pc:chgData name="Stacy Haney" userId="1275ed58-17c0-4427-b068-37e9c4623ef1" providerId="ADAL" clId="{7B720510-1181-491A-970F-643E99038F13}" dt="2020-11-20T19:41:23.943" v="20" actId="2696"/>
        <pc:sldMkLst>
          <pc:docMk/>
          <pc:sldMk cId="2651818286" sldId="523"/>
        </pc:sldMkLst>
      </pc:sldChg>
      <pc:sldChg chg="del">
        <pc:chgData name="Stacy Haney" userId="1275ed58-17c0-4427-b068-37e9c4623ef1" providerId="ADAL" clId="{7B720510-1181-491A-970F-643E99038F13}" dt="2020-11-20T19:41:25.509" v="21" actId="2696"/>
        <pc:sldMkLst>
          <pc:docMk/>
          <pc:sldMk cId="3563470142" sldId="524"/>
        </pc:sldMkLst>
      </pc:sldChg>
      <pc:sldChg chg="del">
        <pc:chgData name="Stacy Haney" userId="1275ed58-17c0-4427-b068-37e9c4623ef1" providerId="ADAL" clId="{7B720510-1181-491A-970F-643E99038F13}" dt="2020-11-20T19:41:27.060" v="22" actId="2696"/>
        <pc:sldMkLst>
          <pc:docMk/>
          <pc:sldMk cId="2734888653" sldId="525"/>
        </pc:sldMkLst>
      </pc:sldChg>
      <pc:sldChg chg="modSp">
        <pc:chgData name="Stacy Haney" userId="1275ed58-17c0-4427-b068-37e9c4623ef1" providerId="ADAL" clId="{7B720510-1181-491A-970F-643E99038F13}" dt="2020-11-20T19:45:28.750" v="123" actId="6549"/>
        <pc:sldMkLst>
          <pc:docMk/>
          <pc:sldMk cId="1402786999" sldId="619"/>
        </pc:sldMkLst>
        <pc:spChg chg="mod">
          <ac:chgData name="Stacy Haney" userId="1275ed58-17c0-4427-b068-37e9c4623ef1" providerId="ADAL" clId="{7B720510-1181-491A-970F-643E99038F13}" dt="2020-11-20T19:45:28.750" v="123" actId="6549"/>
          <ac:spMkLst>
            <pc:docMk/>
            <pc:sldMk cId="1402786999" sldId="619"/>
            <ac:spMk id="3" creationId="{81A01F85-C771-481D-8A8D-A5224DB97DEF}"/>
          </ac:spMkLst>
        </pc:spChg>
      </pc:sldChg>
    </pc:docChg>
  </pc:docChgLst>
  <pc:docChgLst>
    <pc:chgData name="Stacy Haney" userId="1275ed58-17c0-4427-b068-37e9c4623ef1" providerId="ADAL" clId="{60CB43AD-142F-4FC0-BECD-F708DB93EE59}"/>
    <pc:docChg chg="custSel modSld">
      <pc:chgData name="Stacy Haney" userId="1275ed58-17c0-4427-b068-37e9c4623ef1" providerId="ADAL" clId="{60CB43AD-142F-4FC0-BECD-F708DB93EE59}" dt="2020-11-23T22:10:37.872" v="288" actId="20577"/>
      <pc:docMkLst>
        <pc:docMk/>
      </pc:docMkLst>
      <pc:sldChg chg="modSp">
        <pc:chgData name="Stacy Haney" userId="1275ed58-17c0-4427-b068-37e9c4623ef1" providerId="ADAL" clId="{60CB43AD-142F-4FC0-BECD-F708DB93EE59}" dt="2020-11-23T21:56:29.151" v="29" actId="20577"/>
        <pc:sldMkLst>
          <pc:docMk/>
          <pc:sldMk cId="2255108951" sldId="532"/>
        </pc:sldMkLst>
        <pc:spChg chg="mod">
          <ac:chgData name="Stacy Haney" userId="1275ed58-17c0-4427-b068-37e9c4623ef1" providerId="ADAL" clId="{60CB43AD-142F-4FC0-BECD-F708DB93EE59}" dt="2020-11-23T21:56:29.151" v="29" actId="20577"/>
          <ac:spMkLst>
            <pc:docMk/>
            <pc:sldMk cId="2255108951" sldId="532"/>
            <ac:spMk id="3" creationId="{D3E9504A-6C6A-4F4B-A92F-4C1043B53B95}"/>
          </ac:spMkLst>
        </pc:spChg>
      </pc:sldChg>
      <pc:sldChg chg="modSp">
        <pc:chgData name="Stacy Haney" userId="1275ed58-17c0-4427-b068-37e9c4623ef1" providerId="ADAL" clId="{60CB43AD-142F-4FC0-BECD-F708DB93EE59}" dt="2020-11-23T22:01:23.071" v="286" actId="20577"/>
        <pc:sldMkLst>
          <pc:docMk/>
          <pc:sldMk cId="631094410" sldId="552"/>
        </pc:sldMkLst>
        <pc:spChg chg="mod">
          <ac:chgData name="Stacy Haney" userId="1275ed58-17c0-4427-b068-37e9c4623ef1" providerId="ADAL" clId="{60CB43AD-142F-4FC0-BECD-F708DB93EE59}" dt="2020-11-23T22:01:23.071" v="286" actId="20577"/>
          <ac:spMkLst>
            <pc:docMk/>
            <pc:sldMk cId="631094410" sldId="552"/>
            <ac:spMk id="3" creationId="{D3E9504A-6C6A-4F4B-A92F-4C1043B53B95}"/>
          </ac:spMkLst>
        </pc:spChg>
      </pc:sldChg>
      <pc:sldChg chg="modSp">
        <pc:chgData name="Stacy Haney" userId="1275ed58-17c0-4427-b068-37e9c4623ef1" providerId="ADAL" clId="{60CB43AD-142F-4FC0-BECD-F708DB93EE59}" dt="2020-11-23T22:10:37.872" v="288" actId="20577"/>
        <pc:sldMkLst>
          <pc:docMk/>
          <pc:sldMk cId="683810124" sldId="581"/>
        </pc:sldMkLst>
        <pc:spChg chg="mod">
          <ac:chgData name="Stacy Haney" userId="1275ed58-17c0-4427-b068-37e9c4623ef1" providerId="ADAL" clId="{60CB43AD-142F-4FC0-BECD-F708DB93EE59}" dt="2020-11-23T22:10:37.872" v="288" actId="20577"/>
          <ac:spMkLst>
            <pc:docMk/>
            <pc:sldMk cId="683810124" sldId="581"/>
            <ac:spMk id="3" creationId="{D3E9504A-6C6A-4F4B-A92F-4C1043B53B9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2095DE-6C7A-A041-9B72-EA5A795E60C5}"/>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53981E98-73B2-0141-A0DD-0BAC84D9EF6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08E18E6-7FA7-5248-A0FD-BADDA0BFE16D}" type="datetimeFigureOut">
              <a:rPr lang="en-US" smtClean="0"/>
              <a:t>11/23/2020</a:t>
            </a:fld>
            <a:endParaRPr lang="en-US"/>
          </a:p>
        </p:txBody>
      </p:sp>
      <p:sp>
        <p:nvSpPr>
          <p:cNvPr id="4" name="Footer Placeholder 3">
            <a:extLst>
              <a:ext uri="{FF2B5EF4-FFF2-40B4-BE49-F238E27FC236}">
                <a16:creationId xmlns:a16="http://schemas.microsoft.com/office/drawing/2014/main" id="{9A63E6F1-C00B-1345-815D-D94E2CC21B2A}"/>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6808E57-00F0-0749-9F90-0CF72054FF51}"/>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447263A-839C-C94D-9DA7-618DA901805C}" type="slidenum">
              <a:rPr lang="en-US" smtClean="0"/>
              <a:t>‹#›</a:t>
            </a:fld>
            <a:endParaRPr lang="en-US"/>
          </a:p>
        </p:txBody>
      </p:sp>
    </p:spTree>
    <p:extLst>
      <p:ext uri="{BB962C8B-B14F-4D97-AF65-F5344CB8AC3E}">
        <p14:creationId xmlns:p14="http://schemas.microsoft.com/office/powerpoint/2010/main" val="35330013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D196C9D-C981-614C-ACE7-E8AF625332E7}" type="datetimeFigureOut">
              <a:rPr lang="en-US" smtClean="0"/>
              <a:t>11/23/2020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DEE4767-9873-6D48-89EC-B1D305A93D1C}" type="slidenum">
              <a:rPr lang="en-US" smtClean="0"/>
              <a:t>‹#›</a:t>
            </a:fld>
            <a:endParaRPr lang="en-US"/>
          </a:p>
        </p:txBody>
      </p:sp>
    </p:spTree>
    <p:extLst>
      <p:ext uri="{BB962C8B-B14F-4D97-AF65-F5344CB8AC3E}">
        <p14:creationId xmlns:p14="http://schemas.microsoft.com/office/powerpoint/2010/main" val="366600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a:t>
            </a:fld>
            <a:endParaRPr lang="en-US"/>
          </a:p>
        </p:txBody>
      </p:sp>
    </p:spTree>
    <p:extLst>
      <p:ext uri="{BB962C8B-B14F-4D97-AF65-F5344CB8AC3E}">
        <p14:creationId xmlns:p14="http://schemas.microsoft.com/office/powerpoint/2010/main" val="3976653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203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063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449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a:t>
            </a:r>
          </a:p>
          <a:p>
            <a:r>
              <a:rPr lang="en-US" dirty="0"/>
              <a:t>informal resolution, as opposed to formal investigation and adjudication, relies on the voluntary</a:t>
            </a:r>
          </a:p>
          <a:p>
            <a:r>
              <a:rPr lang="en-US" dirty="0"/>
              <a:t>participation of both parties, the Department declines to require or allow informal resolution processes to be a “default.” The “default” is that a formal complaint must be investigated and adjudicated by the recipient; within the parameters of § 106.45(b)(9) a recipient may choose to offer the parties an informal process that resolves the formal complaint without completing the investigation and adjudication, but such a result depends on whether the recipient determines that informal resolution may be appropriate and whether both parties voluntarily agree to attempt informal resolution</a:t>
            </a:r>
          </a:p>
          <a:p>
            <a:endParaRPr lang="en-US" dirty="0"/>
          </a:p>
          <a:p>
            <a:r>
              <a:rPr lang="en-US" dirty="0"/>
              <a:t>With respect to informal resolution facilitators potentially serving as witnesses in</a:t>
            </a:r>
          </a:p>
          <a:p>
            <a:r>
              <a:rPr lang="en-US" dirty="0"/>
              <a:t>subsequent formal grievance processes, we leave this possibility open to recipients. If recipients</a:t>
            </a:r>
          </a:p>
          <a:p>
            <a:r>
              <a:rPr lang="en-US" dirty="0"/>
              <a:t>were to accept such witnesses, then the Department would expect this possibility to be clearly</a:t>
            </a:r>
          </a:p>
          <a:p>
            <a:r>
              <a:rPr lang="en-US" dirty="0"/>
              <a:t>disclosed to the parties as part of the § 106.45(b)(9)(</a:t>
            </a:r>
            <a:r>
              <a:rPr lang="en-US" dirty="0" err="1"/>
              <a:t>i</a:t>
            </a:r>
            <a:r>
              <a:rPr lang="en-US" dirty="0"/>
              <a:t>) requirement in the final regulations to</a:t>
            </a:r>
          </a:p>
          <a:p>
            <a:r>
              <a:rPr lang="en-US" dirty="0"/>
              <a:t>provide a written notice disclosing any consequences resulting from participating in the informal</a:t>
            </a:r>
          </a:p>
          <a:p>
            <a:r>
              <a:rPr lang="en-US" dirty="0"/>
              <a:t>resolution process, including the records that will be maintained or could be shared.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781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820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620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0962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41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4889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0920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9153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2555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further example, if a respondent reacts to being accused of sexual harassment by threatening physical self-harm, an immediate threat to the respondent’s physical safety may “arise from” the allegations of sexual harassment and could justify an emergency removal. The “arising from” revision also clarifies that recipients do not need to rely on, or meet the requirements of, § 106.44(c) to address emergency situations that do not arise from sexual harassment allegations under Title IX (for example, where a student has brought a weapon to school unrelated to any sexual harassment allegations).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491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agree with commenters who asserted that adding the word “physical” before “health or safety” will help ensure that the emergency removal provision is not used inappropriately to prematurely punish respondents by relying on a person’s mental or emotional “health or safety” to justify an emergency removal, as the emotional and mental well-being of complainants may be addressed by recipients via supportive measures as defined in § 106.30. The </a:t>
            </a:r>
          </a:p>
          <a:p>
            <a:endParaRPr lang="en-US" dirty="0"/>
          </a:p>
          <a:p>
            <a:endParaRPr lang="en-US" dirty="0"/>
          </a:p>
          <a:p>
            <a:r>
              <a:rPr lang="en-US" dirty="0"/>
              <a:t>We disagree that a recipient’s assessment that a respondent poses a threat of obstructing the sexual harassment investigation, or destroying relevant evidence, justifies an emergency removal under this provision, because this provision is intended to ensure that recipients have authority and discretion to address health or safety emergencies arising out of sexual harassment allegations, not to address all forms of misconduct that a respondent might commit during a grievance process.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602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680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45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969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Department declines to put any temporal limitation on the length of a valid emergency removal, although nothing in the final regulations precludes a recipient from periodically assessing whether an immediate threat to physical health or safety is ongoing or has dissipated.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6651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Whether an action “unreasonably burdens” a respondent is fact-specific, but should be evaluated in light of the nature and purpose of the benefits, opportunities, programs and activities, of the recipient in which the respondent is participating, and the extent to which an action taken as a supportive measure would result in the respondent forgoing benefits, opportunities, programs, or activities in which the respondent has been participating. An alternate assignment may, of course, be appropriate when an immediate threat justifies an emergency removal of the respondent because under the final regulations, emergency removal may justify total removal from the recipient’s education program or activity, so offering the respondent alternate assignment is included within the potential scope of an emergency removal. Under § 106.44(a), the recipient must offer supportive measures to the complainant, and if a particular action – such as alternate assignment – does not, under specific circumstances, meet the definition of a supportive measure, then the recipient must carefully consider other individualized services, reasonably available, designed to restore or preserve the complainant’s equal educational access and/or protect safety and deter sexual harassment, that the recipient will offer to the complainant.” (p. 751-52)</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894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Whether an action “unreasonably burdens” a respondent is fact-specific, but should be evaluated in light of the nature and purpose of the benefits, opportunities, programs and activities, of the recipient in which the respondent is participating, and the extent to which an action taken as a supportive measure would result in the respondent forgoing benefits, opportunities, programs, or activities in which the respondent has been participating. An alternate assignment may, of course, be appropriate when an immediate threat justifies an emergency removal of the respondent because under the final regulations, emergency removal may justify total removal from the recipient’s education program or activity, so offering the respondent alternate assignment is included within the potential scope of an emergency removal. Under § 106.44(a), the recipient must offer supportive measures to the complainant, and if a particular action – such as alternate assignment – does not, under specific circumstances, meet the definition of a supportive measure, then the recipient must carefully consider other individualized services, reasonably available, designed to restore or preserve the complainant’s equal educational access and/or protect safety and deter sexual harassment, that the recipient will offer to the complainant.” (p. 751-52)</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413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Whether an action “unreasonably burdens” a respondent is fact-specific, but should be evaluated in light of the nature and purpose of the benefits, opportunities, programs and activities, of the recipient in which the respondent is participating, and the extent to which an action taken as a supportive measure would result in the respondent forgoing benefits, opportunities, programs, or activities in which the respondent has been participating. An alternate assignment may, of course, be appropriate when an immediate threat justifies an emergency removal of the respondent because under the final regulations, emergency removal may justify total removal from the recipient’s education program or activity, so offering the respondent alternate assignment is included within the potential scope of an emergency removal. Under § 106.44(a), the recipient must offer supportive measures to the complainant, and if a particular action – such as alternate assignment – does not, under specific circumstances, meet the definition of a supportive measure, then the recipient must carefully consider other individualized services, reasonably available, designed to restore or preserve the complainant’s equal educational access and/or protect safety and deter sexual harassment, that the recipient will offer to the complainant.” (p. 751-52)</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7486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Whether an action “unreasonably burdens” a respondent is fact-specific, but should be evaluated in light of the nature and purpose of the benefits, opportunities, programs and activities, of the recipient in which the respondent is participating, and the extent to which an action taken as a supportive measure would result in the respondent forgoing benefits, opportunities, programs, or activities in which the respondent has been participating. An alternate assignment may, of course, be appropriate when an immediate threat justifies an emergency removal of the respondent because under the final regulations, emergency removal may justify total removal from the recipient’s education program or activity, so offering the respondent alternate assignment is included within the potential scope of an emergency removal. Under § 106.44(a), the recipient must offer supportive measures to the complainant, and if a particular action – such as alternate assignment – does not, under specific circumstances, meet the definition of a supportive measure, then the recipient must carefully consider other individualized services, reasonably available, designed to restore or preserve the complainant’s equal educational access and/or protect safety and deter sexual harassment, that the recipient will offer to the complainant.” (p. 751-52)</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20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Whether an action “unreasonably burdens” a respondent is fact-specific, but should be evaluated in light of the nature and purpose of the benefits, opportunities, programs and activities, of the recipient in which the respondent is participating, and the extent to which an action taken as a supportive measure would result in the respondent forgoing benefits, opportunities, programs, or activities in which the respondent has been participating. An alternate assignment may, of course, be appropriate when an immediate threat justifies an emergency removal of the respondent because under the final regulations, emergency removal may justify total removal from the recipient’s education program or activity, so offering the respondent alternate assignment is included within the potential scope of an emergency removal. Under § 106.44(a), the recipient must offer supportive measures to the complainant, and if a particular action – such as alternate assignment – does not, under specific circumstances, meet the definition of a supportive measure, then the recipient must carefully consider other individualized services, reasonably available, designed to restore or preserve the complainant’s equal educational access and/or protect safety and deter sexual harassment, that the recipient will offer to the complainant.” (p. 751-52)</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8241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Whether an action “unreasonably burdens” a respondent is fact-specific, but should be evaluated in light of the nature and purpose of the benefits, opportunities, programs and activities, of the recipient in which the respondent is participating, and the extent to which an action taken as a supportive measure would result in the respondent forgoing benefits, opportunities, programs, or activities in which the respondent has been participating. An alternate assignment may, of course, be appropriate when an immediate threat justifies an emergency removal of the respondent because under the final regulations, emergency removal may justify total removal from the recipient’s education program or activity, so offering the respondent alternate assignment is included within the potential scope of an emergency removal. Under § 106.44(a), the recipient must offer supportive measures to the complainant, and if a particular action – such as alternate assignment – does not, under specific circumstances, meet the definition of a supportive measure, then the recipient must carefully consider other individualized services, reasonably available, designed to restore or preserve the complainant’s equal educational access and/or protect safety and deter sexual harassment, that the recipient will offer to the complainant.” (p. 751-52)</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4330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Whether an action “unreasonably burdens” a respondent is fact-specific, but should be evaluated in light of the nature and purpose of the benefits, opportunities, programs and activities, of the recipient in which the respondent is participating, and the extent to which an action taken as a supportive measure would result in the respondent forgoing benefits, opportunities, programs, or activities in which the respondent has been participating. An alternate assignment may, of course, be appropriate when an immediate threat justifies an emergency removal of the respondent because under the final regulations, emergency removal may justify total removal from the recipient’s education program or activity, so offering the respondent alternate assignment is included within the potential scope of an emergency removal. Under § 106.44(a), the recipient must offer supportive measures to the complainant, and if a particular action – such as alternate assignment – does not, under specific circumstances, meet the definition of a supportive measure, then the recipient must carefully consider other individualized services, reasonably available, designed to restore or preserve the complainant’s equal educational access and/or protect safety and deter sexual harassment, that the recipient will offer to the complainant.” (p. 751-52)</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190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91</a:t>
            </a:fld>
            <a:endParaRPr lang="en-US"/>
          </a:p>
        </p:txBody>
      </p:sp>
    </p:spTree>
    <p:extLst>
      <p:ext uri="{BB962C8B-B14F-4D97-AF65-F5344CB8AC3E}">
        <p14:creationId xmlns:p14="http://schemas.microsoft.com/office/powerpoint/2010/main" val="1203385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92</a:t>
            </a:fld>
            <a:endParaRPr lang="en-US"/>
          </a:p>
        </p:txBody>
      </p:sp>
    </p:spTree>
    <p:extLst>
      <p:ext uri="{BB962C8B-B14F-4D97-AF65-F5344CB8AC3E}">
        <p14:creationId xmlns:p14="http://schemas.microsoft.com/office/powerpoint/2010/main" val="18768289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rotWithShape="1">
          <a:blip r:embed="rId2"/>
          <a:srcRect t="6713"/>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837" y="320364"/>
            <a:ext cx="5517085" cy="953960"/>
          </a:xfrm>
          <a:prstGeom prst="rect">
            <a:avLst/>
          </a:prstGeom>
        </p:spPr>
      </p:pic>
      <p:sp>
        <p:nvSpPr>
          <p:cNvPr id="6" name="Title 1">
            <a:extLst>
              <a:ext uri="{FF2B5EF4-FFF2-40B4-BE49-F238E27FC236}">
                <a16:creationId xmlns:a16="http://schemas.microsoft.com/office/drawing/2014/main" id="{099D448C-2DA1-CD41-8F45-F74B205C90F9}"/>
              </a:ext>
            </a:extLst>
          </p:cNvPr>
          <p:cNvSpPr>
            <a:spLocks noGrp="1"/>
          </p:cNvSpPr>
          <p:nvPr>
            <p:ph type="ctrTitle"/>
          </p:nvPr>
        </p:nvSpPr>
        <p:spPr>
          <a:xfrm>
            <a:off x="4762251" y="400888"/>
            <a:ext cx="7136859" cy="2387600"/>
          </a:xfrm>
        </p:spPr>
        <p:txBody>
          <a:bodyPr/>
          <a:lstStyle>
            <a:lvl1pPr algn="r">
              <a:defRPr/>
            </a:lvl1pPr>
          </a:lstStyle>
          <a:p>
            <a:endParaRPr lang="en-US"/>
          </a:p>
        </p:txBody>
      </p:sp>
      <p:sp>
        <p:nvSpPr>
          <p:cNvPr id="3" name="Rectangle 2"/>
          <p:cNvSpPr/>
          <p:nvPr userDrawn="1"/>
        </p:nvSpPr>
        <p:spPr>
          <a:xfrm>
            <a:off x="0" y="5792545"/>
            <a:ext cx="12192000" cy="1065455"/>
          </a:xfrm>
          <a:prstGeom prst="rect">
            <a:avLst/>
          </a:prstGeom>
          <a:solidFill>
            <a:srgbClr val="052A39">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7644102" y="5978428"/>
            <a:ext cx="4255008" cy="815608"/>
          </a:xfrm>
          <a:prstGeom prst="rect">
            <a:avLst/>
          </a:prstGeom>
          <a:noFill/>
        </p:spPr>
        <p:txBody>
          <a:bodyPr wrap="square" rtlCol="0">
            <a:spAutoFit/>
          </a:bodyPr>
          <a:lstStyle/>
          <a:p>
            <a:pPr algn="r"/>
            <a:r>
              <a:rPr lang="en-US" sz="1400" b="0" i="0" kern="1200">
                <a:solidFill>
                  <a:srgbClr val="F38D3A"/>
                </a:solidFill>
                <a:effectLst/>
                <a:latin typeface="+mn-lt"/>
                <a:ea typeface="+mn-ea"/>
                <a:cs typeface="+mn-cs"/>
              </a:rPr>
              <a:t>HANEY PHINYOWATTANACHIP </a:t>
            </a:r>
            <a:r>
              <a:rPr lang="en-US" sz="1000" b="0" i="0" kern="1200">
                <a:solidFill>
                  <a:srgbClr val="F38D3A"/>
                </a:solidFill>
                <a:effectLst/>
                <a:latin typeface="+mn-lt"/>
                <a:ea typeface="+mn-ea"/>
                <a:cs typeface="+mn-cs"/>
              </a:rPr>
              <a:t>PLLC</a:t>
            </a:r>
          </a:p>
          <a:p>
            <a:pPr algn="r"/>
            <a:r>
              <a:rPr lang="en-US" sz="1100" b="0" i="0" kern="1200">
                <a:solidFill>
                  <a:schemeClr val="bg1"/>
                </a:solidFill>
                <a:effectLst/>
                <a:latin typeface="+mn-lt"/>
                <a:ea typeface="+mn-ea"/>
                <a:cs typeface="+mn-cs"/>
              </a:rPr>
              <a:t>T (804) 500-0310  |  F (804) 500-0309</a:t>
            </a:r>
          </a:p>
          <a:p>
            <a:pPr algn="r"/>
            <a:r>
              <a:rPr lang="en-US" sz="1100" b="0" i="0" kern="1200">
                <a:solidFill>
                  <a:schemeClr val="bg1"/>
                </a:solidFill>
                <a:effectLst/>
                <a:latin typeface="+mn-lt"/>
                <a:ea typeface="+mn-ea"/>
                <a:cs typeface="+mn-cs"/>
              </a:rPr>
              <a:t>11 South 12th St. Suite 300 C</a:t>
            </a:r>
            <a:r>
              <a:rPr lang="en-US" sz="1100" b="0" i="0" kern="1200" baseline="0">
                <a:solidFill>
                  <a:schemeClr val="bg1"/>
                </a:solidFill>
                <a:effectLst/>
                <a:latin typeface="+mn-lt"/>
                <a:ea typeface="+mn-ea"/>
                <a:cs typeface="+mn-cs"/>
              </a:rPr>
              <a:t>, </a:t>
            </a:r>
            <a:r>
              <a:rPr lang="en-US" sz="1100" b="0" i="0" kern="1200">
                <a:solidFill>
                  <a:schemeClr val="bg1"/>
                </a:solidFill>
                <a:effectLst/>
                <a:latin typeface="+mn-lt"/>
                <a:ea typeface="+mn-ea"/>
                <a:cs typeface="+mn-cs"/>
              </a:rPr>
              <a:t>Richmond, Virginia, 23219</a:t>
            </a:r>
          </a:p>
          <a:p>
            <a:pPr algn="r"/>
            <a:endParaRPr lang="en-US" sz="1100">
              <a:solidFill>
                <a:schemeClr val="bg1"/>
              </a:solidFill>
            </a:endParaRPr>
          </a:p>
        </p:txBody>
      </p:sp>
      <p:sp>
        <p:nvSpPr>
          <p:cNvPr id="7" name="TextBox 6">
            <a:extLst>
              <a:ext uri="{FF2B5EF4-FFF2-40B4-BE49-F238E27FC236}">
                <a16:creationId xmlns:a16="http://schemas.microsoft.com/office/drawing/2014/main" id="{3F4DFA29-E7CF-8A4F-9B41-EEEF32C3230F}"/>
              </a:ext>
            </a:extLst>
          </p:cNvPr>
          <p:cNvSpPr txBox="1"/>
          <p:nvPr userDrawn="1"/>
        </p:nvSpPr>
        <p:spPr>
          <a:xfrm>
            <a:off x="280349" y="5978428"/>
            <a:ext cx="4255008" cy="815608"/>
          </a:xfrm>
          <a:prstGeom prst="rect">
            <a:avLst/>
          </a:prstGeom>
          <a:noFill/>
        </p:spPr>
        <p:txBody>
          <a:bodyPr wrap="square" rtlCol="0">
            <a:spAutoFit/>
          </a:bodyPr>
          <a:lstStyle/>
          <a:p>
            <a:pPr algn="l"/>
            <a:r>
              <a:rPr lang="en-US" sz="1400" b="0" i="0" kern="1200">
                <a:solidFill>
                  <a:srgbClr val="28A958"/>
                </a:solidFill>
                <a:effectLst/>
                <a:latin typeface="+mn-lt"/>
                <a:ea typeface="+mn-ea"/>
                <a:cs typeface="+mn-cs"/>
              </a:rPr>
              <a:t>STACY HANEY </a:t>
            </a:r>
            <a:endParaRPr lang="en-US" sz="1100" b="0" i="0" kern="1200">
              <a:solidFill>
                <a:srgbClr val="28A958"/>
              </a:solidFill>
              <a:effectLst/>
              <a:latin typeface="+mn-lt"/>
              <a:ea typeface="+mn-ea"/>
              <a:cs typeface="+mn-cs"/>
            </a:endParaRPr>
          </a:p>
          <a:p>
            <a:pPr algn="l"/>
            <a:r>
              <a:rPr lang="en-US" sz="1100" b="0" i="0" kern="1200">
                <a:solidFill>
                  <a:schemeClr val="bg1"/>
                </a:solidFill>
                <a:effectLst/>
                <a:latin typeface="+mn-lt"/>
                <a:ea typeface="+mn-ea"/>
                <a:cs typeface="+mn-cs"/>
              </a:rPr>
              <a:t>T (804) 500-0310 </a:t>
            </a:r>
          </a:p>
          <a:p>
            <a:pPr algn="l"/>
            <a:r>
              <a:rPr lang="en-US" sz="1100" b="0" i="0" kern="1200" err="1">
                <a:solidFill>
                  <a:schemeClr val="bg1"/>
                </a:solidFill>
                <a:effectLst/>
                <a:latin typeface="+mn-lt"/>
                <a:ea typeface="+mn-ea"/>
                <a:cs typeface="+mn-cs"/>
              </a:rPr>
              <a:t>Shaney@haneyphinyo.com</a:t>
            </a:r>
            <a:endParaRPr lang="en-US" sz="1100" b="0" i="0" kern="1200">
              <a:solidFill>
                <a:schemeClr val="bg1"/>
              </a:solidFill>
              <a:effectLst/>
              <a:latin typeface="+mn-lt"/>
              <a:ea typeface="+mn-ea"/>
              <a:cs typeface="+mn-cs"/>
            </a:endParaRPr>
          </a:p>
          <a:p>
            <a:pPr algn="l"/>
            <a:endParaRPr lang="en-US" sz="1100">
              <a:solidFill>
                <a:schemeClr val="bg1"/>
              </a:solidFill>
            </a:endParaRPr>
          </a:p>
        </p:txBody>
      </p:sp>
    </p:spTree>
    <p:extLst>
      <p:ext uri="{BB962C8B-B14F-4D97-AF65-F5344CB8AC3E}">
        <p14:creationId xmlns:p14="http://schemas.microsoft.com/office/powerpoint/2010/main" val="169795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1305E6-07F0-3A4B-AA9A-2A25246F2302}"/>
              </a:ext>
            </a:extLst>
          </p:cNvPr>
          <p:cNvSpPr/>
          <p:nvPr userDrawn="1"/>
        </p:nvSpPr>
        <p:spPr>
          <a:xfrm>
            <a:off x="0" y="0"/>
            <a:ext cx="12192000"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5D02A28-C618-F040-B6BC-82764A550711}"/>
              </a:ext>
            </a:extLst>
          </p:cNvPr>
          <p:cNvSpPr txBox="1"/>
          <p:nvPr userDrawn="1"/>
        </p:nvSpPr>
        <p:spPr>
          <a:xfrm>
            <a:off x="4823825" y="5559061"/>
            <a:ext cx="2544351" cy="369332"/>
          </a:xfrm>
          <a:prstGeom prst="rect">
            <a:avLst/>
          </a:prstGeom>
          <a:noFill/>
        </p:spPr>
        <p:txBody>
          <a:bodyPr wrap="none" rtlCol="0">
            <a:spAutoFit/>
          </a:bodyPr>
          <a:lstStyle/>
          <a:p>
            <a:r>
              <a:rPr lang="en-US" err="1">
                <a:solidFill>
                  <a:schemeClr val="bg1"/>
                </a:solidFill>
                <a:latin typeface="Arial" panose="020B0604020202020204" pitchFamily="34" charset="0"/>
                <a:cs typeface="Arial" panose="020B0604020202020204" pitchFamily="34" charset="0"/>
              </a:rPr>
              <a:t>www.haneyphinyo.com</a:t>
            </a:r>
            <a:endParaRPr lang="en-US">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2"/>
          <a:stretch>
            <a:fillRect/>
          </a:stretch>
        </p:blipFill>
        <p:spPr>
          <a:xfrm>
            <a:off x="3709500" y="3953910"/>
            <a:ext cx="4773000" cy="330802"/>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1784734"/>
            <a:ext cx="1892808" cy="1976628"/>
          </a:xfrm>
          <a:prstGeom prst="rect">
            <a:avLst/>
          </a:prstGeom>
        </p:spPr>
      </p:pic>
    </p:spTree>
    <p:extLst>
      <p:ext uri="{BB962C8B-B14F-4D97-AF65-F5344CB8AC3E}">
        <p14:creationId xmlns:p14="http://schemas.microsoft.com/office/powerpoint/2010/main" val="3457080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rotWithShape="1">
          <a:blip r:embed="rId2"/>
          <a:srcRect t="6713"/>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837" y="320364"/>
            <a:ext cx="5517085" cy="953960"/>
          </a:xfrm>
          <a:prstGeom prst="rect">
            <a:avLst/>
          </a:prstGeom>
        </p:spPr>
      </p:pic>
      <p:sp>
        <p:nvSpPr>
          <p:cNvPr id="6" name="Title 1">
            <a:extLst>
              <a:ext uri="{FF2B5EF4-FFF2-40B4-BE49-F238E27FC236}">
                <a16:creationId xmlns:a16="http://schemas.microsoft.com/office/drawing/2014/main" id="{099D448C-2DA1-CD41-8F45-F74B205C90F9}"/>
              </a:ext>
            </a:extLst>
          </p:cNvPr>
          <p:cNvSpPr>
            <a:spLocks noGrp="1"/>
          </p:cNvSpPr>
          <p:nvPr>
            <p:ph type="ctrTitle"/>
          </p:nvPr>
        </p:nvSpPr>
        <p:spPr>
          <a:xfrm>
            <a:off x="4762251" y="400888"/>
            <a:ext cx="7136859" cy="2387600"/>
          </a:xfrm>
        </p:spPr>
        <p:txBody>
          <a:bodyPr/>
          <a:lstStyle>
            <a:lvl1pPr algn="r">
              <a:defRPr/>
            </a:lvl1pPr>
          </a:lstStyle>
          <a:p>
            <a:endParaRPr lang="en-US"/>
          </a:p>
        </p:txBody>
      </p:sp>
      <p:sp>
        <p:nvSpPr>
          <p:cNvPr id="3" name="Rectangle 2"/>
          <p:cNvSpPr/>
          <p:nvPr userDrawn="1"/>
        </p:nvSpPr>
        <p:spPr>
          <a:xfrm>
            <a:off x="-24102" y="5792545"/>
            <a:ext cx="12216102" cy="1065455"/>
          </a:xfrm>
          <a:prstGeom prst="rect">
            <a:avLst/>
          </a:prstGeom>
          <a:solidFill>
            <a:srgbClr val="052A39">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7644102" y="5978428"/>
            <a:ext cx="4255008" cy="815608"/>
          </a:xfrm>
          <a:prstGeom prst="rect">
            <a:avLst/>
          </a:prstGeom>
          <a:noFill/>
        </p:spPr>
        <p:txBody>
          <a:bodyPr wrap="square" rtlCol="0">
            <a:spAutoFit/>
          </a:bodyPr>
          <a:lstStyle/>
          <a:p>
            <a:pPr algn="r"/>
            <a:r>
              <a:rPr lang="en-US" sz="1400" b="0" i="0" kern="1200">
                <a:solidFill>
                  <a:srgbClr val="F38D3A"/>
                </a:solidFill>
                <a:effectLst/>
                <a:latin typeface="+mn-lt"/>
                <a:ea typeface="+mn-ea"/>
                <a:cs typeface="+mn-cs"/>
              </a:rPr>
              <a:t>HANEY PHINYOWATTANACHIP </a:t>
            </a:r>
            <a:r>
              <a:rPr lang="en-US" sz="1000" b="0" i="0" kern="1200">
                <a:solidFill>
                  <a:srgbClr val="F38D3A"/>
                </a:solidFill>
                <a:effectLst/>
                <a:latin typeface="+mn-lt"/>
                <a:ea typeface="+mn-ea"/>
                <a:cs typeface="+mn-cs"/>
              </a:rPr>
              <a:t>PLLC</a:t>
            </a:r>
          </a:p>
          <a:p>
            <a:pPr algn="r"/>
            <a:r>
              <a:rPr lang="en-US" sz="1100" b="0" i="0" kern="1200">
                <a:solidFill>
                  <a:schemeClr val="bg1"/>
                </a:solidFill>
                <a:effectLst/>
                <a:latin typeface="+mn-lt"/>
                <a:ea typeface="+mn-ea"/>
                <a:cs typeface="+mn-cs"/>
              </a:rPr>
              <a:t>T (804) 500-0310  |  F (804) 500-0309</a:t>
            </a:r>
          </a:p>
          <a:p>
            <a:pPr algn="r"/>
            <a:r>
              <a:rPr lang="en-US" sz="1100" b="0" i="0" kern="1200">
                <a:solidFill>
                  <a:schemeClr val="bg1"/>
                </a:solidFill>
                <a:effectLst/>
                <a:latin typeface="+mn-lt"/>
                <a:ea typeface="+mn-ea"/>
                <a:cs typeface="+mn-cs"/>
              </a:rPr>
              <a:t>11 South 12th St. Suite 300 C</a:t>
            </a:r>
            <a:r>
              <a:rPr lang="en-US" sz="1100" b="0" i="0" kern="1200" baseline="0">
                <a:solidFill>
                  <a:schemeClr val="bg1"/>
                </a:solidFill>
                <a:effectLst/>
                <a:latin typeface="+mn-lt"/>
                <a:ea typeface="+mn-ea"/>
                <a:cs typeface="+mn-cs"/>
              </a:rPr>
              <a:t>, </a:t>
            </a:r>
            <a:r>
              <a:rPr lang="en-US" sz="1100" b="0" i="0" kern="1200">
                <a:solidFill>
                  <a:schemeClr val="bg1"/>
                </a:solidFill>
                <a:effectLst/>
                <a:latin typeface="+mn-lt"/>
                <a:ea typeface="+mn-ea"/>
                <a:cs typeface="+mn-cs"/>
              </a:rPr>
              <a:t>Richmond, Virginia, 23219</a:t>
            </a:r>
          </a:p>
          <a:p>
            <a:pPr algn="r"/>
            <a:endParaRPr lang="en-US" sz="1100">
              <a:solidFill>
                <a:schemeClr val="bg1"/>
              </a:solidFill>
            </a:endParaRPr>
          </a:p>
        </p:txBody>
      </p:sp>
    </p:spTree>
    <p:extLst>
      <p:ext uri="{BB962C8B-B14F-4D97-AF65-F5344CB8AC3E}">
        <p14:creationId xmlns:p14="http://schemas.microsoft.com/office/powerpoint/2010/main" val="590782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a:blip r:embed="rId2"/>
          <a:stretch>
            <a:fillRect/>
          </a:stretch>
        </p:blipFill>
        <p:spPr>
          <a:xfrm>
            <a:off x="0" y="-1"/>
            <a:ext cx="12192000" cy="6872317"/>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0194" y="826201"/>
            <a:ext cx="6913805" cy="11954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1F5CAA-B37C-3041-B22B-0EEFDF48BD4C}"/>
              </a:ext>
            </a:extLst>
          </p:cNvPr>
          <p:cNvPicPr>
            <a:picLocks noChangeAspect="1"/>
          </p:cNvPicPr>
          <p:nvPr userDrawn="1"/>
        </p:nvPicPr>
        <p:blipFill rotWithShape="1">
          <a:blip r:embed="rId2"/>
          <a:srcRect r="16173"/>
          <a:stretch/>
        </p:blipFill>
        <p:spPr>
          <a:xfrm>
            <a:off x="1973111" y="13493"/>
            <a:ext cx="10218889" cy="6871494"/>
          </a:xfrm>
          <a:prstGeom prst="rect">
            <a:avLst/>
          </a:prstGeom>
        </p:spPr>
      </p:pic>
      <p:sp>
        <p:nvSpPr>
          <p:cNvPr id="6" name="Rectangle 5">
            <a:extLst>
              <a:ext uri="{FF2B5EF4-FFF2-40B4-BE49-F238E27FC236}">
                <a16:creationId xmlns:a16="http://schemas.microsoft.com/office/drawing/2014/main" id="{561305E6-07F0-3A4B-AA9A-2A25246F2302}"/>
              </a:ext>
            </a:extLst>
          </p:cNvPr>
          <p:cNvSpPr/>
          <p:nvPr userDrawn="1"/>
        </p:nvSpPr>
        <p:spPr>
          <a:xfrm>
            <a:off x="0" y="0"/>
            <a:ext cx="5072514"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3"/>
          <a:stretch>
            <a:fillRect/>
          </a:stretch>
        </p:blipFill>
        <p:spPr>
          <a:xfrm>
            <a:off x="651593" y="4000566"/>
            <a:ext cx="3769329" cy="261241"/>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9514" y="2608028"/>
            <a:ext cx="1333487" cy="1392538"/>
          </a:xfrm>
          <a:prstGeom prst="rect">
            <a:avLst/>
          </a:prstGeom>
        </p:spPr>
      </p:pic>
    </p:spTree>
    <p:extLst>
      <p:ext uri="{BB962C8B-B14F-4D97-AF65-F5344CB8AC3E}">
        <p14:creationId xmlns:p14="http://schemas.microsoft.com/office/powerpoint/2010/main" val="341993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47FCF0-00D6-2549-A8F2-188504D09EDD}"/>
              </a:ext>
            </a:extLst>
          </p:cNvPr>
          <p:cNvPicPr>
            <a:picLocks noChangeAspect="1"/>
          </p:cNvPicPr>
          <p:nvPr userDrawn="1"/>
        </p:nvPicPr>
        <p:blipFill>
          <a:blip r:embed="rId2"/>
          <a:stretch>
            <a:fillRect/>
          </a:stretch>
        </p:blipFill>
        <p:spPr>
          <a:xfrm>
            <a:off x="0" y="-1"/>
            <a:ext cx="12313871" cy="6884987"/>
          </a:xfrm>
          <a:prstGeom prst="rect">
            <a:avLst/>
          </a:prstGeom>
        </p:spPr>
      </p:pic>
      <p:sp>
        <p:nvSpPr>
          <p:cNvPr id="5" name="Rectangle 4">
            <a:extLst>
              <a:ext uri="{FF2B5EF4-FFF2-40B4-BE49-F238E27FC236}">
                <a16:creationId xmlns:a16="http://schemas.microsoft.com/office/drawing/2014/main" id="{762C4D63-B530-DC4D-B647-3D249EBD8B4E}"/>
              </a:ext>
            </a:extLst>
          </p:cNvPr>
          <p:cNvSpPr/>
          <p:nvPr userDrawn="1"/>
        </p:nvSpPr>
        <p:spPr>
          <a:xfrm>
            <a:off x="0" y="0"/>
            <a:ext cx="2300438" cy="6884986"/>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1692" y="500931"/>
            <a:ext cx="977054" cy="1020321"/>
          </a:xfrm>
          <a:prstGeom prst="rect">
            <a:avLst/>
          </a:prstGeom>
        </p:spPr>
      </p:pic>
    </p:spTree>
    <p:extLst>
      <p:ext uri="{BB962C8B-B14F-4D97-AF65-F5344CB8AC3E}">
        <p14:creationId xmlns:p14="http://schemas.microsoft.com/office/powerpoint/2010/main" val="499617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9E2BB4-6512-DC4A-912F-D6D01E312716}"/>
              </a:ext>
            </a:extLst>
          </p:cNvPr>
          <p:cNvPicPr>
            <a:picLocks noChangeAspect="1"/>
          </p:cNvPicPr>
          <p:nvPr userDrawn="1"/>
        </p:nvPicPr>
        <p:blipFill>
          <a:blip r:embed="rId2"/>
          <a:stretch>
            <a:fillRect/>
          </a:stretch>
        </p:blipFill>
        <p:spPr>
          <a:xfrm>
            <a:off x="99394" y="-1"/>
            <a:ext cx="12214477" cy="6884987"/>
          </a:xfrm>
          <a:prstGeom prst="rect">
            <a:avLst/>
          </a:prstGeom>
        </p:spPr>
      </p:pic>
      <p:sp>
        <p:nvSpPr>
          <p:cNvPr id="6" name="Rectangle 5">
            <a:extLst>
              <a:ext uri="{FF2B5EF4-FFF2-40B4-BE49-F238E27FC236}">
                <a16:creationId xmlns:a16="http://schemas.microsoft.com/office/drawing/2014/main" id="{561305E6-07F0-3A4B-AA9A-2A25246F2302}"/>
              </a:ext>
            </a:extLst>
          </p:cNvPr>
          <p:cNvSpPr/>
          <p:nvPr userDrawn="1"/>
        </p:nvSpPr>
        <p:spPr>
          <a:xfrm>
            <a:off x="0" y="0"/>
            <a:ext cx="5072514"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3"/>
          <a:stretch>
            <a:fillRect/>
          </a:stretch>
        </p:blipFill>
        <p:spPr>
          <a:xfrm>
            <a:off x="651593" y="4000566"/>
            <a:ext cx="3769329" cy="261241"/>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9514" y="2608028"/>
            <a:ext cx="1333487" cy="1392538"/>
          </a:xfrm>
          <a:prstGeom prst="rect">
            <a:avLst/>
          </a:prstGeom>
        </p:spPr>
      </p:pic>
    </p:spTree>
    <p:extLst>
      <p:ext uri="{BB962C8B-B14F-4D97-AF65-F5344CB8AC3E}">
        <p14:creationId xmlns:p14="http://schemas.microsoft.com/office/powerpoint/2010/main" val="2934171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4387-EF41-1E44-B6FF-1F3BB79A496F}"/>
              </a:ext>
            </a:extLst>
          </p:cNvPr>
          <p:cNvSpPr>
            <a:spLocks noGrp="1"/>
          </p:cNvSpPr>
          <p:nvPr>
            <p:ph type="ctrTitle"/>
          </p:nvPr>
        </p:nvSpPr>
        <p:spPr>
          <a:xfrm>
            <a:off x="1524000" y="1728754"/>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106824-17E1-2E40-B507-6F1919E8605E}"/>
              </a:ext>
            </a:extLst>
          </p:cNvPr>
          <p:cNvSpPr>
            <a:spLocks noGrp="1"/>
          </p:cNvSpPr>
          <p:nvPr>
            <p:ph type="subTitle" idx="1"/>
          </p:nvPr>
        </p:nvSpPr>
        <p:spPr>
          <a:xfrm>
            <a:off x="1524000" y="420842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20CB38-8378-3543-A728-28FBD7A717BD}"/>
              </a:ext>
            </a:extLst>
          </p:cNvPr>
          <p:cNvSpPr>
            <a:spLocks noGrp="1"/>
          </p:cNvSpPr>
          <p:nvPr>
            <p:ph type="dt" sz="half" idx="10"/>
          </p:nvPr>
        </p:nvSpPr>
        <p:spPr>
          <a:xfrm>
            <a:off x="838200" y="6356349"/>
            <a:ext cx="2743200" cy="365125"/>
          </a:xfrm>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51AD931E-DB7B-8B41-B38B-633429BBC697}"/>
              </a:ext>
            </a:extLst>
          </p:cNvPr>
          <p:cNvSpPr>
            <a:spLocks noGrp="1"/>
          </p:cNvSpPr>
          <p:nvPr>
            <p:ph type="ftr" sz="quarter" idx="11"/>
          </p:nvPr>
        </p:nvSpPr>
        <p:spPr>
          <a:xfrm>
            <a:off x="4038600" y="6356350"/>
            <a:ext cx="4114800" cy="365125"/>
          </a:xfrm>
        </p:spPr>
        <p:txBody>
          <a:bodyPr/>
          <a:lstStyle/>
          <a:p>
            <a:endParaRPr lang="en-US"/>
          </a:p>
        </p:txBody>
      </p:sp>
      <p:sp>
        <p:nvSpPr>
          <p:cNvPr id="6" name="Slide Number Placeholder 5">
            <a:extLst>
              <a:ext uri="{FF2B5EF4-FFF2-40B4-BE49-F238E27FC236}">
                <a16:creationId xmlns:a16="http://schemas.microsoft.com/office/drawing/2014/main" id="{1E12B12F-DC56-254A-8A84-D6D39847439B}"/>
              </a:ext>
            </a:extLst>
          </p:cNvPr>
          <p:cNvSpPr>
            <a:spLocks noGrp="1"/>
          </p:cNvSpPr>
          <p:nvPr>
            <p:ph type="sldNum" sz="quarter" idx="12"/>
          </p:nvPr>
        </p:nvSpPr>
        <p:spPr>
          <a:xfrm>
            <a:off x="8610600" y="6356350"/>
            <a:ext cx="2743200" cy="365125"/>
          </a:xfrm>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50533A21-4503-824B-9B1A-9E4E30763D36}"/>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20545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D761A-4F44-2549-BDED-2CDB82C3D4CE}"/>
              </a:ext>
            </a:extLst>
          </p:cNvPr>
          <p:cNvSpPr>
            <a:spLocks noGrp="1"/>
          </p:cNvSpPr>
          <p:nvPr>
            <p:ph type="title"/>
          </p:nvPr>
        </p:nvSpPr>
        <p:spPr>
          <a:xfrm>
            <a:off x="838200" y="1350893"/>
            <a:ext cx="10515600" cy="99032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A9D64A0-E2BC-3C4C-8932-DE2E14677E1B}"/>
              </a:ext>
            </a:extLst>
          </p:cNvPr>
          <p:cNvSpPr>
            <a:spLocks noGrp="1"/>
          </p:cNvSpPr>
          <p:nvPr>
            <p:ph idx="1"/>
          </p:nvPr>
        </p:nvSpPr>
        <p:spPr>
          <a:xfrm>
            <a:off x="838200" y="2512195"/>
            <a:ext cx="10515600" cy="3664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F172-977C-AD48-B66F-335D896A3337}"/>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7DFB1FA2-8023-C44F-859C-78B1B52C47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85155-6AA7-404E-9D87-BCDDDD156C2E}"/>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4F2CDED1-5B7F-1540-8ABB-B9333E3AF242}"/>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288090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8DC41-7072-5E48-AD96-683FB9C79558}"/>
              </a:ext>
            </a:extLst>
          </p:cNvPr>
          <p:cNvSpPr>
            <a:spLocks noGrp="1"/>
          </p:cNvSpPr>
          <p:nvPr>
            <p:ph type="title"/>
          </p:nvPr>
        </p:nvSpPr>
        <p:spPr>
          <a:xfrm>
            <a:off x="831850" y="828074"/>
            <a:ext cx="10515600" cy="233863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8D65D8-69DD-1E47-8D77-6E438CCFEEC0}"/>
              </a:ext>
            </a:extLst>
          </p:cNvPr>
          <p:cNvSpPr>
            <a:spLocks noGrp="1"/>
          </p:cNvSpPr>
          <p:nvPr>
            <p:ph type="body" idx="1"/>
          </p:nvPr>
        </p:nvSpPr>
        <p:spPr>
          <a:xfrm>
            <a:off x="831850" y="3166713"/>
            <a:ext cx="10515600" cy="29229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C7C3920-A1CA-1E40-8582-5EBD2B3AA1E6}"/>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D2D9711C-DC62-294C-B418-1A912EB9C9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E3523-F5B6-984C-87D8-3C689CCB921E}"/>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675B5945-C47D-0244-BBF2-DE7D8DCB5A05}"/>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496563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210B2-2596-5446-B4DB-E5161F6CFAD9}"/>
              </a:ext>
            </a:extLst>
          </p:cNvPr>
          <p:cNvSpPr>
            <a:spLocks noGrp="1"/>
          </p:cNvSpPr>
          <p:nvPr>
            <p:ph type="title"/>
          </p:nvPr>
        </p:nvSpPr>
        <p:spPr>
          <a:xfrm>
            <a:off x="838200" y="108911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4C7B252-76E2-A04D-BDD3-4BBE409C9232}"/>
              </a:ext>
            </a:extLst>
          </p:cNvPr>
          <p:cNvSpPr>
            <a:spLocks noGrp="1"/>
          </p:cNvSpPr>
          <p:nvPr>
            <p:ph sz="half" idx="1"/>
          </p:nvPr>
        </p:nvSpPr>
        <p:spPr>
          <a:xfrm>
            <a:off x="838200" y="2521819"/>
            <a:ext cx="5181600" cy="3655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18B563-909C-E34A-9150-034E79F2D311}"/>
              </a:ext>
            </a:extLst>
          </p:cNvPr>
          <p:cNvSpPr>
            <a:spLocks noGrp="1"/>
          </p:cNvSpPr>
          <p:nvPr>
            <p:ph sz="half" idx="2"/>
          </p:nvPr>
        </p:nvSpPr>
        <p:spPr>
          <a:xfrm>
            <a:off x="6172200" y="2521819"/>
            <a:ext cx="5181600" cy="3655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B43A80-0314-7C40-B97E-7BF08FBBCC27}"/>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6" name="Footer Placeholder 5">
            <a:extLst>
              <a:ext uri="{FF2B5EF4-FFF2-40B4-BE49-F238E27FC236}">
                <a16:creationId xmlns:a16="http://schemas.microsoft.com/office/drawing/2014/main" id="{031FAEB8-09CB-4543-A657-B1D8B6D11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362A7F-EEA3-3146-927D-94F5E51D0CDF}"/>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F110BC8D-2524-6B49-8C68-E7929233EAB7}"/>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888961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2506-60C3-2A47-A5CB-3BAEF8F3A490}"/>
              </a:ext>
            </a:extLst>
          </p:cNvPr>
          <p:cNvSpPr>
            <a:spLocks noGrp="1"/>
          </p:cNvSpPr>
          <p:nvPr>
            <p:ph type="title"/>
          </p:nvPr>
        </p:nvSpPr>
        <p:spPr>
          <a:xfrm>
            <a:off x="839788" y="1325780"/>
            <a:ext cx="10515600" cy="824414"/>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E6A69F-0797-134A-B273-C9477B96FA98}"/>
              </a:ext>
            </a:extLst>
          </p:cNvPr>
          <p:cNvSpPr>
            <a:spLocks noGrp="1"/>
          </p:cNvSpPr>
          <p:nvPr>
            <p:ph type="body" idx="1"/>
          </p:nvPr>
        </p:nvSpPr>
        <p:spPr>
          <a:xfrm>
            <a:off x="839788" y="214066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6179EEE-9EAD-484F-B2A4-075C04CF3DDF}"/>
              </a:ext>
            </a:extLst>
          </p:cNvPr>
          <p:cNvSpPr>
            <a:spLocks noGrp="1"/>
          </p:cNvSpPr>
          <p:nvPr>
            <p:ph sz="half" idx="2"/>
          </p:nvPr>
        </p:nvSpPr>
        <p:spPr>
          <a:xfrm>
            <a:off x="839788" y="2964581"/>
            <a:ext cx="5157787" cy="32250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4D25B4-DBA4-5C4F-A68F-94F772E3E1DE}"/>
              </a:ext>
            </a:extLst>
          </p:cNvPr>
          <p:cNvSpPr>
            <a:spLocks noGrp="1"/>
          </p:cNvSpPr>
          <p:nvPr>
            <p:ph type="body" sz="quarter" idx="3"/>
          </p:nvPr>
        </p:nvSpPr>
        <p:spPr>
          <a:xfrm>
            <a:off x="6172200" y="214066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1D7B87A-55E2-A44B-81F8-155BE6A30D23}"/>
              </a:ext>
            </a:extLst>
          </p:cNvPr>
          <p:cNvSpPr>
            <a:spLocks noGrp="1"/>
          </p:cNvSpPr>
          <p:nvPr>
            <p:ph sz="quarter" idx="4"/>
          </p:nvPr>
        </p:nvSpPr>
        <p:spPr>
          <a:xfrm>
            <a:off x="6172200" y="2964581"/>
            <a:ext cx="5183188" cy="32250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4D7E34-C4DE-E04D-BF7F-C2BC9981730F}"/>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8" name="Footer Placeholder 7">
            <a:extLst>
              <a:ext uri="{FF2B5EF4-FFF2-40B4-BE49-F238E27FC236}">
                <a16:creationId xmlns:a16="http://schemas.microsoft.com/office/drawing/2014/main" id="{C537A0ED-987D-164D-98D6-7206904AEB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9152EC-79BE-E14F-AAA5-FF9441170613}"/>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10" name="Rectangle 9">
            <a:extLst>
              <a:ext uri="{FF2B5EF4-FFF2-40B4-BE49-F238E27FC236}">
                <a16:creationId xmlns:a16="http://schemas.microsoft.com/office/drawing/2014/main" id="{E203839A-BE21-534F-8521-C28304D70103}"/>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314431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20362-3D90-5E44-836C-1B46B878491A}"/>
              </a:ext>
            </a:extLst>
          </p:cNvPr>
          <p:cNvSpPr>
            <a:spLocks noGrp="1"/>
          </p:cNvSpPr>
          <p:nvPr>
            <p:ph type="title"/>
          </p:nvPr>
        </p:nvSpPr>
        <p:spPr>
          <a:xfrm>
            <a:off x="838200" y="110278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D9628D8E-2DCD-774D-A63B-201825E388B5}"/>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4" name="Footer Placeholder 3">
            <a:extLst>
              <a:ext uri="{FF2B5EF4-FFF2-40B4-BE49-F238E27FC236}">
                <a16:creationId xmlns:a16="http://schemas.microsoft.com/office/drawing/2014/main" id="{36CFDD13-F719-914F-9919-1B10E0E2DC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36FE55-E282-0944-B9E6-68029671A257}"/>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C27D61FB-7D23-F843-A98A-A55285C26197}"/>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658362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D8F0E45-E4F7-A84C-BBDE-87B256ABA6D3}"/>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1205A659-3155-6544-89B9-4593B9AEEF9F}"/>
              </a:ext>
            </a:extLst>
          </p:cNvPr>
          <p:cNvSpPr>
            <a:spLocks noGrp="1"/>
          </p:cNvSpPr>
          <p:nvPr>
            <p:ph type="title"/>
          </p:nvPr>
        </p:nvSpPr>
        <p:spPr>
          <a:xfrm>
            <a:off x="2079057" y="365125"/>
            <a:ext cx="9274742" cy="1325563"/>
          </a:xfrm>
        </p:spPr>
        <p:txBody>
          <a:bodyPr/>
          <a:lstStyle/>
          <a:p>
            <a:r>
              <a:rPr lang="en-US"/>
              <a:t>Click to edit Master title style</a:t>
            </a:r>
          </a:p>
        </p:txBody>
      </p:sp>
      <p:sp>
        <p:nvSpPr>
          <p:cNvPr id="12" name="Content Placeholder 2">
            <a:extLst>
              <a:ext uri="{FF2B5EF4-FFF2-40B4-BE49-F238E27FC236}">
                <a16:creationId xmlns:a16="http://schemas.microsoft.com/office/drawing/2014/main" id="{649EF5FF-AAEE-214E-A8B3-0F117F809A58}"/>
              </a:ext>
            </a:extLst>
          </p:cNvPr>
          <p:cNvSpPr>
            <a:spLocks noGrp="1"/>
          </p:cNvSpPr>
          <p:nvPr>
            <p:ph idx="1"/>
          </p:nvPr>
        </p:nvSpPr>
        <p:spPr>
          <a:xfrm>
            <a:off x="2079057" y="1825625"/>
            <a:ext cx="927474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203123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D42F-D213-C64D-AA7F-3E18D0F7A5F1}"/>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9E5016-707C-6941-B694-AB64ED2FC1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B9FFD1-67A3-8D4C-A51C-F84D0D4F7C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82535A-9DFE-024F-94E2-28E5216BE08D}"/>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6" name="Footer Placeholder 5">
            <a:extLst>
              <a:ext uri="{FF2B5EF4-FFF2-40B4-BE49-F238E27FC236}">
                <a16:creationId xmlns:a16="http://schemas.microsoft.com/office/drawing/2014/main" id="{6757F534-AA84-5341-B17F-EDE1A59E0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8CA5F-DF5E-494C-884A-17652DA7B806}"/>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2B4252BE-C42E-D34C-A83E-B92051F4B7A4}"/>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842724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B8C9-793C-DA46-A957-B83A04E72ECC}"/>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E74422-525B-1C4B-A830-AA74F0514D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A68948-02BC-5E43-BD88-0A5EBA7C0C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A3ED76-7C8E-464F-B011-CEBA0B7367F2}"/>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6" name="Footer Placeholder 5">
            <a:extLst>
              <a:ext uri="{FF2B5EF4-FFF2-40B4-BE49-F238E27FC236}">
                <a16:creationId xmlns:a16="http://schemas.microsoft.com/office/drawing/2014/main" id="{BE8EC964-60E0-6441-834D-653386F9E6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CC9C7-CF31-564D-B5B2-FE6E20192051}"/>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843C7582-46BA-5C4C-8B86-79A2523FE473}"/>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3679586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FC231-0097-9D4B-87E0-7C14C25AF3BD}"/>
              </a:ext>
            </a:extLst>
          </p:cNvPr>
          <p:cNvSpPr>
            <a:spLocks noGrp="1"/>
          </p:cNvSpPr>
          <p:nvPr>
            <p:ph type="title"/>
          </p:nvPr>
        </p:nvSpPr>
        <p:spPr>
          <a:xfrm>
            <a:off x="1608221" y="365125"/>
            <a:ext cx="9745579" cy="132556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012686-0673-A546-B460-43B90FBEDC03}"/>
              </a:ext>
            </a:extLst>
          </p:cNvPr>
          <p:cNvSpPr>
            <a:spLocks noGrp="1"/>
          </p:cNvSpPr>
          <p:nvPr>
            <p:ph type="body" orient="vert" idx="1"/>
          </p:nvPr>
        </p:nvSpPr>
        <p:spPr>
          <a:xfrm>
            <a:off x="1608221" y="1825625"/>
            <a:ext cx="9745579"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7482D8-3468-D646-8446-7B593A062518}"/>
              </a:ext>
            </a:extLst>
          </p:cNvPr>
          <p:cNvSpPr>
            <a:spLocks noGrp="1"/>
          </p:cNvSpPr>
          <p:nvPr>
            <p:ph type="dt" sz="half" idx="10"/>
          </p:nvPr>
        </p:nvSpPr>
        <p:spPr>
          <a:xfrm>
            <a:off x="1608221" y="6356350"/>
            <a:ext cx="1973179" cy="365125"/>
          </a:xfrm>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1C504CC3-BD1A-B945-9550-B40ABF7249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B800A-2B6A-1547-B865-A2ECE425D60A}"/>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9" name="Rectangle 8">
            <a:extLst>
              <a:ext uri="{FF2B5EF4-FFF2-40B4-BE49-F238E27FC236}">
                <a16:creationId xmlns:a16="http://schemas.microsoft.com/office/drawing/2014/main" id="{124590AD-CBD3-5A4F-A755-4BE7605C11A2}"/>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4257457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079029-AC46-C049-8F98-167B30199E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9B0DEF-B1C5-CA45-A08C-939019E5B600}"/>
              </a:ext>
            </a:extLst>
          </p:cNvPr>
          <p:cNvSpPr>
            <a:spLocks noGrp="1"/>
          </p:cNvSpPr>
          <p:nvPr>
            <p:ph type="body" orient="vert" idx="1"/>
          </p:nvPr>
        </p:nvSpPr>
        <p:spPr>
          <a:xfrm>
            <a:off x="1464644" y="365125"/>
            <a:ext cx="7032458"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55A4E2-3582-CB43-9B87-E56505A9CD6B}"/>
              </a:ext>
            </a:extLst>
          </p:cNvPr>
          <p:cNvSpPr>
            <a:spLocks noGrp="1"/>
          </p:cNvSpPr>
          <p:nvPr>
            <p:ph type="dt" sz="half" idx="10"/>
          </p:nvPr>
        </p:nvSpPr>
        <p:spPr>
          <a:xfrm>
            <a:off x="1464644" y="6359391"/>
            <a:ext cx="2116756" cy="365125"/>
          </a:xfrm>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D5E8C4C3-F1F6-0E47-838D-6629D5B85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58ED7-C9C6-0C47-94A6-61B04911F221}"/>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41DF9CE0-E6DA-D44F-AAEE-502EEEA04738}"/>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2889609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E9085-7C8F-42FD-BF6C-63FF2854A9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314610-DF8E-4862-8001-EB3965C26A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263B9-1F6A-488B-BE32-6EF9F5D0311E}"/>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5" name="Footer Placeholder 4">
            <a:extLst>
              <a:ext uri="{FF2B5EF4-FFF2-40B4-BE49-F238E27FC236}">
                <a16:creationId xmlns:a16="http://schemas.microsoft.com/office/drawing/2014/main" id="{9DDF39D1-08BC-4055-9949-C44F97833B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1B822-43EB-4DF8-850B-4125DB55C7B4}"/>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2157860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069FFC-C75B-1D44-AB47-EF1A0EC680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F2E3F1-7DB7-0C49-9937-E2B936A135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CD35E-D246-A149-BA26-7F23D9ACE8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82A38"/>
                </a:solidFill>
              </a:defRPr>
            </a:lvl1pPr>
          </a:lstStyle>
          <a:p>
            <a:fld id="{396874BD-009E-094A-83BC-C5C1C2748EBD}" type="datetimeFigureOut">
              <a:rPr lang="en-US" smtClean="0"/>
              <a:pPr/>
              <a:t>11/23/2020</a:t>
            </a:fld>
            <a:endParaRPr lang="en-US"/>
          </a:p>
        </p:txBody>
      </p:sp>
      <p:sp>
        <p:nvSpPr>
          <p:cNvPr id="5" name="Footer Placeholder 4">
            <a:extLst>
              <a:ext uri="{FF2B5EF4-FFF2-40B4-BE49-F238E27FC236}">
                <a16:creationId xmlns:a16="http://schemas.microsoft.com/office/drawing/2014/main" id="{916D28CD-2EC1-894E-A415-FC5717A24C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82A38"/>
                </a:solidFill>
              </a:defRPr>
            </a:lvl1pPr>
          </a:lstStyle>
          <a:p>
            <a:endParaRPr lang="en-US"/>
          </a:p>
        </p:txBody>
      </p:sp>
      <p:sp>
        <p:nvSpPr>
          <p:cNvPr id="6" name="Slide Number Placeholder 5">
            <a:extLst>
              <a:ext uri="{FF2B5EF4-FFF2-40B4-BE49-F238E27FC236}">
                <a16:creationId xmlns:a16="http://schemas.microsoft.com/office/drawing/2014/main" id="{FD811E29-A7F2-F844-ADAD-3AE0C0472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82A38"/>
                </a:solidFill>
              </a:defRPr>
            </a:lvl1pPr>
          </a:lstStyle>
          <a:p>
            <a:fld id="{69EFB451-5245-3B4A-B867-91C111468DE5}" type="slidenum">
              <a:rPr lang="en-US" smtClean="0"/>
              <a:pPr/>
              <a:t>‹#›</a:t>
            </a:fld>
            <a:endParaRPr lang="en-US"/>
          </a:p>
        </p:txBody>
      </p:sp>
    </p:spTree>
    <p:extLst>
      <p:ext uri="{BB962C8B-B14F-4D97-AF65-F5344CB8AC3E}">
        <p14:creationId xmlns:p14="http://schemas.microsoft.com/office/powerpoint/2010/main" val="1597300824"/>
      </p:ext>
    </p:extLst>
  </p:cSld>
  <p:clrMap bg1="lt1" tx1="dk1" bg2="lt2" tx2="dk2" accent1="accent1" accent2="accent2" accent3="accent3" accent4="accent4" accent5="accent5" accent6="accent6" hlink="hlink" folHlink="folHlink"/>
  <p:sldLayoutIdLst>
    <p:sldLayoutId id="2147483668" r:id="rId1"/>
    <p:sldLayoutId id="2147483655" r:id="rId2"/>
    <p:sldLayoutId id="2147483663" r:id="rId3"/>
    <p:sldLayoutId id="2147483665" r:id="rId4"/>
    <p:sldLayoutId id="2147483661" r:id="rId5"/>
    <p:sldLayoutId id="2147483669" r:id="rId6"/>
    <p:sldLayoutId id="2147483662" r:id="rId7"/>
    <p:sldLayoutId id="2147483649" r:id="rId8"/>
    <p:sldLayoutId id="2147483670" r:id="rId9"/>
    <p:sldLayoutId id="2147483651" r:id="rId10"/>
    <p:sldLayoutId id="2147483652" r:id="rId11"/>
    <p:sldLayoutId id="2147483653" r:id="rId12"/>
    <p:sldLayoutId id="2147483654" r:id="rId13"/>
    <p:sldLayoutId id="2147483660" r:id="rId14"/>
    <p:sldLayoutId id="2147483656" r:id="rId15"/>
    <p:sldLayoutId id="2147483657" r:id="rId16"/>
    <p:sldLayoutId id="2147483658" r:id="rId17"/>
    <p:sldLayoutId id="2147483659" r:id="rId18"/>
  </p:sldLayoutIdLst>
  <p:txStyles>
    <p:titleStyle>
      <a:lvl1pPr algn="l" defTabSz="914400" rtl="0" eaLnBrk="1" latinLnBrk="0" hangingPunct="1">
        <a:lnSpc>
          <a:spcPct val="90000"/>
        </a:lnSpc>
        <a:spcBef>
          <a:spcPct val="0"/>
        </a:spcBef>
        <a:buNone/>
        <a:defRPr sz="4400" kern="1200">
          <a:solidFill>
            <a:srgbClr val="082A3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82A38"/>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82A38"/>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82A38"/>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82A38"/>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82A38"/>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D52FC8-2294-4C66-BE87-22F7D5EEA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629560-A73E-4870-AE1E-2B0AD9D9C7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643E88-E0AD-486C-86C9-803C14EBFE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D518C5-DC4C-4037-B06D-805FB286EEAF}" type="datetimeFigureOut">
              <a:rPr lang="en-US" smtClean="0"/>
              <a:t>11/23/2020</a:t>
            </a:fld>
            <a:endParaRPr lang="en-US"/>
          </a:p>
        </p:txBody>
      </p:sp>
      <p:sp>
        <p:nvSpPr>
          <p:cNvPr id="5" name="Footer Placeholder 4">
            <a:extLst>
              <a:ext uri="{FF2B5EF4-FFF2-40B4-BE49-F238E27FC236}">
                <a16:creationId xmlns:a16="http://schemas.microsoft.com/office/drawing/2014/main" id="{47DECF92-F1BA-442A-9220-5E824EE6B5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2301B3-C3A7-4604-8092-4332D4664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7C5AAF-6ABC-4601-A407-4F70644B2BF1}" type="slidenum">
              <a:rPr lang="en-US" smtClean="0"/>
              <a:t>‹#›</a:t>
            </a:fld>
            <a:endParaRPr lang="en-US"/>
          </a:p>
        </p:txBody>
      </p:sp>
    </p:spTree>
    <p:extLst>
      <p:ext uri="{BB962C8B-B14F-4D97-AF65-F5344CB8AC3E}">
        <p14:creationId xmlns:p14="http://schemas.microsoft.com/office/powerpoint/2010/main" val="3032576416"/>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Title IX: Putting it All Together</a:t>
            </a:r>
          </a:p>
        </p:txBody>
      </p:sp>
    </p:spTree>
    <p:extLst>
      <p:ext uri="{BB962C8B-B14F-4D97-AF65-F5344CB8AC3E}">
        <p14:creationId xmlns:p14="http://schemas.microsoft.com/office/powerpoint/2010/main" val="2990032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073CE0C-F12A-458B-8341-589985F364A7}"/>
              </a:ext>
            </a:extLst>
          </p:cNvPr>
          <p:cNvSpPr>
            <a:spLocks noGrp="1"/>
          </p:cNvSpPr>
          <p:nvPr>
            <p:ph type="title"/>
          </p:nvPr>
        </p:nvSpPr>
        <p:spPr>
          <a:xfrm>
            <a:off x="1006900" y="1188637"/>
            <a:ext cx="3152097" cy="4480726"/>
          </a:xfrm>
        </p:spPr>
        <p:txBody>
          <a:bodyPr>
            <a:normAutofit/>
          </a:bodyPr>
          <a:lstStyle/>
          <a:p>
            <a:pPr algn="r"/>
            <a:r>
              <a:rPr lang="en-US" sz="6600" dirty="0"/>
              <a:t>Agenda for Today</a:t>
            </a: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232" y="623275"/>
            <a:ext cx="6896595"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1A01F85-C771-481D-8A8D-A5224DB97DEF}"/>
              </a:ext>
            </a:extLst>
          </p:cNvPr>
          <p:cNvSpPr>
            <a:spLocks noGrp="1"/>
          </p:cNvSpPr>
          <p:nvPr>
            <p:ph idx="1"/>
          </p:nvPr>
        </p:nvSpPr>
        <p:spPr>
          <a:xfrm>
            <a:off x="5145531" y="804672"/>
            <a:ext cx="5571237" cy="4864691"/>
          </a:xfrm>
        </p:spPr>
        <p:txBody>
          <a:bodyPr anchor="ctr">
            <a:normAutofit/>
          </a:bodyPr>
          <a:lstStyle/>
          <a:p>
            <a:r>
              <a:rPr lang="en-US" sz="2400" dirty="0"/>
              <a:t>Informal Resolution</a:t>
            </a:r>
          </a:p>
          <a:p>
            <a:r>
              <a:rPr lang="en-US" sz="2400" dirty="0"/>
              <a:t>Emergency Removal</a:t>
            </a:r>
          </a:p>
          <a:p>
            <a:r>
              <a:rPr lang="en-US" sz="2400" dirty="0"/>
              <a:t>Administrative Leave</a:t>
            </a:r>
          </a:p>
          <a:p>
            <a:r>
              <a:rPr lang="en-US" sz="2400" dirty="0"/>
              <a:t>Title IX </a:t>
            </a:r>
            <a:r>
              <a:rPr lang="en-US" sz="2400"/>
              <a:t>Scenario </a:t>
            </a:r>
            <a:endParaRPr lang="en-US" sz="2400" dirty="0"/>
          </a:p>
        </p:txBody>
      </p:sp>
    </p:spTree>
    <p:extLst>
      <p:ext uri="{BB962C8B-B14F-4D97-AF65-F5344CB8AC3E}">
        <p14:creationId xmlns:p14="http://schemas.microsoft.com/office/powerpoint/2010/main" val="1402786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8565E-5B9E-427B-8E4D-90EF6954A41D}"/>
              </a:ext>
            </a:extLst>
          </p:cNvPr>
          <p:cNvSpPr>
            <a:spLocks noGrp="1"/>
          </p:cNvSpPr>
          <p:nvPr>
            <p:ph type="title"/>
          </p:nvPr>
        </p:nvSpPr>
        <p:spPr>
          <a:xfrm>
            <a:off x="1285240" y="1050595"/>
            <a:ext cx="8074815" cy="1618489"/>
          </a:xfrm>
        </p:spPr>
        <p:txBody>
          <a:bodyPr anchor="ctr">
            <a:normAutofit/>
          </a:bodyPr>
          <a:lstStyle/>
          <a:p>
            <a:r>
              <a:rPr lang="en-US" sz="5000"/>
              <a:t>Informal Resolution 34 CFR 106.45(b)(9)</a:t>
            </a:r>
          </a:p>
        </p:txBody>
      </p:sp>
      <p:sp>
        <p:nvSpPr>
          <p:cNvPr id="3" name="Content Placeholder 2">
            <a:extLst>
              <a:ext uri="{FF2B5EF4-FFF2-40B4-BE49-F238E27FC236}">
                <a16:creationId xmlns:a16="http://schemas.microsoft.com/office/drawing/2014/main" id="{3A27A3CC-1682-4014-82C5-664755B0897A}"/>
              </a:ext>
            </a:extLst>
          </p:cNvPr>
          <p:cNvSpPr>
            <a:spLocks noGrp="1"/>
          </p:cNvSpPr>
          <p:nvPr>
            <p:ph idx="1"/>
          </p:nvPr>
        </p:nvSpPr>
        <p:spPr>
          <a:xfrm>
            <a:off x="1285240" y="2969469"/>
            <a:ext cx="8074815" cy="2800395"/>
          </a:xfrm>
        </p:spPr>
        <p:txBody>
          <a:bodyPr anchor="t">
            <a:normAutofit/>
          </a:bodyPr>
          <a:lstStyle/>
          <a:p>
            <a:r>
              <a:rPr lang="en-US" sz="2400"/>
              <a:t>The Title IX regulations permit school divisions to offer informal resolution but its use is limited.</a:t>
            </a:r>
          </a:p>
          <a:p>
            <a:r>
              <a:rPr lang="en-US" sz="2400"/>
              <a:t>Informal Resolution (1) cannot be mandatory, (2) cannot be used unless a formal complaint has been filed, and (3) cannot be used to resolve allegations that an employee sexually harassed a student.</a:t>
            </a:r>
          </a:p>
          <a:p>
            <a:pPr marL="0" indent="0">
              <a:buNone/>
            </a:pPr>
            <a:endParaRPr lang="en-US" sz="2400"/>
          </a:p>
        </p:txBody>
      </p:sp>
    </p:spTree>
    <p:extLst>
      <p:ext uri="{BB962C8B-B14F-4D97-AF65-F5344CB8AC3E}">
        <p14:creationId xmlns:p14="http://schemas.microsoft.com/office/powerpoint/2010/main" val="3169584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8565E-5B9E-427B-8E4D-90EF6954A41D}"/>
              </a:ext>
            </a:extLst>
          </p:cNvPr>
          <p:cNvSpPr>
            <a:spLocks noGrp="1"/>
          </p:cNvSpPr>
          <p:nvPr>
            <p:ph type="title"/>
          </p:nvPr>
        </p:nvSpPr>
        <p:spPr>
          <a:xfrm>
            <a:off x="1285240" y="1050595"/>
            <a:ext cx="8074815" cy="1618489"/>
          </a:xfrm>
        </p:spPr>
        <p:txBody>
          <a:bodyPr anchor="ctr">
            <a:normAutofit/>
          </a:bodyPr>
          <a:lstStyle/>
          <a:p>
            <a:r>
              <a:rPr lang="en-US" sz="5000"/>
              <a:t>Informal Resolution 34 CFR 106.45(b)(9)</a:t>
            </a:r>
          </a:p>
        </p:txBody>
      </p:sp>
      <p:sp>
        <p:nvSpPr>
          <p:cNvPr id="3" name="Content Placeholder 2">
            <a:extLst>
              <a:ext uri="{FF2B5EF4-FFF2-40B4-BE49-F238E27FC236}">
                <a16:creationId xmlns:a16="http://schemas.microsoft.com/office/drawing/2014/main" id="{3A27A3CC-1682-4014-82C5-664755B0897A}"/>
              </a:ext>
            </a:extLst>
          </p:cNvPr>
          <p:cNvSpPr>
            <a:spLocks noGrp="1"/>
          </p:cNvSpPr>
          <p:nvPr>
            <p:ph idx="1"/>
          </p:nvPr>
        </p:nvSpPr>
        <p:spPr>
          <a:xfrm>
            <a:off x="1285240" y="2669084"/>
            <a:ext cx="8074815" cy="3500785"/>
          </a:xfrm>
        </p:spPr>
        <p:txBody>
          <a:bodyPr anchor="t">
            <a:normAutofit/>
          </a:bodyPr>
          <a:lstStyle/>
          <a:p>
            <a:r>
              <a:rPr lang="en-US" sz="1600"/>
              <a:t>Any time before reaching a determination regarding responsibility, the school division may facilitate an informal resolution process (such as mediation), that does not involve a full investigation and adjudication, if the school division</a:t>
            </a:r>
          </a:p>
          <a:p>
            <a:pPr lvl="1"/>
            <a:r>
              <a:rPr lang="en-US" sz="1600"/>
              <a:t>Provides to the parties a written notice disclosing: </a:t>
            </a:r>
          </a:p>
          <a:p>
            <a:pPr lvl="2"/>
            <a:r>
              <a:rPr lang="en-US" sz="1600"/>
              <a:t>the allegations, </a:t>
            </a:r>
          </a:p>
          <a:p>
            <a:pPr lvl="2"/>
            <a:r>
              <a:rPr lang="en-US" sz="1600"/>
              <a:t>the requirements of the informal resolution process including the circumstances under which it precludes the parties from resuming a formal complaint arising from the same allegations, provided, however, that at any time prior to agreeing to a resolution, any party has the right to withdraw from the informal resolution process and resume the grievance process with respect to the formal complaint, and </a:t>
            </a:r>
          </a:p>
          <a:p>
            <a:pPr lvl="2"/>
            <a:r>
              <a:rPr lang="en-US" sz="1600"/>
              <a:t>any consequences resulting from participating in the informal resolution process, including the records that will be maintained or could be shared; and</a:t>
            </a:r>
          </a:p>
          <a:p>
            <a:pPr lvl="1"/>
            <a:r>
              <a:rPr lang="en-US" sz="1600"/>
              <a:t>Obtains voluntary written consent from both parties.</a:t>
            </a:r>
          </a:p>
          <a:p>
            <a:endParaRPr lang="en-US" sz="1300"/>
          </a:p>
        </p:txBody>
      </p:sp>
    </p:spTree>
    <p:extLst>
      <p:ext uri="{BB962C8B-B14F-4D97-AF65-F5344CB8AC3E}">
        <p14:creationId xmlns:p14="http://schemas.microsoft.com/office/powerpoint/2010/main" val="703599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8565E-5B9E-427B-8E4D-90EF6954A41D}"/>
              </a:ext>
            </a:extLst>
          </p:cNvPr>
          <p:cNvSpPr>
            <a:spLocks noGrp="1"/>
          </p:cNvSpPr>
          <p:nvPr>
            <p:ph type="title"/>
          </p:nvPr>
        </p:nvSpPr>
        <p:spPr>
          <a:xfrm>
            <a:off x="1285240" y="1050595"/>
            <a:ext cx="8074815" cy="1618489"/>
          </a:xfrm>
        </p:spPr>
        <p:txBody>
          <a:bodyPr anchor="ctr">
            <a:normAutofit/>
          </a:bodyPr>
          <a:lstStyle/>
          <a:p>
            <a:r>
              <a:rPr lang="en-US" sz="5000"/>
              <a:t>Informal Resolution 34 CFR 106.45(b)(9)</a:t>
            </a:r>
          </a:p>
        </p:txBody>
      </p:sp>
      <p:sp>
        <p:nvSpPr>
          <p:cNvPr id="3" name="Content Placeholder 2">
            <a:extLst>
              <a:ext uri="{FF2B5EF4-FFF2-40B4-BE49-F238E27FC236}">
                <a16:creationId xmlns:a16="http://schemas.microsoft.com/office/drawing/2014/main" id="{3A27A3CC-1682-4014-82C5-664755B0897A}"/>
              </a:ext>
            </a:extLst>
          </p:cNvPr>
          <p:cNvSpPr>
            <a:spLocks noGrp="1"/>
          </p:cNvSpPr>
          <p:nvPr>
            <p:ph idx="1"/>
          </p:nvPr>
        </p:nvSpPr>
        <p:spPr>
          <a:xfrm>
            <a:off x="1285240" y="2969469"/>
            <a:ext cx="8074815" cy="2800395"/>
          </a:xfrm>
        </p:spPr>
        <p:txBody>
          <a:bodyPr anchor="t">
            <a:normAutofit/>
          </a:bodyPr>
          <a:lstStyle/>
          <a:p>
            <a:r>
              <a:rPr lang="en-US" sz="1700"/>
              <a:t>Must be completed in a reasonably prompt timeframe.</a:t>
            </a:r>
          </a:p>
          <a:p>
            <a:r>
              <a:rPr lang="en-US" sz="1700"/>
              <a:t>Commentary (p. 1370) – “Informal resolution may encompass a broad range of conflict resolution strategies, including, but not limited to, arbitration, mediation, or restorative justice.”</a:t>
            </a:r>
          </a:p>
          <a:p>
            <a:r>
              <a:rPr lang="en-US" sz="1700"/>
              <a:t>The commentary acknowledges (p. 1370) that an informal resolution may result in disciplinary action, including suspension and expulsion taken against the respondent.  </a:t>
            </a:r>
          </a:p>
          <a:p>
            <a:r>
              <a:rPr lang="en-US" sz="1700"/>
              <a:t>Note, however, if that is the case, the written notice must state any such possible consequences.</a:t>
            </a:r>
          </a:p>
          <a:p>
            <a:endParaRPr lang="en-US" sz="1700"/>
          </a:p>
        </p:txBody>
      </p:sp>
    </p:spTree>
    <p:extLst>
      <p:ext uri="{BB962C8B-B14F-4D97-AF65-F5344CB8AC3E}">
        <p14:creationId xmlns:p14="http://schemas.microsoft.com/office/powerpoint/2010/main" val="2443203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8565E-5B9E-427B-8E4D-90EF6954A41D}"/>
              </a:ext>
            </a:extLst>
          </p:cNvPr>
          <p:cNvSpPr>
            <a:spLocks noGrp="1"/>
          </p:cNvSpPr>
          <p:nvPr>
            <p:ph type="title"/>
          </p:nvPr>
        </p:nvSpPr>
        <p:spPr>
          <a:xfrm>
            <a:off x="1285240" y="1050595"/>
            <a:ext cx="8074815" cy="1618489"/>
          </a:xfrm>
        </p:spPr>
        <p:txBody>
          <a:bodyPr anchor="ctr">
            <a:normAutofit/>
          </a:bodyPr>
          <a:lstStyle/>
          <a:p>
            <a:r>
              <a:rPr lang="en-US" sz="5000" dirty="0"/>
              <a:t>Informal Resolution – Policy GBA/JFHA</a:t>
            </a:r>
          </a:p>
        </p:txBody>
      </p:sp>
      <p:sp>
        <p:nvSpPr>
          <p:cNvPr id="3" name="Content Placeholder 2">
            <a:extLst>
              <a:ext uri="{FF2B5EF4-FFF2-40B4-BE49-F238E27FC236}">
                <a16:creationId xmlns:a16="http://schemas.microsoft.com/office/drawing/2014/main" id="{3A27A3CC-1682-4014-82C5-664755B0897A}"/>
              </a:ext>
            </a:extLst>
          </p:cNvPr>
          <p:cNvSpPr>
            <a:spLocks noGrp="1"/>
          </p:cNvSpPr>
          <p:nvPr>
            <p:ph idx="1"/>
          </p:nvPr>
        </p:nvSpPr>
        <p:spPr>
          <a:xfrm>
            <a:off x="1285240" y="2969469"/>
            <a:ext cx="8074815" cy="2800395"/>
          </a:xfrm>
        </p:spPr>
        <p:txBody>
          <a:bodyPr anchor="t">
            <a:normAutofit fontScale="85000" lnSpcReduction="20000"/>
          </a:bodyPr>
          <a:lstStyle/>
          <a:p>
            <a:r>
              <a:rPr lang="en-US" dirty="0"/>
              <a:t>At any time during the formal complaint process and prior to reaching a determination regarding responsibility, the parties may participate in an informal resolution process, such as mediation, that does not involve a full investigation and determination of responsibility. </a:t>
            </a:r>
          </a:p>
          <a:p>
            <a:r>
              <a:rPr lang="en-US" dirty="0"/>
              <a:t>When one party requests an informal resolution process, the other party must respond to the request within 3 days. The informal resolution process must be completed within 10 days of the agreement to participate in the process.</a:t>
            </a:r>
            <a:endParaRPr lang="en-US" sz="1700" dirty="0"/>
          </a:p>
        </p:txBody>
      </p:sp>
    </p:spTree>
    <p:extLst>
      <p:ext uri="{BB962C8B-B14F-4D97-AF65-F5344CB8AC3E}">
        <p14:creationId xmlns:p14="http://schemas.microsoft.com/office/powerpoint/2010/main" val="3898380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8565E-5B9E-427B-8E4D-90EF6954A41D}"/>
              </a:ext>
            </a:extLst>
          </p:cNvPr>
          <p:cNvSpPr>
            <a:spLocks noGrp="1"/>
          </p:cNvSpPr>
          <p:nvPr>
            <p:ph type="title"/>
          </p:nvPr>
        </p:nvSpPr>
        <p:spPr>
          <a:xfrm>
            <a:off x="1285240" y="1050595"/>
            <a:ext cx="8074815" cy="1618489"/>
          </a:xfrm>
        </p:spPr>
        <p:txBody>
          <a:bodyPr anchor="ctr">
            <a:normAutofit/>
          </a:bodyPr>
          <a:lstStyle/>
          <a:p>
            <a:r>
              <a:rPr lang="en-US" sz="5000" dirty="0"/>
              <a:t>Informal Resolution – Policy GBA/JFHA</a:t>
            </a:r>
          </a:p>
        </p:txBody>
      </p:sp>
      <p:sp>
        <p:nvSpPr>
          <p:cNvPr id="3" name="Content Placeholder 2">
            <a:extLst>
              <a:ext uri="{FF2B5EF4-FFF2-40B4-BE49-F238E27FC236}">
                <a16:creationId xmlns:a16="http://schemas.microsoft.com/office/drawing/2014/main" id="{3A27A3CC-1682-4014-82C5-664755B0897A}"/>
              </a:ext>
            </a:extLst>
          </p:cNvPr>
          <p:cNvSpPr>
            <a:spLocks noGrp="1"/>
          </p:cNvSpPr>
          <p:nvPr>
            <p:ph idx="1"/>
          </p:nvPr>
        </p:nvSpPr>
        <p:spPr>
          <a:xfrm>
            <a:off x="1285240" y="2669085"/>
            <a:ext cx="8074815" cy="3100780"/>
          </a:xfrm>
        </p:spPr>
        <p:txBody>
          <a:bodyPr anchor="t">
            <a:normAutofit lnSpcReduction="10000"/>
          </a:bodyPr>
          <a:lstStyle/>
          <a:p>
            <a:r>
              <a:rPr lang="en-US" sz="1700" dirty="0"/>
              <a:t>The informal resolution process may be facilitated by a trained educational professional, consultant, or other individual selected by the Title IX Coordinator under the following conditions:</a:t>
            </a:r>
          </a:p>
          <a:p>
            <a:pPr lvl="1"/>
            <a:r>
              <a:rPr lang="en-US" sz="1800" dirty="0"/>
              <a:t>the parties are provided a written notice disclosing the allegations, the requirements of the informal resolution process, including the circumstances under which it precludes the parties from resuming a formal complaint arising</a:t>
            </a:r>
          </a:p>
          <a:p>
            <a:pPr lvl="1"/>
            <a:r>
              <a:rPr lang="en-US" sz="1800" dirty="0"/>
              <a:t>from the same allegations; provided, however that at any time prior to agreeing to a resolution, any party has the right to withdraw from the informal resolution process, resume the grievance process with respect to the formal complaint, and be informed of any consequences resulting from participating in the informal resolution process, including the records that will be maintained or could be shared;</a:t>
            </a:r>
          </a:p>
        </p:txBody>
      </p:sp>
    </p:spTree>
    <p:extLst>
      <p:ext uri="{BB962C8B-B14F-4D97-AF65-F5344CB8AC3E}">
        <p14:creationId xmlns:p14="http://schemas.microsoft.com/office/powerpoint/2010/main" val="2815036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8565E-5B9E-427B-8E4D-90EF6954A41D}"/>
              </a:ext>
            </a:extLst>
          </p:cNvPr>
          <p:cNvSpPr>
            <a:spLocks noGrp="1"/>
          </p:cNvSpPr>
          <p:nvPr>
            <p:ph type="title"/>
          </p:nvPr>
        </p:nvSpPr>
        <p:spPr>
          <a:xfrm>
            <a:off x="1285240" y="1050595"/>
            <a:ext cx="8074815" cy="1618489"/>
          </a:xfrm>
        </p:spPr>
        <p:txBody>
          <a:bodyPr anchor="ctr">
            <a:normAutofit/>
          </a:bodyPr>
          <a:lstStyle/>
          <a:p>
            <a:r>
              <a:rPr lang="en-US" sz="5000" dirty="0"/>
              <a:t>Informal Resolution – Policy GBA/JFHA</a:t>
            </a:r>
          </a:p>
        </p:txBody>
      </p:sp>
      <p:sp>
        <p:nvSpPr>
          <p:cNvPr id="3" name="Content Placeholder 2">
            <a:extLst>
              <a:ext uri="{FF2B5EF4-FFF2-40B4-BE49-F238E27FC236}">
                <a16:creationId xmlns:a16="http://schemas.microsoft.com/office/drawing/2014/main" id="{3A27A3CC-1682-4014-82C5-664755B0897A}"/>
              </a:ext>
            </a:extLst>
          </p:cNvPr>
          <p:cNvSpPr>
            <a:spLocks noGrp="1"/>
          </p:cNvSpPr>
          <p:nvPr>
            <p:ph idx="1"/>
          </p:nvPr>
        </p:nvSpPr>
        <p:spPr>
          <a:xfrm>
            <a:off x="1285240" y="2669085"/>
            <a:ext cx="8074815" cy="3100780"/>
          </a:xfrm>
        </p:spPr>
        <p:txBody>
          <a:bodyPr anchor="t">
            <a:normAutofit/>
          </a:bodyPr>
          <a:lstStyle/>
          <a:p>
            <a:r>
              <a:rPr lang="en-US" sz="1800" dirty="0"/>
              <a:t>The informal resolution process may be facilitated by a trained educational professional, consultant, or other individual selected by the Title IX Coordinator under the following conditions:</a:t>
            </a:r>
          </a:p>
          <a:p>
            <a:pPr lvl="1"/>
            <a:r>
              <a:rPr lang="en-US" sz="1800" dirty="0"/>
              <a:t>the parties, voluntarily and in writing, consent to the informal resolution process; and</a:t>
            </a:r>
          </a:p>
          <a:p>
            <a:pPr lvl="1"/>
            <a:r>
              <a:rPr lang="en-US" sz="1800" dirty="0"/>
              <a:t>the informal resolution process cannot be used to resolve allegations that an employee sexually harassed a student.</a:t>
            </a:r>
          </a:p>
        </p:txBody>
      </p:sp>
    </p:spTree>
    <p:extLst>
      <p:ext uri="{BB962C8B-B14F-4D97-AF65-F5344CB8AC3E}">
        <p14:creationId xmlns:p14="http://schemas.microsoft.com/office/powerpoint/2010/main" val="736796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8565E-5B9E-427B-8E4D-90EF6954A41D}"/>
              </a:ext>
            </a:extLst>
          </p:cNvPr>
          <p:cNvSpPr>
            <a:spLocks noGrp="1"/>
          </p:cNvSpPr>
          <p:nvPr>
            <p:ph type="title"/>
          </p:nvPr>
        </p:nvSpPr>
        <p:spPr>
          <a:xfrm>
            <a:off x="1285240" y="1050595"/>
            <a:ext cx="8074815" cy="1618489"/>
          </a:xfrm>
        </p:spPr>
        <p:txBody>
          <a:bodyPr anchor="ctr">
            <a:normAutofit/>
          </a:bodyPr>
          <a:lstStyle/>
          <a:p>
            <a:r>
              <a:rPr lang="en-US" sz="5000" dirty="0"/>
              <a:t>Informal Resolution – Policy GBA/JFHA</a:t>
            </a:r>
          </a:p>
        </p:txBody>
      </p:sp>
      <p:sp>
        <p:nvSpPr>
          <p:cNvPr id="3" name="Content Placeholder 2">
            <a:extLst>
              <a:ext uri="{FF2B5EF4-FFF2-40B4-BE49-F238E27FC236}">
                <a16:creationId xmlns:a16="http://schemas.microsoft.com/office/drawing/2014/main" id="{3A27A3CC-1682-4014-82C5-664755B0897A}"/>
              </a:ext>
            </a:extLst>
          </p:cNvPr>
          <p:cNvSpPr>
            <a:spLocks noGrp="1"/>
          </p:cNvSpPr>
          <p:nvPr>
            <p:ph idx="1"/>
          </p:nvPr>
        </p:nvSpPr>
        <p:spPr>
          <a:xfrm>
            <a:off x="1285240" y="2969469"/>
            <a:ext cx="8074815" cy="2800395"/>
          </a:xfrm>
        </p:spPr>
        <p:txBody>
          <a:bodyPr anchor="t">
            <a:normAutofit/>
          </a:bodyPr>
          <a:lstStyle/>
          <a:p>
            <a:r>
              <a:rPr lang="en-US" dirty="0"/>
              <a:t>If the matter is resolved to the satisfaction of the parties, the facilitator shall document the nature of the complaint and the resolution, have both parties sign the documentation and receive a copy, and forward it to the Title IX Coordinator. If the matter is not resolved, the formal complaint process is resumed. </a:t>
            </a:r>
            <a:endParaRPr lang="en-US" sz="1700" dirty="0"/>
          </a:p>
        </p:txBody>
      </p:sp>
    </p:spTree>
    <p:extLst>
      <p:ext uri="{BB962C8B-B14F-4D97-AF65-F5344CB8AC3E}">
        <p14:creationId xmlns:p14="http://schemas.microsoft.com/office/powerpoint/2010/main" val="2328988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8565E-5B9E-427B-8E4D-90EF6954A41D}"/>
              </a:ext>
            </a:extLst>
          </p:cNvPr>
          <p:cNvSpPr>
            <a:spLocks noGrp="1"/>
          </p:cNvSpPr>
          <p:nvPr>
            <p:ph type="title"/>
          </p:nvPr>
        </p:nvSpPr>
        <p:spPr>
          <a:xfrm>
            <a:off x="1285240" y="1050595"/>
            <a:ext cx="8074815" cy="1618489"/>
          </a:xfrm>
        </p:spPr>
        <p:txBody>
          <a:bodyPr anchor="ctr">
            <a:normAutofit/>
          </a:bodyPr>
          <a:lstStyle/>
          <a:p>
            <a:r>
              <a:rPr lang="en-US" sz="5000" dirty="0"/>
              <a:t>Informal Resolution – Policy GBA/JFHA</a:t>
            </a:r>
          </a:p>
        </p:txBody>
      </p:sp>
      <p:sp>
        <p:nvSpPr>
          <p:cNvPr id="3" name="Content Placeholder 2">
            <a:extLst>
              <a:ext uri="{FF2B5EF4-FFF2-40B4-BE49-F238E27FC236}">
                <a16:creationId xmlns:a16="http://schemas.microsoft.com/office/drawing/2014/main" id="{3A27A3CC-1682-4014-82C5-664755B0897A}"/>
              </a:ext>
            </a:extLst>
          </p:cNvPr>
          <p:cNvSpPr>
            <a:spLocks noGrp="1"/>
          </p:cNvSpPr>
          <p:nvPr>
            <p:ph idx="1"/>
          </p:nvPr>
        </p:nvSpPr>
        <p:spPr>
          <a:xfrm>
            <a:off x="1285240" y="2969469"/>
            <a:ext cx="8074815" cy="2800395"/>
          </a:xfrm>
        </p:spPr>
        <p:txBody>
          <a:bodyPr anchor="t">
            <a:normAutofit/>
          </a:bodyPr>
          <a:lstStyle/>
          <a:p>
            <a:r>
              <a:rPr lang="en-US" dirty="0"/>
              <a:t>Parties cannot be required to participate in an informal resolution process. </a:t>
            </a:r>
          </a:p>
          <a:p>
            <a:r>
              <a:rPr lang="en-US" dirty="0"/>
              <a:t>An informal resolution process is not offered unless a formal complaint is filed. </a:t>
            </a:r>
            <a:endParaRPr lang="en-US" sz="1700" dirty="0"/>
          </a:p>
        </p:txBody>
      </p:sp>
    </p:spTree>
    <p:extLst>
      <p:ext uri="{BB962C8B-B14F-4D97-AF65-F5344CB8AC3E}">
        <p14:creationId xmlns:p14="http://schemas.microsoft.com/office/powerpoint/2010/main" val="2539063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400"/>
              <a:t>Remember that 34 CFR § 106.45(b)(1) prohibits taking any “disciplinary sanctions or other actions that are not supportive measures” against the respondent until the grievance process has been concluded.</a:t>
            </a:r>
          </a:p>
          <a:p>
            <a:r>
              <a:rPr lang="en-US" sz="2400"/>
              <a:t>Significant impacts on discipline process for students and, to some extent, employees.  </a:t>
            </a:r>
          </a:p>
          <a:p>
            <a:r>
              <a:rPr lang="en-US" sz="2400"/>
              <a:t>Limited exception for emergency removal.</a:t>
            </a:r>
          </a:p>
        </p:txBody>
      </p:sp>
    </p:spTree>
    <p:extLst>
      <p:ext uri="{BB962C8B-B14F-4D97-AF65-F5344CB8AC3E}">
        <p14:creationId xmlns:p14="http://schemas.microsoft.com/office/powerpoint/2010/main" val="35099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400"/>
              <a:t>A school division may remove the respondent from the education program or activity “on an emergency basis, provided that the recipient undertakes </a:t>
            </a:r>
            <a:r>
              <a:rPr lang="en-US" sz="2400" b="1"/>
              <a:t>an individualized safety and risk analysis</a:t>
            </a:r>
            <a:r>
              <a:rPr lang="en-US" sz="2400"/>
              <a:t>, determines that an immediate threat to the </a:t>
            </a:r>
            <a:r>
              <a:rPr lang="en-US" sz="2400" b="1"/>
              <a:t>physical</a:t>
            </a:r>
            <a:r>
              <a:rPr lang="en-US" sz="2400"/>
              <a:t> health or safety of any student or other individual </a:t>
            </a:r>
            <a:r>
              <a:rPr lang="en-US" sz="2400" b="1"/>
              <a:t>arising</a:t>
            </a:r>
            <a:r>
              <a:rPr lang="en-US" sz="2400"/>
              <a:t> from the allegations of sexual harassment justifies removal, and provides the respondent with notice and an opportunity to challenge the decision </a:t>
            </a:r>
            <a:r>
              <a:rPr lang="en-US" sz="2400" b="1"/>
              <a:t>immediately</a:t>
            </a:r>
            <a:r>
              <a:rPr lang="en-US" sz="2400"/>
              <a:t> following the removal.”</a:t>
            </a:r>
          </a:p>
        </p:txBody>
      </p:sp>
    </p:spTree>
    <p:extLst>
      <p:ext uri="{BB962C8B-B14F-4D97-AF65-F5344CB8AC3E}">
        <p14:creationId xmlns:p14="http://schemas.microsoft.com/office/powerpoint/2010/main" val="3215000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400"/>
              <a:t>Must still comply with other laws, including IDEA, 504, ADA.</a:t>
            </a:r>
          </a:p>
          <a:p>
            <a:r>
              <a:rPr lang="en-US" sz="2400"/>
              <a:t>According to the commentary, “Emergency removal under § 106.44(c) is not a substitute for reaching a determination as to a respondent’s responsibility for the sexual harassment allegations; rather, emergency removal is for the purpose of addressing imminent threats posed to any person’s physical health or safety, which might arise out of the sexual harassment allegations.”  (Commentary p. 727)</a:t>
            </a:r>
          </a:p>
          <a:p>
            <a:pPr marL="0" indent="0">
              <a:buNone/>
            </a:pPr>
            <a:endParaRPr lang="en-US" sz="2400"/>
          </a:p>
        </p:txBody>
      </p:sp>
    </p:spTree>
    <p:extLst>
      <p:ext uri="{BB962C8B-B14F-4D97-AF65-F5344CB8AC3E}">
        <p14:creationId xmlns:p14="http://schemas.microsoft.com/office/powerpoint/2010/main" val="1891973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400"/>
              <a:t>Additionally, the threat must be one “arising from the allegations of sexual harassment”, this the allegations themselves or circumstances arising from the allegations may form the basis of the threat.</a:t>
            </a:r>
          </a:p>
          <a:p>
            <a:r>
              <a:rPr lang="en-US" sz="2400"/>
              <a:t>“For example, if a respondent threatens physical violence against the complainant in response to the complainant’s allegations that the respondent verbally sexually harassed the complainant, the immediate threat to the complainant’s physical safety posed by the respondent may ‘arise from’ the sexual harassment allegations.” (Commentary p. 728)</a:t>
            </a:r>
          </a:p>
          <a:p>
            <a:endParaRPr lang="en-US" sz="2400"/>
          </a:p>
        </p:txBody>
      </p:sp>
    </p:spTree>
    <p:extLst>
      <p:ext uri="{BB962C8B-B14F-4D97-AF65-F5344CB8AC3E}">
        <p14:creationId xmlns:p14="http://schemas.microsoft.com/office/powerpoint/2010/main" val="724672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400"/>
              <a:t>Emergency Removal is a high threshold: “An emergency removal under § 106.44(c) separates a respondent from educational opportunities and benefits, and is permissible only when the high threshold of an immediate threat to a person’s physical health or safety justifies the removal.” (Commentary p. 756).</a:t>
            </a:r>
          </a:p>
        </p:txBody>
      </p:sp>
    </p:spTree>
    <p:extLst>
      <p:ext uri="{BB962C8B-B14F-4D97-AF65-F5344CB8AC3E}">
        <p14:creationId xmlns:p14="http://schemas.microsoft.com/office/powerpoint/2010/main" val="767572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400"/>
              <a:t>Intersection with risk assessment under state law:</a:t>
            </a:r>
          </a:p>
          <a:p>
            <a:r>
              <a:rPr lang="en-US" sz="2400"/>
              <a:t>“[W]e decline to require recipients to follow more prescriptive requirements to undertake an emergency removal (such as requiring that the assessment be based on objective evidence, current medical knowledge, or performed by a licensed evaluator).  While such detailed requirements might apply to a recipient’s risk assessments under other laws, for the purposes of these final regulations under Title IX, the Department desires to leave as much flexibility as possible for recipients to address any immediate threat to the physical health or safety of any student or other individual.”  (Commentary P. 727-28)</a:t>
            </a:r>
          </a:p>
        </p:txBody>
      </p:sp>
    </p:spTree>
    <p:extLst>
      <p:ext uri="{BB962C8B-B14F-4D97-AF65-F5344CB8AC3E}">
        <p14:creationId xmlns:p14="http://schemas.microsoft.com/office/powerpoint/2010/main" val="2525041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200"/>
              <a:t>Intersection with risk assessment under state law:</a:t>
            </a:r>
          </a:p>
          <a:p>
            <a:r>
              <a:rPr lang="en-US" sz="2200"/>
              <a:t>Nothing in these final regulations precludes a recipient from adopting a policy or practice of relying on objective evidence, current medical knowledge, or a licensed evaluator when considering emergency removals under § 106.44(c).”  (Commentary P. 728)  </a:t>
            </a:r>
          </a:p>
          <a:p>
            <a:r>
              <a:rPr lang="en-US" sz="2200"/>
              <a:t>“To the extent that other applicable laws establish additional relevant standards for emergency removals, recipients should also heed such standards. To the greatest degree possible, State and local law ought to be reconciled with the final regulations, but to the extent there is a direct conflict, the final regulations prevail.”  (p. 731)</a:t>
            </a:r>
          </a:p>
          <a:p>
            <a:endParaRPr lang="en-US" sz="2200"/>
          </a:p>
        </p:txBody>
      </p:sp>
    </p:spTree>
    <p:extLst>
      <p:ext uri="{BB962C8B-B14F-4D97-AF65-F5344CB8AC3E}">
        <p14:creationId xmlns:p14="http://schemas.microsoft.com/office/powerpoint/2010/main" val="2349008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1900"/>
              <a:t>Post-Removal Challenges </a:t>
            </a:r>
          </a:p>
          <a:p>
            <a:pPr lvl="1"/>
            <a:r>
              <a:rPr lang="en-US" sz="1900"/>
              <a:t>Requires notice and an opportunity to be heard, otherwise flexible</a:t>
            </a:r>
          </a:p>
          <a:p>
            <a:pPr lvl="1"/>
            <a:r>
              <a:rPr lang="en-US" sz="1900"/>
              <a:t>Notice and opportunity to be heard must be provided immediately</a:t>
            </a:r>
          </a:p>
          <a:p>
            <a:pPr lvl="2"/>
            <a:r>
              <a:rPr lang="en-US" sz="1900"/>
              <a:t>“The term “immediately” will be fact-specific, but is generally understood in the context of a legal process as occurring without delay, as soon as possible, given the circumstances. “Immediately” does not require a time frame of “minutes” because in the context of a legal proceeding the term immediately is not generally understood to mean an absolute exclusion of any time interval. “Immediately” does not imply the same time frame as the “reasonably prompt” time frames that govern the grievance process under § 106.45, because “immediately” suggests a more pressing, urgent time frame than “reasonable promptness.”</a:t>
            </a:r>
          </a:p>
        </p:txBody>
      </p:sp>
    </p:spTree>
    <p:extLst>
      <p:ext uri="{BB962C8B-B14F-4D97-AF65-F5344CB8AC3E}">
        <p14:creationId xmlns:p14="http://schemas.microsoft.com/office/powerpoint/2010/main" val="422940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400"/>
              <a:t>A post-removal challenge “is not designed to resolve the underlying allegations of sexual harassment against a respondent, but rather to ensure that recipients have the authority and discretion to appropriately handle emergency situations that may arise from allegations of sexual harassment. As discussed above, the final regulations revise the language in § 106.44(c) to add the phrase “arising from the allegations of sexual harassment,” which clarifies that the facts or circumstances that justify a removal might not be the same as the sexual harassment allegations but might “arise from” those allegations.”  (p. 744)</a:t>
            </a:r>
          </a:p>
        </p:txBody>
      </p:sp>
    </p:spTree>
    <p:extLst>
      <p:ext uri="{BB962C8B-B14F-4D97-AF65-F5344CB8AC3E}">
        <p14:creationId xmlns:p14="http://schemas.microsoft.com/office/powerpoint/2010/main" val="780817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400" dirty="0"/>
              <a:t>Emergency removal may be labeled as a suspension or expulsion under state law.  “[T]he final regulations prohibit suspending or expelling a respondent without first following the § 106.45 grievance process, or </a:t>
            </a:r>
            <a:r>
              <a:rPr lang="en-US" sz="2400" b="1" dirty="0"/>
              <a:t>unless an emergency situation justifies </a:t>
            </a:r>
            <a:r>
              <a:rPr lang="en-US" sz="2400" dirty="0"/>
              <a:t>removal from the recipient’s education program or activity (which removal may, or may not, be labeled a “suspension” or “expulsion” by the recipient).”  (Commentary p. 753).</a:t>
            </a:r>
          </a:p>
          <a:p>
            <a:endParaRPr lang="en-US" sz="2400" dirty="0"/>
          </a:p>
        </p:txBody>
      </p:sp>
    </p:spTree>
    <p:extLst>
      <p:ext uri="{BB962C8B-B14F-4D97-AF65-F5344CB8AC3E}">
        <p14:creationId xmlns:p14="http://schemas.microsoft.com/office/powerpoint/2010/main" val="3152126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34 CFR § 106.44(c) </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200" b="1"/>
              <a:t>May a school division assign a respondent to alternative education pending the grievance process absent facts that would establish “emergency removal?”</a:t>
            </a:r>
            <a:endParaRPr lang="en-US" sz="2200"/>
          </a:p>
          <a:p>
            <a:r>
              <a:rPr lang="en-US" sz="2200"/>
              <a:t>Maybe.  According to the commentary: “Whether an elementary and secondary school recipient may implement an “alternate assignment” during the pendency of an investigation (or without a grievance process pending), in circumstances that do not justify an emergency removal, when such action is otherwise permitted by law, depends on whether the alternate assignment constitutes a disciplinary or punitive action or unreasonably burdens the respondent (in which case it would not qualify as a supportive measure as defined in § 106.30). (p. 751-52)</a:t>
            </a:r>
          </a:p>
        </p:txBody>
      </p:sp>
    </p:spTree>
    <p:extLst>
      <p:ext uri="{BB962C8B-B14F-4D97-AF65-F5344CB8AC3E}">
        <p14:creationId xmlns:p14="http://schemas.microsoft.com/office/powerpoint/2010/main" val="815128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Emergency Removal of Students</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1367624" y="2490436"/>
            <a:ext cx="9708995" cy="3567173"/>
          </a:xfrm>
        </p:spPr>
        <p:txBody>
          <a:bodyPr anchor="ctr">
            <a:normAutofit/>
          </a:bodyPr>
          <a:lstStyle/>
          <a:p>
            <a:r>
              <a:rPr lang="en-US" sz="2200"/>
              <a:t>What does this all mean from a practical standpoint?</a:t>
            </a:r>
          </a:p>
          <a:p>
            <a:pPr lvl="1"/>
            <a:r>
              <a:rPr lang="en-US" sz="2200"/>
              <a:t>A student respondent cannot be disciplined (or be subjected to any other adverse action) before the completion of the grievance process, unless grounds for emergency removal exist.  </a:t>
            </a:r>
          </a:p>
          <a:p>
            <a:pPr lvl="1"/>
            <a:r>
              <a:rPr lang="en-US" sz="2200"/>
              <a:t>In the absence of grounds for emergency removal, the student stays in place until the conclusion of the grievance process, unless there is an alternative educational placement that does not unreasonably burden the respondent.</a:t>
            </a:r>
          </a:p>
          <a:p>
            <a:pPr lvl="1"/>
            <a:r>
              <a:rPr lang="en-US" sz="2200"/>
              <a:t>BUT REMEMBER, you must also follow state law as well as IDEA, 504, and ADA.</a:t>
            </a:r>
          </a:p>
        </p:txBody>
      </p:sp>
    </p:spTree>
    <p:extLst>
      <p:ext uri="{BB962C8B-B14F-4D97-AF65-F5344CB8AC3E}">
        <p14:creationId xmlns:p14="http://schemas.microsoft.com/office/powerpoint/2010/main" val="2020500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6"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1098468" y="885651"/>
            <a:ext cx="3229803" cy="4624603"/>
          </a:xfrm>
        </p:spPr>
        <p:txBody>
          <a:bodyPr>
            <a:normAutofit/>
          </a:bodyPr>
          <a:lstStyle/>
          <a:p>
            <a:r>
              <a:rPr lang="en-US" sz="4100">
                <a:solidFill>
                  <a:srgbClr val="FFFFFF"/>
                </a:solidFill>
              </a:rPr>
              <a:t>Administrative Leave 34 CFR § 106.44(d) (Employees)</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4978708" y="885651"/>
            <a:ext cx="6525220" cy="4616849"/>
          </a:xfrm>
        </p:spPr>
        <p:txBody>
          <a:bodyPr anchor="ctr">
            <a:normAutofit/>
          </a:bodyPr>
          <a:lstStyle/>
          <a:p>
            <a:r>
              <a:rPr lang="en-US" sz="2400"/>
              <a:t>A school division may place employee respondents on administrative leave during pendency of the grievance process (but not before the grievance process is initiated).  </a:t>
            </a:r>
          </a:p>
          <a:p>
            <a:r>
              <a:rPr lang="en-US" sz="2400"/>
              <a:t>The standard for emergency removal does not apply to administrative leave.</a:t>
            </a:r>
          </a:p>
          <a:p>
            <a:r>
              <a:rPr lang="en-US" sz="2400"/>
              <a:t>Additionally, the post-removal notice and opportunity to challenge do not apply to administrative leave.</a:t>
            </a:r>
          </a:p>
        </p:txBody>
      </p:sp>
    </p:spTree>
    <p:extLst>
      <p:ext uri="{BB962C8B-B14F-4D97-AF65-F5344CB8AC3E}">
        <p14:creationId xmlns:p14="http://schemas.microsoft.com/office/powerpoint/2010/main" val="3772944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6"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1098468" y="885651"/>
            <a:ext cx="3229803" cy="4624603"/>
          </a:xfrm>
        </p:spPr>
        <p:txBody>
          <a:bodyPr>
            <a:normAutofit/>
          </a:bodyPr>
          <a:lstStyle/>
          <a:p>
            <a:r>
              <a:rPr lang="en-US" sz="4100">
                <a:solidFill>
                  <a:srgbClr val="FFFFFF"/>
                </a:solidFill>
              </a:rPr>
              <a:t>Administrative Leave 34 CFR § 106.44(d) (Employees)</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4978708" y="885651"/>
            <a:ext cx="6525220" cy="4616849"/>
          </a:xfrm>
        </p:spPr>
        <p:txBody>
          <a:bodyPr anchor="ctr">
            <a:normAutofit/>
          </a:bodyPr>
          <a:lstStyle/>
          <a:p>
            <a:r>
              <a:rPr lang="en-US" sz="2200"/>
              <a:t>The regulations do not specify whether the administrative leave must be with or without pay (or with or without benefits).  </a:t>
            </a:r>
          </a:p>
          <a:p>
            <a:r>
              <a:rPr lang="en-US" sz="2200"/>
              <a:t>BUT school divisions must still comply with state law, Va. Code § 22.1-315.</a:t>
            </a:r>
          </a:p>
          <a:p>
            <a:pPr lvl="1"/>
            <a:r>
              <a:rPr lang="en-US" sz="2200"/>
              <a:t>Superintendent/designee can suspend an employee with pay for up to 5 days.  After 5 days, the employee must be given notice of the reasons for the suspension and the right to a hearing on the suspension before the school board.</a:t>
            </a:r>
          </a:p>
          <a:p>
            <a:pPr lvl="1"/>
            <a:r>
              <a:rPr lang="en-US" sz="2200"/>
              <a:t>Only the school board can suspend an employee without pay, after notice and opportunity for a hearing.  </a:t>
            </a:r>
          </a:p>
        </p:txBody>
      </p:sp>
    </p:spTree>
    <p:extLst>
      <p:ext uri="{BB962C8B-B14F-4D97-AF65-F5344CB8AC3E}">
        <p14:creationId xmlns:p14="http://schemas.microsoft.com/office/powerpoint/2010/main" val="1233267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6"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1098468" y="885651"/>
            <a:ext cx="3229803" cy="4624603"/>
          </a:xfrm>
        </p:spPr>
        <p:txBody>
          <a:bodyPr>
            <a:normAutofit/>
          </a:bodyPr>
          <a:lstStyle/>
          <a:p>
            <a:r>
              <a:rPr lang="en-US" sz="4100">
                <a:solidFill>
                  <a:srgbClr val="FFFFFF"/>
                </a:solidFill>
              </a:rPr>
              <a:t>Administrative Leave 34 CFR § 106.44(d) (Employees)</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4978708" y="885651"/>
            <a:ext cx="6525220" cy="4616849"/>
          </a:xfrm>
        </p:spPr>
        <p:txBody>
          <a:bodyPr anchor="ctr">
            <a:normAutofit/>
          </a:bodyPr>
          <a:lstStyle/>
          <a:p>
            <a:r>
              <a:rPr lang="en-US" sz="2200"/>
              <a:t>The practical impact of this section is that employee respondents will likely rarely be removed under the emergency removal provisions because it will be a far lower bar to use administrative leave/suspension.</a:t>
            </a:r>
          </a:p>
          <a:p>
            <a:r>
              <a:rPr lang="en-US" sz="2200"/>
              <a:t>The commentary recognizes that this section sets up a different standard for student respondents and employee respondents. </a:t>
            </a:r>
          </a:p>
          <a:p>
            <a:pPr lvl="1"/>
            <a:r>
              <a:rPr lang="en-US" sz="2200"/>
              <a:t>“[T]the final regulations permit, but do not require, what may amount to an interim suspension of an employee-respondent (i.e., administrative leave without pay) even though the final regulations prohibit interim suspensions of student-respondents.” (p. 772)</a:t>
            </a:r>
          </a:p>
        </p:txBody>
      </p:sp>
    </p:spTree>
    <p:extLst>
      <p:ext uri="{BB962C8B-B14F-4D97-AF65-F5344CB8AC3E}">
        <p14:creationId xmlns:p14="http://schemas.microsoft.com/office/powerpoint/2010/main" val="2990930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6"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BB493282-3336-4FB6-8F4C-8E8EA3FE909B}"/>
              </a:ext>
            </a:extLst>
          </p:cNvPr>
          <p:cNvSpPr>
            <a:spLocks noGrp="1"/>
          </p:cNvSpPr>
          <p:nvPr>
            <p:ph type="title"/>
          </p:nvPr>
        </p:nvSpPr>
        <p:spPr>
          <a:xfrm>
            <a:off x="1098468" y="885651"/>
            <a:ext cx="3229803" cy="4624603"/>
          </a:xfrm>
        </p:spPr>
        <p:txBody>
          <a:bodyPr>
            <a:normAutofit/>
          </a:bodyPr>
          <a:lstStyle/>
          <a:p>
            <a:r>
              <a:rPr lang="en-US" sz="4100">
                <a:solidFill>
                  <a:srgbClr val="FFFFFF"/>
                </a:solidFill>
              </a:rPr>
              <a:t>Administrative Leave 34 CFR § 106.44(d) (Employees)</a:t>
            </a:r>
          </a:p>
        </p:txBody>
      </p:sp>
      <p:sp>
        <p:nvSpPr>
          <p:cNvPr id="3" name="Content Placeholder 2">
            <a:extLst>
              <a:ext uri="{FF2B5EF4-FFF2-40B4-BE49-F238E27FC236}">
                <a16:creationId xmlns:a16="http://schemas.microsoft.com/office/drawing/2014/main" id="{03FF5A55-AE69-4306-95E5-79C0B71E08EB}"/>
              </a:ext>
            </a:extLst>
          </p:cNvPr>
          <p:cNvSpPr>
            <a:spLocks noGrp="1"/>
          </p:cNvSpPr>
          <p:nvPr>
            <p:ph idx="1"/>
          </p:nvPr>
        </p:nvSpPr>
        <p:spPr>
          <a:xfrm>
            <a:off x="4978708" y="885651"/>
            <a:ext cx="6525220" cy="4616849"/>
          </a:xfrm>
        </p:spPr>
        <p:txBody>
          <a:bodyPr anchor="ctr">
            <a:normAutofit/>
          </a:bodyPr>
          <a:lstStyle/>
          <a:p>
            <a:r>
              <a:rPr lang="en-US" sz="2400" dirty="0"/>
              <a:t>Must still comply with other laws, including 504, ADA.</a:t>
            </a:r>
          </a:p>
          <a:p>
            <a:endParaRPr lang="en-US" sz="2200" dirty="0"/>
          </a:p>
        </p:txBody>
      </p:sp>
    </p:spTree>
    <p:extLst>
      <p:ext uri="{BB962C8B-B14F-4D97-AF65-F5344CB8AC3E}">
        <p14:creationId xmlns:p14="http://schemas.microsoft.com/office/powerpoint/2010/main" val="2702949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155254-365C-4F55-8DC1-D68632D1E8BF}"/>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FED415ED-F2F3-409F-AC8F-DF629A32DC1C}"/>
              </a:ext>
            </a:extLst>
          </p:cNvPr>
          <p:cNvSpPr>
            <a:spLocks noGrp="1"/>
          </p:cNvSpPr>
          <p:nvPr>
            <p:ph idx="1"/>
          </p:nvPr>
        </p:nvSpPr>
        <p:spPr>
          <a:xfrm>
            <a:off x="838200" y="2438400"/>
            <a:ext cx="10515600" cy="3738562"/>
          </a:xfrm>
        </p:spPr>
        <p:txBody>
          <a:bodyPr>
            <a:normAutofit/>
          </a:bodyPr>
          <a:lstStyle/>
          <a:p>
            <a:r>
              <a:rPr lang="en-US" sz="2600" dirty="0"/>
              <a:t>On November 2, 2020, Nicole Doe, an eleventh-grade student at Westside High School reports to her teacher, Mrs. Smith, that another student, Josh Roe, has been harassing her for two weeks and that today he touched her breast in the hallway between classes.  She says that she was walking down the hall when Josh grabbed her from behind, touched her breast, and then walked away laughing as he said “you liked that didn’t you.”</a:t>
            </a:r>
          </a:p>
          <a:p>
            <a:r>
              <a:rPr lang="en-US" sz="2600" dirty="0"/>
              <a:t>What should Mrs. Smith do? (Q1)</a:t>
            </a:r>
          </a:p>
          <a:p>
            <a:pPr marL="0" indent="0">
              <a:buNone/>
            </a:pPr>
            <a:endParaRPr lang="en-US" sz="2600" dirty="0"/>
          </a:p>
        </p:txBody>
      </p:sp>
    </p:spTree>
    <p:extLst>
      <p:ext uri="{BB962C8B-B14F-4D97-AF65-F5344CB8AC3E}">
        <p14:creationId xmlns:p14="http://schemas.microsoft.com/office/powerpoint/2010/main" val="2937443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240CF4-1E57-4A5E-8CD2-5356AB40C300}"/>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79C89178-36B7-45F3-8BA9-01688536D48E}"/>
              </a:ext>
            </a:extLst>
          </p:cNvPr>
          <p:cNvSpPr>
            <a:spLocks noGrp="1"/>
          </p:cNvSpPr>
          <p:nvPr>
            <p:ph idx="1"/>
          </p:nvPr>
        </p:nvSpPr>
        <p:spPr>
          <a:xfrm>
            <a:off x="838200" y="2438400"/>
            <a:ext cx="10515600" cy="3738562"/>
          </a:xfrm>
        </p:spPr>
        <p:txBody>
          <a:bodyPr>
            <a:normAutofit/>
          </a:bodyPr>
          <a:lstStyle/>
          <a:p>
            <a:r>
              <a:rPr lang="en-US" sz="2600" dirty="0"/>
              <a:t>Mrs. Smith reports Nicole’s concern directly and immediately to the Title IX Coordinator.</a:t>
            </a:r>
          </a:p>
          <a:p>
            <a:r>
              <a:rPr lang="en-US" sz="2600" dirty="0"/>
              <a:t>What should the Title IX Coordinator do? (Q2)</a:t>
            </a:r>
          </a:p>
          <a:p>
            <a:pPr marL="0" indent="0">
              <a:buNone/>
            </a:pPr>
            <a:endParaRPr lang="en-US" sz="2600" dirty="0"/>
          </a:p>
        </p:txBody>
      </p:sp>
    </p:spTree>
    <p:extLst>
      <p:ext uri="{BB962C8B-B14F-4D97-AF65-F5344CB8AC3E}">
        <p14:creationId xmlns:p14="http://schemas.microsoft.com/office/powerpoint/2010/main" val="1408000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245590-B4BD-46BF-91B6-C915F878BC4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0E54DE7B-860B-4491-AAEC-3508FC8332BF}"/>
              </a:ext>
            </a:extLst>
          </p:cNvPr>
          <p:cNvSpPr>
            <a:spLocks noGrp="1"/>
          </p:cNvSpPr>
          <p:nvPr>
            <p:ph idx="1"/>
          </p:nvPr>
        </p:nvSpPr>
        <p:spPr>
          <a:xfrm>
            <a:off x="838200" y="2438400"/>
            <a:ext cx="10515600" cy="3738562"/>
          </a:xfrm>
        </p:spPr>
        <p:txBody>
          <a:bodyPr>
            <a:normAutofit/>
          </a:bodyPr>
          <a:lstStyle/>
          <a:p>
            <a:r>
              <a:rPr lang="en-US" sz="2600"/>
              <a:t>If the school division has ​actual knowledge​ of sexual harassment​ in an education program or activity of the recipient​ against a person in the United States​, then the school division must make a “general response.”</a:t>
            </a:r>
          </a:p>
          <a:p>
            <a:r>
              <a:rPr lang="en-US" sz="2600"/>
              <a:t>The Title IX Coordinator must promptly take the following steps:​ contact the complainant (alleged victim) to discuss the availability of supportive measures, ​consider the complainant’s wishes with respect to supportive measures, ​inform the complainant of the availability of supportive measures with or without the filing of a formal complaint, ​explain to the complainant the process for filing a formal complaint. ​ </a:t>
            </a:r>
          </a:p>
          <a:p>
            <a:endParaRPr lang="en-US" sz="2600"/>
          </a:p>
        </p:txBody>
      </p:sp>
    </p:spTree>
    <p:extLst>
      <p:ext uri="{BB962C8B-B14F-4D97-AF65-F5344CB8AC3E}">
        <p14:creationId xmlns:p14="http://schemas.microsoft.com/office/powerpoint/2010/main" val="220566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400" dirty="0"/>
              <a:t>The Title IX Coordinator, Dr. James, speaks with Nicole the following morning.  Nicole’s mother attends the meeting with her daughter.  </a:t>
            </a:r>
          </a:p>
          <a:p>
            <a:r>
              <a:rPr lang="en-US" sz="2400" dirty="0"/>
              <a:t>Dr. James discusses supportive measures that are available, including counseling and a no-contact order.  Dr. James explains that these supportive measures are available regardless whether Nicole files a formal complaint and asks Nicole if she would like these supportive measures to be put in place.  Nicole says that she does not want Josh to have any contact with her but she does not want to participate in counseling at this time.  Dr. James tells Nicole that if she changes her mind about counseling, she should let Dr. James know.  </a:t>
            </a:r>
          </a:p>
          <a:p>
            <a:pPr marL="0" indent="0">
              <a:buNone/>
            </a:pPr>
            <a:endParaRPr lang="en-US" sz="1800" dirty="0"/>
          </a:p>
        </p:txBody>
      </p:sp>
    </p:spTree>
    <p:extLst>
      <p:ext uri="{BB962C8B-B14F-4D97-AF65-F5344CB8AC3E}">
        <p14:creationId xmlns:p14="http://schemas.microsoft.com/office/powerpoint/2010/main" val="3034667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400" dirty="0"/>
              <a:t>Dr. James then explains to Nicole that she can file a formal complaint by filling out and signing form JFHA-F or by writing out her complaint on a separate sheet of paper and signing it.  Dr. James explains that if Nicole decides to file a formal complaint, then the grievance process will be followed and an investigation will be conducted.  Nicole takes the complaint form and thanks Dr. James.  Dr. James follows up with Form Letter 1 confirming their conversation.  </a:t>
            </a:r>
          </a:p>
          <a:p>
            <a:pPr marL="0" indent="0">
              <a:buNone/>
            </a:pPr>
            <a:endParaRPr lang="en-US" sz="1800" dirty="0"/>
          </a:p>
        </p:txBody>
      </p:sp>
    </p:spTree>
    <p:extLst>
      <p:ext uri="{BB962C8B-B14F-4D97-AF65-F5344CB8AC3E}">
        <p14:creationId xmlns:p14="http://schemas.microsoft.com/office/powerpoint/2010/main" val="2155861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000"/>
              <a:t>Later that afternoon, Nicole and her mother drop off the completed and signed complaint form.   </a:t>
            </a:r>
          </a:p>
          <a:p>
            <a:r>
              <a:rPr lang="en-US" sz="2000"/>
              <a:t>On the complaint form, Nicole wrote the following:</a:t>
            </a:r>
          </a:p>
          <a:p>
            <a:pPr lvl="1"/>
            <a:r>
              <a:rPr lang="en-US" sz="2000"/>
              <a:t>Josh Roe has been sexually harassing me for weeks.  It started in late October when I heard him talking to his friends and saying I was “hot” and commenting about my body.  Other people heard it.  Then a few days later, Josh started texting me.  He kept asking if I wanted to hook up and saying he heard I had hooked up with some other guys which wasn’t true.  He kept texting me and asking for pics.  I mostly ignored his texts.  At school last week, he tried to corner me at my locker and put his arm up to block me.  He looked at my chest and leered at me and said I was a slut and he wanted to have a turn.  I cussed him out and pushed past him.  Then yesterday, November 2, I was walking down the hallway on my way to second block when Josh grabbed me from behind and touched my breast.  Then he walked away laughing and said “you liked that didn’t you.”    </a:t>
            </a:r>
          </a:p>
          <a:p>
            <a:pPr marL="0" indent="0">
              <a:buNone/>
            </a:pPr>
            <a:endParaRPr lang="en-US" sz="2000"/>
          </a:p>
        </p:txBody>
      </p:sp>
    </p:spTree>
    <p:extLst>
      <p:ext uri="{BB962C8B-B14F-4D97-AF65-F5344CB8AC3E}">
        <p14:creationId xmlns:p14="http://schemas.microsoft.com/office/powerpoint/2010/main" val="3566479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What should the Title IX Coordinator do next? (Q3)</a:t>
            </a:r>
          </a:p>
          <a:p>
            <a:pPr marL="0" indent="0">
              <a:buNone/>
            </a:pPr>
            <a:endParaRPr lang="en-US" sz="2600"/>
          </a:p>
        </p:txBody>
      </p:sp>
    </p:spTree>
    <p:extLst>
      <p:ext uri="{BB962C8B-B14F-4D97-AF65-F5344CB8AC3E}">
        <p14:creationId xmlns:p14="http://schemas.microsoft.com/office/powerpoint/2010/main" val="2151643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055813"/>
            <a:ext cx="10515600" cy="4638901"/>
          </a:xfrm>
        </p:spPr>
        <p:txBody>
          <a:bodyPr>
            <a:normAutofit lnSpcReduction="10000"/>
          </a:bodyPr>
          <a:lstStyle/>
          <a:p>
            <a:r>
              <a:rPr lang="en-US" sz="1800" dirty="0"/>
              <a:t>Upon receipt of a formal complaint, the school division must provide written notice to the known parties of the following:</a:t>
            </a:r>
          </a:p>
          <a:p>
            <a:pPr lvl="0"/>
            <a:r>
              <a:rPr lang="en-US" sz="1800" dirty="0"/>
              <a:t>Notice of the grievance process, including any informal resolution process</a:t>
            </a:r>
          </a:p>
          <a:p>
            <a:pPr lvl="0"/>
            <a:r>
              <a:rPr lang="en-US" sz="1800" dirty="0"/>
              <a:t>Notice of the allegations, with sufficient details known at the time and sufficient time to prepare a response before any initial interview, including the following:  </a:t>
            </a:r>
          </a:p>
          <a:p>
            <a:pPr lvl="1"/>
            <a:r>
              <a:rPr lang="en-US" sz="1800" dirty="0"/>
              <a:t>The identities of the parties, if known.</a:t>
            </a:r>
          </a:p>
          <a:p>
            <a:pPr lvl="1"/>
            <a:r>
              <a:rPr lang="en-US" sz="1800" dirty="0"/>
              <a:t>The alleged conduct.</a:t>
            </a:r>
          </a:p>
          <a:p>
            <a:pPr lvl="1"/>
            <a:r>
              <a:rPr lang="en-US" sz="1800" dirty="0"/>
              <a:t>The date and location of the incident, if known.</a:t>
            </a:r>
          </a:p>
          <a:p>
            <a:pPr lvl="0"/>
            <a:r>
              <a:rPr lang="en-US" sz="1800" dirty="0"/>
              <a:t>A statement that the respondent is presumed not responsible and that responsibility will be determined at the conclusion of the grievance process.</a:t>
            </a:r>
          </a:p>
          <a:p>
            <a:pPr lvl="0"/>
            <a:r>
              <a:rPr lang="en-US" sz="1800" dirty="0"/>
              <a:t>Notice of right to have an advisor (may be but not required to be an attorney) to inspect and review evidence.</a:t>
            </a:r>
          </a:p>
          <a:p>
            <a:pPr lvl="0"/>
            <a:r>
              <a:rPr lang="en-US" sz="1800" dirty="0"/>
              <a:t>Notice of any Code of Conduct provision prohibiting false statements or the submission of false information.</a:t>
            </a:r>
          </a:p>
          <a:p>
            <a:pPr lvl="0"/>
            <a:r>
              <a:rPr lang="en-US" sz="1800" dirty="0"/>
              <a:t>Availability of supportive measures.</a:t>
            </a:r>
          </a:p>
          <a:p>
            <a:r>
              <a:rPr lang="en-US" sz="1800" dirty="0"/>
              <a:t>May use FORM LETTER 2.</a:t>
            </a:r>
          </a:p>
          <a:p>
            <a:endParaRPr lang="en-US" sz="1400" dirty="0"/>
          </a:p>
        </p:txBody>
      </p:sp>
    </p:spTree>
    <p:extLst>
      <p:ext uri="{BB962C8B-B14F-4D97-AF65-F5344CB8AC3E}">
        <p14:creationId xmlns:p14="http://schemas.microsoft.com/office/powerpoint/2010/main" val="1761975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Dr. James sends the completed Form Letter 2 to both Nicole and Josh.</a:t>
            </a:r>
          </a:p>
          <a:p>
            <a:r>
              <a:rPr lang="en-US" sz="2600"/>
              <a:t>What should the Title IX Coordinator do next? (Q4)</a:t>
            </a:r>
          </a:p>
          <a:p>
            <a:pPr marL="0" indent="0">
              <a:buNone/>
            </a:pPr>
            <a:endParaRPr lang="en-US" sz="2600"/>
          </a:p>
        </p:txBody>
      </p:sp>
    </p:spTree>
    <p:extLst>
      <p:ext uri="{BB962C8B-B14F-4D97-AF65-F5344CB8AC3E}">
        <p14:creationId xmlns:p14="http://schemas.microsoft.com/office/powerpoint/2010/main" val="1409084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400" dirty="0"/>
              <a:t>Dr. James decides to determine whether any grounds for mandatory or permissive dismissal exist.</a:t>
            </a:r>
          </a:p>
          <a:p>
            <a:pPr lvl="0"/>
            <a:r>
              <a:rPr lang="en-US" sz="2400" dirty="0"/>
              <a:t>Mandatory Dismissal</a:t>
            </a:r>
          </a:p>
          <a:p>
            <a:pPr lvl="1"/>
            <a:r>
              <a:rPr lang="en-US" dirty="0"/>
              <a:t>The school division </a:t>
            </a:r>
            <a:r>
              <a:rPr lang="en-US" u="sng" dirty="0"/>
              <a:t>must</a:t>
            </a:r>
            <a:r>
              <a:rPr lang="en-US" dirty="0"/>
              <a:t> dismiss a formal complaint (or allegations therein) if:</a:t>
            </a:r>
          </a:p>
          <a:p>
            <a:pPr lvl="2"/>
            <a:r>
              <a:rPr lang="en-US" sz="2400" dirty="0"/>
              <a:t>The alleged conduct would not constitute sexual harassment even if proved,</a:t>
            </a:r>
          </a:p>
          <a:p>
            <a:pPr lvl="2"/>
            <a:r>
              <a:rPr lang="en-US" sz="2400" dirty="0"/>
              <a:t>The alleged conduct did not occur in the educational program or activity, or</a:t>
            </a:r>
          </a:p>
          <a:p>
            <a:pPr lvl="2"/>
            <a:r>
              <a:rPr lang="en-US" sz="2400" dirty="0"/>
              <a:t>The alleged conduct did not occur against a person in the United States.</a:t>
            </a:r>
          </a:p>
          <a:p>
            <a:endParaRPr lang="en-US" sz="1600" dirty="0"/>
          </a:p>
        </p:txBody>
      </p:sp>
    </p:spTree>
    <p:extLst>
      <p:ext uri="{BB962C8B-B14F-4D97-AF65-F5344CB8AC3E}">
        <p14:creationId xmlns:p14="http://schemas.microsoft.com/office/powerpoint/2010/main" val="3779951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lvl="0"/>
            <a:r>
              <a:rPr lang="en-US" sz="2400" dirty="0"/>
              <a:t>Permissive Dismissal</a:t>
            </a:r>
          </a:p>
          <a:p>
            <a:pPr lvl="1"/>
            <a:r>
              <a:rPr lang="en-US" dirty="0"/>
              <a:t>The school division </a:t>
            </a:r>
            <a:r>
              <a:rPr lang="en-US" u="sng" dirty="0"/>
              <a:t>may</a:t>
            </a:r>
            <a:r>
              <a:rPr lang="en-US" dirty="0"/>
              <a:t> dismiss a formal complaint (or allegations therein) if at any time during the investigation or hearing:</a:t>
            </a:r>
          </a:p>
          <a:p>
            <a:pPr lvl="2"/>
            <a:r>
              <a:rPr lang="en-US" sz="2400" dirty="0"/>
              <a:t>The complainant notifies the Title IX Coordinator in writing that the complainant would like to withdraw the complaint,</a:t>
            </a:r>
          </a:p>
          <a:p>
            <a:pPr lvl="2"/>
            <a:r>
              <a:rPr lang="en-US" sz="2400" dirty="0"/>
              <a:t>The respondent is no longer enrolled or employed in the school division, or</a:t>
            </a:r>
          </a:p>
          <a:p>
            <a:pPr lvl="2"/>
            <a:r>
              <a:rPr lang="en-US" sz="2400" dirty="0"/>
              <a:t>Specific circumstances prevent the recipient from gathering evidence sufficient to reach a determination.</a:t>
            </a:r>
          </a:p>
          <a:p>
            <a:endParaRPr lang="en-US" sz="1600" dirty="0"/>
          </a:p>
        </p:txBody>
      </p:sp>
    </p:spTree>
    <p:extLst>
      <p:ext uri="{BB962C8B-B14F-4D97-AF65-F5344CB8AC3E}">
        <p14:creationId xmlns:p14="http://schemas.microsoft.com/office/powerpoint/2010/main" val="713460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What should the Title IX Coordinator conclude regarding dismissal? (Q5)</a:t>
            </a:r>
          </a:p>
          <a:p>
            <a:endParaRPr lang="en-US" sz="2600"/>
          </a:p>
        </p:txBody>
      </p:sp>
    </p:spTree>
    <p:extLst>
      <p:ext uri="{BB962C8B-B14F-4D97-AF65-F5344CB8AC3E}">
        <p14:creationId xmlns:p14="http://schemas.microsoft.com/office/powerpoint/2010/main" val="1950428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Dr. James determines that there are no grounds for dismissal.  </a:t>
            </a:r>
          </a:p>
          <a:p>
            <a:pPr lvl="0"/>
            <a:r>
              <a:rPr lang="en-US" sz="2600"/>
              <a:t>What should the Title IX Coordinator do next? (Q6)</a:t>
            </a:r>
          </a:p>
          <a:p>
            <a:pPr marL="0" indent="0">
              <a:buNone/>
            </a:pPr>
            <a:endParaRPr lang="en-US" sz="2600"/>
          </a:p>
        </p:txBody>
      </p:sp>
    </p:spTree>
    <p:extLst>
      <p:ext uri="{BB962C8B-B14F-4D97-AF65-F5344CB8AC3E}">
        <p14:creationId xmlns:p14="http://schemas.microsoft.com/office/powerpoint/2010/main" val="1242753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dirty="0"/>
              <a:t>Dr. James follows the grievance process and initiates an investigation.  Dr. James appoints the Principal, Mr. Johnson, to conduct the investigation.</a:t>
            </a:r>
          </a:p>
          <a:p>
            <a:r>
              <a:rPr lang="en-US" sz="2600" dirty="0"/>
              <a:t>What step should Mr. Johnson take first? (Q7)</a:t>
            </a:r>
          </a:p>
          <a:p>
            <a:pPr marL="0" indent="0">
              <a:buNone/>
            </a:pPr>
            <a:endParaRPr lang="en-US" sz="2600" dirty="0"/>
          </a:p>
        </p:txBody>
      </p:sp>
    </p:spTree>
    <p:extLst>
      <p:ext uri="{BB962C8B-B14F-4D97-AF65-F5344CB8AC3E}">
        <p14:creationId xmlns:p14="http://schemas.microsoft.com/office/powerpoint/2010/main" val="2255108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200"/>
              <a:t>Mr. Johnson plans his investigation by reviewing the formal complaint, Form Letter 1 and Form Letter 2, and Dr. James’ notes from the earlier meeting with Nicole.  Mr. Johnson also reviews Policy JFHA and several provisions of the student Code of Conduct.  He has identified four separate allegations:</a:t>
            </a:r>
          </a:p>
          <a:p>
            <a:pPr lvl="1"/>
            <a:r>
              <a:rPr lang="en-US" sz="2200"/>
              <a:t>Nicole heard Josh calling her “hot” and commenting about her body.</a:t>
            </a:r>
          </a:p>
          <a:p>
            <a:pPr lvl="1"/>
            <a:r>
              <a:rPr lang="en-US" sz="2200"/>
              <a:t>Josh repeatedly texted Nicole asking her to “hook up” and saying she has “hooked up” with others.</a:t>
            </a:r>
          </a:p>
          <a:p>
            <a:pPr lvl="1"/>
            <a:r>
              <a:rPr lang="en-US" sz="2200"/>
              <a:t>Josh tried to corner Nicole at her locker, blocked her, leered at her and said she was a slut and he wanted a turn.</a:t>
            </a:r>
          </a:p>
          <a:p>
            <a:pPr lvl="1"/>
            <a:r>
              <a:rPr lang="en-US" sz="2200"/>
              <a:t>Josh grabbed Nicole from behind, touched her breast and then said “you liked that didn’t you.”</a:t>
            </a:r>
          </a:p>
          <a:p>
            <a:pPr marL="0" indent="0">
              <a:buNone/>
            </a:pPr>
            <a:endParaRPr lang="en-US" sz="2200"/>
          </a:p>
        </p:txBody>
      </p:sp>
    </p:spTree>
    <p:extLst>
      <p:ext uri="{BB962C8B-B14F-4D97-AF65-F5344CB8AC3E}">
        <p14:creationId xmlns:p14="http://schemas.microsoft.com/office/powerpoint/2010/main" val="3006499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Is there anything else Mr. Johnson should do before starting interviews? (Q8)</a:t>
            </a:r>
          </a:p>
        </p:txBody>
      </p:sp>
    </p:spTree>
    <p:extLst>
      <p:ext uri="{BB962C8B-B14F-4D97-AF65-F5344CB8AC3E}">
        <p14:creationId xmlns:p14="http://schemas.microsoft.com/office/powerpoint/2010/main" val="13448618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Mr. Johnson checks Nicole’s class schedule to determine which hallway the Nov. 2 incident likely occurred on and pulls the relevant surveillance video.  He is able to see a male student approach Nicole quickly from behind but the footage is too blurry to see whether any contact is made.  After the male student passes Nicole, the male student looks back over his shoulder as he walks away.  The video reveals no other significant details.</a:t>
            </a:r>
          </a:p>
          <a:p>
            <a:endParaRPr lang="en-US" sz="2600"/>
          </a:p>
        </p:txBody>
      </p:sp>
    </p:spTree>
    <p:extLst>
      <p:ext uri="{BB962C8B-B14F-4D97-AF65-F5344CB8AC3E}">
        <p14:creationId xmlns:p14="http://schemas.microsoft.com/office/powerpoint/2010/main" val="1779499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Mr. Johnson also looks up Nicole’s locker assignment and checks the video footage from the week before.  The video from Friday, October 30 shows what appears to be the same male student approach Nicole while she is at her locker.  The male student’s back is to the camera. At one point, the male student holds his hand up, apparently resting it on the locker next to Nicole’s.  A moment later, Nicole walks away.  The video quality is somewhat poor so it is impossible to tell whether the male student moved his arm before Nicole walked away or whether she pushed his arm out of the way. The video reveals no other significant details.</a:t>
            </a:r>
          </a:p>
          <a:p>
            <a:endParaRPr lang="en-US" sz="2600"/>
          </a:p>
        </p:txBody>
      </p:sp>
    </p:spTree>
    <p:extLst>
      <p:ext uri="{BB962C8B-B14F-4D97-AF65-F5344CB8AC3E}">
        <p14:creationId xmlns:p14="http://schemas.microsoft.com/office/powerpoint/2010/main" val="335401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What should Mr. Johnson do next? (Q9)</a:t>
            </a:r>
          </a:p>
          <a:p>
            <a:endParaRPr lang="en-US" sz="2600"/>
          </a:p>
        </p:txBody>
      </p:sp>
    </p:spTree>
    <p:extLst>
      <p:ext uri="{BB962C8B-B14F-4D97-AF65-F5344CB8AC3E}">
        <p14:creationId xmlns:p14="http://schemas.microsoft.com/office/powerpoint/2010/main" val="4103848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Next, Mr. Johnson contacts Nicole to schedule a time to interview her the following morning.  During that call, Mr. Johnson asks Nicole whether she has any of the text messages between her and Josh.  Nicole says that she deleted them all and blocked Josh’s number after he grabbed her in the hallway.  </a:t>
            </a:r>
          </a:p>
          <a:p>
            <a:pPr marL="0" indent="0">
              <a:buNone/>
            </a:pPr>
            <a:endParaRPr lang="en-US" sz="2600"/>
          </a:p>
        </p:txBody>
      </p:sp>
    </p:spTree>
    <p:extLst>
      <p:ext uri="{BB962C8B-B14F-4D97-AF65-F5344CB8AC3E}">
        <p14:creationId xmlns:p14="http://schemas.microsoft.com/office/powerpoint/2010/main" val="11556380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dirty="0"/>
              <a:t>The next morning, Mr. Johnson interviews Nicole.  He starts by saying “The purpose of this interview is to get more information about the sexual harassment complaint that you filed regarding Josh Roe.  This process will include me asking you some questions.  I will interview other witnesses that you identify, and I will interview Josh.  After I review all relevant evidence, I will write a report of my investigation.  My role is to be an objective fact finder.   Do you have any reason to believe that I cannot be fair and objective in this process?”  Nicole agrees that Mr. Johnson can be fair and objective.    </a:t>
            </a:r>
          </a:p>
          <a:p>
            <a:pPr marL="0" indent="0">
              <a:buNone/>
            </a:pPr>
            <a:endParaRPr lang="en-US" sz="2600" dirty="0"/>
          </a:p>
        </p:txBody>
      </p:sp>
    </p:spTree>
    <p:extLst>
      <p:ext uri="{BB962C8B-B14F-4D97-AF65-F5344CB8AC3E}">
        <p14:creationId xmlns:p14="http://schemas.microsoft.com/office/powerpoint/2010/main" val="1460869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Next Mr. Johnson reviews the written complaint with Nicole.  She confirms that the written complaint is complete and accurate.  Mr. Johnson goes through each allegation in the complaint to get additional details from Nicole.  He goes allegation by allegation, in chronologic order.  </a:t>
            </a:r>
          </a:p>
          <a:p>
            <a:pPr marL="0" indent="0">
              <a:buNone/>
            </a:pPr>
            <a:endParaRPr lang="en-US" sz="2600"/>
          </a:p>
        </p:txBody>
      </p:sp>
    </p:spTree>
    <p:extLst>
      <p:ext uri="{BB962C8B-B14F-4D97-AF65-F5344CB8AC3E}">
        <p14:creationId xmlns:p14="http://schemas.microsoft.com/office/powerpoint/2010/main" val="12033904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200" dirty="0"/>
              <a:t>During Nicole’s interview, Mr. Johnson learns the following additional information:</a:t>
            </a:r>
          </a:p>
          <a:p>
            <a:pPr lvl="0"/>
            <a:r>
              <a:rPr lang="en-US" sz="2200" dirty="0"/>
              <a:t>Nicole states that Josh’s friend, Joe Rodriguez, and her friend, Sarah Sizemore, heard Josh calling her “hot” and making comments about her body.  </a:t>
            </a:r>
          </a:p>
          <a:p>
            <a:pPr lvl="0"/>
            <a:r>
              <a:rPr lang="en-US" sz="2200" dirty="0"/>
              <a:t>When pressed for details, Nicole could not remember any of the specific comments about her body. </a:t>
            </a:r>
          </a:p>
          <a:p>
            <a:r>
              <a:rPr lang="en-US" sz="2200" dirty="0"/>
              <a:t>Although Nicole has deleted all the texts from Josh, when Mr. Johnson asked her whether she had any other record of them, such as screenshots, Nicole remembered that she had sent a few screen shots to her friend, Sarah Sizemore.  Nicole looked on her phone and was able to find two screenshots that appear to be text messages from 804-555-1234.  </a:t>
            </a:r>
          </a:p>
          <a:p>
            <a:pPr marL="0" indent="0">
              <a:buNone/>
            </a:pPr>
            <a:endParaRPr lang="en-US" sz="2200" dirty="0"/>
          </a:p>
        </p:txBody>
      </p:sp>
    </p:spTree>
    <p:extLst>
      <p:ext uri="{BB962C8B-B14F-4D97-AF65-F5344CB8AC3E}">
        <p14:creationId xmlns:p14="http://schemas.microsoft.com/office/powerpoint/2010/main" val="14907956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000" dirty="0"/>
              <a:t>During Nicole’s interview, Mr. Johnson learns the following additional information:</a:t>
            </a:r>
          </a:p>
          <a:p>
            <a:pPr lvl="0"/>
            <a:r>
              <a:rPr lang="en-US" sz="2000" dirty="0"/>
              <a:t>The first screen shot read: “Want to hook up at the party this weekend? I know U want some.”  Nicole responded “shut up.” The other number (alleged to be Josh) responded “I know you hooked up with Joe this summer so don’t play like you innocent.”  The screenshot did not show any response from Nicole.  In the text forwarding the screen shot, which was sent to Sarah, Nicole wrote “can u believe this? josh is such a creep and a liar.”</a:t>
            </a:r>
          </a:p>
          <a:p>
            <a:pPr lvl="0"/>
            <a:r>
              <a:rPr lang="en-US" sz="2000" dirty="0"/>
              <a:t>The second screen shot read “come on, send me a pic.”  Nicole wrote “f off.”  The response was “if you don’t send nudes, I will tell everyone that you screwed Joe.” Nicole wrote “leave me alone </a:t>
            </a:r>
            <a:r>
              <a:rPr lang="en-US" sz="2000" dirty="0" err="1"/>
              <a:t>i’m</a:t>
            </a:r>
            <a:r>
              <a:rPr lang="en-US" sz="2000" dirty="0"/>
              <a:t> in class.” The response was “how about a topless pic.”  In the text to Sarah, Nicole wrote “another one. he won’t leave me alone. </a:t>
            </a:r>
            <a:r>
              <a:rPr lang="en-US" sz="2000" dirty="0" err="1"/>
              <a:t>Imma</a:t>
            </a:r>
            <a:r>
              <a:rPr lang="en-US" sz="2000" dirty="0"/>
              <a:t> block him.”  Sarah responded with a mad face emoji and a thumbs up emoji.  </a:t>
            </a:r>
          </a:p>
          <a:p>
            <a:pPr marL="0" indent="0">
              <a:buNone/>
            </a:pPr>
            <a:endParaRPr lang="en-US" sz="2000" dirty="0"/>
          </a:p>
        </p:txBody>
      </p:sp>
    </p:spTree>
    <p:extLst>
      <p:ext uri="{BB962C8B-B14F-4D97-AF65-F5344CB8AC3E}">
        <p14:creationId xmlns:p14="http://schemas.microsoft.com/office/powerpoint/2010/main" val="2913921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400" dirty="0"/>
              <a:t>During Nicole’s interview, Mr. Johnson learns the following additional information:</a:t>
            </a:r>
          </a:p>
          <a:p>
            <a:pPr lvl="0"/>
            <a:r>
              <a:rPr lang="en-US" sz="2400" dirty="0"/>
              <a:t>Nicole provided Mr. Johnson with screen shots of these exchanges with Sarah.</a:t>
            </a:r>
          </a:p>
          <a:p>
            <a:pPr lvl="0"/>
            <a:r>
              <a:rPr lang="en-US" sz="2400" dirty="0"/>
              <a:t>Nicole said that sometimes Josh texted her while she was at school and sometimes at night.  She said that there were at least a dozen more text exchanges similar to the ones she sent Sarah.</a:t>
            </a:r>
          </a:p>
          <a:p>
            <a:pPr lvl="0"/>
            <a:r>
              <a:rPr lang="en-US" sz="2400" dirty="0"/>
              <a:t>Regarding the locker incident, Nicole said she did not think there were any witnesses and said she did not tell anyone about the incident until she filed her formal complaint.</a:t>
            </a:r>
          </a:p>
          <a:p>
            <a:pPr marL="0" indent="0">
              <a:buNone/>
            </a:pPr>
            <a:endParaRPr lang="en-US" sz="2400" dirty="0"/>
          </a:p>
        </p:txBody>
      </p:sp>
    </p:spTree>
    <p:extLst>
      <p:ext uri="{BB962C8B-B14F-4D97-AF65-F5344CB8AC3E}">
        <p14:creationId xmlns:p14="http://schemas.microsoft.com/office/powerpoint/2010/main" val="938461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400"/>
              <a:t>During Nicole’s interview, Mr. Johnson learns the following additional information:</a:t>
            </a:r>
          </a:p>
          <a:p>
            <a:pPr lvl="0"/>
            <a:r>
              <a:rPr lang="en-US" sz="2400"/>
              <a:t>Nicole repeated the allegation from her complaint fairly consistently that Josh tried to corner her at her locker and put his arm up to block her.  She said she was intimidated by Josh’s actions. When asked what specifically Josh said at the locker, however, Nicole first said she could not remember what he said and then said she thought it was something about going to a party.  She said she told him no and pushed past him.  </a:t>
            </a:r>
          </a:p>
          <a:p>
            <a:pPr lvl="0"/>
            <a:r>
              <a:rPr lang="en-US" sz="2400"/>
              <a:t>Nicole said that after the locker incident she went into the bathroom and cried.  She skipped her next class and then called her mother to pick her up early, but didn’t tell her mother why.  </a:t>
            </a:r>
          </a:p>
          <a:p>
            <a:pPr marL="0" indent="0">
              <a:buNone/>
            </a:pPr>
            <a:endParaRPr lang="en-US" sz="2400"/>
          </a:p>
        </p:txBody>
      </p:sp>
    </p:spTree>
    <p:extLst>
      <p:ext uri="{BB962C8B-B14F-4D97-AF65-F5344CB8AC3E}">
        <p14:creationId xmlns:p14="http://schemas.microsoft.com/office/powerpoint/2010/main" val="14530749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000" dirty="0"/>
              <a:t>During Nicole’s interview, Mr. Johnson learns the following additional information:</a:t>
            </a:r>
          </a:p>
          <a:p>
            <a:pPr lvl="0"/>
            <a:r>
              <a:rPr lang="en-US" sz="2000" dirty="0"/>
              <a:t>Regarding the incident in the hallway on November 2, Nicole said that she thought that Josh’s friend Joe was with Josh when he touched her breast.  She did not think anyone else saw it but she did text her friend Sarah right after it happened.  Nicole showed Mr. Johnson a text message on her phone in which Nicole said “that perv just grabbed by boob!”  Sarah responded “you </a:t>
            </a:r>
            <a:r>
              <a:rPr lang="en-US" sz="2000" dirty="0" err="1"/>
              <a:t>gotta</a:t>
            </a:r>
            <a:r>
              <a:rPr lang="en-US" sz="2000" dirty="0"/>
              <a:t> tell someone.”  Nicole provided Mr. Johnson a screen shot of that exchange.</a:t>
            </a:r>
          </a:p>
          <a:p>
            <a:pPr lvl="0"/>
            <a:r>
              <a:rPr lang="en-US" sz="2000" dirty="0"/>
              <a:t>Nicole said that she immediately went to Mrs. Smith’s classroom because she has a close relationship with Mrs. Smith and told her what had just happened. Then she called her mother to pick her up early again.  Nicole did not go to school the following day either.  She met with Dr. James and then went back home.  </a:t>
            </a:r>
          </a:p>
          <a:p>
            <a:pPr lvl="0"/>
            <a:r>
              <a:rPr lang="en-US" sz="2000" dirty="0"/>
              <a:t>Nicole said she has not been back to school yet because she is afraid Josh will do something else.  </a:t>
            </a:r>
          </a:p>
          <a:p>
            <a:pPr marL="0" indent="0">
              <a:buNone/>
            </a:pPr>
            <a:endParaRPr lang="en-US" sz="2000" dirty="0"/>
          </a:p>
        </p:txBody>
      </p:sp>
    </p:spTree>
    <p:extLst>
      <p:ext uri="{BB962C8B-B14F-4D97-AF65-F5344CB8AC3E}">
        <p14:creationId xmlns:p14="http://schemas.microsoft.com/office/powerpoint/2010/main" val="2916179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What should Mr. Johnson do to wrap up the interview? (Q10)</a:t>
            </a:r>
          </a:p>
          <a:p>
            <a:endParaRPr lang="en-US" sz="2600"/>
          </a:p>
          <a:p>
            <a:endParaRPr lang="en-US" sz="2600"/>
          </a:p>
        </p:txBody>
      </p:sp>
    </p:spTree>
    <p:extLst>
      <p:ext uri="{BB962C8B-B14F-4D97-AF65-F5344CB8AC3E}">
        <p14:creationId xmlns:p14="http://schemas.microsoft.com/office/powerpoint/2010/main" val="28418473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000" dirty="0"/>
              <a:t>Mr. Johnson asks Nicole whether there is anything else she wants him to know.  Nicole says there is not.  </a:t>
            </a:r>
          </a:p>
          <a:p>
            <a:r>
              <a:rPr lang="en-US" sz="2000" dirty="0"/>
              <a:t>Mr. Johnson asks Nicole how the issue could be resolved.  Nicole says she wants Josh to leave her alone and stop talking about her and that she doesn’t ever want to see him again.  Mr. Johnson reiterates that counseling is available and Nicole agrees that she would like to meet with the school counselor.  </a:t>
            </a:r>
          </a:p>
          <a:p>
            <a:r>
              <a:rPr lang="en-US" sz="2000" dirty="0"/>
              <a:t>Mr. Johnson tells Nicole that he will conduct some additional interviews and that the process will take several more weeks to complete.</a:t>
            </a:r>
          </a:p>
          <a:p>
            <a:r>
              <a:rPr lang="en-US" sz="2000" dirty="0"/>
              <a:t>He then prints his notes, which he has been typing throughout the interview.  He asks Nicole to read the notes, make any additions or changes, and then sign.  Nicole reads and then signs the notes.  </a:t>
            </a:r>
          </a:p>
          <a:p>
            <a:endParaRPr lang="en-US" sz="2000" dirty="0"/>
          </a:p>
        </p:txBody>
      </p:sp>
    </p:spTree>
    <p:extLst>
      <p:ext uri="{BB962C8B-B14F-4D97-AF65-F5344CB8AC3E}">
        <p14:creationId xmlns:p14="http://schemas.microsoft.com/office/powerpoint/2010/main" val="631094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What should Mr. Johnson do next? (Q11)</a:t>
            </a:r>
          </a:p>
          <a:p>
            <a:endParaRPr lang="en-US" sz="2600"/>
          </a:p>
          <a:p>
            <a:pPr marL="0" indent="0">
              <a:buNone/>
            </a:pPr>
            <a:endParaRPr lang="en-US" sz="2600"/>
          </a:p>
        </p:txBody>
      </p:sp>
    </p:spTree>
    <p:extLst>
      <p:ext uri="{BB962C8B-B14F-4D97-AF65-F5344CB8AC3E}">
        <p14:creationId xmlns:p14="http://schemas.microsoft.com/office/powerpoint/2010/main" val="4242585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Mr. Johnson records his observations of Nicole’s demeanor during her interview.  Nicole looked him in the eye for the most part, answered each question promptly, and gave consistent answers.  Her face reddened several times when discussing some of the specific language used by Josh but otherwise she appeared unfazed.</a:t>
            </a:r>
          </a:p>
          <a:p>
            <a:r>
              <a:rPr lang="en-US" sz="2600"/>
              <a:t>What should Mr. Johnson do next? (Q12)</a:t>
            </a:r>
          </a:p>
        </p:txBody>
      </p:sp>
    </p:spTree>
    <p:extLst>
      <p:ext uri="{BB962C8B-B14F-4D97-AF65-F5344CB8AC3E}">
        <p14:creationId xmlns:p14="http://schemas.microsoft.com/office/powerpoint/2010/main" val="2962050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Mr. Johnson decides that he needs to interview Sarah Sizemore and Joe Rodriguez before he interviews Josh.  </a:t>
            </a:r>
          </a:p>
          <a:p>
            <a:r>
              <a:rPr lang="en-US" sz="2600"/>
              <a:t>Mr. Johnson follows the same format for opening and closing each interview and has each witness read and sign his notes.  The following are the significant details of each interview. </a:t>
            </a:r>
          </a:p>
          <a:p>
            <a:endParaRPr lang="en-US" sz="2600"/>
          </a:p>
        </p:txBody>
      </p:sp>
    </p:spTree>
    <p:extLst>
      <p:ext uri="{BB962C8B-B14F-4D97-AF65-F5344CB8AC3E}">
        <p14:creationId xmlns:p14="http://schemas.microsoft.com/office/powerpoint/2010/main" val="482643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200"/>
              <a:t>Sarah Sizemore:</a:t>
            </a:r>
          </a:p>
          <a:p>
            <a:pPr lvl="0"/>
            <a:r>
              <a:rPr lang="en-US" sz="2200"/>
              <a:t>In response to a general question “tell me about Nicole and Josh,” Sarah responds “Josh is such a jerk.  He is always bothering Nicole and trying to sext her and hook up.”  </a:t>
            </a:r>
          </a:p>
          <a:p>
            <a:pPr lvl="0"/>
            <a:r>
              <a:rPr lang="en-US" sz="2200"/>
              <a:t>Sarah says she never overheard Josh talking about Nicole’s body or calling her “hot.”  </a:t>
            </a:r>
          </a:p>
          <a:p>
            <a:pPr lvl="0"/>
            <a:r>
              <a:rPr lang="en-US" sz="2200"/>
              <a:t>When shown the screenshots, Sarah confirmed that Nicole had sent them to her.  When asked if the phone number 804-555-1234 was Josh’s number, Sarah said that Nicole told her it was but she did not have Josh’s number so she could not say for sure. </a:t>
            </a:r>
          </a:p>
          <a:p>
            <a:r>
              <a:rPr lang="en-US" sz="2200"/>
              <a:t>Sarah said that Nicole also talked to her several times about Josh, complaining that he was wanting to hook up and would not leave her alone but Sarah could not remember the specifics of those conversations</a:t>
            </a:r>
          </a:p>
        </p:txBody>
      </p:sp>
    </p:spTree>
    <p:extLst>
      <p:ext uri="{BB962C8B-B14F-4D97-AF65-F5344CB8AC3E}">
        <p14:creationId xmlns:p14="http://schemas.microsoft.com/office/powerpoint/2010/main" val="3863657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600"/>
              <a:t>Joe Rodriguez</a:t>
            </a:r>
          </a:p>
          <a:p>
            <a:pPr lvl="0"/>
            <a:r>
              <a:rPr lang="en-US" sz="2600"/>
              <a:t>Joe told Mr. Johnson that Josh had been his best friend since middle school.  </a:t>
            </a:r>
          </a:p>
          <a:p>
            <a:pPr lvl="0"/>
            <a:r>
              <a:rPr lang="en-US" sz="2600"/>
              <a:t>Joe said that he and Nicole dated briefly over the summer and that Josh was jealous and had a crush on Nicole and constantly asked Joe about her. </a:t>
            </a:r>
          </a:p>
          <a:p>
            <a:pPr lvl="0"/>
            <a:r>
              <a:rPr lang="en-US" sz="2600"/>
              <a:t>Joe recalled a conversation a couple weeks earlier in which Josh was talking loudly about Nicole, called her “hot,” and talked about the size of her breasts.  Joe did not think that Nicole overheard the conversation.  “In fact,” Josh says, “she wasn’t even around then. I didn’t see her anywhere.”</a:t>
            </a:r>
          </a:p>
          <a:p>
            <a:pPr marL="0" indent="0">
              <a:buNone/>
            </a:pPr>
            <a:endParaRPr lang="en-US" sz="2600"/>
          </a:p>
        </p:txBody>
      </p:sp>
    </p:spTree>
    <p:extLst>
      <p:ext uri="{BB962C8B-B14F-4D97-AF65-F5344CB8AC3E}">
        <p14:creationId xmlns:p14="http://schemas.microsoft.com/office/powerpoint/2010/main" val="24964159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400" dirty="0"/>
              <a:t>Joe Rodriguez</a:t>
            </a:r>
          </a:p>
          <a:p>
            <a:pPr lvl="0"/>
            <a:r>
              <a:rPr lang="en-US" sz="2400" dirty="0"/>
              <a:t>Joe said he didn’t know anything about text messages between Josh and Nicole.  </a:t>
            </a:r>
          </a:p>
          <a:p>
            <a:pPr lvl="0"/>
            <a:r>
              <a:rPr lang="en-US" sz="2400" dirty="0"/>
              <a:t>When asked if Josh’s phone number was 804-555-1234, Joe said “uh, I don’t know.”  When asked if he could look at his phone to determine whether that was Josh’s number, Joe looks at his phone, avoids making eye contact with Mr. Johnson, and then said “that’s not Josh.”  Joe refuses to let Mr. Johnson look at his phone. </a:t>
            </a:r>
          </a:p>
          <a:p>
            <a:pPr marL="0" indent="0">
              <a:buNone/>
            </a:pPr>
            <a:endParaRPr lang="en-US" sz="1800" dirty="0"/>
          </a:p>
        </p:txBody>
      </p:sp>
    </p:spTree>
    <p:extLst>
      <p:ext uri="{BB962C8B-B14F-4D97-AF65-F5344CB8AC3E}">
        <p14:creationId xmlns:p14="http://schemas.microsoft.com/office/powerpoint/2010/main" val="21547935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400" dirty="0"/>
              <a:t>Joe Rodriguez</a:t>
            </a:r>
          </a:p>
          <a:p>
            <a:pPr lvl="0"/>
            <a:r>
              <a:rPr lang="en-US" sz="2400" dirty="0"/>
              <a:t>When asked what he observed in the hallway on November 2, Joe said that he and Josh were walking down the hall.  They saw Nicole in front of them.  Josh ran up behind Nicole, said something to her (that Joe did not hear) and then started laughing.  Then he and Josh proceeded to class.</a:t>
            </a:r>
          </a:p>
          <a:p>
            <a:pPr lvl="0"/>
            <a:r>
              <a:rPr lang="en-US" sz="2400" dirty="0"/>
              <a:t>“Did you see Josh touch Nicole?” asked Mr. Johnson.  Joe says “No.”  </a:t>
            </a:r>
          </a:p>
          <a:p>
            <a:pPr lvl="0"/>
            <a:r>
              <a:rPr lang="en-US" sz="2400" dirty="0"/>
              <a:t>Mr. Johnson asked Joe to clarify where he was when Josh said something to Nicole, Joe said he was about two yards behind them and Nicole’s back was to him. </a:t>
            </a:r>
          </a:p>
          <a:p>
            <a:pPr marL="0" indent="0">
              <a:buNone/>
            </a:pPr>
            <a:endParaRPr lang="en-US" sz="1800" dirty="0"/>
          </a:p>
        </p:txBody>
      </p:sp>
    </p:spTree>
    <p:extLst>
      <p:ext uri="{BB962C8B-B14F-4D97-AF65-F5344CB8AC3E}">
        <p14:creationId xmlns:p14="http://schemas.microsoft.com/office/powerpoint/2010/main" val="6065882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After each interview, Mr. Johnson records his observations of each.  Regarding Sarah, Mr. Johnson noted that she was firm in her answers, made eye contact fairly consistently, and gave consistent answers.  Regarding Joe, Mr. Johnson noted that he initially made consistent eye contact and answered promptly.  Once he was asked about Josh’s phone number, Joe began to look away and fidget.   </a:t>
            </a:r>
          </a:p>
          <a:p>
            <a:r>
              <a:rPr lang="en-US" sz="2600"/>
              <a:t>What should Mr. Johnson do after interviewing Sarah and Joe? (Q13)</a:t>
            </a:r>
          </a:p>
          <a:p>
            <a:endParaRPr lang="en-US" sz="2600"/>
          </a:p>
          <a:p>
            <a:pPr marL="0" indent="0">
              <a:buNone/>
            </a:pPr>
            <a:endParaRPr lang="en-US" sz="2600"/>
          </a:p>
        </p:txBody>
      </p:sp>
    </p:spTree>
    <p:extLst>
      <p:ext uri="{BB962C8B-B14F-4D97-AF65-F5344CB8AC3E}">
        <p14:creationId xmlns:p14="http://schemas.microsoft.com/office/powerpoint/2010/main" val="5676460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dirty="0"/>
              <a:t>Mr. Johnson contacts Josh’s parents to schedule a time to interview Josh the following day. </a:t>
            </a:r>
          </a:p>
          <a:p>
            <a:r>
              <a:rPr lang="en-US" sz="2600" dirty="0"/>
              <a:t>Mr. Johnson reviews the complaint, the video footage, his notes of the other interviews and the screenshots.  He also reviews the policy and Code of Conduct again.  He plans several areas of inquiry but does not script the questions.  </a:t>
            </a:r>
          </a:p>
          <a:p>
            <a:endParaRPr lang="en-US" sz="2600" dirty="0"/>
          </a:p>
        </p:txBody>
      </p:sp>
    </p:spTree>
    <p:extLst>
      <p:ext uri="{BB962C8B-B14F-4D97-AF65-F5344CB8AC3E}">
        <p14:creationId xmlns:p14="http://schemas.microsoft.com/office/powerpoint/2010/main" val="24471644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dirty="0"/>
              <a:t>The next day, Josh shows up for his interview with his father and an attorney.  Mr. Johnson starts the interview the same way as the others, explaining his role and the process.  </a:t>
            </a:r>
          </a:p>
          <a:p>
            <a:r>
              <a:rPr lang="en-US" sz="2600" dirty="0"/>
              <a:t>Then Mr. Johnson says “Josh, can you tell me what has been going on with Nicole Doe?” The attorney interjects, saying “That girl’s parents are threatening to press charges, he’s not answering any questions about her.” </a:t>
            </a:r>
          </a:p>
          <a:p>
            <a:r>
              <a:rPr lang="en-US" sz="2600" dirty="0"/>
              <a:t>Mr. Johnson explains “that’s his right to not answer questions but we still have to conduct our investigation.  If Josh does not cooperate, then we will have to make a decision based on the information we have.” </a:t>
            </a:r>
          </a:p>
          <a:p>
            <a:endParaRPr lang="en-US" sz="2600" dirty="0"/>
          </a:p>
        </p:txBody>
      </p:sp>
    </p:spTree>
    <p:extLst>
      <p:ext uri="{BB962C8B-B14F-4D97-AF65-F5344CB8AC3E}">
        <p14:creationId xmlns:p14="http://schemas.microsoft.com/office/powerpoint/2010/main" val="1944159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200" dirty="0"/>
              <a:t>The attorney eventually agrees to allow Josh to answer some limited questions.   </a:t>
            </a:r>
          </a:p>
          <a:p>
            <a:pPr lvl="0"/>
            <a:r>
              <a:rPr lang="en-US" sz="2200" dirty="0"/>
              <a:t>Josh denied ever calling Nicole “hot.”  Josh also denied making comments about Nicole’s body.  When asked if he ever made comments like that to Joe Rodriguez, Josh said “No way.  Joe is my best friend and he used to date Nicole.  I never talked like that about her.  You can ask Joe.”</a:t>
            </a:r>
          </a:p>
          <a:p>
            <a:pPr lvl="0"/>
            <a:r>
              <a:rPr lang="en-US" sz="2200" dirty="0"/>
              <a:t> Josh said he had texted Nicole a few times but nothing inappropriate.  When asked what types of things he would text her, Josh said it was about class assignments.  </a:t>
            </a:r>
          </a:p>
          <a:p>
            <a:pPr lvl="0"/>
            <a:r>
              <a:rPr lang="en-US" sz="2200" dirty="0"/>
              <a:t>When Mr. Johnson asked Josh what his cell phone number was, the attorney told Josh not to answer.</a:t>
            </a:r>
          </a:p>
          <a:p>
            <a:pPr marL="0" indent="0">
              <a:buNone/>
            </a:pPr>
            <a:endParaRPr lang="en-US" sz="2200" dirty="0"/>
          </a:p>
        </p:txBody>
      </p:sp>
    </p:spTree>
    <p:extLst>
      <p:ext uri="{BB962C8B-B14F-4D97-AF65-F5344CB8AC3E}">
        <p14:creationId xmlns:p14="http://schemas.microsoft.com/office/powerpoint/2010/main" val="13161347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lvl="0"/>
            <a:r>
              <a:rPr lang="en-US" sz="2000" dirty="0"/>
              <a:t>Josh denied ever talking to Nicole at her locker.  When asked if he was sure about that Josh said he was positive and that he did not even know where Nicole’s locker was.  Mr. Johnson said that the video footage shows him at Nicole’s locker.  The attorney said he would not allow any more questions about the locker. </a:t>
            </a:r>
          </a:p>
          <a:p>
            <a:pPr lvl="0"/>
            <a:r>
              <a:rPr lang="en-US" sz="2000" dirty="0"/>
              <a:t>Josh denied touching Nicole in the hallway.  Josh said he and Joe were walking to class and Nicole dropped a piece of paper.  Josh said he picked up the paper and ran up to Nicole to hand it to her.  She said “thanks” and he looked back to say “welcome.”</a:t>
            </a:r>
          </a:p>
          <a:p>
            <a:pPr lvl="0"/>
            <a:r>
              <a:rPr lang="en-US" sz="2000" dirty="0"/>
              <a:t>When Mr. Johnson asked Josh whether the video from the hallway would show Josh picking something up off the floor, Josh did not answer.</a:t>
            </a:r>
          </a:p>
          <a:p>
            <a:pPr lvl="0"/>
            <a:r>
              <a:rPr lang="en-US" sz="2000" dirty="0"/>
              <a:t>Mr. Johnson asked Josh whether he should speak to anyone else that might confirm his version of the events.  Josh responded, “No, only Joe.”</a:t>
            </a:r>
          </a:p>
          <a:p>
            <a:endParaRPr lang="en-US" sz="2000" dirty="0"/>
          </a:p>
        </p:txBody>
      </p:sp>
    </p:spTree>
    <p:extLst>
      <p:ext uri="{BB962C8B-B14F-4D97-AF65-F5344CB8AC3E}">
        <p14:creationId xmlns:p14="http://schemas.microsoft.com/office/powerpoint/2010/main" val="13931531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After the interview, Mr. Johnson recorded his observations of Josh’s demeanor.  He noted that Josh was fidgety throughout the interview.  He looked to his father and attorney with every question.  He took a long time to answer even the simplest of questions.  When confronted with the information about the video footage of the locker incident, Josh became noticeably pale and appeared to sweat.</a:t>
            </a:r>
          </a:p>
          <a:p>
            <a:r>
              <a:rPr lang="en-US" sz="2600"/>
              <a:t>What should Mr. Johnson do next? (Q14)   </a:t>
            </a:r>
          </a:p>
          <a:p>
            <a:endParaRPr lang="en-US" sz="2600"/>
          </a:p>
        </p:txBody>
      </p:sp>
    </p:spTree>
    <p:extLst>
      <p:ext uri="{BB962C8B-B14F-4D97-AF65-F5344CB8AC3E}">
        <p14:creationId xmlns:p14="http://schemas.microsoft.com/office/powerpoint/2010/main" val="30050063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Mr. Johnson reviewed all the information again, including watching the videos a third time.  He confirmed that the male student who approached Nicole at her locker was Josh.  He also confirmed that the hallway video from November 2 did not show Josh bending down as if to pick anything up from the floor.  He reviewed additional footage to track Josh from the classroom he exited until after he passed Nicole and there was nothing to indicate that Josh had picked anything up from the floor.  </a:t>
            </a:r>
          </a:p>
          <a:p>
            <a:r>
              <a:rPr lang="en-US" sz="2600"/>
              <a:t>What should Mr. Johnson do next? (Q 15)</a:t>
            </a:r>
          </a:p>
          <a:p>
            <a:endParaRPr lang="en-US" sz="2600"/>
          </a:p>
          <a:p>
            <a:pPr marL="0" indent="0">
              <a:buNone/>
            </a:pPr>
            <a:endParaRPr lang="en-US" sz="2600"/>
          </a:p>
        </p:txBody>
      </p:sp>
    </p:spTree>
    <p:extLst>
      <p:ext uri="{BB962C8B-B14F-4D97-AF65-F5344CB8AC3E}">
        <p14:creationId xmlns:p14="http://schemas.microsoft.com/office/powerpoint/2010/main" val="38832774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Bothered by the fact that he had not been able to confirm Josh’s phone number, Mr. Johnson checked with the baseball coach, who confirmed that Josh had been on the baseball team since eighth grade.  The baseball coach had a roster of players’ numbers so that he could let them know about practice cancellations and the like.  The coach provided a copy of the roster, which indicated Josh Roe’s cell phone number was 804-555-1234.</a:t>
            </a:r>
          </a:p>
          <a:p>
            <a:r>
              <a:rPr lang="en-US" sz="2600"/>
              <a:t>What should Mr. Johnson do next? (Q16)</a:t>
            </a:r>
          </a:p>
          <a:p>
            <a:pPr marL="0" indent="0">
              <a:buNone/>
            </a:pPr>
            <a:endParaRPr lang="en-US" sz="2600"/>
          </a:p>
        </p:txBody>
      </p:sp>
    </p:spTree>
    <p:extLst>
      <p:ext uri="{BB962C8B-B14F-4D97-AF65-F5344CB8AC3E}">
        <p14:creationId xmlns:p14="http://schemas.microsoft.com/office/powerpoint/2010/main" val="1099999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Mr. Johnson followed up with Nicole by phone. He said he had just a few questions.  He asked whether Josh tried to hand her anything in the hallway on November 2.  She said that he did not.  Mr. Johnson asked Nicole to describe the incident again.  She gave a description that was almost identical to the description that she put in her complaint and that she gave Mr. Johnson previously. </a:t>
            </a:r>
          </a:p>
          <a:p>
            <a:pPr marL="0" indent="0">
              <a:buNone/>
            </a:pPr>
            <a:endParaRPr lang="en-US" sz="2600"/>
          </a:p>
        </p:txBody>
      </p:sp>
    </p:spTree>
    <p:extLst>
      <p:ext uri="{BB962C8B-B14F-4D97-AF65-F5344CB8AC3E}">
        <p14:creationId xmlns:p14="http://schemas.microsoft.com/office/powerpoint/2010/main" val="13208832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400" dirty="0"/>
              <a:t>Nicole also said that she had been thinking about the texts and her mother had been able to pull the detail from her cell phone provider.  </a:t>
            </a:r>
          </a:p>
          <a:p>
            <a:r>
              <a:rPr lang="en-US" sz="2400" dirty="0"/>
              <a:t>Mrs. Doe sent Mr. Johnson an email later that evening that had a call and text log attached which appeared to have been downloaded from Verizon’s website.  In the email, Mrs. Doe said it was the log for Nicole’s cell phone.  </a:t>
            </a:r>
          </a:p>
          <a:p>
            <a:r>
              <a:rPr lang="en-US" sz="2400" dirty="0"/>
              <a:t>The log showed no phone calls to or from 804-555-1234 but showed 27 texts from 804-555-1234 and 7 texts to 804-555-1234 over a three-week period from mid-October to early November.  The messages appeared to stop on November 2.   A total of 15 of the texts occurred on school days during school hours.</a:t>
            </a:r>
          </a:p>
          <a:p>
            <a:endParaRPr lang="en-US" sz="2400" dirty="0"/>
          </a:p>
        </p:txBody>
      </p:sp>
    </p:spTree>
    <p:extLst>
      <p:ext uri="{BB962C8B-B14F-4D97-AF65-F5344CB8AC3E}">
        <p14:creationId xmlns:p14="http://schemas.microsoft.com/office/powerpoint/2010/main" val="18414263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What should Mr. Johnson do next?   (Q17)</a:t>
            </a:r>
          </a:p>
          <a:p>
            <a:endParaRPr lang="en-US" sz="2600"/>
          </a:p>
        </p:txBody>
      </p:sp>
    </p:spTree>
    <p:extLst>
      <p:ext uri="{BB962C8B-B14F-4D97-AF65-F5344CB8AC3E}">
        <p14:creationId xmlns:p14="http://schemas.microsoft.com/office/powerpoint/2010/main" val="21039142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lvl="0"/>
            <a:r>
              <a:rPr lang="en-US" sz="2600"/>
              <a:t> </a:t>
            </a:r>
            <a:r>
              <a:rPr lang="en-US" sz="2600" b="1" u="sng"/>
              <a:t>Remember</a:t>
            </a:r>
            <a:r>
              <a:rPr lang="en-US" sz="2600"/>
              <a:t> that once the investigation is complete but before the report is finalized, both parties must be given the opportunity to inspect and review any evidence that is “directly related to the allegations raised in the formal complaint, including evidence upon which the recipient does not intend to rely and inculpatory and exculpatory evidence” and respond. 34 CFR § 106.45(b)(5).</a:t>
            </a:r>
          </a:p>
          <a:p>
            <a:pPr lvl="0"/>
            <a:r>
              <a:rPr lang="en-US" sz="2600"/>
              <a:t>The evidence must be sent to both parties and their advisors, if any, in electronic format or hard copy.</a:t>
            </a:r>
          </a:p>
          <a:p>
            <a:pPr marL="0" indent="0">
              <a:buNone/>
            </a:pPr>
            <a:endParaRPr lang="en-US" sz="2600"/>
          </a:p>
        </p:txBody>
      </p:sp>
    </p:spTree>
    <p:extLst>
      <p:ext uri="{BB962C8B-B14F-4D97-AF65-F5344CB8AC3E}">
        <p14:creationId xmlns:p14="http://schemas.microsoft.com/office/powerpoint/2010/main" val="15138544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Mr. Johnson compiles all of the evidence including a copy of the complaint, copies of the interview notes for each witness, the screenshots, the video footage of the locker incident and the hallway incident, the baseball roster, and the Verizon call logs.  He sends all of this in an email to Nicole and her parents and to Josh, his parents, and his attorney, advising them that they have ten days to respond.  </a:t>
            </a:r>
          </a:p>
          <a:p>
            <a:pPr marL="0" indent="0">
              <a:buNone/>
            </a:pPr>
            <a:endParaRPr lang="en-US" sz="2600"/>
          </a:p>
        </p:txBody>
      </p:sp>
    </p:spTree>
    <p:extLst>
      <p:ext uri="{BB962C8B-B14F-4D97-AF65-F5344CB8AC3E}">
        <p14:creationId xmlns:p14="http://schemas.microsoft.com/office/powerpoint/2010/main" val="12694106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Nicole and her parents do not respond to the sharing of evidence.  Josh’s attorney does respond.  The attorney says that the baseball roster should not be considered evidence of Josh’s phone number because it is hearsay and that the screen shots provided by Nicole are “not authenticated and should be disregarded.”  The attorney also says that the information provided by Sarah should be disregarded because she is biased towards her friend, Nicole. </a:t>
            </a:r>
          </a:p>
          <a:p>
            <a:r>
              <a:rPr lang="en-US" sz="2600"/>
              <a:t>What should Mr. Johnson do next? (Q18)</a:t>
            </a:r>
          </a:p>
          <a:p>
            <a:endParaRPr lang="en-US" sz="2600"/>
          </a:p>
        </p:txBody>
      </p:sp>
    </p:spTree>
    <p:extLst>
      <p:ext uri="{BB962C8B-B14F-4D97-AF65-F5344CB8AC3E}">
        <p14:creationId xmlns:p14="http://schemas.microsoft.com/office/powerpoint/2010/main" val="40412574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The Title IX regulations require that the investigator create a written report that “fairly summarizes relevant evidence.” 34 CFR § 106.45(b)(5).</a:t>
            </a:r>
          </a:p>
          <a:p>
            <a:pPr marL="0" indent="0">
              <a:buNone/>
            </a:pPr>
            <a:endParaRPr lang="en-US" sz="2600"/>
          </a:p>
        </p:txBody>
      </p:sp>
    </p:spTree>
    <p:extLst>
      <p:ext uri="{BB962C8B-B14F-4D97-AF65-F5344CB8AC3E}">
        <p14:creationId xmlns:p14="http://schemas.microsoft.com/office/powerpoint/2010/main" val="29847040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1975449"/>
            <a:ext cx="10515600" cy="4813540"/>
          </a:xfrm>
        </p:spPr>
        <p:txBody>
          <a:bodyPr>
            <a:normAutofit lnSpcReduction="10000"/>
          </a:bodyPr>
          <a:lstStyle/>
          <a:p>
            <a:pPr lvl="0"/>
            <a:r>
              <a:rPr lang="en-US" sz="1600" dirty="0"/>
              <a:t>Every report should include certain basic information.  The following is a recommended format to follow:</a:t>
            </a:r>
          </a:p>
          <a:p>
            <a:pPr lvl="1"/>
            <a:r>
              <a:rPr lang="en-US" sz="1600" dirty="0"/>
              <a:t>Introduction</a:t>
            </a:r>
          </a:p>
          <a:p>
            <a:pPr lvl="2"/>
            <a:r>
              <a:rPr lang="en-US" sz="1600" dirty="0"/>
              <a:t>Name of the complainant and respondent and date of complaint</a:t>
            </a:r>
          </a:p>
          <a:p>
            <a:pPr lvl="2"/>
            <a:r>
              <a:rPr lang="en-US" sz="1600" dirty="0"/>
              <a:t>Brief summary of the allegations</a:t>
            </a:r>
          </a:p>
          <a:p>
            <a:pPr lvl="2"/>
            <a:r>
              <a:rPr lang="en-US" sz="1600" dirty="0"/>
              <a:t>List of supportive measures implemented at the outset.</a:t>
            </a:r>
          </a:p>
          <a:p>
            <a:pPr lvl="1"/>
            <a:r>
              <a:rPr lang="en-US" sz="1600" dirty="0"/>
              <a:t>Applicable School Board Policy</a:t>
            </a:r>
          </a:p>
          <a:p>
            <a:pPr lvl="2"/>
            <a:r>
              <a:rPr lang="en-US" sz="1600" dirty="0"/>
              <a:t>Citation to the relevant policies and excerpts of relevant provisions, if appropriate</a:t>
            </a:r>
          </a:p>
          <a:p>
            <a:pPr lvl="1"/>
            <a:r>
              <a:rPr lang="en-US" sz="1600" dirty="0"/>
              <a:t>Investigative Procedure</a:t>
            </a:r>
          </a:p>
          <a:p>
            <a:pPr lvl="2"/>
            <a:r>
              <a:rPr lang="en-US" sz="1600" dirty="0"/>
              <a:t>A summary of the investigation process, including names of all witnesses and identifying all documents, etc. </a:t>
            </a:r>
          </a:p>
          <a:p>
            <a:pPr lvl="1"/>
            <a:r>
              <a:rPr lang="en-US" sz="1600" dirty="0"/>
              <a:t>Statement of Facts</a:t>
            </a:r>
          </a:p>
          <a:p>
            <a:pPr lvl="2"/>
            <a:r>
              <a:rPr lang="en-US" sz="1600" dirty="0"/>
              <a:t>The allegations in the formal complaint</a:t>
            </a:r>
          </a:p>
          <a:p>
            <a:pPr lvl="2"/>
            <a:r>
              <a:rPr lang="en-US" sz="1600" dirty="0"/>
              <a:t>The respondent’s response to each allegation</a:t>
            </a:r>
          </a:p>
          <a:p>
            <a:pPr lvl="2"/>
            <a:r>
              <a:rPr lang="en-US" sz="1600" dirty="0"/>
              <a:t>The facts relevant to each allegation, including other witness’s statements and documents, etc. that support or refute the allegation.</a:t>
            </a:r>
          </a:p>
          <a:p>
            <a:pPr lvl="1"/>
            <a:r>
              <a:rPr lang="en-US" sz="1600" dirty="0"/>
              <a:t>Conclusions</a:t>
            </a:r>
          </a:p>
          <a:p>
            <a:pPr lvl="2"/>
            <a:r>
              <a:rPr lang="en-US" sz="1600" dirty="0"/>
              <a:t>Reach a conclusion as to each allegation and explain how the conclusion was reached.</a:t>
            </a:r>
          </a:p>
          <a:p>
            <a:pPr lvl="2"/>
            <a:r>
              <a:rPr lang="en-US" sz="1600" dirty="0"/>
              <a:t>Explanation of credibility determinations</a:t>
            </a:r>
          </a:p>
          <a:p>
            <a:pPr lvl="2"/>
            <a:r>
              <a:rPr lang="en-US" sz="1600" dirty="0"/>
              <a:t>Explain how conflicts were resolved</a:t>
            </a:r>
            <a:endParaRPr lang="en-US" sz="1000" dirty="0"/>
          </a:p>
        </p:txBody>
      </p:sp>
    </p:spTree>
    <p:extLst>
      <p:ext uri="{BB962C8B-B14F-4D97-AF65-F5344CB8AC3E}">
        <p14:creationId xmlns:p14="http://schemas.microsoft.com/office/powerpoint/2010/main" val="5896589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Discuss Sample Report.</a:t>
            </a:r>
          </a:p>
          <a:p>
            <a:r>
              <a:rPr lang="en-US" sz="2600"/>
              <a:t>After Mr. Johnson completes his report, he submits it to Dr. Atkins, Assistant Superintendent for Curriculum and Instruction, who has been designated and trained as a decision maker for purposes of Title IX.  </a:t>
            </a:r>
          </a:p>
          <a:p>
            <a:r>
              <a:rPr lang="en-US" sz="2600"/>
              <a:t>What should Dr. Atkins do first? (Q19)</a:t>
            </a:r>
          </a:p>
          <a:p>
            <a:pPr marL="0" indent="0">
              <a:buNone/>
            </a:pPr>
            <a:endParaRPr lang="en-US" sz="2600"/>
          </a:p>
        </p:txBody>
      </p:sp>
    </p:spTree>
    <p:extLst>
      <p:ext uri="{BB962C8B-B14F-4D97-AF65-F5344CB8AC3E}">
        <p14:creationId xmlns:p14="http://schemas.microsoft.com/office/powerpoint/2010/main" val="19849055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Dr. Atkins allows each party the opportunity to submit written, relevant questions to be asked of any party or witness.  </a:t>
            </a:r>
          </a:p>
          <a:p>
            <a:r>
              <a:rPr lang="en-US" sz="2600"/>
              <a:t>Nicole does not submit any questions. </a:t>
            </a:r>
          </a:p>
          <a:p>
            <a:r>
              <a:rPr lang="en-US" sz="2600"/>
              <a:t>Josh’s attorney submits the following four questions, which he wants Dr. Atkins to ask Nicole: (1) Did you ever have sex with Joe Rodriguez? (2) If so, how many times? (3) When was the last time you had sex with Joe Rodriguez? (4) How many partners have you had sex with in the last year?</a:t>
            </a:r>
          </a:p>
          <a:p>
            <a:r>
              <a:rPr lang="en-US" sz="2600"/>
              <a:t>What should Dr. Atkins do? (Q20)</a:t>
            </a:r>
          </a:p>
          <a:p>
            <a:endParaRPr lang="en-US" sz="2600"/>
          </a:p>
        </p:txBody>
      </p:sp>
    </p:spTree>
    <p:extLst>
      <p:ext uri="{BB962C8B-B14F-4D97-AF65-F5344CB8AC3E}">
        <p14:creationId xmlns:p14="http://schemas.microsoft.com/office/powerpoint/2010/main" val="24894611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600"/>
              <a:t>Limitation on Subject Matter</a:t>
            </a:r>
          </a:p>
          <a:p>
            <a:pPr lvl="0"/>
            <a:r>
              <a:rPr lang="en-US" sz="2600"/>
              <a:t>Questions and evidence about the complainant’s sexual predisposition or prior sexual behavior are not relevant, unless offered to prove either</a:t>
            </a:r>
          </a:p>
          <a:p>
            <a:pPr lvl="1"/>
            <a:r>
              <a:rPr lang="en-US" sz="2600"/>
              <a:t>That someone other than the respondent committed the alleged conduct, or </a:t>
            </a:r>
          </a:p>
          <a:p>
            <a:pPr lvl="1"/>
            <a:r>
              <a:rPr lang="en-US" sz="2600"/>
              <a:t>If the questions and evidence concern specific incidents of the complainant’s prior sexual behavior with respect to the respondent and are offered to prove consent.</a:t>
            </a:r>
          </a:p>
          <a:p>
            <a:endParaRPr lang="en-US" sz="2600"/>
          </a:p>
        </p:txBody>
      </p:sp>
    </p:spTree>
    <p:extLst>
      <p:ext uri="{BB962C8B-B14F-4D97-AF65-F5344CB8AC3E}">
        <p14:creationId xmlns:p14="http://schemas.microsoft.com/office/powerpoint/2010/main" val="32650710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Dr. Atkins does not allow any of the questions posed by Josh’s attorney. </a:t>
            </a:r>
          </a:p>
        </p:txBody>
      </p:sp>
    </p:spTree>
    <p:extLst>
      <p:ext uri="{BB962C8B-B14F-4D97-AF65-F5344CB8AC3E}">
        <p14:creationId xmlns:p14="http://schemas.microsoft.com/office/powerpoint/2010/main" val="13209147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000"/>
              <a:t>The decision-maker (who must be a different person from the Title IX Coordinator and the investigator) must apply the standard of review that has been adopted and issue a written determination of responsibility that includes six elements:</a:t>
            </a:r>
          </a:p>
          <a:p>
            <a:pPr lvl="0"/>
            <a:r>
              <a:rPr lang="en-US" sz="2000"/>
              <a:t>Identification of the allegations that potentially constitute sexual harassment.</a:t>
            </a:r>
          </a:p>
          <a:p>
            <a:pPr lvl="0"/>
            <a:r>
              <a:rPr lang="en-US" sz="2000"/>
              <a:t>A description of the procedural steps taken.</a:t>
            </a:r>
          </a:p>
          <a:p>
            <a:pPr lvl="0"/>
            <a:r>
              <a:rPr lang="en-US" sz="2000"/>
              <a:t>Findings of fact.</a:t>
            </a:r>
          </a:p>
          <a:p>
            <a:pPr lvl="0"/>
            <a:r>
              <a:rPr lang="en-US" sz="2000"/>
              <a:t>Conclusions regarding the application of the code of conduct to the facts.</a:t>
            </a:r>
          </a:p>
          <a:p>
            <a:pPr lvl="0"/>
            <a:r>
              <a:rPr lang="en-US" sz="2000"/>
              <a:t>A statement of and rationale for the result for each allegation, including a determination of responsibility, disciplinary sanctions, and whether remedies will be provided to complainant.</a:t>
            </a:r>
          </a:p>
          <a:p>
            <a:pPr lvl="0"/>
            <a:r>
              <a:rPr lang="en-US" sz="2000"/>
              <a:t>Procedures and bases for appeal.</a:t>
            </a:r>
          </a:p>
          <a:p>
            <a:endParaRPr lang="en-US" sz="2000"/>
          </a:p>
        </p:txBody>
      </p:sp>
    </p:spTree>
    <p:extLst>
      <p:ext uri="{BB962C8B-B14F-4D97-AF65-F5344CB8AC3E}">
        <p14:creationId xmlns:p14="http://schemas.microsoft.com/office/powerpoint/2010/main" val="20922345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Discuss Sample Determination of Responsibility.</a:t>
            </a:r>
          </a:p>
          <a:p>
            <a:r>
              <a:rPr lang="en-US" sz="2600"/>
              <a:t>After the Determination of Responsibility is issued, Josh’s attorney files a notice of appeal.  </a:t>
            </a:r>
          </a:p>
        </p:txBody>
      </p:sp>
    </p:spTree>
    <p:extLst>
      <p:ext uri="{BB962C8B-B14F-4D97-AF65-F5344CB8AC3E}">
        <p14:creationId xmlns:p14="http://schemas.microsoft.com/office/powerpoint/2010/main" val="9771980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pPr marL="0" indent="0">
              <a:buNone/>
            </a:pPr>
            <a:r>
              <a:rPr lang="en-US" sz="2000"/>
              <a:t>In the notice, the attorney claims the following:</a:t>
            </a:r>
          </a:p>
          <a:p>
            <a:pPr lvl="0"/>
            <a:r>
              <a:rPr lang="en-US" sz="2000"/>
              <a:t>The School Board’s decision was wrong because Josh did not engage in the behaviors alleged.</a:t>
            </a:r>
          </a:p>
          <a:p>
            <a:pPr lvl="0"/>
            <a:r>
              <a:rPr lang="en-US" sz="2000"/>
              <a:t>Another friend of Josh’s, Aaron Rogers, says that Josh was with him on October 30 and that Josh did not go to Nicole’s locker that day.</a:t>
            </a:r>
          </a:p>
          <a:p>
            <a:pPr lvl="0"/>
            <a:r>
              <a:rPr lang="en-US" sz="2000"/>
              <a:t>Josh’s preacher, youth group leader, boy scout troop leader, and several family friends all submitted letters attesting to Josh’s character. </a:t>
            </a:r>
          </a:p>
          <a:p>
            <a:pPr lvl="0"/>
            <a:r>
              <a:rPr lang="en-US" sz="2000"/>
              <a:t>Josh submitted a notarized statement saying that he never harassed Nicole.</a:t>
            </a:r>
          </a:p>
          <a:p>
            <a:pPr lvl="0"/>
            <a:r>
              <a:rPr lang="en-US" sz="2000"/>
              <a:t>Josh’s parents submitted a signed statement saying that they would withdraw Josh from the school system if the matter is dropped with no finding.  They also vaguely threatened to sue the school board if there was a finding adverse to Josh.</a:t>
            </a:r>
          </a:p>
          <a:p>
            <a:pPr marL="0" indent="0">
              <a:buNone/>
            </a:pPr>
            <a:endParaRPr lang="en-US" sz="2000"/>
          </a:p>
        </p:txBody>
      </p:sp>
    </p:spTree>
    <p:extLst>
      <p:ext uri="{BB962C8B-B14F-4D97-AF65-F5344CB8AC3E}">
        <p14:creationId xmlns:p14="http://schemas.microsoft.com/office/powerpoint/2010/main" val="4777017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dirty="0"/>
              <a:t>What should the appeal decision-maker do? </a:t>
            </a:r>
            <a:r>
              <a:rPr lang="en-US" sz="2600"/>
              <a:t>(Q21)</a:t>
            </a:r>
          </a:p>
          <a:p>
            <a:pPr marL="0" indent="0">
              <a:buNone/>
            </a:pPr>
            <a:endParaRPr lang="en-US" sz="2600" dirty="0"/>
          </a:p>
        </p:txBody>
      </p:sp>
    </p:spTree>
    <p:extLst>
      <p:ext uri="{BB962C8B-B14F-4D97-AF65-F5344CB8AC3E}">
        <p14:creationId xmlns:p14="http://schemas.microsoft.com/office/powerpoint/2010/main" val="6838101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400"/>
              <a:t>Both parties have the right to appeal a determination of responsibility and the dismissal of a formal complaint or any allegations on the following bases:</a:t>
            </a:r>
          </a:p>
          <a:p>
            <a:pPr lvl="1"/>
            <a:r>
              <a:rPr lang="en-US" dirty="0"/>
              <a:t>A procedural irregularity that affected the outcome</a:t>
            </a:r>
          </a:p>
          <a:p>
            <a:pPr lvl="1"/>
            <a:r>
              <a:rPr lang="en-US" dirty="0"/>
              <a:t>New evidence not reasonably available at the time the determination was made and that could affect the outcome</a:t>
            </a:r>
          </a:p>
          <a:p>
            <a:pPr lvl="1"/>
            <a:r>
              <a:rPr lang="en-US" dirty="0"/>
              <a:t>The Title IX Coordinator, investigator, or decision maker had a conflict of interest or bias for or against complainants or respondents generally or individually that affected the outcome of the matter</a:t>
            </a:r>
          </a:p>
          <a:p>
            <a:pPr lvl="1"/>
            <a:r>
              <a:rPr lang="en-US" dirty="0"/>
              <a:t>Any additional bases the school division chooses to offer (but must be available to both parties)</a:t>
            </a:r>
          </a:p>
          <a:p>
            <a:endParaRPr lang="en-US" sz="2400"/>
          </a:p>
        </p:txBody>
      </p:sp>
    </p:spTree>
    <p:extLst>
      <p:ext uri="{BB962C8B-B14F-4D97-AF65-F5344CB8AC3E}">
        <p14:creationId xmlns:p14="http://schemas.microsoft.com/office/powerpoint/2010/main" val="9861449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The appeal decision maker determines that there is no valid basis for appeal both parties are notified.</a:t>
            </a:r>
          </a:p>
          <a:p>
            <a:pPr marL="0" indent="0">
              <a:buNone/>
            </a:pPr>
            <a:endParaRPr lang="en-US" sz="2600"/>
          </a:p>
        </p:txBody>
      </p:sp>
    </p:spTree>
    <p:extLst>
      <p:ext uri="{BB962C8B-B14F-4D97-AF65-F5344CB8AC3E}">
        <p14:creationId xmlns:p14="http://schemas.microsoft.com/office/powerpoint/2010/main" val="29884671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dirty="0"/>
              <a:t>Alternatively, assume that the grounds for appeal are that Josh’s friend, Aaron Rogers, was hospitalized from October 31 until November 10.  Josh’s attorney claims that Aaron was with Josh on October 30 and that Josh did not go to Nicole’s locker that day.  The appeal decision maker decides to allow the appeal on this limited ground and requests that Aaron submit a written statement. </a:t>
            </a:r>
          </a:p>
          <a:p>
            <a:endParaRPr lang="en-US" sz="2600" dirty="0"/>
          </a:p>
        </p:txBody>
      </p:sp>
    </p:spTree>
    <p:extLst>
      <p:ext uri="{BB962C8B-B14F-4D97-AF65-F5344CB8AC3E}">
        <p14:creationId xmlns:p14="http://schemas.microsoft.com/office/powerpoint/2010/main" val="16277715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842FE1-E0E4-4E6D-952A-49D39D82AB9E}"/>
              </a:ext>
            </a:extLst>
          </p:cNvPr>
          <p:cNvSpPr>
            <a:spLocks noGrp="1"/>
          </p:cNvSpPr>
          <p:nvPr>
            <p:ph type="title"/>
          </p:nvPr>
        </p:nvSpPr>
        <p:spPr>
          <a:xfrm>
            <a:off x="838200" y="365125"/>
            <a:ext cx="10515600" cy="1325563"/>
          </a:xfrm>
        </p:spPr>
        <p:txBody>
          <a:bodyPr>
            <a:normAutofit/>
          </a:bodyPr>
          <a:lstStyle/>
          <a:p>
            <a:r>
              <a:rPr lang="en-US" sz="4600">
                <a:solidFill>
                  <a:srgbClr val="FFFFFF"/>
                </a:solidFill>
              </a:rPr>
              <a:t>Title IX Scenario</a:t>
            </a:r>
          </a:p>
        </p:txBody>
      </p:sp>
      <p:sp>
        <p:nvSpPr>
          <p:cNvPr id="3" name="Content Placeholder 2">
            <a:extLst>
              <a:ext uri="{FF2B5EF4-FFF2-40B4-BE49-F238E27FC236}">
                <a16:creationId xmlns:a16="http://schemas.microsoft.com/office/drawing/2014/main" id="{D3E9504A-6C6A-4F4B-A92F-4C1043B53B95}"/>
              </a:ext>
            </a:extLst>
          </p:cNvPr>
          <p:cNvSpPr>
            <a:spLocks noGrp="1"/>
          </p:cNvSpPr>
          <p:nvPr>
            <p:ph idx="1"/>
          </p:nvPr>
        </p:nvSpPr>
        <p:spPr>
          <a:xfrm>
            <a:off x="838200" y="2438400"/>
            <a:ext cx="10515600" cy="3738562"/>
          </a:xfrm>
        </p:spPr>
        <p:txBody>
          <a:bodyPr>
            <a:normAutofit/>
          </a:bodyPr>
          <a:lstStyle/>
          <a:p>
            <a:r>
              <a:rPr lang="en-US" sz="2600"/>
              <a:t>Aaron submits a statement which says: “I was with Josh most of the day on October 30.  I remember because it was the day before I got sick.  Josh and I have all the same classes together and we walked together all day.  I do not remember him going to Nicole’s locker that day.”</a:t>
            </a:r>
          </a:p>
          <a:p>
            <a:r>
              <a:rPr lang="en-US" sz="2600"/>
              <a:t>The School Board considers Aaron’s statement and decides to uphold the decision-maker’s decision.</a:t>
            </a:r>
          </a:p>
          <a:p>
            <a:r>
              <a:rPr lang="en-US" sz="2600"/>
              <a:t>The School Board would issue an appeal decision similar to the Determination of Responsibility but focusing on the grounds for the appeal.</a:t>
            </a:r>
          </a:p>
          <a:p>
            <a:pPr marL="0" indent="0">
              <a:buNone/>
            </a:pPr>
            <a:endParaRPr lang="en-US" sz="2600"/>
          </a:p>
        </p:txBody>
      </p:sp>
    </p:spTree>
    <p:extLst>
      <p:ext uri="{BB962C8B-B14F-4D97-AF65-F5344CB8AC3E}">
        <p14:creationId xmlns:p14="http://schemas.microsoft.com/office/powerpoint/2010/main" val="23735493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F5A0-4EE0-4022-A88A-64FA18C923D7}"/>
              </a:ext>
            </a:extLst>
          </p:cNvPr>
          <p:cNvSpPr>
            <a:spLocks noGrp="1"/>
          </p:cNvSpPr>
          <p:nvPr>
            <p:ph type="ctrTitle"/>
          </p:nvPr>
        </p:nvSpPr>
        <p:spPr/>
        <p:txBody>
          <a:bodyPr/>
          <a:lstStyle/>
          <a:p>
            <a:r>
              <a:rPr lang="en-US"/>
              <a:t>Questions?</a:t>
            </a:r>
          </a:p>
        </p:txBody>
      </p:sp>
      <p:sp>
        <p:nvSpPr>
          <p:cNvPr id="3" name="Subtitle 2">
            <a:extLst>
              <a:ext uri="{FF2B5EF4-FFF2-40B4-BE49-F238E27FC236}">
                <a16:creationId xmlns:a16="http://schemas.microsoft.com/office/drawing/2014/main" id="{E218A5BB-D237-48DF-8811-176B3C5FAC7C}"/>
              </a:ext>
            </a:extLst>
          </p:cNvPr>
          <p:cNvSpPr>
            <a:spLocks noGrp="1"/>
          </p:cNvSpPr>
          <p:nvPr>
            <p:ph type="subTitle" idx="1"/>
          </p:nvPr>
        </p:nvSpPr>
        <p:spPr/>
        <p:txBody>
          <a:bodyPr>
            <a:normAutofit fontScale="77500" lnSpcReduction="20000"/>
          </a:bodyPr>
          <a:lstStyle/>
          <a:p>
            <a:r>
              <a:rPr lang="en-US" b="1" u="sng"/>
              <a:t>Contact Info</a:t>
            </a:r>
          </a:p>
          <a:p>
            <a:r>
              <a:rPr lang="en-US" sz="2000"/>
              <a:t>Stacy Haney</a:t>
            </a:r>
            <a:br>
              <a:rPr lang="en-US" sz="2000"/>
            </a:br>
            <a:r>
              <a:rPr lang="en-US" sz="2000"/>
              <a:t>shaney@haneyphinyo.com</a:t>
            </a:r>
            <a:br>
              <a:rPr lang="en-US" sz="2000"/>
            </a:br>
            <a:r>
              <a:rPr lang="en-US" sz="2000"/>
              <a:t>804-500-0301</a:t>
            </a:r>
          </a:p>
          <a:p>
            <a:r>
              <a:rPr lang="en-US" sz="2000"/>
              <a:t>Pakapon Phinyowattanachip</a:t>
            </a:r>
            <a:br>
              <a:rPr lang="en-US" sz="2000"/>
            </a:br>
            <a:r>
              <a:rPr lang="en-US" sz="2000"/>
              <a:t>pakaponp@haneyphinyo.com</a:t>
            </a:r>
            <a:br>
              <a:rPr lang="en-US" sz="2000"/>
            </a:br>
            <a:r>
              <a:rPr lang="en-US" sz="2000"/>
              <a:t>804-500-0302</a:t>
            </a:r>
          </a:p>
        </p:txBody>
      </p:sp>
    </p:spTree>
    <p:extLst>
      <p:ext uri="{BB962C8B-B14F-4D97-AF65-F5344CB8AC3E}">
        <p14:creationId xmlns:p14="http://schemas.microsoft.com/office/powerpoint/2010/main" val="2296330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53549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C693652192C340A47D4FE716E62E41" ma:contentTypeVersion="9" ma:contentTypeDescription="Create a new document." ma:contentTypeScope="" ma:versionID="1b5ed7842b48500d01a1503c3eba37a8">
  <xsd:schema xmlns:xsd="http://www.w3.org/2001/XMLSchema" xmlns:xs="http://www.w3.org/2001/XMLSchema" xmlns:p="http://schemas.microsoft.com/office/2006/metadata/properties" xmlns:ns1="http://schemas.microsoft.com/sharepoint/v3" xmlns:ns2="7944d3d8-8f5b-4346-8cbb-a0d9f12aad04" xmlns:ns3="ca056b93-329d-4320-bd9e-cc406ea9fbd0" targetNamespace="http://schemas.microsoft.com/office/2006/metadata/properties" ma:root="true" ma:fieldsID="a48a28996f764f9f0bae90ce782d38a9" ns1:_="" ns2:_="" ns3:_="">
    <xsd:import namespace="http://schemas.microsoft.com/sharepoint/v3"/>
    <xsd:import namespace="7944d3d8-8f5b-4346-8cbb-a0d9f12aad04"/>
    <xsd:import namespace="ca056b93-329d-4320-bd9e-cc406ea9fbd0"/>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2:MediaServiceAutoTags" minOccurs="0"/>
                <xsd:element ref="ns2:MediaServiceDateTaken"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944d3d8-8f5b-4346-8cbb-a0d9f12aad0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056b93-329d-4320-bd9e-cc406ea9fbd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391E8D-4999-44FE-A5B9-0AF20512A50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a056b93-329d-4320-bd9e-cc406ea9fbd0"/>
    <ds:schemaRef ds:uri="http://purl.org/dc/elements/1.1/"/>
    <ds:schemaRef ds:uri="http://schemas.microsoft.com/office/2006/metadata/properties"/>
    <ds:schemaRef ds:uri="http://schemas.microsoft.com/sharepoint/v3"/>
    <ds:schemaRef ds:uri="7944d3d8-8f5b-4346-8cbb-a0d9f12aad04"/>
    <ds:schemaRef ds:uri="http://www.w3.org/XML/1998/namespace"/>
    <ds:schemaRef ds:uri="http://purl.org/dc/dcmitype/"/>
  </ds:schemaRefs>
</ds:datastoreItem>
</file>

<file path=customXml/itemProps2.xml><?xml version="1.0" encoding="utf-8"?>
<ds:datastoreItem xmlns:ds="http://schemas.openxmlformats.org/officeDocument/2006/customXml" ds:itemID="{5839E56E-2EC9-4DEB-B6A6-0B21CC50972B}">
  <ds:schemaRefs>
    <ds:schemaRef ds:uri="http://schemas.microsoft.com/sharepoint/v3/contenttype/forms"/>
  </ds:schemaRefs>
</ds:datastoreItem>
</file>

<file path=customXml/itemProps3.xml><?xml version="1.0" encoding="utf-8"?>
<ds:datastoreItem xmlns:ds="http://schemas.openxmlformats.org/officeDocument/2006/customXml" ds:itemID="{FE36C5C9-7B34-43D4-B2F1-B02D16C69E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944d3d8-8f5b-4346-8cbb-a0d9f12aad04"/>
    <ds:schemaRef ds:uri="ca056b93-329d-4320-bd9e-cc406ea9fb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129</TotalTime>
  <Words>10116</Words>
  <Application>Microsoft Office PowerPoint</Application>
  <PresentationFormat>Widescreen</PresentationFormat>
  <Paragraphs>394</Paragraphs>
  <Slides>92</Slides>
  <Notes>28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92</vt:i4>
      </vt:variant>
    </vt:vector>
  </HeadingPairs>
  <TitlesOfParts>
    <vt:vector size="97" baseType="lpstr">
      <vt:lpstr>Arial</vt:lpstr>
      <vt:lpstr>Calibri</vt:lpstr>
      <vt:lpstr>Calibri Light</vt:lpstr>
      <vt:lpstr>Office Theme</vt:lpstr>
      <vt:lpstr>Office Theme</vt:lpstr>
      <vt:lpstr>Title IX: Putting it All Together</vt:lpstr>
      <vt:lpstr>Agenda for Today</vt:lpstr>
      <vt:lpstr>Informal Resolution 34 CFR 106.45(b)(9)</vt:lpstr>
      <vt:lpstr>Informal Resolution 34 CFR 106.45(b)(9)</vt:lpstr>
      <vt:lpstr>Informal Resolution 34 CFR 106.45(b)(9)</vt:lpstr>
      <vt:lpstr>Informal Resolution – Policy GBA/JFHA</vt:lpstr>
      <vt:lpstr>Informal Resolution – Policy GBA/JFHA</vt:lpstr>
      <vt:lpstr>Informal Resolution – Policy GBA/JFHA</vt:lpstr>
      <vt:lpstr>Informal Resolution – Policy GBA/JFHA</vt:lpstr>
      <vt:lpstr>Informal Resolution – Policy GBA/JFHA</vt:lpstr>
      <vt:lpstr>Emergency Removal 34 CFR § 106.44(c) </vt:lpstr>
      <vt:lpstr>Emergency Removal 34 CFR § 106.44(c) </vt:lpstr>
      <vt:lpstr>Emergency Removal 34 CFR § 106.44(c) </vt:lpstr>
      <vt:lpstr>Emergency Removal 34 CFR § 106.44(c) </vt:lpstr>
      <vt:lpstr>Emergency Removal 34 CFR § 106.44(c) </vt:lpstr>
      <vt:lpstr>Emergency Removal 34 CFR § 106.44(c) </vt:lpstr>
      <vt:lpstr>Emergency Removal 34 CFR § 106.44(c) </vt:lpstr>
      <vt:lpstr>Emergency Removal 34 CFR § 106.44(c) </vt:lpstr>
      <vt:lpstr>Emergency Removal 34 CFR § 106.44(c) </vt:lpstr>
      <vt:lpstr>Emergency Removal 34 CFR § 106.44(c) </vt:lpstr>
      <vt:lpstr>Emergency Removal 34 CFR § 106.44(c) </vt:lpstr>
      <vt:lpstr>Emergency Removal of Students</vt:lpstr>
      <vt:lpstr>Administrative Leave 34 CFR § 106.44(d) (Employees)</vt:lpstr>
      <vt:lpstr>Administrative Leave 34 CFR § 106.44(d) (Employees)</vt:lpstr>
      <vt:lpstr>Administrative Leave 34 CFR § 106.44(d) (Employees)</vt:lpstr>
      <vt:lpstr>Administrative Leave 34 CFR § 106.44(d) (Employees)</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Title IX Scenario</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Putting it All Together</dc:title>
  <dc:creator>Stacy Haney</dc:creator>
  <cp:lastModifiedBy>Stacy Haney</cp:lastModifiedBy>
  <cp:revision>1</cp:revision>
  <dcterms:created xsi:type="dcterms:W3CDTF">2020-11-12T17:07:44Z</dcterms:created>
  <dcterms:modified xsi:type="dcterms:W3CDTF">2020-11-23T22:10:48Z</dcterms:modified>
</cp:coreProperties>
</file>