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 id="2147483648" r:id="rId5"/>
    <p:sldMasterId id="2147483667" r:id="rId6"/>
  </p:sldMasterIdLst>
  <p:notesMasterIdLst>
    <p:notesMasterId r:id="rId106"/>
  </p:notesMasterIdLst>
  <p:sldIdLst>
    <p:sldId id="576" r:id="rId7"/>
    <p:sldId id="618" r:id="rId8"/>
    <p:sldId id="619" r:id="rId9"/>
    <p:sldId id="359" r:id="rId10"/>
    <p:sldId id="380" r:id="rId11"/>
    <p:sldId id="486" r:id="rId12"/>
    <p:sldId id="502" r:id="rId13"/>
    <p:sldId id="404" r:id="rId14"/>
    <p:sldId id="268" r:id="rId15"/>
    <p:sldId id="263" r:id="rId16"/>
    <p:sldId id="260" r:id="rId17"/>
    <p:sldId id="264" r:id="rId18"/>
    <p:sldId id="265" r:id="rId19"/>
    <p:sldId id="259" r:id="rId20"/>
    <p:sldId id="411" r:id="rId21"/>
    <p:sldId id="412" r:id="rId22"/>
    <p:sldId id="413" r:id="rId23"/>
    <p:sldId id="414" r:id="rId24"/>
    <p:sldId id="416" r:id="rId25"/>
    <p:sldId id="417" r:id="rId26"/>
    <p:sldId id="418" r:id="rId27"/>
    <p:sldId id="419" r:id="rId28"/>
    <p:sldId id="426" r:id="rId29"/>
    <p:sldId id="415" r:id="rId30"/>
    <p:sldId id="421" r:id="rId31"/>
    <p:sldId id="410" r:id="rId32"/>
    <p:sldId id="422" r:id="rId33"/>
    <p:sldId id="423" r:id="rId34"/>
    <p:sldId id="424" r:id="rId35"/>
    <p:sldId id="425" r:id="rId36"/>
    <p:sldId id="434" r:id="rId37"/>
    <p:sldId id="427" r:id="rId38"/>
    <p:sldId id="428" r:id="rId39"/>
    <p:sldId id="429" r:id="rId40"/>
    <p:sldId id="430" r:id="rId41"/>
    <p:sldId id="431" r:id="rId42"/>
    <p:sldId id="432" r:id="rId43"/>
    <p:sldId id="533" r:id="rId44"/>
    <p:sldId id="534" r:id="rId45"/>
    <p:sldId id="535" r:id="rId46"/>
    <p:sldId id="536" r:id="rId47"/>
    <p:sldId id="437" r:id="rId48"/>
    <p:sldId id="438" r:id="rId49"/>
    <p:sldId id="537" r:id="rId50"/>
    <p:sldId id="439" r:id="rId51"/>
    <p:sldId id="440" r:id="rId52"/>
    <p:sldId id="538" r:id="rId53"/>
    <p:sldId id="539" r:id="rId54"/>
    <p:sldId id="540" r:id="rId55"/>
    <p:sldId id="541" r:id="rId56"/>
    <p:sldId id="542" r:id="rId57"/>
    <p:sldId id="543" r:id="rId58"/>
    <p:sldId id="544" r:id="rId59"/>
    <p:sldId id="545" r:id="rId60"/>
    <p:sldId id="620" r:id="rId61"/>
    <p:sldId id="546" r:id="rId62"/>
    <p:sldId id="547" r:id="rId63"/>
    <p:sldId id="548" r:id="rId64"/>
    <p:sldId id="549" r:id="rId65"/>
    <p:sldId id="550" r:id="rId66"/>
    <p:sldId id="551" r:id="rId67"/>
    <p:sldId id="552" r:id="rId68"/>
    <p:sldId id="553" r:id="rId69"/>
    <p:sldId id="554" r:id="rId70"/>
    <p:sldId id="555" r:id="rId71"/>
    <p:sldId id="556" r:id="rId72"/>
    <p:sldId id="557" r:id="rId73"/>
    <p:sldId id="558" r:id="rId74"/>
    <p:sldId id="559" r:id="rId75"/>
    <p:sldId id="560" r:id="rId76"/>
    <p:sldId id="561" r:id="rId77"/>
    <p:sldId id="562" r:id="rId78"/>
    <p:sldId id="563" r:id="rId79"/>
    <p:sldId id="564" r:id="rId80"/>
    <p:sldId id="565" r:id="rId81"/>
    <p:sldId id="566" r:id="rId82"/>
    <p:sldId id="567" r:id="rId83"/>
    <p:sldId id="568" r:id="rId84"/>
    <p:sldId id="569" r:id="rId85"/>
    <p:sldId id="570" r:id="rId86"/>
    <p:sldId id="571" r:id="rId87"/>
    <p:sldId id="572" r:id="rId88"/>
    <p:sldId id="573" r:id="rId89"/>
    <p:sldId id="574" r:id="rId90"/>
    <p:sldId id="575" r:id="rId91"/>
    <p:sldId id="445" r:id="rId92"/>
    <p:sldId id="579" r:id="rId93"/>
    <p:sldId id="580" r:id="rId94"/>
    <p:sldId id="581" r:id="rId95"/>
    <p:sldId id="582" r:id="rId96"/>
    <p:sldId id="449" r:id="rId97"/>
    <p:sldId id="583" r:id="rId98"/>
    <p:sldId id="614" r:id="rId99"/>
    <p:sldId id="615" r:id="rId100"/>
    <p:sldId id="451" r:id="rId101"/>
    <p:sldId id="616" r:id="rId102"/>
    <p:sldId id="621" r:id="rId103"/>
    <p:sldId id="577" r:id="rId104"/>
    <p:sldId id="578" r:id="rId1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E501D2-A234-48F9-BEB8-6D1C9FAC898D}" v="30" dt="2020-11-23T12:50:02.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9" autoAdjust="0"/>
    <p:restoredTop sz="94660"/>
  </p:normalViewPr>
  <p:slideViewPr>
    <p:cSldViewPr snapToGrid="0">
      <p:cViewPr varScale="1">
        <p:scale>
          <a:sx n="69" d="100"/>
          <a:sy n="69" d="100"/>
        </p:scale>
        <p:origin x="44" y="708"/>
      </p:cViewPr>
      <p:guideLst/>
    </p:cSldViewPr>
  </p:slideViewPr>
  <p:notesTextViewPr>
    <p:cViewPr>
      <p:scale>
        <a:sx n="1" d="1"/>
        <a:sy n="1" d="1"/>
      </p:scale>
      <p:origin x="0" y="0"/>
    </p:cViewPr>
  </p:notesTextViewPr>
  <p:sorterViewPr>
    <p:cViewPr>
      <p:scale>
        <a:sx n="100" d="100"/>
        <a:sy n="100" d="100"/>
      </p:scale>
      <p:origin x="0" y="-44674"/>
    </p:cViewPr>
  </p:sorterViewPr>
  <p:notesViewPr>
    <p:cSldViewPr snapToGrid="0">
      <p:cViewPr varScale="1">
        <p:scale>
          <a:sx n="94" d="100"/>
          <a:sy n="94" d="100"/>
        </p:scale>
        <p:origin x="1978"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07" Type="http://schemas.openxmlformats.org/officeDocument/2006/relationships/presProps" Target="presProps.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102" Type="http://schemas.openxmlformats.org/officeDocument/2006/relationships/slide" Target="slides/slide96.xml"/><Relationship Id="rId110"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slide" Target="slides/slide97.xml"/><Relationship Id="rId108"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1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theme" Target="theme/theme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y Haney" userId="1275ed58-17c0-4427-b068-37e9c4623ef1" providerId="ADAL" clId="{5A6FE643-FEFA-43A3-8573-1E5477F6C810}"/>
    <pc:docChg chg="undo custSel mod addSld delSld modSld sldOrd">
      <pc:chgData name="Stacy Haney" userId="1275ed58-17c0-4427-b068-37e9c4623ef1" providerId="ADAL" clId="{5A6FE643-FEFA-43A3-8573-1E5477F6C810}" dt="2020-11-20T21:16:37.139" v="202" actId="6549"/>
      <pc:docMkLst>
        <pc:docMk/>
      </pc:docMkLst>
      <pc:sldChg chg="addSp delSp add del setBg delDesignElem">
        <pc:chgData name="Stacy Haney" userId="1275ed58-17c0-4427-b068-37e9c4623ef1" providerId="ADAL" clId="{5A6FE643-FEFA-43A3-8573-1E5477F6C810}" dt="2020-11-20T20:25:12.303" v="200"/>
        <pc:sldMkLst>
          <pc:docMk/>
          <pc:sldMk cId="312551880" sldId="380"/>
        </pc:sldMkLst>
        <pc:spChg chg="add del">
          <ac:chgData name="Stacy Haney" userId="1275ed58-17c0-4427-b068-37e9c4623ef1" providerId="ADAL" clId="{5A6FE643-FEFA-43A3-8573-1E5477F6C810}" dt="2020-11-20T20:25:12.303" v="200"/>
          <ac:spMkLst>
            <pc:docMk/>
            <pc:sldMk cId="312551880" sldId="380"/>
            <ac:spMk id="8" creationId="{2BD55E05-51A2-4173-A7FA-869DE4F71AC3}"/>
          </ac:spMkLst>
        </pc:spChg>
      </pc:sldChg>
      <pc:sldChg chg="modSp">
        <pc:chgData name="Stacy Haney" userId="1275ed58-17c0-4427-b068-37e9c4623ef1" providerId="ADAL" clId="{5A6FE643-FEFA-43A3-8573-1E5477F6C810}" dt="2020-11-20T21:16:37.139" v="202" actId="6549"/>
        <pc:sldMkLst>
          <pc:docMk/>
          <pc:sldMk cId="753529078" sldId="416"/>
        </pc:sldMkLst>
        <pc:spChg chg="mod">
          <ac:chgData name="Stacy Haney" userId="1275ed58-17c0-4427-b068-37e9c4623ef1" providerId="ADAL" clId="{5A6FE643-FEFA-43A3-8573-1E5477F6C810}" dt="2020-11-20T21:16:37.139" v="202" actId="6549"/>
          <ac:spMkLst>
            <pc:docMk/>
            <pc:sldMk cId="753529078" sldId="416"/>
            <ac:spMk id="3" creationId="{823479E0-2A63-45E8-92B7-1CB7A11105CD}"/>
          </ac:spMkLst>
        </pc:spChg>
      </pc:sldChg>
      <pc:sldChg chg="delSp add del ord setBg delDesignElem">
        <pc:chgData name="Stacy Haney" userId="1275ed58-17c0-4427-b068-37e9c4623ef1" providerId="ADAL" clId="{5A6FE643-FEFA-43A3-8573-1E5477F6C810}" dt="2020-11-20T19:43:43.163" v="12" actId="2696"/>
        <pc:sldMkLst>
          <pc:docMk/>
          <pc:sldMk cId="3974536247" sldId="518"/>
        </pc:sldMkLst>
        <pc:spChg chg="del">
          <ac:chgData name="Stacy Haney" userId="1275ed58-17c0-4427-b068-37e9c4623ef1" providerId="ADAL" clId="{5A6FE643-FEFA-43A3-8573-1E5477F6C810}" dt="2020-11-20T19:43:32.437" v="9"/>
          <ac:spMkLst>
            <pc:docMk/>
            <pc:sldMk cId="3974536247" sldId="518"/>
            <ac:spMk id="8" creationId="{081EA652-8C6A-4E69-BEB9-170809474553}"/>
          </ac:spMkLst>
        </pc:spChg>
        <pc:spChg chg="del">
          <ac:chgData name="Stacy Haney" userId="1275ed58-17c0-4427-b068-37e9c4623ef1" providerId="ADAL" clId="{5A6FE643-FEFA-43A3-8573-1E5477F6C810}" dt="2020-11-20T19:43:32.437" v="9"/>
          <ac:spMkLst>
            <pc:docMk/>
            <pc:sldMk cId="3974536247" sldId="518"/>
            <ac:spMk id="10" creationId="{5298780A-33B9-4EA2-8F67-DE68AD62841B}"/>
          </ac:spMkLst>
        </pc:spChg>
        <pc:spChg chg="del">
          <ac:chgData name="Stacy Haney" userId="1275ed58-17c0-4427-b068-37e9c4623ef1" providerId="ADAL" clId="{5A6FE643-FEFA-43A3-8573-1E5477F6C810}" dt="2020-11-20T19:43:32.437" v="9"/>
          <ac:spMkLst>
            <pc:docMk/>
            <pc:sldMk cId="3974536247" sldId="518"/>
            <ac:spMk id="12" creationId="{7F488E8B-4E1E-4402-8935-D4E6C02615C7}"/>
          </ac:spMkLst>
        </pc:spChg>
      </pc:sldChg>
      <pc:sldChg chg="add del">
        <pc:chgData name="Stacy Haney" userId="1275ed58-17c0-4427-b068-37e9c4623ef1" providerId="ADAL" clId="{5A6FE643-FEFA-43A3-8573-1E5477F6C810}" dt="2020-11-20T19:42:44.166" v="3" actId="2696"/>
        <pc:sldMkLst>
          <pc:docMk/>
          <pc:sldMk cId="692646797" sldId="617"/>
        </pc:sldMkLst>
      </pc:sldChg>
      <pc:sldChg chg="addSp delSp modSp add del ord">
        <pc:chgData name="Stacy Haney" userId="1275ed58-17c0-4427-b068-37e9c4623ef1" providerId="ADAL" clId="{5A6FE643-FEFA-43A3-8573-1E5477F6C810}" dt="2020-11-20T19:43:44.071" v="13" actId="2696"/>
        <pc:sldMkLst>
          <pc:docMk/>
          <pc:sldMk cId="1199271813" sldId="617"/>
        </pc:sldMkLst>
        <pc:spChg chg="add del">
          <ac:chgData name="Stacy Haney" userId="1275ed58-17c0-4427-b068-37e9c4623ef1" providerId="ADAL" clId="{5A6FE643-FEFA-43A3-8573-1E5477F6C810}" dt="2020-11-20T19:43:11.480" v="7"/>
          <ac:spMkLst>
            <pc:docMk/>
            <pc:sldMk cId="1199271813" sldId="617"/>
            <ac:spMk id="2" creationId="{A61F197D-A3E7-4515-A4E3-62A5613F9ADC}"/>
          </ac:spMkLst>
        </pc:spChg>
        <pc:spChg chg="add del">
          <ac:chgData name="Stacy Haney" userId="1275ed58-17c0-4427-b068-37e9c4623ef1" providerId="ADAL" clId="{5A6FE643-FEFA-43A3-8573-1E5477F6C810}" dt="2020-11-20T19:43:11.480" v="7"/>
          <ac:spMkLst>
            <pc:docMk/>
            <pc:sldMk cId="1199271813" sldId="617"/>
            <ac:spMk id="3" creationId="{5CCF67FC-B683-441F-A9D1-788BCC92A20F}"/>
          </ac:spMkLst>
        </pc:spChg>
        <pc:spChg chg="add del mod">
          <ac:chgData name="Stacy Haney" userId="1275ed58-17c0-4427-b068-37e9c4623ef1" providerId="ADAL" clId="{5A6FE643-FEFA-43A3-8573-1E5477F6C810}" dt="2020-11-20T19:43:11.480" v="7"/>
          <ac:spMkLst>
            <pc:docMk/>
            <pc:sldMk cId="1199271813" sldId="617"/>
            <ac:spMk id="4" creationId="{3B5B5A3C-B05D-40E2-A3B3-6E6FB2269434}"/>
          </ac:spMkLst>
        </pc:spChg>
        <pc:spChg chg="add del mod">
          <ac:chgData name="Stacy Haney" userId="1275ed58-17c0-4427-b068-37e9c4623ef1" providerId="ADAL" clId="{5A6FE643-FEFA-43A3-8573-1E5477F6C810}" dt="2020-11-20T19:43:11.480" v="7"/>
          <ac:spMkLst>
            <pc:docMk/>
            <pc:sldMk cId="1199271813" sldId="617"/>
            <ac:spMk id="5" creationId="{F56938BC-0369-48AE-8A30-F018C0EC56B6}"/>
          </ac:spMkLst>
        </pc:spChg>
        <pc:spChg chg="add del mod">
          <ac:chgData name="Stacy Haney" userId="1275ed58-17c0-4427-b068-37e9c4623ef1" providerId="ADAL" clId="{5A6FE643-FEFA-43A3-8573-1E5477F6C810}" dt="2020-11-20T19:43:11.480" v="7"/>
          <ac:spMkLst>
            <pc:docMk/>
            <pc:sldMk cId="1199271813" sldId="617"/>
            <ac:spMk id="6" creationId="{869A3D0E-4B57-49C1-90BC-F25CC807931A}"/>
          </ac:spMkLst>
        </pc:spChg>
      </pc:sldChg>
      <pc:sldChg chg="add del">
        <pc:chgData name="Stacy Haney" userId="1275ed58-17c0-4427-b068-37e9c4623ef1" providerId="ADAL" clId="{5A6FE643-FEFA-43A3-8573-1E5477F6C810}" dt="2020-11-20T19:42:30.574" v="1" actId="2696"/>
        <pc:sldMkLst>
          <pc:docMk/>
          <pc:sldMk cId="3384231914" sldId="617"/>
        </pc:sldMkLst>
      </pc:sldChg>
      <pc:sldChg chg="modSp add">
        <pc:chgData name="Stacy Haney" userId="1275ed58-17c0-4427-b068-37e9c4623ef1" providerId="ADAL" clId="{5A6FE643-FEFA-43A3-8573-1E5477F6C810}" dt="2020-11-20T19:51:14.267" v="194" actId="6549"/>
        <pc:sldMkLst>
          <pc:docMk/>
          <pc:sldMk cId="1402786999" sldId="618"/>
        </pc:sldMkLst>
        <pc:spChg chg="mod">
          <ac:chgData name="Stacy Haney" userId="1275ed58-17c0-4427-b068-37e9c4623ef1" providerId="ADAL" clId="{5A6FE643-FEFA-43A3-8573-1E5477F6C810}" dt="2020-11-20T19:51:14.267" v="194" actId="6549"/>
          <ac:spMkLst>
            <pc:docMk/>
            <pc:sldMk cId="1402786999" sldId="618"/>
            <ac:spMk id="3" creationId="{81A01F85-C771-481D-8A8D-A5224DB97DEF}"/>
          </ac:spMkLst>
        </pc:spChg>
      </pc:sldChg>
      <pc:sldChg chg="addSp delSp modSp add mod setBg">
        <pc:chgData name="Stacy Haney" userId="1275ed58-17c0-4427-b068-37e9c4623ef1" providerId="ADAL" clId="{5A6FE643-FEFA-43A3-8573-1E5477F6C810}" dt="2020-11-20T19:51:06.146" v="193" actId="26606"/>
        <pc:sldMkLst>
          <pc:docMk/>
          <pc:sldMk cId="4289732309" sldId="619"/>
        </pc:sldMkLst>
        <pc:spChg chg="del">
          <ac:chgData name="Stacy Haney" userId="1275ed58-17c0-4427-b068-37e9c4623ef1" providerId="ADAL" clId="{5A6FE643-FEFA-43A3-8573-1E5477F6C810}" dt="2020-11-20T19:51:06.146" v="193" actId="26606"/>
          <ac:spMkLst>
            <pc:docMk/>
            <pc:sldMk cId="4289732309" sldId="619"/>
            <ac:spMk id="2" creationId="{3C1301B0-F70F-40FA-A0DD-A4CE26AF70DB}"/>
          </ac:spMkLst>
        </pc:spChg>
        <pc:spChg chg="add del">
          <ac:chgData name="Stacy Haney" userId="1275ed58-17c0-4427-b068-37e9c4623ef1" providerId="ADAL" clId="{5A6FE643-FEFA-43A3-8573-1E5477F6C810}" dt="2020-11-20T19:50:36.325" v="192" actId="931"/>
          <ac:spMkLst>
            <pc:docMk/>
            <pc:sldMk cId="4289732309" sldId="619"/>
            <ac:spMk id="3" creationId="{C50199F0-6632-4026-8F47-065CF42C2081}"/>
          </ac:spMkLst>
        </pc:spChg>
        <pc:spChg chg="add del mod">
          <ac:chgData name="Stacy Haney" userId="1275ed58-17c0-4427-b068-37e9c4623ef1" providerId="ADAL" clId="{5A6FE643-FEFA-43A3-8573-1E5477F6C810}" dt="2020-11-20T19:50:01.197" v="191" actId="931"/>
          <ac:spMkLst>
            <pc:docMk/>
            <pc:sldMk cId="4289732309" sldId="619"/>
            <ac:spMk id="6" creationId="{9200A671-F2B7-4CFB-A275-371FFEE1D181}"/>
          </ac:spMkLst>
        </pc:spChg>
        <pc:spChg chg="add del mod">
          <ac:chgData name="Stacy Haney" userId="1275ed58-17c0-4427-b068-37e9c4623ef1" providerId="ADAL" clId="{5A6FE643-FEFA-43A3-8573-1E5477F6C810}" dt="2020-11-20T19:50:01.197" v="191" actId="931"/>
          <ac:spMkLst>
            <pc:docMk/>
            <pc:sldMk cId="4289732309" sldId="619"/>
            <ac:spMk id="9" creationId="{E4A7D9C4-D142-4C4C-80C7-B499CEBBB9EE}"/>
          </ac:spMkLst>
        </pc:spChg>
        <pc:spChg chg="add mod">
          <ac:chgData name="Stacy Haney" userId="1275ed58-17c0-4427-b068-37e9c4623ef1" providerId="ADAL" clId="{5A6FE643-FEFA-43A3-8573-1E5477F6C810}" dt="2020-11-20T19:51:06.146" v="193" actId="26606"/>
          <ac:spMkLst>
            <pc:docMk/>
            <pc:sldMk cId="4289732309" sldId="619"/>
            <ac:spMk id="12" creationId="{A64DB845-A677-4B52-89F7-EFDD676EFA4C}"/>
          </ac:spMkLst>
        </pc:spChg>
        <pc:spChg chg="add">
          <ac:chgData name="Stacy Haney" userId="1275ed58-17c0-4427-b068-37e9c4623ef1" providerId="ADAL" clId="{5A6FE643-FEFA-43A3-8573-1E5477F6C810}" dt="2020-11-20T19:51:06.146" v="193" actId="26606"/>
          <ac:spMkLst>
            <pc:docMk/>
            <pc:sldMk cId="4289732309" sldId="619"/>
            <ac:spMk id="17" creationId="{42A4FC2C-047E-45A5-965D-8E1E3BF09BC6}"/>
          </ac:spMkLst>
        </pc:spChg>
        <pc:picChg chg="add del mod">
          <ac:chgData name="Stacy Haney" userId="1275ed58-17c0-4427-b068-37e9c4623ef1" providerId="ADAL" clId="{5A6FE643-FEFA-43A3-8573-1E5477F6C810}" dt="2020-11-20T19:50:01.197" v="191" actId="931"/>
          <ac:picMkLst>
            <pc:docMk/>
            <pc:sldMk cId="4289732309" sldId="619"/>
            <ac:picMk id="5" creationId="{98193AD1-CE9B-4E86-B461-5195776BF648}"/>
          </ac:picMkLst>
        </pc:picChg>
        <pc:picChg chg="add del mod">
          <ac:chgData name="Stacy Haney" userId="1275ed58-17c0-4427-b068-37e9c4623ef1" providerId="ADAL" clId="{5A6FE643-FEFA-43A3-8573-1E5477F6C810}" dt="2020-11-20T19:50:01.197" v="191" actId="931"/>
          <ac:picMkLst>
            <pc:docMk/>
            <pc:sldMk cId="4289732309" sldId="619"/>
            <ac:picMk id="8" creationId="{B0817DBE-8287-4975-8972-2B332886A2B6}"/>
          </ac:picMkLst>
        </pc:picChg>
        <pc:picChg chg="add mod">
          <ac:chgData name="Stacy Haney" userId="1275ed58-17c0-4427-b068-37e9c4623ef1" providerId="ADAL" clId="{5A6FE643-FEFA-43A3-8573-1E5477F6C810}" dt="2020-11-20T19:51:06.146" v="193" actId="26606"/>
          <ac:picMkLst>
            <pc:docMk/>
            <pc:sldMk cId="4289732309" sldId="619"/>
            <ac:picMk id="11" creationId="{7ECC1277-C999-48E4-86F3-7139EF13D8FD}"/>
          </ac:picMkLst>
        </pc:picChg>
      </pc:sldChg>
      <pc:sldChg chg="delSp add del setBg delDesignElem">
        <pc:chgData name="Stacy Haney" userId="1275ed58-17c0-4427-b068-37e9c4623ef1" providerId="ADAL" clId="{5A6FE643-FEFA-43A3-8573-1E5477F6C810}" dt="2020-11-20T20:23:05.209" v="197" actId="2696"/>
        <pc:sldMkLst>
          <pc:docMk/>
          <pc:sldMk cId="1776635784" sldId="620"/>
        </pc:sldMkLst>
        <pc:spChg chg="del">
          <ac:chgData name="Stacy Haney" userId="1275ed58-17c0-4427-b068-37e9c4623ef1" providerId="ADAL" clId="{5A6FE643-FEFA-43A3-8573-1E5477F6C810}" dt="2020-11-20T19:51:46.931" v="196"/>
          <ac:spMkLst>
            <pc:docMk/>
            <pc:sldMk cId="1776635784" sldId="620"/>
            <ac:spMk id="8" creationId="{081EA652-8C6A-4E69-BEB9-170809474553}"/>
          </ac:spMkLst>
        </pc:spChg>
        <pc:spChg chg="del">
          <ac:chgData name="Stacy Haney" userId="1275ed58-17c0-4427-b068-37e9c4623ef1" providerId="ADAL" clId="{5A6FE643-FEFA-43A3-8573-1E5477F6C810}" dt="2020-11-20T19:51:46.931" v="196"/>
          <ac:spMkLst>
            <pc:docMk/>
            <pc:sldMk cId="1776635784" sldId="620"/>
            <ac:spMk id="10" creationId="{5298780A-33B9-4EA2-8F67-DE68AD62841B}"/>
          </ac:spMkLst>
        </pc:spChg>
        <pc:spChg chg="del">
          <ac:chgData name="Stacy Haney" userId="1275ed58-17c0-4427-b068-37e9c4623ef1" providerId="ADAL" clId="{5A6FE643-FEFA-43A3-8573-1E5477F6C810}" dt="2020-11-20T19:51:46.931" v="196"/>
          <ac:spMkLst>
            <pc:docMk/>
            <pc:sldMk cId="1776635784" sldId="620"/>
            <ac:spMk id="12" creationId="{7F488E8B-4E1E-4402-8935-D4E6C02615C7}"/>
          </ac:spMkLst>
        </pc:spChg>
      </pc:sldChg>
    </pc:docChg>
  </pc:docChgLst>
  <pc:docChgLst>
    <pc:chgData name="Stacy Haney" userId="1275ed58-17c0-4427-b068-37e9c4623ef1" providerId="ADAL" clId="{6FE501D2-A234-48F9-BEB8-6D1C9FAC898D}"/>
    <pc:docChg chg="undo custSel mod addSld delSld modSld">
      <pc:chgData name="Stacy Haney" userId="1275ed58-17c0-4427-b068-37e9c4623ef1" providerId="ADAL" clId="{6FE501D2-A234-48F9-BEB8-6D1C9FAC898D}" dt="2020-11-23T12:51:31.236" v="27" actId="26606"/>
      <pc:docMkLst>
        <pc:docMk/>
      </pc:docMkLst>
      <pc:sldChg chg="addSp delSp modSp">
        <pc:chgData name="Stacy Haney" userId="1275ed58-17c0-4427-b068-37e9c4623ef1" providerId="ADAL" clId="{6FE501D2-A234-48F9-BEB8-6D1C9FAC898D}" dt="2020-11-23T12:49:25.112" v="19" actId="26606"/>
        <pc:sldMkLst>
          <pc:docMk/>
          <pc:sldMk cId="719478061" sldId="449"/>
        </pc:sldMkLst>
        <pc:spChg chg="mod">
          <ac:chgData name="Stacy Haney" userId="1275ed58-17c0-4427-b068-37e9c4623ef1" providerId="ADAL" clId="{6FE501D2-A234-48F9-BEB8-6D1C9FAC898D}" dt="2020-11-23T12:49:25.112" v="19" actId="26606"/>
          <ac:spMkLst>
            <pc:docMk/>
            <pc:sldMk cId="719478061" sldId="449"/>
            <ac:spMk id="2" creationId="{7231446B-30BC-4B7A-8E36-C0BF63378121}"/>
          </ac:spMkLst>
        </pc:spChg>
        <pc:spChg chg="mod">
          <ac:chgData name="Stacy Haney" userId="1275ed58-17c0-4427-b068-37e9c4623ef1" providerId="ADAL" clId="{6FE501D2-A234-48F9-BEB8-6D1C9FAC898D}" dt="2020-11-23T12:49:25.112" v="19" actId="26606"/>
          <ac:spMkLst>
            <pc:docMk/>
            <pc:sldMk cId="719478061" sldId="449"/>
            <ac:spMk id="3" creationId="{3C8B994E-B6FF-4DCD-99FA-DC2BA1E0F306}"/>
          </ac:spMkLst>
        </pc:spChg>
        <pc:spChg chg="mod">
          <ac:chgData name="Stacy Haney" userId="1275ed58-17c0-4427-b068-37e9c4623ef1" providerId="ADAL" clId="{6FE501D2-A234-48F9-BEB8-6D1C9FAC898D}" dt="2020-11-23T12:49:25.112" v="19" actId="26606"/>
          <ac:spMkLst>
            <pc:docMk/>
            <pc:sldMk cId="719478061" sldId="449"/>
            <ac:spMk id="6" creationId="{8560177A-91FA-45AA-95E3-D450813AFCA5}"/>
          </ac:spMkLst>
        </pc:spChg>
        <pc:spChg chg="del">
          <ac:chgData name="Stacy Haney" userId="1275ed58-17c0-4427-b068-37e9c4623ef1" providerId="ADAL" clId="{6FE501D2-A234-48F9-BEB8-6D1C9FAC898D}" dt="2020-11-23T12:49:25.112" v="19" actId="26606"/>
          <ac:spMkLst>
            <pc:docMk/>
            <pc:sldMk cId="719478061" sldId="449"/>
            <ac:spMk id="50" creationId="{C0DB9C61-90E0-484F-8602-02F49EDC1B70}"/>
          </ac:spMkLst>
        </pc:spChg>
        <pc:spChg chg="del">
          <ac:chgData name="Stacy Haney" userId="1275ed58-17c0-4427-b068-37e9c4623ef1" providerId="ADAL" clId="{6FE501D2-A234-48F9-BEB8-6D1C9FAC898D}" dt="2020-11-23T12:49:25.112" v="19" actId="26606"/>
          <ac:spMkLst>
            <pc:docMk/>
            <pc:sldMk cId="719478061" sldId="449"/>
            <ac:spMk id="52" creationId="{3F7ED563-E5DB-4937-BF78-7893C4DC92A0}"/>
          </ac:spMkLst>
        </pc:spChg>
        <pc:spChg chg="del">
          <ac:chgData name="Stacy Haney" userId="1275ed58-17c0-4427-b068-37e9c4623ef1" providerId="ADAL" clId="{6FE501D2-A234-48F9-BEB8-6D1C9FAC898D}" dt="2020-11-23T12:49:25.112" v="19" actId="26606"/>
          <ac:spMkLst>
            <pc:docMk/>
            <pc:sldMk cId="719478061" sldId="449"/>
            <ac:spMk id="54" creationId="{2306B647-FE95-4550-8350-3D2180C62211}"/>
          </ac:spMkLst>
        </pc:spChg>
        <pc:spChg chg="add">
          <ac:chgData name="Stacy Haney" userId="1275ed58-17c0-4427-b068-37e9c4623ef1" providerId="ADAL" clId="{6FE501D2-A234-48F9-BEB8-6D1C9FAC898D}" dt="2020-11-23T12:49:25.112" v="19" actId="26606"/>
          <ac:spMkLst>
            <pc:docMk/>
            <pc:sldMk cId="719478061" sldId="449"/>
            <ac:spMk id="59" creationId="{827B839B-9ADE-406B-8590-F1CAEDED45A1}"/>
          </ac:spMkLst>
        </pc:spChg>
        <pc:spChg chg="add">
          <ac:chgData name="Stacy Haney" userId="1275ed58-17c0-4427-b068-37e9c4623ef1" providerId="ADAL" clId="{6FE501D2-A234-48F9-BEB8-6D1C9FAC898D}" dt="2020-11-23T12:49:25.112" v="19" actId="26606"/>
          <ac:spMkLst>
            <pc:docMk/>
            <pc:sldMk cId="719478061" sldId="449"/>
            <ac:spMk id="61" creationId="{CFE45BF0-46DB-408C-B5F7-7B11716805D4}"/>
          </ac:spMkLst>
        </pc:spChg>
        <pc:spChg chg="add">
          <ac:chgData name="Stacy Haney" userId="1275ed58-17c0-4427-b068-37e9c4623ef1" providerId="ADAL" clId="{6FE501D2-A234-48F9-BEB8-6D1C9FAC898D}" dt="2020-11-23T12:49:25.112" v="19" actId="26606"/>
          <ac:spMkLst>
            <pc:docMk/>
            <pc:sldMk cId="719478061" sldId="449"/>
            <ac:spMk id="63" creationId="{2AEBC8F2-97B1-41B4-93F1-2D289E197FBA}"/>
          </ac:spMkLst>
        </pc:spChg>
        <pc:spChg chg="add">
          <ac:chgData name="Stacy Haney" userId="1275ed58-17c0-4427-b068-37e9c4623ef1" providerId="ADAL" clId="{6FE501D2-A234-48F9-BEB8-6D1C9FAC898D}" dt="2020-11-23T12:49:25.112" v="19" actId="26606"/>
          <ac:spMkLst>
            <pc:docMk/>
            <pc:sldMk cId="719478061" sldId="449"/>
            <ac:spMk id="65" creationId="{472E3A19-F5D5-48FC-BB9C-48C2F68F598B}"/>
          </ac:spMkLst>
        </pc:spChg>
        <pc:spChg chg="add">
          <ac:chgData name="Stacy Haney" userId="1275ed58-17c0-4427-b068-37e9c4623ef1" providerId="ADAL" clId="{6FE501D2-A234-48F9-BEB8-6D1C9FAC898D}" dt="2020-11-23T12:49:25.112" v="19" actId="26606"/>
          <ac:spMkLst>
            <pc:docMk/>
            <pc:sldMk cId="719478061" sldId="449"/>
            <ac:spMk id="67" creationId="{7A62E32F-BB65-43A8-8EB5-92346890E549}"/>
          </ac:spMkLst>
        </pc:spChg>
        <pc:spChg chg="add">
          <ac:chgData name="Stacy Haney" userId="1275ed58-17c0-4427-b068-37e9c4623ef1" providerId="ADAL" clId="{6FE501D2-A234-48F9-BEB8-6D1C9FAC898D}" dt="2020-11-23T12:49:25.112" v="19" actId="26606"/>
          <ac:spMkLst>
            <pc:docMk/>
            <pc:sldMk cId="719478061" sldId="449"/>
            <ac:spMk id="69" creationId="{14E91B64-9FCC-451E-AFB4-A827D6329367}"/>
          </ac:spMkLst>
        </pc:spChg>
        <pc:picChg chg="del">
          <ac:chgData name="Stacy Haney" userId="1275ed58-17c0-4427-b068-37e9c4623ef1" providerId="ADAL" clId="{6FE501D2-A234-48F9-BEB8-6D1C9FAC898D}" dt="2020-11-23T12:49:01.610" v="18"/>
          <ac:picMkLst>
            <pc:docMk/>
            <pc:sldMk cId="719478061" sldId="449"/>
            <ac:picMk id="5" creationId="{692E399E-6C46-47D1-A534-285B42525E54}"/>
          </ac:picMkLst>
        </pc:picChg>
      </pc:sldChg>
      <pc:sldChg chg="addSp delSp modSp">
        <pc:chgData name="Stacy Haney" userId="1275ed58-17c0-4427-b068-37e9c4623ef1" providerId="ADAL" clId="{6FE501D2-A234-48F9-BEB8-6D1C9FAC898D}" dt="2020-11-23T12:51:31.236" v="27" actId="26606"/>
        <pc:sldMkLst>
          <pc:docMk/>
          <pc:sldMk cId="604094661" sldId="582"/>
        </pc:sldMkLst>
        <pc:spChg chg="mod">
          <ac:chgData name="Stacy Haney" userId="1275ed58-17c0-4427-b068-37e9c4623ef1" providerId="ADAL" clId="{6FE501D2-A234-48F9-BEB8-6D1C9FAC898D}" dt="2020-11-23T12:51:31.236" v="27" actId="26606"/>
          <ac:spMkLst>
            <pc:docMk/>
            <pc:sldMk cId="604094661" sldId="582"/>
            <ac:spMk id="2" creationId="{F8B644F0-4D65-43BD-87F1-27A71D560C83}"/>
          </ac:spMkLst>
        </pc:spChg>
        <pc:spChg chg="mod">
          <ac:chgData name="Stacy Haney" userId="1275ed58-17c0-4427-b068-37e9c4623ef1" providerId="ADAL" clId="{6FE501D2-A234-48F9-BEB8-6D1C9FAC898D}" dt="2020-11-23T12:51:31.236" v="27" actId="26606"/>
          <ac:spMkLst>
            <pc:docMk/>
            <pc:sldMk cId="604094661" sldId="582"/>
            <ac:spMk id="3" creationId="{BFBC16E6-6672-48BD-B912-F5C946BF7BAA}"/>
          </ac:spMkLst>
        </pc:spChg>
        <pc:spChg chg="add del">
          <ac:chgData name="Stacy Haney" userId="1275ed58-17c0-4427-b068-37e9c4623ef1" providerId="ADAL" clId="{6FE501D2-A234-48F9-BEB8-6D1C9FAC898D}" dt="2020-11-23T12:51:31.236" v="27" actId="26606"/>
          <ac:spMkLst>
            <pc:docMk/>
            <pc:sldMk cId="604094661" sldId="582"/>
            <ac:spMk id="10" creationId="{2B566528-1B12-4246-9431-5C2D7D081168}"/>
          </ac:spMkLst>
        </pc:spChg>
        <pc:spChg chg="add del">
          <ac:chgData name="Stacy Haney" userId="1275ed58-17c0-4427-b068-37e9c4623ef1" providerId="ADAL" clId="{6FE501D2-A234-48F9-BEB8-6D1C9FAC898D}" dt="2020-11-23T12:51:31.236" v="27" actId="26606"/>
          <ac:spMkLst>
            <pc:docMk/>
            <pc:sldMk cId="604094661" sldId="582"/>
            <ac:spMk id="12" creationId="{2E80C965-DB6D-4F81-9E9E-B027384D0BD6}"/>
          </ac:spMkLst>
        </pc:spChg>
        <pc:spChg chg="add del">
          <ac:chgData name="Stacy Haney" userId="1275ed58-17c0-4427-b068-37e9c4623ef1" providerId="ADAL" clId="{6FE501D2-A234-48F9-BEB8-6D1C9FAC898D}" dt="2020-11-23T12:51:31.236" v="27" actId="26606"/>
          <ac:spMkLst>
            <pc:docMk/>
            <pc:sldMk cId="604094661" sldId="582"/>
            <ac:spMk id="14" creationId="{A580F890-B085-4E95-96AA-55AEBEC5CE6E}"/>
          </ac:spMkLst>
        </pc:spChg>
        <pc:spChg chg="add del">
          <ac:chgData name="Stacy Haney" userId="1275ed58-17c0-4427-b068-37e9c4623ef1" providerId="ADAL" clId="{6FE501D2-A234-48F9-BEB8-6D1C9FAC898D}" dt="2020-11-23T12:51:31.236" v="27" actId="26606"/>
          <ac:spMkLst>
            <pc:docMk/>
            <pc:sldMk cId="604094661" sldId="582"/>
            <ac:spMk id="16" creationId="{D3F51FEB-38FB-4F6C-9F7B-2F2AFAB65463}"/>
          </ac:spMkLst>
        </pc:spChg>
        <pc:spChg chg="add del">
          <ac:chgData name="Stacy Haney" userId="1275ed58-17c0-4427-b068-37e9c4623ef1" providerId="ADAL" clId="{6FE501D2-A234-48F9-BEB8-6D1C9FAC898D}" dt="2020-11-23T12:51:31.236" v="27" actId="26606"/>
          <ac:spMkLst>
            <pc:docMk/>
            <pc:sldMk cId="604094661" sldId="582"/>
            <ac:spMk id="18" creationId="{1E547BA6-BAE0-43BB-A7CA-60F69CE252F0}"/>
          </ac:spMkLst>
        </pc:spChg>
        <pc:spChg chg="add del">
          <ac:chgData name="Stacy Haney" userId="1275ed58-17c0-4427-b068-37e9c4623ef1" providerId="ADAL" clId="{6FE501D2-A234-48F9-BEB8-6D1C9FAC898D}" dt="2020-11-23T12:51:31.236" v="27" actId="26606"/>
          <ac:spMkLst>
            <pc:docMk/>
            <pc:sldMk cId="604094661" sldId="582"/>
            <ac:spMk id="23" creationId="{F4C0B10B-D2C4-4A54-AFAD-3D27DF88BB37}"/>
          </ac:spMkLst>
        </pc:spChg>
        <pc:grpChg chg="add del">
          <ac:chgData name="Stacy Haney" userId="1275ed58-17c0-4427-b068-37e9c4623ef1" providerId="ADAL" clId="{6FE501D2-A234-48F9-BEB8-6D1C9FAC898D}" dt="2020-11-23T12:51:31.236" v="27" actId="26606"/>
          <ac:grpSpMkLst>
            <pc:docMk/>
            <pc:sldMk cId="604094661" sldId="582"/>
            <ac:grpSpMk id="25" creationId="{B6BADB90-C74B-40D6-86DC-503F65FCE8DC}"/>
          </ac:grpSpMkLst>
        </pc:grpChg>
        <pc:picChg chg="mod">
          <ac:chgData name="Stacy Haney" userId="1275ed58-17c0-4427-b068-37e9c4623ef1" providerId="ADAL" clId="{6FE501D2-A234-48F9-BEB8-6D1C9FAC898D}" dt="2020-11-23T12:51:31.236" v="27" actId="26606"/>
          <ac:picMkLst>
            <pc:docMk/>
            <pc:sldMk cId="604094661" sldId="582"/>
            <ac:picMk id="5" creationId="{0962268B-2F59-48F0-95CC-3BBB28810921}"/>
          </ac:picMkLst>
        </pc:picChg>
      </pc:sldChg>
      <pc:sldChg chg="addSp delSp modSp">
        <pc:chgData name="Stacy Haney" userId="1275ed58-17c0-4427-b068-37e9c4623ef1" providerId="ADAL" clId="{6FE501D2-A234-48F9-BEB8-6D1C9FAC898D}" dt="2020-11-23T12:49:35.186" v="21" actId="26606"/>
        <pc:sldMkLst>
          <pc:docMk/>
          <pc:sldMk cId="1688669178" sldId="583"/>
        </pc:sldMkLst>
        <pc:spChg chg="mod">
          <ac:chgData name="Stacy Haney" userId="1275ed58-17c0-4427-b068-37e9c4623ef1" providerId="ADAL" clId="{6FE501D2-A234-48F9-BEB8-6D1C9FAC898D}" dt="2020-11-23T12:49:35.186" v="21" actId="26606"/>
          <ac:spMkLst>
            <pc:docMk/>
            <pc:sldMk cId="1688669178" sldId="583"/>
            <ac:spMk id="2" creationId="{7231446B-30BC-4B7A-8E36-C0BF63378121}"/>
          </ac:spMkLst>
        </pc:spChg>
        <pc:spChg chg="mod">
          <ac:chgData name="Stacy Haney" userId="1275ed58-17c0-4427-b068-37e9c4623ef1" providerId="ADAL" clId="{6FE501D2-A234-48F9-BEB8-6D1C9FAC898D}" dt="2020-11-23T12:49:35.186" v="21" actId="26606"/>
          <ac:spMkLst>
            <pc:docMk/>
            <pc:sldMk cId="1688669178" sldId="583"/>
            <ac:spMk id="3" creationId="{3C8B994E-B6FF-4DCD-99FA-DC2BA1E0F306}"/>
          </ac:spMkLst>
        </pc:spChg>
        <pc:spChg chg="mod">
          <ac:chgData name="Stacy Haney" userId="1275ed58-17c0-4427-b068-37e9c4623ef1" providerId="ADAL" clId="{6FE501D2-A234-48F9-BEB8-6D1C9FAC898D}" dt="2020-11-23T12:49:35.186" v="21" actId="26606"/>
          <ac:spMkLst>
            <pc:docMk/>
            <pc:sldMk cId="1688669178" sldId="583"/>
            <ac:spMk id="6" creationId="{8560177A-91FA-45AA-95E3-D450813AFCA5}"/>
          </ac:spMkLst>
        </pc:spChg>
        <pc:spChg chg="del">
          <ac:chgData name="Stacy Haney" userId="1275ed58-17c0-4427-b068-37e9c4623ef1" providerId="ADAL" clId="{6FE501D2-A234-48F9-BEB8-6D1C9FAC898D}" dt="2020-11-23T12:49:35.186" v="21" actId="26606"/>
          <ac:spMkLst>
            <pc:docMk/>
            <pc:sldMk cId="1688669178" sldId="583"/>
            <ac:spMk id="50" creationId="{C0DB9C61-90E0-484F-8602-02F49EDC1B70}"/>
          </ac:spMkLst>
        </pc:spChg>
        <pc:spChg chg="del">
          <ac:chgData name="Stacy Haney" userId="1275ed58-17c0-4427-b068-37e9c4623ef1" providerId="ADAL" clId="{6FE501D2-A234-48F9-BEB8-6D1C9FAC898D}" dt="2020-11-23T12:49:35.186" v="21" actId="26606"/>
          <ac:spMkLst>
            <pc:docMk/>
            <pc:sldMk cId="1688669178" sldId="583"/>
            <ac:spMk id="52" creationId="{3F7ED563-E5DB-4937-BF78-7893C4DC92A0}"/>
          </ac:spMkLst>
        </pc:spChg>
        <pc:spChg chg="del">
          <ac:chgData name="Stacy Haney" userId="1275ed58-17c0-4427-b068-37e9c4623ef1" providerId="ADAL" clId="{6FE501D2-A234-48F9-BEB8-6D1C9FAC898D}" dt="2020-11-23T12:49:35.186" v="21" actId="26606"/>
          <ac:spMkLst>
            <pc:docMk/>
            <pc:sldMk cId="1688669178" sldId="583"/>
            <ac:spMk id="54" creationId="{2306B647-FE95-4550-8350-3D2180C62211}"/>
          </ac:spMkLst>
        </pc:spChg>
        <pc:spChg chg="add">
          <ac:chgData name="Stacy Haney" userId="1275ed58-17c0-4427-b068-37e9c4623ef1" providerId="ADAL" clId="{6FE501D2-A234-48F9-BEB8-6D1C9FAC898D}" dt="2020-11-23T12:49:35.186" v="21" actId="26606"/>
          <ac:spMkLst>
            <pc:docMk/>
            <pc:sldMk cId="1688669178" sldId="583"/>
            <ac:spMk id="59" creationId="{827B839B-9ADE-406B-8590-F1CAEDED45A1}"/>
          </ac:spMkLst>
        </pc:spChg>
        <pc:spChg chg="add">
          <ac:chgData name="Stacy Haney" userId="1275ed58-17c0-4427-b068-37e9c4623ef1" providerId="ADAL" clId="{6FE501D2-A234-48F9-BEB8-6D1C9FAC898D}" dt="2020-11-23T12:49:35.186" v="21" actId="26606"/>
          <ac:spMkLst>
            <pc:docMk/>
            <pc:sldMk cId="1688669178" sldId="583"/>
            <ac:spMk id="61" creationId="{CFE45BF0-46DB-408C-B5F7-7B11716805D4}"/>
          </ac:spMkLst>
        </pc:spChg>
        <pc:spChg chg="add">
          <ac:chgData name="Stacy Haney" userId="1275ed58-17c0-4427-b068-37e9c4623ef1" providerId="ADAL" clId="{6FE501D2-A234-48F9-BEB8-6D1C9FAC898D}" dt="2020-11-23T12:49:35.186" v="21" actId="26606"/>
          <ac:spMkLst>
            <pc:docMk/>
            <pc:sldMk cId="1688669178" sldId="583"/>
            <ac:spMk id="63" creationId="{2AEBC8F2-97B1-41B4-93F1-2D289E197FBA}"/>
          </ac:spMkLst>
        </pc:spChg>
        <pc:spChg chg="add">
          <ac:chgData name="Stacy Haney" userId="1275ed58-17c0-4427-b068-37e9c4623ef1" providerId="ADAL" clId="{6FE501D2-A234-48F9-BEB8-6D1C9FAC898D}" dt="2020-11-23T12:49:35.186" v="21" actId="26606"/>
          <ac:spMkLst>
            <pc:docMk/>
            <pc:sldMk cId="1688669178" sldId="583"/>
            <ac:spMk id="65" creationId="{472E3A19-F5D5-48FC-BB9C-48C2F68F598B}"/>
          </ac:spMkLst>
        </pc:spChg>
        <pc:spChg chg="add">
          <ac:chgData name="Stacy Haney" userId="1275ed58-17c0-4427-b068-37e9c4623ef1" providerId="ADAL" clId="{6FE501D2-A234-48F9-BEB8-6D1C9FAC898D}" dt="2020-11-23T12:49:35.186" v="21" actId="26606"/>
          <ac:spMkLst>
            <pc:docMk/>
            <pc:sldMk cId="1688669178" sldId="583"/>
            <ac:spMk id="67" creationId="{7A62E32F-BB65-43A8-8EB5-92346890E549}"/>
          </ac:spMkLst>
        </pc:spChg>
        <pc:spChg chg="add">
          <ac:chgData name="Stacy Haney" userId="1275ed58-17c0-4427-b068-37e9c4623ef1" providerId="ADAL" clId="{6FE501D2-A234-48F9-BEB8-6D1C9FAC898D}" dt="2020-11-23T12:49:35.186" v="21" actId="26606"/>
          <ac:spMkLst>
            <pc:docMk/>
            <pc:sldMk cId="1688669178" sldId="583"/>
            <ac:spMk id="69" creationId="{14E91B64-9FCC-451E-AFB4-A827D6329367}"/>
          </ac:spMkLst>
        </pc:spChg>
        <pc:picChg chg="del">
          <ac:chgData name="Stacy Haney" userId="1275ed58-17c0-4427-b068-37e9c4623ef1" providerId="ADAL" clId="{6FE501D2-A234-48F9-BEB8-6D1C9FAC898D}" dt="2020-11-23T12:49:32.157" v="20"/>
          <ac:picMkLst>
            <pc:docMk/>
            <pc:sldMk cId="1688669178" sldId="583"/>
            <ac:picMk id="5" creationId="{692E399E-6C46-47D1-A534-285B42525E54}"/>
          </ac:picMkLst>
        </pc:picChg>
      </pc:sldChg>
      <pc:sldChg chg="addSp delSp modSp">
        <pc:chgData name="Stacy Haney" userId="1275ed58-17c0-4427-b068-37e9c4623ef1" providerId="ADAL" clId="{6FE501D2-A234-48F9-BEB8-6D1C9FAC898D}" dt="2020-11-23T12:49:40.460" v="23" actId="26606"/>
        <pc:sldMkLst>
          <pc:docMk/>
          <pc:sldMk cId="3436596435" sldId="614"/>
        </pc:sldMkLst>
        <pc:spChg chg="mod">
          <ac:chgData name="Stacy Haney" userId="1275ed58-17c0-4427-b068-37e9c4623ef1" providerId="ADAL" clId="{6FE501D2-A234-48F9-BEB8-6D1C9FAC898D}" dt="2020-11-23T12:49:40.460" v="23" actId="26606"/>
          <ac:spMkLst>
            <pc:docMk/>
            <pc:sldMk cId="3436596435" sldId="614"/>
            <ac:spMk id="2" creationId="{7231446B-30BC-4B7A-8E36-C0BF63378121}"/>
          </ac:spMkLst>
        </pc:spChg>
        <pc:spChg chg="mod">
          <ac:chgData name="Stacy Haney" userId="1275ed58-17c0-4427-b068-37e9c4623ef1" providerId="ADAL" clId="{6FE501D2-A234-48F9-BEB8-6D1C9FAC898D}" dt="2020-11-23T12:49:40.460" v="23" actId="26606"/>
          <ac:spMkLst>
            <pc:docMk/>
            <pc:sldMk cId="3436596435" sldId="614"/>
            <ac:spMk id="3" creationId="{3C8B994E-B6FF-4DCD-99FA-DC2BA1E0F306}"/>
          </ac:spMkLst>
        </pc:spChg>
        <pc:spChg chg="mod">
          <ac:chgData name="Stacy Haney" userId="1275ed58-17c0-4427-b068-37e9c4623ef1" providerId="ADAL" clId="{6FE501D2-A234-48F9-BEB8-6D1C9FAC898D}" dt="2020-11-23T12:49:40.460" v="23" actId="26606"/>
          <ac:spMkLst>
            <pc:docMk/>
            <pc:sldMk cId="3436596435" sldId="614"/>
            <ac:spMk id="6" creationId="{8560177A-91FA-45AA-95E3-D450813AFCA5}"/>
          </ac:spMkLst>
        </pc:spChg>
        <pc:spChg chg="del">
          <ac:chgData name="Stacy Haney" userId="1275ed58-17c0-4427-b068-37e9c4623ef1" providerId="ADAL" clId="{6FE501D2-A234-48F9-BEB8-6D1C9FAC898D}" dt="2020-11-23T12:49:40.460" v="23" actId="26606"/>
          <ac:spMkLst>
            <pc:docMk/>
            <pc:sldMk cId="3436596435" sldId="614"/>
            <ac:spMk id="50" creationId="{C0DB9C61-90E0-484F-8602-02F49EDC1B70}"/>
          </ac:spMkLst>
        </pc:spChg>
        <pc:spChg chg="del">
          <ac:chgData name="Stacy Haney" userId="1275ed58-17c0-4427-b068-37e9c4623ef1" providerId="ADAL" clId="{6FE501D2-A234-48F9-BEB8-6D1C9FAC898D}" dt="2020-11-23T12:49:40.460" v="23" actId="26606"/>
          <ac:spMkLst>
            <pc:docMk/>
            <pc:sldMk cId="3436596435" sldId="614"/>
            <ac:spMk id="52" creationId="{3F7ED563-E5DB-4937-BF78-7893C4DC92A0}"/>
          </ac:spMkLst>
        </pc:spChg>
        <pc:spChg chg="del">
          <ac:chgData name="Stacy Haney" userId="1275ed58-17c0-4427-b068-37e9c4623ef1" providerId="ADAL" clId="{6FE501D2-A234-48F9-BEB8-6D1C9FAC898D}" dt="2020-11-23T12:49:40.460" v="23" actId="26606"/>
          <ac:spMkLst>
            <pc:docMk/>
            <pc:sldMk cId="3436596435" sldId="614"/>
            <ac:spMk id="54" creationId="{2306B647-FE95-4550-8350-3D2180C62211}"/>
          </ac:spMkLst>
        </pc:spChg>
        <pc:spChg chg="add">
          <ac:chgData name="Stacy Haney" userId="1275ed58-17c0-4427-b068-37e9c4623ef1" providerId="ADAL" clId="{6FE501D2-A234-48F9-BEB8-6D1C9FAC898D}" dt="2020-11-23T12:49:40.460" v="23" actId="26606"/>
          <ac:spMkLst>
            <pc:docMk/>
            <pc:sldMk cId="3436596435" sldId="614"/>
            <ac:spMk id="59" creationId="{827B839B-9ADE-406B-8590-F1CAEDED45A1}"/>
          </ac:spMkLst>
        </pc:spChg>
        <pc:spChg chg="add">
          <ac:chgData name="Stacy Haney" userId="1275ed58-17c0-4427-b068-37e9c4623ef1" providerId="ADAL" clId="{6FE501D2-A234-48F9-BEB8-6D1C9FAC898D}" dt="2020-11-23T12:49:40.460" v="23" actId="26606"/>
          <ac:spMkLst>
            <pc:docMk/>
            <pc:sldMk cId="3436596435" sldId="614"/>
            <ac:spMk id="61" creationId="{CFE45BF0-46DB-408C-B5F7-7B11716805D4}"/>
          </ac:spMkLst>
        </pc:spChg>
        <pc:spChg chg="add">
          <ac:chgData name="Stacy Haney" userId="1275ed58-17c0-4427-b068-37e9c4623ef1" providerId="ADAL" clId="{6FE501D2-A234-48F9-BEB8-6D1C9FAC898D}" dt="2020-11-23T12:49:40.460" v="23" actId="26606"/>
          <ac:spMkLst>
            <pc:docMk/>
            <pc:sldMk cId="3436596435" sldId="614"/>
            <ac:spMk id="63" creationId="{2AEBC8F2-97B1-41B4-93F1-2D289E197FBA}"/>
          </ac:spMkLst>
        </pc:spChg>
        <pc:spChg chg="add">
          <ac:chgData name="Stacy Haney" userId="1275ed58-17c0-4427-b068-37e9c4623ef1" providerId="ADAL" clId="{6FE501D2-A234-48F9-BEB8-6D1C9FAC898D}" dt="2020-11-23T12:49:40.460" v="23" actId="26606"/>
          <ac:spMkLst>
            <pc:docMk/>
            <pc:sldMk cId="3436596435" sldId="614"/>
            <ac:spMk id="65" creationId="{472E3A19-F5D5-48FC-BB9C-48C2F68F598B}"/>
          </ac:spMkLst>
        </pc:spChg>
        <pc:spChg chg="add">
          <ac:chgData name="Stacy Haney" userId="1275ed58-17c0-4427-b068-37e9c4623ef1" providerId="ADAL" clId="{6FE501D2-A234-48F9-BEB8-6D1C9FAC898D}" dt="2020-11-23T12:49:40.460" v="23" actId="26606"/>
          <ac:spMkLst>
            <pc:docMk/>
            <pc:sldMk cId="3436596435" sldId="614"/>
            <ac:spMk id="67" creationId="{7A62E32F-BB65-43A8-8EB5-92346890E549}"/>
          </ac:spMkLst>
        </pc:spChg>
        <pc:spChg chg="add">
          <ac:chgData name="Stacy Haney" userId="1275ed58-17c0-4427-b068-37e9c4623ef1" providerId="ADAL" clId="{6FE501D2-A234-48F9-BEB8-6D1C9FAC898D}" dt="2020-11-23T12:49:40.460" v="23" actId="26606"/>
          <ac:spMkLst>
            <pc:docMk/>
            <pc:sldMk cId="3436596435" sldId="614"/>
            <ac:spMk id="69" creationId="{14E91B64-9FCC-451E-AFB4-A827D6329367}"/>
          </ac:spMkLst>
        </pc:spChg>
        <pc:picChg chg="del">
          <ac:chgData name="Stacy Haney" userId="1275ed58-17c0-4427-b068-37e9c4623ef1" providerId="ADAL" clId="{6FE501D2-A234-48F9-BEB8-6D1C9FAC898D}" dt="2020-11-23T12:49:39.187" v="22"/>
          <ac:picMkLst>
            <pc:docMk/>
            <pc:sldMk cId="3436596435" sldId="614"/>
            <ac:picMk id="5" creationId="{692E399E-6C46-47D1-A534-285B42525E54}"/>
          </ac:picMkLst>
        </pc:picChg>
      </pc:sldChg>
      <pc:sldChg chg="addSp delSp modSp">
        <pc:chgData name="Stacy Haney" userId="1275ed58-17c0-4427-b068-37e9c4623ef1" providerId="ADAL" clId="{6FE501D2-A234-48F9-BEB8-6D1C9FAC898D}" dt="2020-11-23T12:50:04.536" v="25" actId="26606"/>
        <pc:sldMkLst>
          <pc:docMk/>
          <pc:sldMk cId="1969932775" sldId="615"/>
        </pc:sldMkLst>
        <pc:spChg chg="mod">
          <ac:chgData name="Stacy Haney" userId="1275ed58-17c0-4427-b068-37e9c4623ef1" providerId="ADAL" clId="{6FE501D2-A234-48F9-BEB8-6D1C9FAC898D}" dt="2020-11-23T12:50:04.536" v="25" actId="26606"/>
          <ac:spMkLst>
            <pc:docMk/>
            <pc:sldMk cId="1969932775" sldId="615"/>
            <ac:spMk id="2" creationId="{7231446B-30BC-4B7A-8E36-C0BF63378121}"/>
          </ac:spMkLst>
        </pc:spChg>
        <pc:spChg chg="mod">
          <ac:chgData name="Stacy Haney" userId="1275ed58-17c0-4427-b068-37e9c4623ef1" providerId="ADAL" clId="{6FE501D2-A234-48F9-BEB8-6D1C9FAC898D}" dt="2020-11-23T12:50:04.536" v="25" actId="26606"/>
          <ac:spMkLst>
            <pc:docMk/>
            <pc:sldMk cId="1969932775" sldId="615"/>
            <ac:spMk id="3" creationId="{3C8B994E-B6FF-4DCD-99FA-DC2BA1E0F306}"/>
          </ac:spMkLst>
        </pc:spChg>
        <pc:spChg chg="mod">
          <ac:chgData name="Stacy Haney" userId="1275ed58-17c0-4427-b068-37e9c4623ef1" providerId="ADAL" clId="{6FE501D2-A234-48F9-BEB8-6D1C9FAC898D}" dt="2020-11-23T12:50:04.536" v="25" actId="26606"/>
          <ac:spMkLst>
            <pc:docMk/>
            <pc:sldMk cId="1969932775" sldId="615"/>
            <ac:spMk id="6" creationId="{8560177A-91FA-45AA-95E3-D450813AFCA5}"/>
          </ac:spMkLst>
        </pc:spChg>
        <pc:spChg chg="del">
          <ac:chgData name="Stacy Haney" userId="1275ed58-17c0-4427-b068-37e9c4623ef1" providerId="ADAL" clId="{6FE501D2-A234-48F9-BEB8-6D1C9FAC898D}" dt="2020-11-23T12:50:04.536" v="25" actId="26606"/>
          <ac:spMkLst>
            <pc:docMk/>
            <pc:sldMk cId="1969932775" sldId="615"/>
            <ac:spMk id="50" creationId="{C0DB9C61-90E0-484F-8602-02F49EDC1B70}"/>
          </ac:spMkLst>
        </pc:spChg>
        <pc:spChg chg="del">
          <ac:chgData name="Stacy Haney" userId="1275ed58-17c0-4427-b068-37e9c4623ef1" providerId="ADAL" clId="{6FE501D2-A234-48F9-BEB8-6D1C9FAC898D}" dt="2020-11-23T12:50:04.536" v="25" actId="26606"/>
          <ac:spMkLst>
            <pc:docMk/>
            <pc:sldMk cId="1969932775" sldId="615"/>
            <ac:spMk id="52" creationId="{3F7ED563-E5DB-4937-BF78-7893C4DC92A0}"/>
          </ac:spMkLst>
        </pc:spChg>
        <pc:spChg chg="del">
          <ac:chgData name="Stacy Haney" userId="1275ed58-17c0-4427-b068-37e9c4623ef1" providerId="ADAL" clId="{6FE501D2-A234-48F9-BEB8-6D1C9FAC898D}" dt="2020-11-23T12:50:04.536" v="25" actId="26606"/>
          <ac:spMkLst>
            <pc:docMk/>
            <pc:sldMk cId="1969932775" sldId="615"/>
            <ac:spMk id="54" creationId="{2306B647-FE95-4550-8350-3D2180C62211}"/>
          </ac:spMkLst>
        </pc:spChg>
        <pc:spChg chg="add">
          <ac:chgData name="Stacy Haney" userId="1275ed58-17c0-4427-b068-37e9c4623ef1" providerId="ADAL" clId="{6FE501D2-A234-48F9-BEB8-6D1C9FAC898D}" dt="2020-11-23T12:50:04.536" v="25" actId="26606"/>
          <ac:spMkLst>
            <pc:docMk/>
            <pc:sldMk cId="1969932775" sldId="615"/>
            <ac:spMk id="59" creationId="{827B839B-9ADE-406B-8590-F1CAEDED45A1}"/>
          </ac:spMkLst>
        </pc:spChg>
        <pc:spChg chg="add">
          <ac:chgData name="Stacy Haney" userId="1275ed58-17c0-4427-b068-37e9c4623ef1" providerId="ADAL" clId="{6FE501D2-A234-48F9-BEB8-6D1C9FAC898D}" dt="2020-11-23T12:50:04.536" v="25" actId="26606"/>
          <ac:spMkLst>
            <pc:docMk/>
            <pc:sldMk cId="1969932775" sldId="615"/>
            <ac:spMk id="61" creationId="{CFE45BF0-46DB-408C-B5F7-7B11716805D4}"/>
          </ac:spMkLst>
        </pc:spChg>
        <pc:spChg chg="add">
          <ac:chgData name="Stacy Haney" userId="1275ed58-17c0-4427-b068-37e9c4623ef1" providerId="ADAL" clId="{6FE501D2-A234-48F9-BEB8-6D1C9FAC898D}" dt="2020-11-23T12:50:04.536" v="25" actId="26606"/>
          <ac:spMkLst>
            <pc:docMk/>
            <pc:sldMk cId="1969932775" sldId="615"/>
            <ac:spMk id="63" creationId="{2AEBC8F2-97B1-41B4-93F1-2D289E197FBA}"/>
          </ac:spMkLst>
        </pc:spChg>
        <pc:spChg chg="add">
          <ac:chgData name="Stacy Haney" userId="1275ed58-17c0-4427-b068-37e9c4623ef1" providerId="ADAL" clId="{6FE501D2-A234-48F9-BEB8-6D1C9FAC898D}" dt="2020-11-23T12:50:04.536" v="25" actId="26606"/>
          <ac:spMkLst>
            <pc:docMk/>
            <pc:sldMk cId="1969932775" sldId="615"/>
            <ac:spMk id="65" creationId="{472E3A19-F5D5-48FC-BB9C-48C2F68F598B}"/>
          </ac:spMkLst>
        </pc:spChg>
        <pc:spChg chg="add">
          <ac:chgData name="Stacy Haney" userId="1275ed58-17c0-4427-b068-37e9c4623ef1" providerId="ADAL" clId="{6FE501D2-A234-48F9-BEB8-6D1C9FAC898D}" dt="2020-11-23T12:50:04.536" v="25" actId="26606"/>
          <ac:spMkLst>
            <pc:docMk/>
            <pc:sldMk cId="1969932775" sldId="615"/>
            <ac:spMk id="67" creationId="{7A62E32F-BB65-43A8-8EB5-92346890E549}"/>
          </ac:spMkLst>
        </pc:spChg>
        <pc:spChg chg="add">
          <ac:chgData name="Stacy Haney" userId="1275ed58-17c0-4427-b068-37e9c4623ef1" providerId="ADAL" clId="{6FE501D2-A234-48F9-BEB8-6D1C9FAC898D}" dt="2020-11-23T12:50:04.536" v="25" actId="26606"/>
          <ac:spMkLst>
            <pc:docMk/>
            <pc:sldMk cId="1969932775" sldId="615"/>
            <ac:spMk id="69" creationId="{14E91B64-9FCC-451E-AFB4-A827D6329367}"/>
          </ac:spMkLst>
        </pc:spChg>
        <pc:picChg chg="del">
          <ac:chgData name="Stacy Haney" userId="1275ed58-17c0-4427-b068-37e9c4623ef1" providerId="ADAL" clId="{6FE501D2-A234-48F9-BEB8-6D1C9FAC898D}" dt="2020-11-23T12:50:02.634" v="24"/>
          <ac:picMkLst>
            <pc:docMk/>
            <pc:sldMk cId="1969932775" sldId="615"/>
            <ac:picMk id="5" creationId="{692E399E-6C46-47D1-A534-285B42525E54}"/>
          </ac:picMkLst>
        </pc:picChg>
      </pc:sldChg>
      <pc:sldChg chg="addSp delSp add del setBg delDesignElem">
        <pc:chgData name="Stacy Haney" userId="1275ed58-17c0-4427-b068-37e9c4623ef1" providerId="ADAL" clId="{6FE501D2-A234-48F9-BEB8-6D1C9FAC898D}" dt="2020-11-23T12:46:46.852" v="2"/>
        <pc:sldMkLst>
          <pc:docMk/>
          <pc:sldMk cId="1411945226" sldId="621"/>
        </pc:sldMkLst>
        <pc:spChg chg="add del">
          <ac:chgData name="Stacy Haney" userId="1275ed58-17c0-4427-b068-37e9c4623ef1" providerId="ADAL" clId="{6FE501D2-A234-48F9-BEB8-6D1C9FAC898D}" dt="2020-11-23T12:46:46.852" v="2"/>
          <ac:spMkLst>
            <pc:docMk/>
            <pc:sldMk cId="1411945226" sldId="621"/>
            <ac:spMk id="8" creationId="{081EA652-8C6A-4E69-BEB9-170809474553}"/>
          </ac:spMkLst>
        </pc:spChg>
        <pc:spChg chg="add del">
          <ac:chgData name="Stacy Haney" userId="1275ed58-17c0-4427-b068-37e9c4623ef1" providerId="ADAL" clId="{6FE501D2-A234-48F9-BEB8-6D1C9FAC898D}" dt="2020-11-23T12:46:46.852" v="2"/>
          <ac:spMkLst>
            <pc:docMk/>
            <pc:sldMk cId="1411945226" sldId="621"/>
            <ac:spMk id="10" creationId="{5298780A-33B9-4EA2-8F67-DE68AD62841B}"/>
          </ac:spMkLst>
        </pc:spChg>
        <pc:spChg chg="add del">
          <ac:chgData name="Stacy Haney" userId="1275ed58-17c0-4427-b068-37e9c4623ef1" providerId="ADAL" clId="{6FE501D2-A234-48F9-BEB8-6D1C9FAC898D}" dt="2020-11-23T12:46:46.852" v="2"/>
          <ac:spMkLst>
            <pc:docMk/>
            <pc:sldMk cId="1411945226" sldId="621"/>
            <ac:spMk id="12" creationId="{7F488E8B-4E1E-4402-8935-D4E6C02615C7}"/>
          </ac:spMkLst>
        </pc:spChg>
      </pc:sldChg>
      <pc:sldChg chg="modSp">
        <pc:chgData name="Stacy Haney" userId="1275ed58-17c0-4427-b068-37e9c4623ef1" providerId="ADAL" clId="{6FE501D2-A234-48F9-BEB8-6D1C9FAC898D}" dt="2020-11-23T12:47:08.672" v="16" actId="14100"/>
        <pc:sldMkLst>
          <pc:docMk/>
          <pc:sldMk cId="3603098360" sldId="621"/>
        </pc:sldMkLst>
        <pc:spChg chg="mod">
          <ac:chgData name="Stacy Haney" userId="1275ed58-17c0-4427-b068-37e9c4623ef1" providerId="ADAL" clId="{6FE501D2-A234-48F9-BEB8-6D1C9FAC898D}" dt="2020-11-23T12:47:08.672" v="16" actId="14100"/>
          <ac:spMkLst>
            <pc:docMk/>
            <pc:sldMk cId="3603098360" sldId="621"/>
            <ac:spMk id="2" creationId="{C073CE0C-F12A-458B-8341-589985F364A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DC9C9A-C459-4758-A448-E26EBA209928}" type="datetimeFigureOut">
              <a:rPr lang="en-US" smtClean="0"/>
              <a:t>11/23/2020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BEF744-D0B6-46C1-93D2-D75041E7791F}" type="slidenum">
              <a:rPr lang="en-US" smtClean="0"/>
              <a:t>‹#›</a:t>
            </a:fld>
            <a:endParaRPr lang="en-US"/>
          </a:p>
        </p:txBody>
      </p:sp>
    </p:spTree>
    <p:extLst>
      <p:ext uri="{BB962C8B-B14F-4D97-AF65-F5344CB8AC3E}">
        <p14:creationId xmlns:p14="http://schemas.microsoft.com/office/powerpoint/2010/main" val="267484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203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BEF744-D0B6-46C1-93D2-D75041E7791F}" type="slidenum">
              <a:rPr lang="en-US" smtClean="0"/>
              <a:t>3</a:t>
            </a:fld>
            <a:endParaRPr lang="en-US"/>
          </a:p>
        </p:txBody>
      </p:sp>
    </p:spTree>
    <p:extLst>
      <p:ext uri="{BB962C8B-B14F-4D97-AF65-F5344CB8AC3E}">
        <p14:creationId xmlns:p14="http://schemas.microsoft.com/office/powerpoint/2010/main" val="2063945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E4767-9873-6D48-89EC-B1D305A93D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1214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E4767-9873-6D48-89EC-B1D305A93D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9736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E4767-9873-6D48-89EC-B1D305A93D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2174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E4767-9873-6D48-89EC-B1D305A93D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1049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E4767-9873-6D48-89EC-B1D305A93D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2586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0849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leave school districts as much flexibility as possible while creating a consistent, predictable grievance process framework, the Department declines to foreclose the option of holding hearings (whether “live” or otherwise) in elementary and secondary schools. Local school officials, for example, could determine that their educational community is best served by holding live hearings for high school students, for students above a certain age, or not at all.1395 State law may prescribe hearings for school discipline matters, in which case by leaving hearings optional these final regulations makes a conflict with State laws less likely. </a:t>
            </a:r>
          </a:p>
          <a:p>
            <a:endParaRPr lang="en-US" dirty="0"/>
          </a:p>
          <a:p>
            <a:r>
              <a:rPr lang="en-US" dirty="0"/>
              <a:t>Therefore, the recipient has flexibility to make a hearing available on a case by case basis, for example where the Title IX Coordinator determines a hearing is needed, so long as the grievance process (of which the recipient’s students and employees receive notice, pursuant to § 106.8) clearly identifies the circumstances under which a hearing may, or may not, be held. A recipient’s discretion in this regard is limited by the introductory sentence in § 106.45(b) that any rules adopted by a recipient must apply equally to both parties. Thus, a recipient’s grievance process could not, for example, state that a hearing will be held only if a respondent requests it, or only if a complainant agrees to it, but could state that a hearing will be held only if both parties request it or consent to 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1703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Department disagrees that the two exceptions (or even the exception that refers to “consent”) should be eliminated in this provision because minors cannot legally consent to sexual activity. While this fact may make the issue of “consent” irrelevant in certain sexual harassment cases, consent may be relevant in other formal complaints investigated and adjudicated by elementary and secondary school recipients; for example, where the parties are over the age of consent in the relevant jurisdiction, or the age difference between the two minor parties is such that State law decriminalizes consensual sexual activity between the two individuals.1396 The Department will defer to State law regarding the age when a person has the ability to consent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0449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3695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response to commenters concerned about whether a minor party has the right to have a parent help pose questions and answers under this provision, we have added § 106.6(g) to clarify that nothing in these regulations changes or limits the legal rights of parents or guardians to act on behalf of a party. The Department declines to specify whether a parent writing out questions or answers on behalf of the student-party must consult their child; this matter is addressed by other laws concerning the scope of a parent’s legal right to act on behalf of their child. The Department understands commenters’ concerns that the written submission of questions procedure may “devolve into a fight” between parents of minor parties, but reiterates that recipients retain discretion to adopt rules of decorum that, for example, require questions to be posed in a respectful manner (e.g., without using profanity or irrelevant ad hominem attacks). Further, the decision-maker has the obligation to permit only relevant questions to be asked and must explain to the party posing the question any decision to exclude a question as not relevant.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9224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0063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5044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090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3956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9311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2708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831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BEF744-D0B6-46C1-93D2-D75041E779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203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61284-E233-4DC5-A620-EF6F671364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339FD39-3A6C-414E-889E-8386EBF9F9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7DB085-E303-49C3-B7F9-33CC0D0B738A}"/>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5" name="Footer Placeholder 4">
            <a:extLst>
              <a:ext uri="{FF2B5EF4-FFF2-40B4-BE49-F238E27FC236}">
                <a16:creationId xmlns:a16="http://schemas.microsoft.com/office/drawing/2014/main" id="{D0C4EC00-DB30-4D4F-A8B1-029939F5DB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1FD3E7-8C1F-4EF0-BE74-C6B55B1B556D}"/>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3604918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E9085-7C8F-42FD-BF6C-63FF2854A9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314610-DF8E-4862-8001-EB3965C26A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C263B9-1F6A-488B-BE32-6EF9F5D0311E}"/>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5" name="Footer Placeholder 4">
            <a:extLst>
              <a:ext uri="{FF2B5EF4-FFF2-40B4-BE49-F238E27FC236}">
                <a16:creationId xmlns:a16="http://schemas.microsoft.com/office/drawing/2014/main" id="{9DDF39D1-08BC-4055-9949-C44F97833B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51B822-43EB-4DF8-850B-4125DB55C7B4}"/>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2157860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726AA-26A5-4C27-B180-E8967FF0E0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B755C2-83FE-496C-99C7-7ED9EBA5B5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921105-738E-4AF3-850C-A1E2799AC5FA}"/>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5" name="Footer Placeholder 4">
            <a:extLst>
              <a:ext uri="{FF2B5EF4-FFF2-40B4-BE49-F238E27FC236}">
                <a16:creationId xmlns:a16="http://schemas.microsoft.com/office/drawing/2014/main" id="{838D0FB0-19F4-4419-85DA-B1F8096F0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9F2F3F-A82B-49AD-8719-7FEC712CD60C}"/>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4208320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F5EC-B16E-41D8-B08D-24636C4FB4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4F4A2C-40F9-44D3-A0F8-9571188C07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AD546-6693-4EB5-ACC6-2FE664B790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593B669-F6ED-4903-A1FF-47AF64CF877C}"/>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6" name="Footer Placeholder 5">
            <a:extLst>
              <a:ext uri="{FF2B5EF4-FFF2-40B4-BE49-F238E27FC236}">
                <a16:creationId xmlns:a16="http://schemas.microsoft.com/office/drawing/2014/main" id="{7CF65F76-DF4C-453E-8E05-5B7545CF0F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7BFF33-99A4-4CD7-8593-7F53A4ECF759}"/>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2084360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59E0F-32C2-4762-BDB5-175456D8F7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B693F5-E734-4D17-95BB-FB6B98787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2573E2-71D9-4D2A-A360-5A808887E4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07F61A-0BFF-4DBD-9062-10D53FD296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4DDB0F-7AF0-401B-B7BF-1EDCCF6994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5DD97E-D410-40B9-BE56-71C490335310}"/>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8" name="Footer Placeholder 7">
            <a:extLst>
              <a:ext uri="{FF2B5EF4-FFF2-40B4-BE49-F238E27FC236}">
                <a16:creationId xmlns:a16="http://schemas.microsoft.com/office/drawing/2014/main" id="{C1EE488F-17DA-42FA-9F16-7F0554E5C51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BE1672-7428-437C-A2E9-6F1D9983233A}"/>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4018354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5141B-4DE8-4041-9930-6D9D868D93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68511F-51B3-42C6-A729-7D8B83192693}"/>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4" name="Footer Placeholder 3">
            <a:extLst>
              <a:ext uri="{FF2B5EF4-FFF2-40B4-BE49-F238E27FC236}">
                <a16:creationId xmlns:a16="http://schemas.microsoft.com/office/drawing/2014/main" id="{CCF5F8C8-2493-48F1-ADA2-2078E41EDE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CFFF16-695E-4D4B-915E-C24BBEA93070}"/>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2972430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CA155F-8CB3-4871-9AE1-29A61D748D2A}"/>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3" name="Footer Placeholder 2">
            <a:extLst>
              <a:ext uri="{FF2B5EF4-FFF2-40B4-BE49-F238E27FC236}">
                <a16:creationId xmlns:a16="http://schemas.microsoft.com/office/drawing/2014/main" id="{E8DBC2B3-F3A2-4C8A-A623-F6209543EF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3AE233-DA60-4B59-A0B1-EB406DB856F3}"/>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1890321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2F51-4FEB-47D1-AC65-17465C5475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F4E237B-E75B-4AAF-B955-F57D03ED65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B94F9B2-69AD-4B01-8D86-D676D68F35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3B20C7-8A82-43D9-B13B-0292159C26FC}"/>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6" name="Footer Placeholder 5">
            <a:extLst>
              <a:ext uri="{FF2B5EF4-FFF2-40B4-BE49-F238E27FC236}">
                <a16:creationId xmlns:a16="http://schemas.microsoft.com/office/drawing/2014/main" id="{062B7650-5897-4E00-AD48-91E0262DFB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D8A9DC-B7D1-4840-9CD8-59E98FCE6F1F}"/>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4027960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4BE0A-B455-49E4-9A8F-AF34E224FB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00FA0C-13D8-4C03-B1EC-2346DE1D7D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D298FA-0735-437F-BAD8-52677AC9FE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B4AE3A-2D23-4F3F-BDCC-6AB5477B5CB0}"/>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6" name="Footer Placeholder 5">
            <a:extLst>
              <a:ext uri="{FF2B5EF4-FFF2-40B4-BE49-F238E27FC236}">
                <a16:creationId xmlns:a16="http://schemas.microsoft.com/office/drawing/2014/main" id="{B088E59D-4696-4EF5-A8CA-CF1B376212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C291AE-8DE4-400B-A7EA-166B966FC54D}"/>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3352806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79476-7732-4FF8-BF75-E6D0692829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5C46E3-C2DD-4B3E-9980-525053BC69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7DE3B9-77FD-44C7-AB8B-F28A0D163D8D}"/>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5" name="Footer Placeholder 4">
            <a:extLst>
              <a:ext uri="{FF2B5EF4-FFF2-40B4-BE49-F238E27FC236}">
                <a16:creationId xmlns:a16="http://schemas.microsoft.com/office/drawing/2014/main" id="{99368BB3-956A-4FE5-AEA9-2F6DFD05E8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C56A46-F193-41E6-A0D4-49E5DC5B78F1}"/>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3312367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B4CEAD-7754-43C1-95BA-10F9BB5FC0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A03B4A-14E0-4E1B-9591-E75B6C5CEB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606210-39E3-4BC8-8E9D-15E209BF7349}"/>
              </a:ext>
            </a:extLst>
          </p:cNvPr>
          <p:cNvSpPr>
            <a:spLocks noGrp="1"/>
          </p:cNvSpPr>
          <p:nvPr>
            <p:ph type="dt" sz="half" idx="10"/>
          </p:nvPr>
        </p:nvSpPr>
        <p:spPr/>
        <p:txBody>
          <a:bodyPr/>
          <a:lstStyle/>
          <a:p>
            <a:fld id="{1ED518C5-DC4C-4037-B06D-805FB286EEAF}" type="datetimeFigureOut">
              <a:rPr lang="en-US" smtClean="0"/>
              <a:t>11/23/2020</a:t>
            </a:fld>
            <a:endParaRPr lang="en-US"/>
          </a:p>
        </p:txBody>
      </p:sp>
      <p:sp>
        <p:nvSpPr>
          <p:cNvPr id="5" name="Footer Placeholder 4">
            <a:extLst>
              <a:ext uri="{FF2B5EF4-FFF2-40B4-BE49-F238E27FC236}">
                <a16:creationId xmlns:a16="http://schemas.microsoft.com/office/drawing/2014/main" id="{4F8B0D89-4973-4BC1-BE9F-8B8B3A2667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1A69A6-73A3-42F9-856D-48F1AABD66FF}"/>
              </a:ext>
            </a:extLst>
          </p:cNvPr>
          <p:cNvSpPr>
            <a:spLocks noGrp="1"/>
          </p:cNvSpPr>
          <p:nvPr>
            <p:ph type="sldNum" sz="quarter" idx="12"/>
          </p:nvPr>
        </p:nvSpPr>
        <p:spPr/>
        <p:txBody>
          <a:bodyPr/>
          <a:lstStyle/>
          <a:p>
            <a:fld id="{847C5AAF-6ABC-4601-A407-4F70644B2BF1}" type="slidenum">
              <a:rPr lang="en-US" smtClean="0"/>
              <a:t>‹#›</a:t>
            </a:fld>
            <a:endParaRPr lang="en-US"/>
          </a:p>
        </p:txBody>
      </p:sp>
    </p:spTree>
    <p:extLst>
      <p:ext uri="{BB962C8B-B14F-4D97-AF65-F5344CB8AC3E}">
        <p14:creationId xmlns:p14="http://schemas.microsoft.com/office/powerpoint/2010/main" val="3394227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1305E6-07F0-3A4B-AA9A-2A25246F2302}"/>
              </a:ext>
            </a:extLst>
          </p:cNvPr>
          <p:cNvSpPr/>
          <p:nvPr userDrawn="1"/>
        </p:nvSpPr>
        <p:spPr>
          <a:xfrm>
            <a:off x="0" y="0"/>
            <a:ext cx="12192000"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5D02A28-C618-F040-B6BC-82764A550711}"/>
              </a:ext>
            </a:extLst>
          </p:cNvPr>
          <p:cNvSpPr txBox="1"/>
          <p:nvPr userDrawn="1"/>
        </p:nvSpPr>
        <p:spPr>
          <a:xfrm>
            <a:off x="4823825" y="5559061"/>
            <a:ext cx="2544351" cy="369332"/>
          </a:xfrm>
          <a:prstGeom prst="rect">
            <a:avLst/>
          </a:prstGeom>
          <a:noFill/>
        </p:spPr>
        <p:txBody>
          <a:bodyPr wrap="none" rtlCol="0">
            <a:spAutoFit/>
          </a:bodyPr>
          <a:lstStyle/>
          <a:p>
            <a:r>
              <a:rPr lang="en-US" err="1">
                <a:solidFill>
                  <a:schemeClr val="bg1"/>
                </a:solidFill>
                <a:latin typeface="Arial" panose="020B0604020202020204" pitchFamily="34" charset="0"/>
                <a:cs typeface="Arial" panose="020B0604020202020204" pitchFamily="34" charset="0"/>
              </a:rPr>
              <a:t>www.haneyphinyo.com</a:t>
            </a:r>
            <a:endParaRPr lang="en-US">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02A0199-4ADF-C145-9594-E815A219396D}"/>
              </a:ext>
            </a:extLst>
          </p:cNvPr>
          <p:cNvPicPr>
            <a:picLocks noChangeAspect="1"/>
          </p:cNvPicPr>
          <p:nvPr userDrawn="1"/>
        </p:nvPicPr>
        <p:blipFill>
          <a:blip r:embed="rId2"/>
          <a:stretch>
            <a:fillRect/>
          </a:stretch>
        </p:blipFill>
        <p:spPr>
          <a:xfrm>
            <a:off x="3709500" y="3953910"/>
            <a:ext cx="4773000" cy="330802"/>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0" y="1784734"/>
            <a:ext cx="1892808" cy="1976628"/>
          </a:xfrm>
          <a:prstGeom prst="rect">
            <a:avLst/>
          </a:prstGeom>
        </p:spPr>
      </p:pic>
    </p:spTree>
    <p:extLst>
      <p:ext uri="{BB962C8B-B14F-4D97-AF65-F5344CB8AC3E}">
        <p14:creationId xmlns:p14="http://schemas.microsoft.com/office/powerpoint/2010/main" val="34570801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4387-EF41-1E44-B6FF-1F3BB79A496F}"/>
              </a:ext>
            </a:extLst>
          </p:cNvPr>
          <p:cNvSpPr>
            <a:spLocks noGrp="1"/>
          </p:cNvSpPr>
          <p:nvPr>
            <p:ph type="ctrTitle"/>
          </p:nvPr>
        </p:nvSpPr>
        <p:spPr>
          <a:xfrm>
            <a:off x="1524000" y="1728754"/>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106824-17E1-2E40-B507-6F1919E8605E}"/>
              </a:ext>
            </a:extLst>
          </p:cNvPr>
          <p:cNvSpPr>
            <a:spLocks noGrp="1"/>
          </p:cNvSpPr>
          <p:nvPr>
            <p:ph type="subTitle" idx="1"/>
          </p:nvPr>
        </p:nvSpPr>
        <p:spPr>
          <a:xfrm>
            <a:off x="1524000" y="420842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20CB38-8378-3543-A728-28FBD7A717BD}"/>
              </a:ext>
            </a:extLst>
          </p:cNvPr>
          <p:cNvSpPr>
            <a:spLocks noGrp="1"/>
          </p:cNvSpPr>
          <p:nvPr>
            <p:ph type="dt" sz="half" idx="10"/>
          </p:nvPr>
        </p:nvSpPr>
        <p:spPr>
          <a:xfrm>
            <a:off x="838200" y="6356349"/>
            <a:ext cx="2743200" cy="365125"/>
          </a:xfrm>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51AD931E-DB7B-8B41-B38B-633429BBC697}"/>
              </a:ext>
            </a:extLst>
          </p:cNvPr>
          <p:cNvSpPr>
            <a:spLocks noGrp="1"/>
          </p:cNvSpPr>
          <p:nvPr>
            <p:ph type="ftr" sz="quarter" idx="11"/>
          </p:nvPr>
        </p:nvSpPr>
        <p:spPr>
          <a:xfrm>
            <a:off x="4038600" y="6356350"/>
            <a:ext cx="4114800" cy="365125"/>
          </a:xfrm>
        </p:spPr>
        <p:txBody>
          <a:bodyPr/>
          <a:lstStyle/>
          <a:p>
            <a:endParaRPr lang="en-US"/>
          </a:p>
        </p:txBody>
      </p:sp>
      <p:sp>
        <p:nvSpPr>
          <p:cNvPr id="6" name="Slide Number Placeholder 5">
            <a:extLst>
              <a:ext uri="{FF2B5EF4-FFF2-40B4-BE49-F238E27FC236}">
                <a16:creationId xmlns:a16="http://schemas.microsoft.com/office/drawing/2014/main" id="{1E12B12F-DC56-254A-8A84-D6D39847439B}"/>
              </a:ext>
            </a:extLst>
          </p:cNvPr>
          <p:cNvSpPr>
            <a:spLocks noGrp="1"/>
          </p:cNvSpPr>
          <p:nvPr>
            <p:ph type="sldNum" sz="quarter" idx="12"/>
          </p:nvPr>
        </p:nvSpPr>
        <p:spPr>
          <a:xfrm>
            <a:off x="8610600" y="6356350"/>
            <a:ext cx="2743200" cy="365125"/>
          </a:xfrm>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50533A21-4503-824B-9B1A-9E4E30763D36}"/>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20545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9DEA9A-60E8-7D42-A603-9FE6EF03D055}"/>
              </a:ext>
            </a:extLst>
          </p:cNvPr>
          <p:cNvPicPr>
            <a:picLocks noChangeAspect="1"/>
          </p:cNvPicPr>
          <p:nvPr userDrawn="1"/>
        </p:nvPicPr>
        <p:blipFill rotWithShape="1">
          <a:blip r:embed="rId2"/>
          <a:srcRect t="6713"/>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837" y="320364"/>
            <a:ext cx="5517085" cy="953960"/>
          </a:xfrm>
          <a:prstGeom prst="rect">
            <a:avLst/>
          </a:prstGeom>
        </p:spPr>
      </p:pic>
      <p:sp>
        <p:nvSpPr>
          <p:cNvPr id="6" name="Title 1">
            <a:extLst>
              <a:ext uri="{FF2B5EF4-FFF2-40B4-BE49-F238E27FC236}">
                <a16:creationId xmlns:a16="http://schemas.microsoft.com/office/drawing/2014/main" id="{099D448C-2DA1-CD41-8F45-F74B205C90F9}"/>
              </a:ext>
            </a:extLst>
          </p:cNvPr>
          <p:cNvSpPr>
            <a:spLocks noGrp="1"/>
          </p:cNvSpPr>
          <p:nvPr>
            <p:ph type="ctrTitle"/>
          </p:nvPr>
        </p:nvSpPr>
        <p:spPr>
          <a:xfrm>
            <a:off x="4762251" y="400888"/>
            <a:ext cx="7136859" cy="2387600"/>
          </a:xfrm>
        </p:spPr>
        <p:txBody>
          <a:bodyPr/>
          <a:lstStyle>
            <a:lvl1pPr algn="r">
              <a:defRPr/>
            </a:lvl1pPr>
          </a:lstStyle>
          <a:p>
            <a:endParaRPr lang="en-US"/>
          </a:p>
        </p:txBody>
      </p:sp>
      <p:sp>
        <p:nvSpPr>
          <p:cNvPr id="3" name="Rectangle 2"/>
          <p:cNvSpPr/>
          <p:nvPr userDrawn="1"/>
        </p:nvSpPr>
        <p:spPr>
          <a:xfrm>
            <a:off x="-24102" y="5792545"/>
            <a:ext cx="12216102" cy="1065455"/>
          </a:xfrm>
          <a:prstGeom prst="rect">
            <a:avLst/>
          </a:prstGeom>
          <a:solidFill>
            <a:srgbClr val="052A39">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7644102" y="5978428"/>
            <a:ext cx="4255008" cy="815608"/>
          </a:xfrm>
          <a:prstGeom prst="rect">
            <a:avLst/>
          </a:prstGeom>
          <a:noFill/>
        </p:spPr>
        <p:txBody>
          <a:bodyPr wrap="square" rtlCol="0">
            <a:spAutoFit/>
          </a:bodyPr>
          <a:lstStyle/>
          <a:p>
            <a:pPr algn="r"/>
            <a:r>
              <a:rPr lang="en-US" sz="1400" b="0" i="0" kern="1200">
                <a:solidFill>
                  <a:srgbClr val="F38D3A"/>
                </a:solidFill>
                <a:effectLst/>
                <a:latin typeface="+mn-lt"/>
                <a:ea typeface="+mn-ea"/>
                <a:cs typeface="+mn-cs"/>
              </a:rPr>
              <a:t>HANEY PHINYOWATTANACHIP </a:t>
            </a:r>
            <a:r>
              <a:rPr lang="en-US" sz="1000" b="0" i="0" kern="1200">
                <a:solidFill>
                  <a:srgbClr val="F38D3A"/>
                </a:solidFill>
                <a:effectLst/>
                <a:latin typeface="+mn-lt"/>
                <a:ea typeface="+mn-ea"/>
                <a:cs typeface="+mn-cs"/>
              </a:rPr>
              <a:t>PLLC</a:t>
            </a:r>
          </a:p>
          <a:p>
            <a:pPr algn="r"/>
            <a:r>
              <a:rPr lang="en-US" sz="1100" b="0" i="0" kern="1200">
                <a:solidFill>
                  <a:schemeClr val="bg1"/>
                </a:solidFill>
                <a:effectLst/>
                <a:latin typeface="+mn-lt"/>
                <a:ea typeface="+mn-ea"/>
                <a:cs typeface="+mn-cs"/>
              </a:rPr>
              <a:t>T (804) 500-0310  |  F (804) 500-0309</a:t>
            </a:r>
          </a:p>
          <a:p>
            <a:pPr algn="r"/>
            <a:r>
              <a:rPr lang="en-US" sz="1100" b="0" i="0" kern="1200">
                <a:solidFill>
                  <a:schemeClr val="bg1"/>
                </a:solidFill>
                <a:effectLst/>
                <a:latin typeface="+mn-lt"/>
                <a:ea typeface="+mn-ea"/>
                <a:cs typeface="+mn-cs"/>
              </a:rPr>
              <a:t>11 South 12th St. Suite 300 C</a:t>
            </a:r>
            <a:r>
              <a:rPr lang="en-US" sz="1100" b="0" i="0" kern="1200" baseline="0">
                <a:solidFill>
                  <a:schemeClr val="bg1"/>
                </a:solidFill>
                <a:effectLst/>
                <a:latin typeface="+mn-lt"/>
                <a:ea typeface="+mn-ea"/>
                <a:cs typeface="+mn-cs"/>
              </a:rPr>
              <a:t>, </a:t>
            </a:r>
            <a:r>
              <a:rPr lang="en-US" sz="1100" b="0" i="0" kern="1200">
                <a:solidFill>
                  <a:schemeClr val="bg1"/>
                </a:solidFill>
                <a:effectLst/>
                <a:latin typeface="+mn-lt"/>
                <a:ea typeface="+mn-ea"/>
                <a:cs typeface="+mn-cs"/>
              </a:rPr>
              <a:t>Richmond, Virginia, 23219</a:t>
            </a:r>
          </a:p>
          <a:p>
            <a:pPr algn="r"/>
            <a:endParaRPr lang="en-US" sz="1100">
              <a:solidFill>
                <a:schemeClr val="bg1"/>
              </a:solidFill>
            </a:endParaRPr>
          </a:p>
        </p:txBody>
      </p:sp>
    </p:spTree>
    <p:extLst>
      <p:ext uri="{BB962C8B-B14F-4D97-AF65-F5344CB8AC3E}">
        <p14:creationId xmlns:p14="http://schemas.microsoft.com/office/powerpoint/2010/main" val="590782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9DEA9A-60E8-7D42-A603-9FE6EF03D055}"/>
              </a:ext>
            </a:extLst>
          </p:cNvPr>
          <p:cNvPicPr>
            <a:picLocks noChangeAspect="1"/>
          </p:cNvPicPr>
          <p:nvPr userDrawn="1"/>
        </p:nvPicPr>
        <p:blipFill rotWithShape="1">
          <a:blip r:embed="rId2"/>
          <a:srcRect t="6713"/>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837" y="320364"/>
            <a:ext cx="5517085" cy="953960"/>
          </a:xfrm>
          <a:prstGeom prst="rect">
            <a:avLst/>
          </a:prstGeom>
        </p:spPr>
      </p:pic>
      <p:sp>
        <p:nvSpPr>
          <p:cNvPr id="6" name="Title 1">
            <a:extLst>
              <a:ext uri="{FF2B5EF4-FFF2-40B4-BE49-F238E27FC236}">
                <a16:creationId xmlns:a16="http://schemas.microsoft.com/office/drawing/2014/main" id="{099D448C-2DA1-CD41-8F45-F74B205C90F9}"/>
              </a:ext>
            </a:extLst>
          </p:cNvPr>
          <p:cNvSpPr>
            <a:spLocks noGrp="1"/>
          </p:cNvSpPr>
          <p:nvPr>
            <p:ph type="ctrTitle"/>
          </p:nvPr>
        </p:nvSpPr>
        <p:spPr>
          <a:xfrm>
            <a:off x="4762251" y="400888"/>
            <a:ext cx="7136859" cy="2387600"/>
          </a:xfrm>
        </p:spPr>
        <p:txBody>
          <a:bodyPr/>
          <a:lstStyle>
            <a:lvl1pPr algn="r">
              <a:defRPr/>
            </a:lvl1pPr>
          </a:lstStyle>
          <a:p>
            <a:endParaRPr lang="en-US"/>
          </a:p>
        </p:txBody>
      </p:sp>
      <p:sp>
        <p:nvSpPr>
          <p:cNvPr id="3" name="Rectangle 2"/>
          <p:cNvSpPr/>
          <p:nvPr userDrawn="1"/>
        </p:nvSpPr>
        <p:spPr>
          <a:xfrm>
            <a:off x="0" y="5792545"/>
            <a:ext cx="12192000" cy="1065455"/>
          </a:xfrm>
          <a:prstGeom prst="rect">
            <a:avLst/>
          </a:prstGeom>
          <a:solidFill>
            <a:srgbClr val="052A39">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7644102" y="5978428"/>
            <a:ext cx="4255008" cy="815608"/>
          </a:xfrm>
          <a:prstGeom prst="rect">
            <a:avLst/>
          </a:prstGeom>
          <a:noFill/>
        </p:spPr>
        <p:txBody>
          <a:bodyPr wrap="square" rtlCol="0">
            <a:spAutoFit/>
          </a:bodyPr>
          <a:lstStyle/>
          <a:p>
            <a:pPr algn="r"/>
            <a:r>
              <a:rPr lang="en-US" sz="1400" b="0" i="0" kern="1200">
                <a:solidFill>
                  <a:srgbClr val="F38D3A"/>
                </a:solidFill>
                <a:effectLst/>
                <a:latin typeface="+mn-lt"/>
                <a:ea typeface="+mn-ea"/>
                <a:cs typeface="+mn-cs"/>
              </a:rPr>
              <a:t>HANEY PHINYOWATTANACHIP </a:t>
            </a:r>
            <a:r>
              <a:rPr lang="en-US" sz="1000" b="0" i="0" kern="1200">
                <a:solidFill>
                  <a:srgbClr val="F38D3A"/>
                </a:solidFill>
                <a:effectLst/>
                <a:latin typeface="+mn-lt"/>
                <a:ea typeface="+mn-ea"/>
                <a:cs typeface="+mn-cs"/>
              </a:rPr>
              <a:t>PLLC</a:t>
            </a:r>
          </a:p>
          <a:p>
            <a:pPr algn="r"/>
            <a:r>
              <a:rPr lang="en-US" sz="1100" b="0" i="0" kern="1200">
                <a:solidFill>
                  <a:schemeClr val="bg1"/>
                </a:solidFill>
                <a:effectLst/>
                <a:latin typeface="+mn-lt"/>
                <a:ea typeface="+mn-ea"/>
                <a:cs typeface="+mn-cs"/>
              </a:rPr>
              <a:t>T (804) 500-0310  |  F (804) 500-0309</a:t>
            </a:r>
          </a:p>
          <a:p>
            <a:pPr algn="r"/>
            <a:r>
              <a:rPr lang="en-US" sz="1100" b="0" i="0" kern="1200">
                <a:solidFill>
                  <a:schemeClr val="bg1"/>
                </a:solidFill>
                <a:effectLst/>
                <a:latin typeface="+mn-lt"/>
                <a:ea typeface="+mn-ea"/>
                <a:cs typeface="+mn-cs"/>
              </a:rPr>
              <a:t>11 South 12th St. Suite 300 C</a:t>
            </a:r>
            <a:r>
              <a:rPr lang="en-US" sz="1100" b="0" i="0" kern="1200" baseline="0">
                <a:solidFill>
                  <a:schemeClr val="bg1"/>
                </a:solidFill>
                <a:effectLst/>
                <a:latin typeface="+mn-lt"/>
                <a:ea typeface="+mn-ea"/>
                <a:cs typeface="+mn-cs"/>
              </a:rPr>
              <a:t>, </a:t>
            </a:r>
            <a:r>
              <a:rPr lang="en-US" sz="1100" b="0" i="0" kern="1200">
                <a:solidFill>
                  <a:schemeClr val="bg1"/>
                </a:solidFill>
                <a:effectLst/>
                <a:latin typeface="+mn-lt"/>
                <a:ea typeface="+mn-ea"/>
                <a:cs typeface="+mn-cs"/>
              </a:rPr>
              <a:t>Richmond, Virginia, 23219</a:t>
            </a:r>
          </a:p>
          <a:p>
            <a:pPr algn="r"/>
            <a:endParaRPr lang="en-US" sz="1100">
              <a:solidFill>
                <a:schemeClr val="bg1"/>
              </a:solidFill>
            </a:endParaRPr>
          </a:p>
        </p:txBody>
      </p:sp>
      <p:sp>
        <p:nvSpPr>
          <p:cNvPr id="7" name="TextBox 6">
            <a:extLst>
              <a:ext uri="{FF2B5EF4-FFF2-40B4-BE49-F238E27FC236}">
                <a16:creationId xmlns:a16="http://schemas.microsoft.com/office/drawing/2014/main" id="{3F4DFA29-E7CF-8A4F-9B41-EEEF32C3230F}"/>
              </a:ext>
            </a:extLst>
          </p:cNvPr>
          <p:cNvSpPr txBox="1"/>
          <p:nvPr userDrawn="1"/>
        </p:nvSpPr>
        <p:spPr>
          <a:xfrm>
            <a:off x="280349" y="5978428"/>
            <a:ext cx="4255008" cy="815608"/>
          </a:xfrm>
          <a:prstGeom prst="rect">
            <a:avLst/>
          </a:prstGeom>
          <a:noFill/>
        </p:spPr>
        <p:txBody>
          <a:bodyPr wrap="square" rtlCol="0">
            <a:spAutoFit/>
          </a:bodyPr>
          <a:lstStyle/>
          <a:p>
            <a:pPr algn="l"/>
            <a:r>
              <a:rPr lang="en-US" sz="1400" b="0" i="0" kern="1200">
                <a:solidFill>
                  <a:srgbClr val="28A958"/>
                </a:solidFill>
                <a:effectLst/>
                <a:latin typeface="+mn-lt"/>
                <a:ea typeface="+mn-ea"/>
                <a:cs typeface="+mn-cs"/>
              </a:rPr>
              <a:t>STACY HANEY </a:t>
            </a:r>
            <a:endParaRPr lang="en-US" sz="1100" b="0" i="0" kern="1200">
              <a:solidFill>
                <a:srgbClr val="28A958"/>
              </a:solidFill>
              <a:effectLst/>
              <a:latin typeface="+mn-lt"/>
              <a:ea typeface="+mn-ea"/>
              <a:cs typeface="+mn-cs"/>
            </a:endParaRPr>
          </a:p>
          <a:p>
            <a:pPr algn="l"/>
            <a:r>
              <a:rPr lang="en-US" sz="1100" b="0" i="0" kern="1200">
                <a:solidFill>
                  <a:schemeClr val="bg1"/>
                </a:solidFill>
                <a:effectLst/>
                <a:latin typeface="+mn-lt"/>
                <a:ea typeface="+mn-ea"/>
                <a:cs typeface="+mn-cs"/>
              </a:rPr>
              <a:t>T (804) 500-0310 </a:t>
            </a:r>
          </a:p>
          <a:p>
            <a:pPr algn="l"/>
            <a:r>
              <a:rPr lang="en-US" sz="1100" b="0" i="0" kern="1200" err="1">
                <a:solidFill>
                  <a:schemeClr val="bg1"/>
                </a:solidFill>
                <a:effectLst/>
                <a:latin typeface="+mn-lt"/>
                <a:ea typeface="+mn-ea"/>
                <a:cs typeface="+mn-cs"/>
              </a:rPr>
              <a:t>Shaney@haneyphinyo.com</a:t>
            </a:r>
            <a:endParaRPr lang="en-US" sz="1100" b="0" i="0" kern="1200">
              <a:solidFill>
                <a:schemeClr val="bg1"/>
              </a:solidFill>
              <a:effectLst/>
              <a:latin typeface="+mn-lt"/>
              <a:ea typeface="+mn-ea"/>
              <a:cs typeface="+mn-cs"/>
            </a:endParaRPr>
          </a:p>
          <a:p>
            <a:pPr algn="l"/>
            <a:endParaRPr lang="en-US" sz="1100">
              <a:solidFill>
                <a:schemeClr val="bg1"/>
              </a:solidFill>
            </a:endParaRPr>
          </a:p>
        </p:txBody>
      </p:sp>
    </p:spTree>
    <p:extLst>
      <p:ext uri="{BB962C8B-B14F-4D97-AF65-F5344CB8AC3E}">
        <p14:creationId xmlns:p14="http://schemas.microsoft.com/office/powerpoint/2010/main" val="1816538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1305E6-07F0-3A4B-AA9A-2A25246F2302}"/>
              </a:ext>
            </a:extLst>
          </p:cNvPr>
          <p:cNvSpPr/>
          <p:nvPr userDrawn="1"/>
        </p:nvSpPr>
        <p:spPr>
          <a:xfrm>
            <a:off x="0" y="0"/>
            <a:ext cx="12192000"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5D02A28-C618-F040-B6BC-82764A550711}"/>
              </a:ext>
            </a:extLst>
          </p:cNvPr>
          <p:cNvSpPr txBox="1"/>
          <p:nvPr userDrawn="1"/>
        </p:nvSpPr>
        <p:spPr>
          <a:xfrm>
            <a:off x="4823825" y="5559061"/>
            <a:ext cx="2544351" cy="369332"/>
          </a:xfrm>
          <a:prstGeom prst="rect">
            <a:avLst/>
          </a:prstGeom>
          <a:noFill/>
        </p:spPr>
        <p:txBody>
          <a:bodyPr wrap="none" rtlCol="0">
            <a:spAutoFit/>
          </a:bodyPr>
          <a:lstStyle/>
          <a:p>
            <a:r>
              <a:rPr lang="en-US" err="1">
                <a:solidFill>
                  <a:schemeClr val="bg1"/>
                </a:solidFill>
                <a:latin typeface="Arial" panose="020B0604020202020204" pitchFamily="34" charset="0"/>
                <a:cs typeface="Arial" panose="020B0604020202020204" pitchFamily="34" charset="0"/>
              </a:rPr>
              <a:t>www.haneyphinyo.com</a:t>
            </a:r>
            <a:endParaRPr lang="en-US">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802A0199-4ADF-C145-9594-E815A219396D}"/>
              </a:ext>
            </a:extLst>
          </p:cNvPr>
          <p:cNvPicPr>
            <a:picLocks noChangeAspect="1"/>
          </p:cNvPicPr>
          <p:nvPr userDrawn="1"/>
        </p:nvPicPr>
        <p:blipFill>
          <a:blip r:embed="rId2"/>
          <a:stretch>
            <a:fillRect/>
          </a:stretch>
        </p:blipFill>
        <p:spPr>
          <a:xfrm>
            <a:off x="3709500" y="3953910"/>
            <a:ext cx="4773000" cy="330802"/>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0" y="1784734"/>
            <a:ext cx="1892808" cy="1976628"/>
          </a:xfrm>
          <a:prstGeom prst="rect">
            <a:avLst/>
          </a:prstGeom>
        </p:spPr>
      </p:pic>
    </p:spTree>
    <p:extLst>
      <p:ext uri="{BB962C8B-B14F-4D97-AF65-F5344CB8AC3E}">
        <p14:creationId xmlns:p14="http://schemas.microsoft.com/office/powerpoint/2010/main" val="448500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9DEA9A-60E8-7D42-A603-9FE6EF03D055}"/>
              </a:ext>
            </a:extLst>
          </p:cNvPr>
          <p:cNvPicPr>
            <a:picLocks noChangeAspect="1"/>
          </p:cNvPicPr>
          <p:nvPr userDrawn="1"/>
        </p:nvPicPr>
        <p:blipFill rotWithShape="1">
          <a:blip r:embed="rId2"/>
          <a:srcRect t="6713"/>
          <a:stretch/>
        </p:blipFill>
        <p:spPr>
          <a:xfrm>
            <a:off x="0" y="0"/>
            <a:ext cx="12192000" cy="6858000"/>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837" y="320364"/>
            <a:ext cx="5517085" cy="953960"/>
          </a:xfrm>
          <a:prstGeom prst="rect">
            <a:avLst/>
          </a:prstGeom>
        </p:spPr>
      </p:pic>
      <p:sp>
        <p:nvSpPr>
          <p:cNvPr id="6" name="Title 1">
            <a:extLst>
              <a:ext uri="{FF2B5EF4-FFF2-40B4-BE49-F238E27FC236}">
                <a16:creationId xmlns:a16="http://schemas.microsoft.com/office/drawing/2014/main" id="{099D448C-2DA1-CD41-8F45-F74B205C90F9}"/>
              </a:ext>
            </a:extLst>
          </p:cNvPr>
          <p:cNvSpPr>
            <a:spLocks noGrp="1"/>
          </p:cNvSpPr>
          <p:nvPr>
            <p:ph type="ctrTitle"/>
          </p:nvPr>
        </p:nvSpPr>
        <p:spPr>
          <a:xfrm>
            <a:off x="4762251" y="400888"/>
            <a:ext cx="7136859" cy="2387600"/>
          </a:xfrm>
        </p:spPr>
        <p:txBody>
          <a:bodyPr/>
          <a:lstStyle>
            <a:lvl1pPr algn="r">
              <a:defRPr/>
            </a:lvl1pPr>
          </a:lstStyle>
          <a:p>
            <a:endParaRPr lang="en-US"/>
          </a:p>
        </p:txBody>
      </p:sp>
      <p:sp>
        <p:nvSpPr>
          <p:cNvPr id="3" name="Rectangle 2"/>
          <p:cNvSpPr/>
          <p:nvPr userDrawn="1"/>
        </p:nvSpPr>
        <p:spPr>
          <a:xfrm>
            <a:off x="-24102" y="5792545"/>
            <a:ext cx="12216102" cy="1065455"/>
          </a:xfrm>
          <a:prstGeom prst="rect">
            <a:avLst/>
          </a:prstGeom>
          <a:solidFill>
            <a:srgbClr val="052A39">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7644102" y="5978428"/>
            <a:ext cx="4255008" cy="815608"/>
          </a:xfrm>
          <a:prstGeom prst="rect">
            <a:avLst/>
          </a:prstGeom>
          <a:noFill/>
        </p:spPr>
        <p:txBody>
          <a:bodyPr wrap="square" rtlCol="0">
            <a:spAutoFit/>
          </a:bodyPr>
          <a:lstStyle/>
          <a:p>
            <a:pPr algn="r"/>
            <a:r>
              <a:rPr lang="en-US" sz="1400" b="0" i="0" kern="1200">
                <a:solidFill>
                  <a:srgbClr val="F38D3A"/>
                </a:solidFill>
                <a:effectLst/>
                <a:latin typeface="+mn-lt"/>
                <a:ea typeface="+mn-ea"/>
                <a:cs typeface="+mn-cs"/>
              </a:rPr>
              <a:t>HANEY PHINYOWATTANACHIP </a:t>
            </a:r>
            <a:r>
              <a:rPr lang="en-US" sz="1000" b="0" i="0" kern="1200">
                <a:solidFill>
                  <a:srgbClr val="F38D3A"/>
                </a:solidFill>
                <a:effectLst/>
                <a:latin typeface="+mn-lt"/>
                <a:ea typeface="+mn-ea"/>
                <a:cs typeface="+mn-cs"/>
              </a:rPr>
              <a:t>PLLC</a:t>
            </a:r>
          </a:p>
          <a:p>
            <a:pPr algn="r"/>
            <a:r>
              <a:rPr lang="en-US" sz="1100" b="0" i="0" kern="1200">
                <a:solidFill>
                  <a:schemeClr val="bg1"/>
                </a:solidFill>
                <a:effectLst/>
                <a:latin typeface="+mn-lt"/>
                <a:ea typeface="+mn-ea"/>
                <a:cs typeface="+mn-cs"/>
              </a:rPr>
              <a:t>T (804) 500-0310  |  F (804) 500-0309</a:t>
            </a:r>
          </a:p>
          <a:p>
            <a:pPr algn="r"/>
            <a:r>
              <a:rPr lang="en-US" sz="1100" b="0" i="0" kern="1200">
                <a:solidFill>
                  <a:schemeClr val="bg1"/>
                </a:solidFill>
                <a:effectLst/>
                <a:latin typeface="+mn-lt"/>
                <a:ea typeface="+mn-ea"/>
                <a:cs typeface="+mn-cs"/>
              </a:rPr>
              <a:t>11 South 12th St. Suite 300 C</a:t>
            </a:r>
            <a:r>
              <a:rPr lang="en-US" sz="1100" b="0" i="0" kern="1200" baseline="0">
                <a:solidFill>
                  <a:schemeClr val="bg1"/>
                </a:solidFill>
                <a:effectLst/>
                <a:latin typeface="+mn-lt"/>
                <a:ea typeface="+mn-ea"/>
                <a:cs typeface="+mn-cs"/>
              </a:rPr>
              <a:t>, </a:t>
            </a:r>
            <a:r>
              <a:rPr lang="en-US" sz="1100" b="0" i="0" kern="1200">
                <a:solidFill>
                  <a:schemeClr val="bg1"/>
                </a:solidFill>
                <a:effectLst/>
                <a:latin typeface="+mn-lt"/>
                <a:ea typeface="+mn-ea"/>
                <a:cs typeface="+mn-cs"/>
              </a:rPr>
              <a:t>Richmond, Virginia, 23219</a:t>
            </a:r>
          </a:p>
          <a:p>
            <a:pPr algn="r"/>
            <a:endParaRPr lang="en-US" sz="1100">
              <a:solidFill>
                <a:schemeClr val="bg1"/>
              </a:solidFill>
            </a:endParaRPr>
          </a:p>
        </p:txBody>
      </p:sp>
    </p:spTree>
    <p:extLst>
      <p:ext uri="{BB962C8B-B14F-4D97-AF65-F5344CB8AC3E}">
        <p14:creationId xmlns:p14="http://schemas.microsoft.com/office/powerpoint/2010/main" val="3047189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9DEA9A-60E8-7D42-A603-9FE6EF03D055}"/>
              </a:ext>
            </a:extLst>
          </p:cNvPr>
          <p:cNvPicPr>
            <a:picLocks noChangeAspect="1"/>
          </p:cNvPicPr>
          <p:nvPr userDrawn="1"/>
        </p:nvPicPr>
        <p:blipFill>
          <a:blip r:embed="rId2"/>
          <a:stretch>
            <a:fillRect/>
          </a:stretch>
        </p:blipFill>
        <p:spPr>
          <a:xfrm>
            <a:off x="0" y="-1"/>
            <a:ext cx="12192000" cy="6872317"/>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0194" y="826201"/>
            <a:ext cx="6913805" cy="1195467"/>
          </a:xfrm>
          <a:prstGeom prst="rect">
            <a:avLst/>
          </a:prstGeom>
        </p:spPr>
      </p:pic>
    </p:spTree>
    <p:extLst>
      <p:ext uri="{BB962C8B-B14F-4D97-AF65-F5344CB8AC3E}">
        <p14:creationId xmlns:p14="http://schemas.microsoft.com/office/powerpoint/2010/main" val="24104253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1F5CAA-B37C-3041-B22B-0EEFDF48BD4C}"/>
              </a:ext>
            </a:extLst>
          </p:cNvPr>
          <p:cNvPicPr>
            <a:picLocks noChangeAspect="1"/>
          </p:cNvPicPr>
          <p:nvPr userDrawn="1"/>
        </p:nvPicPr>
        <p:blipFill rotWithShape="1">
          <a:blip r:embed="rId2"/>
          <a:srcRect r="16173"/>
          <a:stretch/>
        </p:blipFill>
        <p:spPr>
          <a:xfrm>
            <a:off x="1973111" y="13493"/>
            <a:ext cx="10218889" cy="6871494"/>
          </a:xfrm>
          <a:prstGeom prst="rect">
            <a:avLst/>
          </a:prstGeom>
        </p:spPr>
      </p:pic>
      <p:sp>
        <p:nvSpPr>
          <p:cNvPr id="6" name="Rectangle 5">
            <a:extLst>
              <a:ext uri="{FF2B5EF4-FFF2-40B4-BE49-F238E27FC236}">
                <a16:creationId xmlns:a16="http://schemas.microsoft.com/office/drawing/2014/main" id="{561305E6-07F0-3A4B-AA9A-2A25246F2302}"/>
              </a:ext>
            </a:extLst>
          </p:cNvPr>
          <p:cNvSpPr/>
          <p:nvPr userDrawn="1"/>
        </p:nvSpPr>
        <p:spPr>
          <a:xfrm>
            <a:off x="0" y="0"/>
            <a:ext cx="5072514"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02A0199-4ADF-C145-9594-E815A219396D}"/>
              </a:ext>
            </a:extLst>
          </p:cNvPr>
          <p:cNvPicPr>
            <a:picLocks noChangeAspect="1"/>
          </p:cNvPicPr>
          <p:nvPr userDrawn="1"/>
        </p:nvPicPr>
        <p:blipFill>
          <a:blip r:embed="rId3"/>
          <a:stretch>
            <a:fillRect/>
          </a:stretch>
        </p:blipFill>
        <p:spPr>
          <a:xfrm>
            <a:off x="651593" y="4000566"/>
            <a:ext cx="3769329" cy="261241"/>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9514" y="2608028"/>
            <a:ext cx="1333487" cy="1392538"/>
          </a:xfrm>
          <a:prstGeom prst="rect">
            <a:avLst/>
          </a:prstGeom>
        </p:spPr>
      </p:pic>
    </p:spTree>
    <p:extLst>
      <p:ext uri="{BB962C8B-B14F-4D97-AF65-F5344CB8AC3E}">
        <p14:creationId xmlns:p14="http://schemas.microsoft.com/office/powerpoint/2010/main" val="1095636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47FCF0-00D6-2549-A8F2-188504D09EDD}"/>
              </a:ext>
            </a:extLst>
          </p:cNvPr>
          <p:cNvPicPr>
            <a:picLocks noChangeAspect="1"/>
          </p:cNvPicPr>
          <p:nvPr userDrawn="1"/>
        </p:nvPicPr>
        <p:blipFill>
          <a:blip r:embed="rId2"/>
          <a:stretch>
            <a:fillRect/>
          </a:stretch>
        </p:blipFill>
        <p:spPr>
          <a:xfrm>
            <a:off x="0" y="-1"/>
            <a:ext cx="12313871" cy="6884987"/>
          </a:xfrm>
          <a:prstGeom prst="rect">
            <a:avLst/>
          </a:prstGeom>
        </p:spPr>
      </p:pic>
      <p:sp>
        <p:nvSpPr>
          <p:cNvPr id="5" name="Rectangle 4">
            <a:extLst>
              <a:ext uri="{FF2B5EF4-FFF2-40B4-BE49-F238E27FC236}">
                <a16:creationId xmlns:a16="http://schemas.microsoft.com/office/drawing/2014/main" id="{762C4D63-B530-DC4D-B647-3D249EBD8B4E}"/>
              </a:ext>
            </a:extLst>
          </p:cNvPr>
          <p:cNvSpPr/>
          <p:nvPr userDrawn="1"/>
        </p:nvSpPr>
        <p:spPr>
          <a:xfrm>
            <a:off x="0" y="0"/>
            <a:ext cx="2300438" cy="6884986"/>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1692" y="500931"/>
            <a:ext cx="977054" cy="1020321"/>
          </a:xfrm>
          <a:prstGeom prst="rect">
            <a:avLst/>
          </a:prstGeom>
        </p:spPr>
      </p:pic>
    </p:spTree>
    <p:extLst>
      <p:ext uri="{BB962C8B-B14F-4D97-AF65-F5344CB8AC3E}">
        <p14:creationId xmlns:p14="http://schemas.microsoft.com/office/powerpoint/2010/main" val="17753759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9E2BB4-6512-DC4A-912F-D6D01E312716}"/>
              </a:ext>
            </a:extLst>
          </p:cNvPr>
          <p:cNvPicPr>
            <a:picLocks noChangeAspect="1"/>
          </p:cNvPicPr>
          <p:nvPr userDrawn="1"/>
        </p:nvPicPr>
        <p:blipFill>
          <a:blip r:embed="rId2"/>
          <a:stretch>
            <a:fillRect/>
          </a:stretch>
        </p:blipFill>
        <p:spPr>
          <a:xfrm>
            <a:off x="99394" y="-1"/>
            <a:ext cx="12214477" cy="6884987"/>
          </a:xfrm>
          <a:prstGeom prst="rect">
            <a:avLst/>
          </a:prstGeom>
        </p:spPr>
      </p:pic>
      <p:sp>
        <p:nvSpPr>
          <p:cNvPr id="6" name="Rectangle 5">
            <a:extLst>
              <a:ext uri="{FF2B5EF4-FFF2-40B4-BE49-F238E27FC236}">
                <a16:creationId xmlns:a16="http://schemas.microsoft.com/office/drawing/2014/main" id="{561305E6-07F0-3A4B-AA9A-2A25246F2302}"/>
              </a:ext>
            </a:extLst>
          </p:cNvPr>
          <p:cNvSpPr/>
          <p:nvPr userDrawn="1"/>
        </p:nvSpPr>
        <p:spPr>
          <a:xfrm>
            <a:off x="0" y="0"/>
            <a:ext cx="5072514"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02A0199-4ADF-C145-9594-E815A219396D}"/>
              </a:ext>
            </a:extLst>
          </p:cNvPr>
          <p:cNvPicPr>
            <a:picLocks noChangeAspect="1"/>
          </p:cNvPicPr>
          <p:nvPr userDrawn="1"/>
        </p:nvPicPr>
        <p:blipFill>
          <a:blip r:embed="rId3"/>
          <a:stretch>
            <a:fillRect/>
          </a:stretch>
        </p:blipFill>
        <p:spPr>
          <a:xfrm>
            <a:off x="651593" y="4000566"/>
            <a:ext cx="3769329" cy="261241"/>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69514" y="2608028"/>
            <a:ext cx="1333487" cy="1392538"/>
          </a:xfrm>
          <a:prstGeom prst="rect">
            <a:avLst/>
          </a:prstGeom>
        </p:spPr>
      </p:pic>
    </p:spTree>
    <p:extLst>
      <p:ext uri="{BB962C8B-B14F-4D97-AF65-F5344CB8AC3E}">
        <p14:creationId xmlns:p14="http://schemas.microsoft.com/office/powerpoint/2010/main" val="31441468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44387-EF41-1E44-B6FF-1F3BB79A496F}"/>
              </a:ext>
            </a:extLst>
          </p:cNvPr>
          <p:cNvSpPr>
            <a:spLocks noGrp="1"/>
          </p:cNvSpPr>
          <p:nvPr>
            <p:ph type="ctrTitle"/>
          </p:nvPr>
        </p:nvSpPr>
        <p:spPr>
          <a:xfrm>
            <a:off x="1524000" y="1728754"/>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106824-17E1-2E40-B507-6F1919E8605E}"/>
              </a:ext>
            </a:extLst>
          </p:cNvPr>
          <p:cNvSpPr>
            <a:spLocks noGrp="1"/>
          </p:cNvSpPr>
          <p:nvPr>
            <p:ph type="subTitle" idx="1"/>
          </p:nvPr>
        </p:nvSpPr>
        <p:spPr>
          <a:xfrm>
            <a:off x="1524000" y="420842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20CB38-8378-3543-A728-28FBD7A717BD}"/>
              </a:ext>
            </a:extLst>
          </p:cNvPr>
          <p:cNvSpPr>
            <a:spLocks noGrp="1"/>
          </p:cNvSpPr>
          <p:nvPr>
            <p:ph type="dt" sz="half" idx="10"/>
          </p:nvPr>
        </p:nvSpPr>
        <p:spPr>
          <a:xfrm>
            <a:off x="838200" y="6356349"/>
            <a:ext cx="2743200" cy="365125"/>
          </a:xfrm>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51AD931E-DB7B-8B41-B38B-633429BBC697}"/>
              </a:ext>
            </a:extLst>
          </p:cNvPr>
          <p:cNvSpPr>
            <a:spLocks noGrp="1"/>
          </p:cNvSpPr>
          <p:nvPr>
            <p:ph type="ftr" sz="quarter" idx="11"/>
          </p:nvPr>
        </p:nvSpPr>
        <p:spPr>
          <a:xfrm>
            <a:off x="4038600" y="6356350"/>
            <a:ext cx="4114800" cy="365125"/>
          </a:xfrm>
        </p:spPr>
        <p:txBody>
          <a:bodyPr/>
          <a:lstStyle/>
          <a:p>
            <a:endParaRPr lang="en-US"/>
          </a:p>
        </p:txBody>
      </p:sp>
      <p:sp>
        <p:nvSpPr>
          <p:cNvPr id="6" name="Slide Number Placeholder 5">
            <a:extLst>
              <a:ext uri="{FF2B5EF4-FFF2-40B4-BE49-F238E27FC236}">
                <a16:creationId xmlns:a16="http://schemas.microsoft.com/office/drawing/2014/main" id="{1E12B12F-DC56-254A-8A84-D6D39847439B}"/>
              </a:ext>
            </a:extLst>
          </p:cNvPr>
          <p:cNvSpPr>
            <a:spLocks noGrp="1"/>
          </p:cNvSpPr>
          <p:nvPr>
            <p:ph type="sldNum" sz="quarter" idx="12"/>
          </p:nvPr>
        </p:nvSpPr>
        <p:spPr>
          <a:xfrm>
            <a:off x="8610600" y="6356350"/>
            <a:ext cx="2743200" cy="365125"/>
          </a:xfrm>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50533A21-4503-824B-9B1A-9E4E30763D36}"/>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8326492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D761A-4F44-2549-BDED-2CDB82C3D4CE}"/>
              </a:ext>
            </a:extLst>
          </p:cNvPr>
          <p:cNvSpPr>
            <a:spLocks noGrp="1"/>
          </p:cNvSpPr>
          <p:nvPr>
            <p:ph type="title"/>
          </p:nvPr>
        </p:nvSpPr>
        <p:spPr>
          <a:xfrm>
            <a:off x="838200" y="1350893"/>
            <a:ext cx="10515600" cy="99032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A9D64A0-E2BC-3C4C-8932-DE2E14677E1B}"/>
              </a:ext>
            </a:extLst>
          </p:cNvPr>
          <p:cNvSpPr>
            <a:spLocks noGrp="1"/>
          </p:cNvSpPr>
          <p:nvPr>
            <p:ph idx="1"/>
          </p:nvPr>
        </p:nvSpPr>
        <p:spPr>
          <a:xfrm>
            <a:off x="838200" y="2512195"/>
            <a:ext cx="10515600" cy="36647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F172-977C-AD48-B66F-335D896A3337}"/>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7DFB1FA2-8023-C44F-859C-78B1B52C47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85155-6AA7-404E-9D87-BCDDDD156C2E}"/>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7" name="Rectangle 6">
            <a:extLst>
              <a:ext uri="{FF2B5EF4-FFF2-40B4-BE49-F238E27FC236}">
                <a16:creationId xmlns:a16="http://schemas.microsoft.com/office/drawing/2014/main" id="{4F2CDED1-5B7F-1540-8ABB-B9333E3AF242}"/>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41444105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8DC41-7072-5E48-AD96-683FB9C79558}"/>
              </a:ext>
            </a:extLst>
          </p:cNvPr>
          <p:cNvSpPr>
            <a:spLocks noGrp="1"/>
          </p:cNvSpPr>
          <p:nvPr>
            <p:ph type="title"/>
          </p:nvPr>
        </p:nvSpPr>
        <p:spPr>
          <a:xfrm>
            <a:off x="831850" y="828074"/>
            <a:ext cx="10515600" cy="2338638"/>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8D65D8-69DD-1E47-8D77-6E438CCFEEC0}"/>
              </a:ext>
            </a:extLst>
          </p:cNvPr>
          <p:cNvSpPr>
            <a:spLocks noGrp="1"/>
          </p:cNvSpPr>
          <p:nvPr>
            <p:ph type="body" idx="1"/>
          </p:nvPr>
        </p:nvSpPr>
        <p:spPr>
          <a:xfrm>
            <a:off x="831850" y="3166713"/>
            <a:ext cx="10515600" cy="29229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C7C3920-A1CA-1E40-8582-5EBD2B3AA1E6}"/>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D2D9711C-DC62-294C-B418-1A912EB9C9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1E3523-F5B6-984C-87D8-3C689CCB921E}"/>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7" name="Rectangle 6">
            <a:extLst>
              <a:ext uri="{FF2B5EF4-FFF2-40B4-BE49-F238E27FC236}">
                <a16:creationId xmlns:a16="http://schemas.microsoft.com/office/drawing/2014/main" id="{675B5945-C47D-0244-BBF2-DE7D8DCB5A05}"/>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31230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210B2-2596-5446-B4DB-E5161F6CFAD9}"/>
              </a:ext>
            </a:extLst>
          </p:cNvPr>
          <p:cNvSpPr>
            <a:spLocks noGrp="1"/>
          </p:cNvSpPr>
          <p:nvPr>
            <p:ph type="title"/>
          </p:nvPr>
        </p:nvSpPr>
        <p:spPr>
          <a:xfrm>
            <a:off x="838200" y="108911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4C7B252-76E2-A04D-BDD3-4BBE409C9232}"/>
              </a:ext>
            </a:extLst>
          </p:cNvPr>
          <p:cNvSpPr>
            <a:spLocks noGrp="1"/>
          </p:cNvSpPr>
          <p:nvPr>
            <p:ph sz="half" idx="1"/>
          </p:nvPr>
        </p:nvSpPr>
        <p:spPr>
          <a:xfrm>
            <a:off x="838200" y="2521819"/>
            <a:ext cx="5181600" cy="3655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18B563-909C-E34A-9150-034E79F2D311}"/>
              </a:ext>
            </a:extLst>
          </p:cNvPr>
          <p:cNvSpPr>
            <a:spLocks noGrp="1"/>
          </p:cNvSpPr>
          <p:nvPr>
            <p:ph sz="half" idx="2"/>
          </p:nvPr>
        </p:nvSpPr>
        <p:spPr>
          <a:xfrm>
            <a:off x="6172200" y="2521819"/>
            <a:ext cx="5181600" cy="3655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B43A80-0314-7C40-B97E-7BF08FBBCC27}"/>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6" name="Footer Placeholder 5">
            <a:extLst>
              <a:ext uri="{FF2B5EF4-FFF2-40B4-BE49-F238E27FC236}">
                <a16:creationId xmlns:a16="http://schemas.microsoft.com/office/drawing/2014/main" id="{031FAEB8-09CB-4543-A657-B1D8B6D116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362A7F-EEA3-3146-927D-94F5E51D0CDF}"/>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F110BC8D-2524-6B49-8C68-E7929233EAB7}"/>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33649926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2506-60C3-2A47-A5CB-3BAEF8F3A490}"/>
              </a:ext>
            </a:extLst>
          </p:cNvPr>
          <p:cNvSpPr>
            <a:spLocks noGrp="1"/>
          </p:cNvSpPr>
          <p:nvPr>
            <p:ph type="title"/>
          </p:nvPr>
        </p:nvSpPr>
        <p:spPr>
          <a:xfrm>
            <a:off x="839788" y="1325780"/>
            <a:ext cx="10515600" cy="824414"/>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E6A69F-0797-134A-B273-C9477B96FA98}"/>
              </a:ext>
            </a:extLst>
          </p:cNvPr>
          <p:cNvSpPr>
            <a:spLocks noGrp="1"/>
          </p:cNvSpPr>
          <p:nvPr>
            <p:ph type="body" idx="1"/>
          </p:nvPr>
        </p:nvSpPr>
        <p:spPr>
          <a:xfrm>
            <a:off x="839788" y="214066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6179EEE-9EAD-484F-B2A4-075C04CF3DDF}"/>
              </a:ext>
            </a:extLst>
          </p:cNvPr>
          <p:cNvSpPr>
            <a:spLocks noGrp="1"/>
          </p:cNvSpPr>
          <p:nvPr>
            <p:ph sz="half" idx="2"/>
          </p:nvPr>
        </p:nvSpPr>
        <p:spPr>
          <a:xfrm>
            <a:off x="839788" y="2964581"/>
            <a:ext cx="5157787" cy="32250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4D25B4-DBA4-5C4F-A68F-94F772E3E1DE}"/>
              </a:ext>
            </a:extLst>
          </p:cNvPr>
          <p:cNvSpPr>
            <a:spLocks noGrp="1"/>
          </p:cNvSpPr>
          <p:nvPr>
            <p:ph type="body" sz="quarter" idx="3"/>
          </p:nvPr>
        </p:nvSpPr>
        <p:spPr>
          <a:xfrm>
            <a:off x="6172200" y="214066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1D7B87A-55E2-A44B-81F8-155BE6A30D23}"/>
              </a:ext>
            </a:extLst>
          </p:cNvPr>
          <p:cNvSpPr>
            <a:spLocks noGrp="1"/>
          </p:cNvSpPr>
          <p:nvPr>
            <p:ph sz="quarter" idx="4"/>
          </p:nvPr>
        </p:nvSpPr>
        <p:spPr>
          <a:xfrm>
            <a:off x="6172200" y="2964581"/>
            <a:ext cx="5183188" cy="32250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4D7E34-C4DE-E04D-BF7F-C2BC9981730F}"/>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8" name="Footer Placeholder 7">
            <a:extLst>
              <a:ext uri="{FF2B5EF4-FFF2-40B4-BE49-F238E27FC236}">
                <a16:creationId xmlns:a16="http://schemas.microsoft.com/office/drawing/2014/main" id="{C537A0ED-987D-164D-98D6-7206904AEB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9152EC-79BE-E14F-AAA5-FF9441170613}"/>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10" name="Rectangle 9">
            <a:extLst>
              <a:ext uri="{FF2B5EF4-FFF2-40B4-BE49-F238E27FC236}">
                <a16:creationId xmlns:a16="http://schemas.microsoft.com/office/drawing/2014/main" id="{E203839A-BE21-534F-8521-C28304D70103}"/>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3748654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20362-3D90-5E44-836C-1B46B878491A}"/>
              </a:ext>
            </a:extLst>
          </p:cNvPr>
          <p:cNvSpPr>
            <a:spLocks noGrp="1"/>
          </p:cNvSpPr>
          <p:nvPr>
            <p:ph type="title"/>
          </p:nvPr>
        </p:nvSpPr>
        <p:spPr>
          <a:xfrm>
            <a:off x="838200" y="1102787"/>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D9628D8E-2DCD-774D-A63B-201825E388B5}"/>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4" name="Footer Placeholder 3">
            <a:extLst>
              <a:ext uri="{FF2B5EF4-FFF2-40B4-BE49-F238E27FC236}">
                <a16:creationId xmlns:a16="http://schemas.microsoft.com/office/drawing/2014/main" id="{36CFDD13-F719-914F-9919-1B10E0E2DC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36FE55-E282-0944-B9E6-68029671A257}"/>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C27D61FB-7D23-F843-A98A-A55285C26197}"/>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4760987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D8F0E45-E4F7-A84C-BBDE-87B256ABA6D3}"/>
              </a:ext>
            </a:extLst>
          </p:cNvPr>
          <p:cNvSpPr/>
          <p:nvPr userDrawn="1"/>
        </p:nvSpPr>
        <p:spPr>
          <a:xfrm>
            <a:off x="1" y="0"/>
            <a:ext cx="1222408"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1205A659-3155-6544-89B9-4593B9AEEF9F}"/>
              </a:ext>
            </a:extLst>
          </p:cNvPr>
          <p:cNvSpPr>
            <a:spLocks noGrp="1"/>
          </p:cNvSpPr>
          <p:nvPr>
            <p:ph type="title"/>
          </p:nvPr>
        </p:nvSpPr>
        <p:spPr>
          <a:xfrm>
            <a:off x="2079057" y="365125"/>
            <a:ext cx="9274742" cy="1325563"/>
          </a:xfrm>
        </p:spPr>
        <p:txBody>
          <a:bodyPr/>
          <a:lstStyle/>
          <a:p>
            <a:r>
              <a:rPr lang="en-US"/>
              <a:t>Click to edit Master title style</a:t>
            </a:r>
          </a:p>
        </p:txBody>
      </p:sp>
      <p:sp>
        <p:nvSpPr>
          <p:cNvPr id="12" name="Content Placeholder 2">
            <a:extLst>
              <a:ext uri="{FF2B5EF4-FFF2-40B4-BE49-F238E27FC236}">
                <a16:creationId xmlns:a16="http://schemas.microsoft.com/office/drawing/2014/main" id="{649EF5FF-AAEE-214E-A8B3-0F117F809A58}"/>
              </a:ext>
            </a:extLst>
          </p:cNvPr>
          <p:cNvSpPr>
            <a:spLocks noGrp="1"/>
          </p:cNvSpPr>
          <p:nvPr>
            <p:ph idx="1"/>
          </p:nvPr>
        </p:nvSpPr>
        <p:spPr>
          <a:xfrm>
            <a:off x="2079057" y="1825625"/>
            <a:ext cx="927474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683" y="365125"/>
            <a:ext cx="814752" cy="850832"/>
          </a:xfrm>
          <a:prstGeom prst="rect">
            <a:avLst/>
          </a:prstGeom>
        </p:spPr>
      </p:pic>
    </p:spTree>
    <p:extLst>
      <p:ext uri="{BB962C8B-B14F-4D97-AF65-F5344CB8AC3E}">
        <p14:creationId xmlns:p14="http://schemas.microsoft.com/office/powerpoint/2010/main" val="41693473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3D42F-D213-C64D-AA7F-3E18D0F7A5F1}"/>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9E5016-707C-6941-B694-AB64ED2FC1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B9FFD1-67A3-8D4C-A51C-F84D0D4F7C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82535A-9DFE-024F-94E2-28E5216BE08D}"/>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6" name="Footer Placeholder 5">
            <a:extLst>
              <a:ext uri="{FF2B5EF4-FFF2-40B4-BE49-F238E27FC236}">
                <a16:creationId xmlns:a16="http://schemas.microsoft.com/office/drawing/2014/main" id="{6757F534-AA84-5341-B17F-EDE1A59E0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38CA5F-DF5E-494C-884A-17652DA7B806}"/>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2B4252BE-C42E-D34C-A83E-B92051F4B7A4}"/>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3371696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B8C9-793C-DA46-A957-B83A04E72ECC}"/>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E74422-525B-1C4B-A830-AA74F0514D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A68948-02BC-5E43-BD88-0A5EBA7C0C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A3ED76-7C8E-464F-B011-CEBA0B7367F2}"/>
              </a:ext>
            </a:extLst>
          </p:cNvPr>
          <p:cNvSpPr>
            <a:spLocks noGrp="1"/>
          </p:cNvSpPr>
          <p:nvPr>
            <p:ph type="dt" sz="half" idx="10"/>
          </p:nvPr>
        </p:nvSpPr>
        <p:spPr/>
        <p:txBody>
          <a:bodyPr/>
          <a:lstStyle/>
          <a:p>
            <a:fld id="{396874BD-009E-094A-83BC-C5C1C2748EBD}" type="datetimeFigureOut">
              <a:rPr lang="en-US" smtClean="0"/>
              <a:t>11/23/2020</a:t>
            </a:fld>
            <a:endParaRPr lang="en-US"/>
          </a:p>
        </p:txBody>
      </p:sp>
      <p:sp>
        <p:nvSpPr>
          <p:cNvPr id="6" name="Footer Placeholder 5">
            <a:extLst>
              <a:ext uri="{FF2B5EF4-FFF2-40B4-BE49-F238E27FC236}">
                <a16:creationId xmlns:a16="http://schemas.microsoft.com/office/drawing/2014/main" id="{BE8EC964-60E0-6441-834D-653386F9E6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BCC9C7-CF31-564D-B5B2-FE6E20192051}"/>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8" name="Rectangle 7">
            <a:extLst>
              <a:ext uri="{FF2B5EF4-FFF2-40B4-BE49-F238E27FC236}">
                <a16:creationId xmlns:a16="http://schemas.microsoft.com/office/drawing/2014/main" id="{843C7582-46BA-5C4C-8B86-79A2523FE473}"/>
              </a:ext>
            </a:extLst>
          </p:cNvPr>
          <p:cNvSpPr/>
          <p:nvPr userDrawn="1"/>
        </p:nvSpPr>
        <p:spPr>
          <a:xfrm>
            <a:off x="0" y="1"/>
            <a:ext cx="12192000" cy="779843"/>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74BE2C8-2103-8B45-8B16-00546B5B08A7}"/>
              </a:ext>
            </a:extLst>
          </p:cNvPr>
          <p:cNvPicPr>
            <a:picLocks noChangeAspect="1"/>
          </p:cNvPicPr>
          <p:nvPr userDrawn="1"/>
        </p:nvPicPr>
        <p:blipFill>
          <a:blip r:embed="rId2"/>
          <a:stretch>
            <a:fillRect/>
          </a:stretch>
        </p:blipFill>
        <p:spPr>
          <a:xfrm>
            <a:off x="838200" y="336884"/>
            <a:ext cx="3239058" cy="224489"/>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3124" y="95029"/>
            <a:ext cx="596348" cy="622756"/>
          </a:xfrm>
          <a:prstGeom prst="rect">
            <a:avLst/>
          </a:prstGeom>
        </p:spPr>
      </p:pic>
    </p:spTree>
    <p:extLst>
      <p:ext uri="{BB962C8B-B14F-4D97-AF65-F5344CB8AC3E}">
        <p14:creationId xmlns:p14="http://schemas.microsoft.com/office/powerpoint/2010/main" val="15538707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FC231-0097-9D4B-87E0-7C14C25AF3BD}"/>
              </a:ext>
            </a:extLst>
          </p:cNvPr>
          <p:cNvSpPr>
            <a:spLocks noGrp="1"/>
          </p:cNvSpPr>
          <p:nvPr>
            <p:ph type="title"/>
          </p:nvPr>
        </p:nvSpPr>
        <p:spPr>
          <a:xfrm>
            <a:off x="1608221" y="365125"/>
            <a:ext cx="9745579" cy="1325563"/>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012686-0673-A546-B460-43B90FBEDC03}"/>
              </a:ext>
            </a:extLst>
          </p:cNvPr>
          <p:cNvSpPr>
            <a:spLocks noGrp="1"/>
          </p:cNvSpPr>
          <p:nvPr>
            <p:ph type="body" orient="vert" idx="1"/>
          </p:nvPr>
        </p:nvSpPr>
        <p:spPr>
          <a:xfrm>
            <a:off x="1608221" y="1825625"/>
            <a:ext cx="9745579" cy="43513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7482D8-3468-D646-8446-7B593A062518}"/>
              </a:ext>
            </a:extLst>
          </p:cNvPr>
          <p:cNvSpPr>
            <a:spLocks noGrp="1"/>
          </p:cNvSpPr>
          <p:nvPr>
            <p:ph type="dt" sz="half" idx="10"/>
          </p:nvPr>
        </p:nvSpPr>
        <p:spPr>
          <a:xfrm>
            <a:off x="1608221" y="6356350"/>
            <a:ext cx="1973179" cy="365125"/>
          </a:xfrm>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1C504CC3-BD1A-B945-9550-B40ABF7249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AB800A-2B6A-1547-B865-A2ECE425D60A}"/>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9" name="Rectangle 8">
            <a:extLst>
              <a:ext uri="{FF2B5EF4-FFF2-40B4-BE49-F238E27FC236}">
                <a16:creationId xmlns:a16="http://schemas.microsoft.com/office/drawing/2014/main" id="{124590AD-CBD3-5A4F-A755-4BE7605C11A2}"/>
              </a:ext>
            </a:extLst>
          </p:cNvPr>
          <p:cNvSpPr/>
          <p:nvPr userDrawn="1"/>
        </p:nvSpPr>
        <p:spPr>
          <a:xfrm>
            <a:off x="1" y="0"/>
            <a:ext cx="1222408"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683" y="365125"/>
            <a:ext cx="814752" cy="850832"/>
          </a:xfrm>
          <a:prstGeom prst="rect">
            <a:avLst/>
          </a:prstGeom>
        </p:spPr>
      </p:pic>
    </p:spTree>
    <p:extLst>
      <p:ext uri="{BB962C8B-B14F-4D97-AF65-F5344CB8AC3E}">
        <p14:creationId xmlns:p14="http://schemas.microsoft.com/office/powerpoint/2010/main" val="25193432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079029-AC46-C049-8F98-167B30199E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9B0DEF-B1C5-CA45-A08C-939019E5B600}"/>
              </a:ext>
            </a:extLst>
          </p:cNvPr>
          <p:cNvSpPr>
            <a:spLocks noGrp="1"/>
          </p:cNvSpPr>
          <p:nvPr>
            <p:ph type="body" orient="vert" idx="1"/>
          </p:nvPr>
        </p:nvSpPr>
        <p:spPr>
          <a:xfrm>
            <a:off x="1464644" y="365125"/>
            <a:ext cx="7032458"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55A4E2-3582-CB43-9B87-E56505A9CD6B}"/>
              </a:ext>
            </a:extLst>
          </p:cNvPr>
          <p:cNvSpPr>
            <a:spLocks noGrp="1"/>
          </p:cNvSpPr>
          <p:nvPr>
            <p:ph type="dt" sz="half" idx="10"/>
          </p:nvPr>
        </p:nvSpPr>
        <p:spPr>
          <a:xfrm>
            <a:off x="1464644" y="6359391"/>
            <a:ext cx="2116756" cy="365125"/>
          </a:xfrm>
        </p:spPr>
        <p:txBody>
          <a:bodyPr/>
          <a:lstStyle/>
          <a:p>
            <a:fld id="{396874BD-009E-094A-83BC-C5C1C2748EBD}" type="datetimeFigureOut">
              <a:rPr lang="en-US" smtClean="0"/>
              <a:t>11/23/2020</a:t>
            </a:fld>
            <a:endParaRPr lang="en-US"/>
          </a:p>
        </p:txBody>
      </p:sp>
      <p:sp>
        <p:nvSpPr>
          <p:cNvPr id="5" name="Footer Placeholder 4">
            <a:extLst>
              <a:ext uri="{FF2B5EF4-FFF2-40B4-BE49-F238E27FC236}">
                <a16:creationId xmlns:a16="http://schemas.microsoft.com/office/drawing/2014/main" id="{D5E8C4C3-F1F6-0E47-838D-6629D5B853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058ED7-C9C6-0C47-94A6-61B04911F221}"/>
              </a:ext>
            </a:extLst>
          </p:cNvPr>
          <p:cNvSpPr>
            <a:spLocks noGrp="1"/>
          </p:cNvSpPr>
          <p:nvPr>
            <p:ph type="sldNum" sz="quarter" idx="12"/>
          </p:nvPr>
        </p:nvSpPr>
        <p:spPr/>
        <p:txBody>
          <a:bodyPr/>
          <a:lstStyle/>
          <a:p>
            <a:fld id="{69EFB451-5245-3B4A-B867-91C111468DE5}" type="slidenum">
              <a:rPr lang="en-US" smtClean="0"/>
              <a:t>‹#›</a:t>
            </a:fld>
            <a:endParaRPr lang="en-US"/>
          </a:p>
        </p:txBody>
      </p:sp>
      <p:sp>
        <p:nvSpPr>
          <p:cNvPr id="7" name="Rectangle 6">
            <a:extLst>
              <a:ext uri="{FF2B5EF4-FFF2-40B4-BE49-F238E27FC236}">
                <a16:creationId xmlns:a16="http://schemas.microsoft.com/office/drawing/2014/main" id="{41DF9CE0-E6DA-D44F-AAEE-502EEEA04738}"/>
              </a:ext>
            </a:extLst>
          </p:cNvPr>
          <p:cNvSpPr/>
          <p:nvPr userDrawn="1"/>
        </p:nvSpPr>
        <p:spPr>
          <a:xfrm>
            <a:off x="1" y="0"/>
            <a:ext cx="1222408" cy="6884987"/>
          </a:xfrm>
          <a:prstGeom prst="rect">
            <a:avLst/>
          </a:prstGeom>
          <a:solidFill>
            <a:srgbClr val="052A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683" y="365125"/>
            <a:ext cx="814752" cy="850832"/>
          </a:xfrm>
          <a:prstGeom prst="rect">
            <a:avLst/>
          </a:prstGeom>
        </p:spPr>
      </p:pic>
    </p:spTree>
    <p:extLst>
      <p:ext uri="{BB962C8B-B14F-4D97-AF65-F5344CB8AC3E}">
        <p14:creationId xmlns:p14="http://schemas.microsoft.com/office/powerpoint/2010/main" val="1667164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D52FC8-2294-4C66-BE87-22F7D5EEA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629560-A73E-4870-AE1E-2B0AD9D9C7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643E88-E0AD-486C-86C9-803C14EBFE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D518C5-DC4C-4037-B06D-805FB286EEAF}" type="datetimeFigureOut">
              <a:rPr lang="en-US" smtClean="0"/>
              <a:t>11/23/2020</a:t>
            </a:fld>
            <a:endParaRPr lang="en-US"/>
          </a:p>
        </p:txBody>
      </p:sp>
      <p:sp>
        <p:nvSpPr>
          <p:cNvPr id="5" name="Footer Placeholder 4">
            <a:extLst>
              <a:ext uri="{FF2B5EF4-FFF2-40B4-BE49-F238E27FC236}">
                <a16:creationId xmlns:a16="http://schemas.microsoft.com/office/drawing/2014/main" id="{47DECF92-F1BA-442A-9220-5E824EE6B5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2301B3-C3A7-4604-8092-4332D4664A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7C5AAF-6ABC-4601-A407-4F70644B2BF1}" type="slidenum">
              <a:rPr lang="en-US" smtClean="0"/>
              <a:t>‹#›</a:t>
            </a:fld>
            <a:endParaRPr lang="en-US"/>
          </a:p>
        </p:txBody>
      </p:sp>
    </p:spTree>
    <p:extLst>
      <p:ext uri="{BB962C8B-B14F-4D97-AF65-F5344CB8AC3E}">
        <p14:creationId xmlns:p14="http://schemas.microsoft.com/office/powerpoint/2010/main" val="3032576416"/>
      </p:ext>
    </p:extLst>
  </p:cSld>
  <p:clrMap bg1="lt1" tx1="dk1" bg2="lt2" tx2="dk2" accent1="accent1" accent2="accent2" accent3="accent3" accent4="accent4" accent5="accent5" accent6="accent6" hlink="hlink" folHlink="folHlink"/>
  <p:sldLayoutIdLst>
    <p:sldLayoutId id="2147483665" r:id="rId1"/>
    <p:sldLayoutId id="2147483650" r:id="rId2"/>
    <p:sldLayoutId id="2147483651" r:id="rId3"/>
    <p:sldLayoutId id="2147483652" r:id="rId4"/>
    <p:sldLayoutId id="2147483653" r:id="rId5"/>
    <p:sldLayoutId id="2147483654" r:id="rId6"/>
    <p:sldLayoutId id="2147483666"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069FFC-C75B-1D44-AB47-EF1A0EC680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F2E3F1-7DB7-0C49-9937-E2B936A135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ECD35E-D246-A149-BA26-7F23D9ACE8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82A38"/>
                </a:solidFill>
              </a:defRPr>
            </a:lvl1pPr>
          </a:lstStyle>
          <a:p>
            <a:fld id="{396874BD-009E-094A-83BC-C5C1C2748EBD}" type="datetimeFigureOut">
              <a:rPr lang="en-US" smtClean="0"/>
              <a:pPr/>
              <a:t>11/23/2020</a:t>
            </a:fld>
            <a:endParaRPr lang="en-US"/>
          </a:p>
        </p:txBody>
      </p:sp>
      <p:sp>
        <p:nvSpPr>
          <p:cNvPr id="5" name="Footer Placeholder 4">
            <a:extLst>
              <a:ext uri="{FF2B5EF4-FFF2-40B4-BE49-F238E27FC236}">
                <a16:creationId xmlns:a16="http://schemas.microsoft.com/office/drawing/2014/main" id="{916D28CD-2EC1-894E-A415-FC5717A24C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82A38"/>
                </a:solidFill>
              </a:defRPr>
            </a:lvl1pPr>
          </a:lstStyle>
          <a:p>
            <a:endParaRPr lang="en-US"/>
          </a:p>
        </p:txBody>
      </p:sp>
      <p:sp>
        <p:nvSpPr>
          <p:cNvPr id="6" name="Slide Number Placeholder 5">
            <a:extLst>
              <a:ext uri="{FF2B5EF4-FFF2-40B4-BE49-F238E27FC236}">
                <a16:creationId xmlns:a16="http://schemas.microsoft.com/office/drawing/2014/main" id="{FD811E29-A7F2-F844-ADAD-3AE0C0472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82A38"/>
                </a:solidFill>
              </a:defRPr>
            </a:lvl1pPr>
          </a:lstStyle>
          <a:p>
            <a:fld id="{69EFB451-5245-3B4A-B867-91C111468DE5}" type="slidenum">
              <a:rPr lang="en-US" smtClean="0"/>
              <a:pPr/>
              <a:t>‹#›</a:t>
            </a:fld>
            <a:endParaRPr lang="en-US"/>
          </a:p>
        </p:txBody>
      </p:sp>
    </p:spTree>
    <p:extLst>
      <p:ext uri="{BB962C8B-B14F-4D97-AF65-F5344CB8AC3E}">
        <p14:creationId xmlns:p14="http://schemas.microsoft.com/office/powerpoint/2010/main" val="1597300824"/>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63" r:id="rId3"/>
  </p:sldLayoutIdLst>
  <p:txStyles>
    <p:titleStyle>
      <a:lvl1pPr algn="l" defTabSz="914400" rtl="0" eaLnBrk="1" latinLnBrk="0" hangingPunct="1">
        <a:lnSpc>
          <a:spcPct val="90000"/>
        </a:lnSpc>
        <a:spcBef>
          <a:spcPct val="0"/>
        </a:spcBef>
        <a:buNone/>
        <a:defRPr sz="4400" kern="1200">
          <a:solidFill>
            <a:srgbClr val="082A3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82A38"/>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82A38"/>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82A38"/>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82A38"/>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82A38"/>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069FFC-C75B-1D44-AB47-EF1A0EC680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F2E3F1-7DB7-0C49-9937-E2B936A135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ECD35E-D246-A149-BA26-7F23D9ACE8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82A38"/>
                </a:solidFill>
              </a:defRPr>
            </a:lvl1pPr>
          </a:lstStyle>
          <a:p>
            <a:fld id="{396874BD-009E-094A-83BC-C5C1C2748EBD}" type="datetimeFigureOut">
              <a:rPr lang="en-US" smtClean="0"/>
              <a:pPr/>
              <a:t>11/23/2020</a:t>
            </a:fld>
            <a:endParaRPr lang="en-US"/>
          </a:p>
        </p:txBody>
      </p:sp>
      <p:sp>
        <p:nvSpPr>
          <p:cNvPr id="5" name="Footer Placeholder 4">
            <a:extLst>
              <a:ext uri="{FF2B5EF4-FFF2-40B4-BE49-F238E27FC236}">
                <a16:creationId xmlns:a16="http://schemas.microsoft.com/office/drawing/2014/main" id="{916D28CD-2EC1-894E-A415-FC5717A24C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82A38"/>
                </a:solidFill>
              </a:defRPr>
            </a:lvl1pPr>
          </a:lstStyle>
          <a:p>
            <a:endParaRPr lang="en-US"/>
          </a:p>
        </p:txBody>
      </p:sp>
      <p:sp>
        <p:nvSpPr>
          <p:cNvPr id="6" name="Slide Number Placeholder 5">
            <a:extLst>
              <a:ext uri="{FF2B5EF4-FFF2-40B4-BE49-F238E27FC236}">
                <a16:creationId xmlns:a16="http://schemas.microsoft.com/office/drawing/2014/main" id="{FD811E29-A7F2-F844-ADAD-3AE0C0472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82A38"/>
                </a:solidFill>
              </a:defRPr>
            </a:lvl1pPr>
          </a:lstStyle>
          <a:p>
            <a:fld id="{69EFB451-5245-3B4A-B867-91C111468DE5}" type="slidenum">
              <a:rPr lang="en-US" smtClean="0"/>
              <a:pPr/>
              <a:t>‹#›</a:t>
            </a:fld>
            <a:endParaRPr lang="en-US"/>
          </a:p>
        </p:txBody>
      </p:sp>
    </p:spTree>
    <p:extLst>
      <p:ext uri="{BB962C8B-B14F-4D97-AF65-F5344CB8AC3E}">
        <p14:creationId xmlns:p14="http://schemas.microsoft.com/office/powerpoint/2010/main" val="102371095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Lst>
  <p:txStyles>
    <p:titleStyle>
      <a:lvl1pPr algn="l" defTabSz="914400" rtl="0" eaLnBrk="1" latinLnBrk="0" hangingPunct="1">
        <a:lnSpc>
          <a:spcPct val="90000"/>
        </a:lnSpc>
        <a:spcBef>
          <a:spcPct val="0"/>
        </a:spcBef>
        <a:buNone/>
        <a:defRPr sz="4400" kern="1200">
          <a:solidFill>
            <a:srgbClr val="082A3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82A38"/>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82A38"/>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82A38"/>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82A38"/>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82A38"/>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www.progressive-charlestown.com/2011/11/with-friends-like-these-who-needs.html"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flickr.com/photos/mwichary/2481681915/" TargetMode="External"/><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lifehacker.com/how-to-report-sexual-harassment-1821195200"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calaborlawnews.com/legal-news/former-employee-of-california-hair-care-company-sues-harassment-22848.php" TargetMode="External"/><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hyperlink" Target="https://creativecommons.org/licenses/by-nd/3.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tonehousesigns.com/choosing-proper-header"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tonehousesigns.com/choosing-proper-header"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compumailinc.com/another-court-rules-no-fdcpa-violation-settlement-may-tax-consequences-please-consult-tax-advisor-2017/"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compumailinc.com/another-court-rules-no-fdcpa-violation-settlement-may-tax-consequences-please-consult-tax-advisor-2017/"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compumailinc.com/another-court-rules-no-fdcpa-violation-settlement-may-tax-consequences-please-consult-tax-advisor-2017/"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policymed.com/2019/04/facing-a-congressional-investigation-webinar-focuses-on-tips-and-tricks.html"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policymed.com/2019/04/facing-a-congressional-investigation-webinar-focuses-on-tips-and-tricks.html"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www.policymed.com/2019/04/facing-a-congressional-investigation-webinar-focuses-on-tips-and-tricks.html"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policymed.com/2019/04/facing-a-congressional-investigation-webinar-focuses-on-tips-and-tricks.html"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policymed.com/2019/04/facing-a-congressional-investigation-webinar-focuses-on-tips-and-tricks.html"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www.policymed.com/2019/04/facing-a-congressional-investigation-webinar-focuses-on-tips-and-tricks.html"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policymed.com/2019/04/facing-a-congressional-investigation-webinar-focuses-on-tips-and-tricks.html"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policymed.com/2019/04/facing-a-congressional-investigation-webinar-focuses-on-tips-and-tricks.html"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www.progressive-charlestown.com/2011/11/with-friends-like-these-who-needs.html"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yellowsheetreport.com/2014/10/15/investigation-recommended-into-forese-little/"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www.israelsneuman.com/warning-impending-investigation-toni-chen-transamerica-financial-advisors/" TargetMode="Externa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israelsneuman.com/warning-impending-investigation-toni-chen-transamerica-financial-advisors/" TargetMode="External"/><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_rels/slide79.xml.rels><?xml version="1.0" encoding="UTF-8" standalone="yes"?>
<Relationships xmlns="http://schemas.openxmlformats.org/package/2006/relationships"><Relationship Id="rId3" Type="http://schemas.openxmlformats.org/officeDocument/2006/relationships/hyperlink" Target="https://corporate.marksandspencer.com/plan-a/reports-and-publications"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corporate.marksandspencer.com/plan-a/reports-and-publications"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corporate.marksandspencer.com/plan-a/reports-and-publications"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corporate.marksandspencer.com/plan-a/reports-and-publications"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corporate.marksandspencer.com/plan-a/reports-and-publications"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corporate.marksandspencer.com/plan-a/reports-and-publications"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corporate.marksandspencer.com/plan-a/reports-and-publications"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tulsaworld.com/news/government/oklahoma-high-courts-move-out-of-capitol-into-judicial-center/article_9c0d8713-ca7b-5e16-b52a-b766898bcf81.html"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tulsaworld.com/news/government/oklahoma-high-courts-move-out-of-capitol-into-judicial-center/article_9c0d8713-ca7b-5e16-b52a-b766898bcf81.html"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tulsaworld.com/news/government/oklahoma-high-courts-move-out-of-capitol-into-judicial-center/article_9c0d8713-ca7b-5e16-b52a-b766898bcf81.html"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tulsaworld.com/news/government/oklahoma-high-courts-move-out-of-capitol-into-judicial-center/article_9c0d8713-ca7b-5e16-b52a-b766898bcf81.html"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tulsaworld.com/news/government/oklahoma-high-courts-move-out-of-capitol-into-judicial-center/article_9c0d8713-ca7b-5e16-b52a-b766898bcf81.html"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aspiringprofessionalshub.com/2015/08/24/reflections-my-transition-from-phd-to-industry/"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aspiringprofessionalshub.com/2015/08/24/reflections-my-transition-from-phd-to-industry/"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aspiringprofessionalshub.com/2015/08/24/reflections-my-transition-from-phd-to-industry/"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aspiringprofessionalshub.com/2015/08/24/reflections-my-transition-from-phd-to-industry/"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www.thebluediamondgallery.com/typewriter/a/appeal.html"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www.thebluediamondgallery.com/typewriter/a/appeal.html" TargetMode="Externa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a:t>Title IX: Institutional Requirements and Investigations</a:t>
            </a:r>
          </a:p>
        </p:txBody>
      </p:sp>
    </p:spTree>
    <p:extLst>
      <p:ext uri="{BB962C8B-B14F-4D97-AF65-F5344CB8AC3E}">
        <p14:creationId xmlns:p14="http://schemas.microsoft.com/office/powerpoint/2010/main" val="1600221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073CE0C-F12A-458B-8341-589985F364A7}"/>
              </a:ext>
            </a:extLst>
          </p:cNvPr>
          <p:cNvSpPr>
            <a:spLocks noGrp="1"/>
          </p:cNvSpPr>
          <p:nvPr>
            <p:ph type="title"/>
          </p:nvPr>
        </p:nvSpPr>
        <p:spPr>
          <a:xfrm>
            <a:off x="1006900" y="1188637"/>
            <a:ext cx="3152097" cy="4480726"/>
          </a:xfrm>
        </p:spPr>
        <p:txBody>
          <a:bodyPr>
            <a:normAutofit/>
          </a:bodyPr>
          <a:lstStyle/>
          <a:p>
            <a:pPr algn="r"/>
            <a:r>
              <a:rPr lang="en-US" sz="6600" dirty="0"/>
              <a:t>Agenda for Today</a:t>
            </a: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232" y="623275"/>
            <a:ext cx="6896595"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1A01F85-C771-481D-8A8D-A5224DB97DEF}"/>
              </a:ext>
            </a:extLst>
          </p:cNvPr>
          <p:cNvSpPr>
            <a:spLocks noGrp="1"/>
          </p:cNvSpPr>
          <p:nvPr>
            <p:ph idx="1"/>
          </p:nvPr>
        </p:nvSpPr>
        <p:spPr>
          <a:xfrm>
            <a:off x="5145531" y="804672"/>
            <a:ext cx="5571237" cy="4864691"/>
          </a:xfrm>
        </p:spPr>
        <p:txBody>
          <a:bodyPr anchor="ctr">
            <a:normAutofit/>
          </a:bodyPr>
          <a:lstStyle/>
          <a:p>
            <a:r>
              <a:rPr lang="en-US" sz="2400" dirty="0"/>
              <a:t>Review from Session 1</a:t>
            </a:r>
          </a:p>
          <a:p>
            <a:r>
              <a:rPr lang="en-US" sz="2400" dirty="0"/>
              <a:t>Institutional Requirements</a:t>
            </a:r>
          </a:p>
          <a:p>
            <a:r>
              <a:rPr lang="en-US" sz="2400" dirty="0"/>
              <a:t>Responding to Sexual Harassment</a:t>
            </a:r>
          </a:p>
          <a:p>
            <a:r>
              <a:rPr lang="en-US" sz="2400" dirty="0"/>
              <a:t>Conducting Investigations</a:t>
            </a:r>
          </a:p>
          <a:p>
            <a:r>
              <a:rPr lang="en-US" sz="2400" dirty="0"/>
              <a:t>Hearings</a:t>
            </a:r>
          </a:p>
          <a:p>
            <a:r>
              <a:rPr lang="en-US" sz="2400" dirty="0"/>
              <a:t>Decisions</a:t>
            </a:r>
          </a:p>
          <a:p>
            <a:r>
              <a:rPr lang="en-US" sz="2400" dirty="0"/>
              <a:t>Appeals</a:t>
            </a:r>
          </a:p>
          <a:p>
            <a:endParaRPr lang="en-US" sz="2400" dirty="0"/>
          </a:p>
        </p:txBody>
      </p:sp>
    </p:spTree>
    <p:extLst>
      <p:ext uri="{BB962C8B-B14F-4D97-AF65-F5344CB8AC3E}">
        <p14:creationId xmlns:p14="http://schemas.microsoft.com/office/powerpoint/2010/main" val="1402786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Content Placeholder 10">
            <a:extLst>
              <a:ext uri="{FF2B5EF4-FFF2-40B4-BE49-F238E27FC236}">
                <a16:creationId xmlns:a16="http://schemas.microsoft.com/office/drawing/2014/main" id="{7ECC1277-C999-48E4-86F3-7139EF13D8FD}"/>
              </a:ext>
            </a:extLst>
          </p:cNvPr>
          <p:cNvPicPr>
            <a:picLocks noGrp="1" noChangeAspect="1"/>
          </p:cNvPicPr>
          <p:nvPr>
            <p:ph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036" b="14074"/>
          <a:stretch/>
        </p:blipFill>
        <p:spPr>
          <a:xfrm>
            <a:off x="20" y="1282"/>
            <a:ext cx="12191980" cy="6856718"/>
          </a:xfrm>
          <a:prstGeom prst="rect">
            <a:avLst/>
          </a:prstGeom>
        </p:spPr>
      </p:pic>
      <p:sp>
        <p:nvSpPr>
          <p:cNvPr id="12" name="TextBox 11">
            <a:extLst>
              <a:ext uri="{FF2B5EF4-FFF2-40B4-BE49-F238E27FC236}">
                <a16:creationId xmlns:a16="http://schemas.microsoft.com/office/drawing/2014/main" id="{A64DB845-A677-4B52-89F7-EFDD676EFA4C}"/>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www.progressive-charlestown.com/2011/11/with-friends-like-these-who-needs.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4289732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2D886F1-CB4A-4FC1-AAA7-9402B0D0D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762B7B97-C3EE-4AEE-A61F-AFA873FE2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013557" y="0"/>
            <a:ext cx="10178443"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F4985C4-8101-4888-811A-C1A36E1266CB}"/>
              </a:ext>
            </a:extLst>
          </p:cNvPr>
          <p:cNvSpPr>
            <a:spLocks noGrp="1"/>
          </p:cNvSpPr>
          <p:nvPr>
            <p:ph type="title"/>
          </p:nvPr>
        </p:nvSpPr>
        <p:spPr>
          <a:xfrm>
            <a:off x="623787" y="1635358"/>
            <a:ext cx="2752344" cy="2706624"/>
          </a:xfrm>
          <a:prstGeom prst="ellipse">
            <a:avLst/>
          </a:prstGeom>
          <a:solidFill>
            <a:schemeClr val="bg1"/>
          </a:solidFill>
          <a:ln w="174625" cmpd="thinThick">
            <a:solidFill>
              <a:schemeClr val="bg1"/>
            </a:solidFill>
          </a:ln>
        </p:spPr>
        <p:txBody>
          <a:bodyPr>
            <a:normAutofit/>
          </a:bodyPr>
          <a:lstStyle/>
          <a:p>
            <a:pPr algn="ctr"/>
            <a:r>
              <a:rPr lang="en-US" sz="2600">
                <a:cs typeface="Calibri Light"/>
              </a:rPr>
              <a:t>Definition of Sexual Harassment</a:t>
            </a:r>
            <a:endParaRPr lang="en-US" sz="2600"/>
          </a:p>
        </p:txBody>
      </p:sp>
      <p:sp>
        <p:nvSpPr>
          <p:cNvPr id="3" name="Content Placeholder 2">
            <a:extLst>
              <a:ext uri="{FF2B5EF4-FFF2-40B4-BE49-F238E27FC236}">
                <a16:creationId xmlns:a16="http://schemas.microsoft.com/office/drawing/2014/main" id="{7618D1A0-78A1-4110-B5B4-6300A0543617}"/>
              </a:ext>
            </a:extLst>
          </p:cNvPr>
          <p:cNvSpPr>
            <a:spLocks noGrp="1"/>
          </p:cNvSpPr>
          <p:nvPr>
            <p:ph idx="1"/>
          </p:nvPr>
        </p:nvSpPr>
        <p:spPr>
          <a:xfrm>
            <a:off x="4256690" y="1088137"/>
            <a:ext cx="6180082" cy="3801067"/>
          </a:xfrm>
        </p:spPr>
        <p:txBody>
          <a:bodyPr vert="horz" lIns="91440" tIns="45720" rIns="91440" bIns="45720" rtlCol="0" anchor="ctr">
            <a:normAutofit/>
          </a:bodyPr>
          <a:lstStyle/>
          <a:p>
            <a:r>
              <a:rPr lang="en-US" sz="2400">
                <a:solidFill>
                  <a:schemeClr val="bg1"/>
                </a:solidFill>
                <a:cs typeface="Calibri"/>
              </a:rPr>
              <a:t>Three-prong definition</a:t>
            </a:r>
          </a:p>
          <a:p>
            <a:pPr lvl="1"/>
            <a:r>
              <a:rPr lang="en-US">
                <a:solidFill>
                  <a:schemeClr val="bg1"/>
                </a:solidFill>
                <a:ea typeface="+mn-lt"/>
                <a:cs typeface="+mn-lt"/>
              </a:rPr>
              <a:t>Quid pro quo</a:t>
            </a:r>
          </a:p>
          <a:p>
            <a:pPr lvl="1"/>
            <a:r>
              <a:rPr lang="en-US">
                <a:solidFill>
                  <a:schemeClr val="bg1"/>
                </a:solidFill>
                <a:ea typeface="+mn-lt"/>
                <a:cs typeface="+mn-lt"/>
              </a:rPr>
              <a:t>“Unwelcome conduct” (or “Hostile environment”)</a:t>
            </a:r>
          </a:p>
          <a:p>
            <a:pPr lvl="1"/>
            <a:r>
              <a:rPr lang="en-US">
                <a:solidFill>
                  <a:schemeClr val="bg1"/>
                </a:solidFill>
                <a:cs typeface="Calibri"/>
              </a:rPr>
              <a:t>Sexual violence as defined by Federal law</a:t>
            </a:r>
          </a:p>
        </p:txBody>
      </p:sp>
    </p:spTree>
    <p:extLst>
      <p:ext uri="{BB962C8B-B14F-4D97-AF65-F5344CB8AC3E}">
        <p14:creationId xmlns:p14="http://schemas.microsoft.com/office/powerpoint/2010/main" val="3043561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5200">
                <a:solidFill>
                  <a:schemeClr val="bg1"/>
                </a:solidFill>
                <a:cs typeface="Calibri Light"/>
              </a:rPr>
              <a:t>Quid pro quo</a:t>
            </a:r>
            <a:endParaRPr lang="en-US" sz="52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621792"/>
            <a:ext cx="4832349" cy="5413248"/>
          </a:xfrm>
        </p:spPr>
        <p:txBody>
          <a:bodyPr vert="horz" lIns="91440" tIns="45720" rIns="91440" bIns="45720" rtlCol="0" anchor="ctr">
            <a:normAutofit/>
          </a:bodyPr>
          <a:lstStyle/>
          <a:p>
            <a:r>
              <a:rPr lang="en-US" sz="2400">
                <a:cs typeface="Calibri"/>
              </a:rPr>
              <a:t>"</a:t>
            </a:r>
            <a:r>
              <a:rPr lang="en-US" sz="2400">
                <a:ea typeface="+mn-lt"/>
                <a:cs typeface="+mn-lt"/>
              </a:rPr>
              <a:t>An </a:t>
            </a:r>
            <a:r>
              <a:rPr lang="en-US" sz="2400" b="1">
                <a:ea typeface="+mn-lt"/>
                <a:cs typeface="+mn-lt"/>
              </a:rPr>
              <a:t>employee</a:t>
            </a:r>
            <a:r>
              <a:rPr lang="en-US" sz="2400">
                <a:ea typeface="+mn-lt"/>
                <a:cs typeface="+mn-lt"/>
              </a:rPr>
              <a:t> of the recipient conditioning the provision of an aid, benefit, or service of the recipient on an individual’s participation in unwelcome sexual conduct"</a:t>
            </a:r>
            <a:endParaRPr lang="en-US" sz="2400">
              <a:cs typeface="Calibri"/>
            </a:endParaRPr>
          </a:p>
        </p:txBody>
      </p:sp>
    </p:spTree>
    <p:extLst>
      <p:ext uri="{BB962C8B-B14F-4D97-AF65-F5344CB8AC3E}">
        <p14:creationId xmlns:p14="http://schemas.microsoft.com/office/powerpoint/2010/main" val="312551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5200">
                <a:solidFill>
                  <a:schemeClr val="bg1"/>
                </a:solidFill>
                <a:cs typeface="Calibri Light"/>
              </a:rPr>
              <a:t>"Unwelcome conduct“ </a:t>
            </a:r>
            <a:br>
              <a:rPr lang="en-US" sz="5200">
                <a:solidFill>
                  <a:schemeClr val="bg1"/>
                </a:solidFill>
                <a:cs typeface="Calibri Light"/>
              </a:rPr>
            </a:br>
            <a:r>
              <a:rPr lang="en-US" sz="5200">
                <a:solidFill>
                  <a:schemeClr val="bg1"/>
                </a:solidFill>
                <a:cs typeface="Calibri Light"/>
              </a:rPr>
              <a:t>(aka Hostile environment)</a:t>
            </a:r>
            <a:endParaRPr lang="en-US" sz="520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621792"/>
            <a:ext cx="4832349" cy="5413248"/>
          </a:xfrm>
        </p:spPr>
        <p:txBody>
          <a:bodyPr vert="horz" lIns="91440" tIns="45720" rIns="91440" bIns="45720" rtlCol="0" anchor="ctr">
            <a:normAutofit/>
          </a:bodyPr>
          <a:lstStyle/>
          <a:p>
            <a:r>
              <a:rPr lang="en-US" sz="2400">
                <a:cs typeface="Calibri"/>
              </a:rPr>
              <a:t>"</a:t>
            </a:r>
            <a:r>
              <a:rPr lang="en-US" sz="2400">
                <a:ea typeface="+mn-lt"/>
                <a:cs typeface="+mn-lt"/>
              </a:rPr>
              <a:t>Unwelcome conduct determined by a reasonable person to be so severe, pervasive, </a:t>
            </a:r>
            <a:r>
              <a:rPr lang="en-US" sz="2400" b="1">
                <a:ea typeface="+mn-lt"/>
                <a:cs typeface="+mn-lt"/>
              </a:rPr>
              <a:t>and</a:t>
            </a:r>
            <a:r>
              <a:rPr lang="en-US" sz="2400">
                <a:ea typeface="+mn-lt"/>
                <a:cs typeface="+mn-lt"/>
              </a:rPr>
              <a:t> objectively offensive that it </a:t>
            </a:r>
            <a:r>
              <a:rPr lang="en-US" sz="2400" b="1">
                <a:ea typeface="+mn-lt"/>
                <a:cs typeface="+mn-lt"/>
              </a:rPr>
              <a:t>effectively denies</a:t>
            </a:r>
            <a:r>
              <a:rPr lang="en-US" sz="2400">
                <a:ea typeface="+mn-lt"/>
                <a:cs typeface="+mn-lt"/>
              </a:rPr>
              <a:t> a person equal access to the recipient’s education program or activity."</a:t>
            </a:r>
          </a:p>
        </p:txBody>
      </p:sp>
    </p:spTree>
    <p:extLst>
      <p:ext uri="{BB962C8B-B14F-4D97-AF65-F5344CB8AC3E}">
        <p14:creationId xmlns:p14="http://schemas.microsoft.com/office/powerpoint/2010/main" val="3416662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D55E05-51A2-4173-A7FA-869DE4F7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1345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C85DBC-ED12-442E-BC0F-DF0D87ADDA86}"/>
              </a:ext>
            </a:extLst>
          </p:cNvPr>
          <p:cNvSpPr>
            <a:spLocks noGrp="1"/>
          </p:cNvSpPr>
          <p:nvPr>
            <p:ph type="title"/>
          </p:nvPr>
        </p:nvSpPr>
        <p:spPr>
          <a:xfrm>
            <a:off x="838200" y="621792"/>
            <a:ext cx="4795157" cy="5413248"/>
          </a:xfrm>
        </p:spPr>
        <p:txBody>
          <a:bodyPr>
            <a:normAutofit/>
          </a:bodyPr>
          <a:lstStyle/>
          <a:p>
            <a:r>
              <a:rPr lang="en-US" sz="2800" dirty="0">
                <a:solidFill>
                  <a:schemeClr val="bg1"/>
                </a:solidFill>
                <a:cs typeface="Calibri Light"/>
              </a:rPr>
              <a:t>Sexual Violence as Defined in Federal Law (Four types)</a:t>
            </a:r>
            <a:endParaRPr lang="en-US" sz="2800" dirty="0">
              <a:solidFill>
                <a:schemeClr val="bg1"/>
              </a:solidFill>
            </a:endParaRPr>
          </a:p>
        </p:txBody>
      </p:sp>
      <p:sp>
        <p:nvSpPr>
          <p:cNvPr id="3" name="Content Placeholder 2">
            <a:extLst>
              <a:ext uri="{FF2B5EF4-FFF2-40B4-BE49-F238E27FC236}">
                <a16:creationId xmlns:a16="http://schemas.microsoft.com/office/drawing/2014/main" id="{7EE64829-65F4-45A5-939C-43EA93288717}"/>
              </a:ext>
            </a:extLst>
          </p:cNvPr>
          <p:cNvSpPr>
            <a:spLocks noGrp="1"/>
          </p:cNvSpPr>
          <p:nvPr>
            <p:ph idx="1"/>
          </p:nvPr>
        </p:nvSpPr>
        <p:spPr>
          <a:xfrm>
            <a:off x="6521450" y="1043796"/>
            <a:ext cx="4832349" cy="5615796"/>
          </a:xfrm>
        </p:spPr>
        <p:txBody>
          <a:bodyPr vert="horz" lIns="91440" tIns="45720" rIns="91440" bIns="45720" rtlCol="0" anchor="ctr">
            <a:normAutofit/>
          </a:bodyPr>
          <a:lstStyle/>
          <a:p>
            <a:r>
              <a:rPr lang="en-US" sz="2400">
                <a:ea typeface="+mn-lt"/>
                <a:cs typeface="+mn-lt"/>
              </a:rPr>
              <a:t>“'Sexual assault' as defined in 20 U.S.C. 1092(f)(6)(A)(v), 'dating violence' as defined in 34 U.S.C. 12291(a)(10), 'domestic violence' as defined in 34 U.S.C. 12291(a)(8), or 'stalking' as defined in 34 U.S.C. 12291(a)(30)." </a:t>
            </a:r>
          </a:p>
        </p:txBody>
      </p:sp>
    </p:spTree>
    <p:extLst>
      <p:ext uri="{BB962C8B-B14F-4D97-AF65-F5344CB8AC3E}">
        <p14:creationId xmlns:p14="http://schemas.microsoft.com/office/powerpoint/2010/main" val="374618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4C65D2F-AFCD-4752-B50C-363A6163FAD0}"/>
              </a:ext>
            </a:extLst>
          </p:cNvPr>
          <p:cNvSpPr>
            <a:spLocks noGrp="1"/>
          </p:cNvSpPr>
          <p:nvPr>
            <p:ph type="title"/>
          </p:nvPr>
        </p:nvSpPr>
        <p:spPr>
          <a:xfrm>
            <a:off x="686834" y="591344"/>
            <a:ext cx="3200400" cy="5585619"/>
          </a:xfrm>
        </p:spPr>
        <p:txBody>
          <a:bodyPr>
            <a:normAutofit/>
          </a:bodyPr>
          <a:lstStyle/>
          <a:p>
            <a:r>
              <a:rPr lang="en-US">
                <a:solidFill>
                  <a:srgbClr val="FFFFFF"/>
                </a:solidFill>
              </a:rPr>
              <a:t>To What Conduct Do the Regulations Apply?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31ABFE6-1A82-4201-8072-DB490E757B80}"/>
              </a:ext>
            </a:extLst>
          </p:cNvPr>
          <p:cNvSpPr>
            <a:spLocks noGrp="1"/>
          </p:cNvSpPr>
          <p:nvPr>
            <p:ph idx="1"/>
          </p:nvPr>
        </p:nvSpPr>
        <p:spPr>
          <a:xfrm>
            <a:off x="4447308" y="591344"/>
            <a:ext cx="6906491" cy="5585619"/>
          </a:xfrm>
        </p:spPr>
        <p:txBody>
          <a:bodyPr anchor="ctr">
            <a:normAutofit/>
          </a:bodyPr>
          <a:lstStyle/>
          <a:p>
            <a:r>
              <a:rPr lang="en-US"/>
              <a:t>The Title IX regulations apply to sexual harassment “</a:t>
            </a:r>
            <a:r>
              <a:rPr lang="en-US" u="sng"/>
              <a:t>in an education program or activity</a:t>
            </a:r>
            <a:r>
              <a:rPr lang="en-US"/>
              <a:t> of </a:t>
            </a:r>
            <a:r>
              <a:rPr lang="en-US" u="sng"/>
              <a:t>the recipient </a:t>
            </a:r>
            <a:r>
              <a:rPr lang="en-US"/>
              <a:t>against </a:t>
            </a:r>
            <a:r>
              <a:rPr lang="en-US" u="sng"/>
              <a:t>a person in the United States</a:t>
            </a:r>
            <a:r>
              <a:rPr lang="en-US"/>
              <a:t>.”</a:t>
            </a:r>
          </a:p>
        </p:txBody>
      </p:sp>
    </p:spTree>
    <p:extLst>
      <p:ext uri="{BB962C8B-B14F-4D97-AF65-F5344CB8AC3E}">
        <p14:creationId xmlns:p14="http://schemas.microsoft.com/office/powerpoint/2010/main" val="2816141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548D0-1E2A-4901-8C05-BB3047193BB0}"/>
              </a:ext>
            </a:extLst>
          </p:cNvPr>
          <p:cNvSpPr>
            <a:spLocks noGrp="1"/>
          </p:cNvSpPr>
          <p:nvPr>
            <p:ph type="title"/>
          </p:nvPr>
        </p:nvSpPr>
        <p:spPr>
          <a:xfrm>
            <a:off x="1463040" y="993914"/>
            <a:ext cx="3737114" cy="3474722"/>
          </a:xfrm>
        </p:spPr>
        <p:txBody>
          <a:bodyPr vert="horz" lIns="91440" tIns="45720" rIns="91440" bIns="45720" rtlCol="0" anchor="b">
            <a:normAutofit/>
          </a:bodyPr>
          <a:lstStyle/>
          <a:p>
            <a:r>
              <a:rPr lang="en-US" sz="4400"/>
              <a:t>Institutional Requirements</a:t>
            </a:r>
          </a:p>
        </p:txBody>
      </p:sp>
      <p:sp>
        <p:nvSpPr>
          <p:cNvPr id="3" name="Text Placeholder 2">
            <a:extLst>
              <a:ext uri="{FF2B5EF4-FFF2-40B4-BE49-F238E27FC236}">
                <a16:creationId xmlns:a16="http://schemas.microsoft.com/office/drawing/2014/main" id="{C8792E7C-1671-4CF9-B7A7-5A2831721B01}"/>
              </a:ext>
            </a:extLst>
          </p:cNvPr>
          <p:cNvSpPr>
            <a:spLocks noGrp="1"/>
          </p:cNvSpPr>
          <p:nvPr>
            <p:ph type="body" idx="1"/>
          </p:nvPr>
        </p:nvSpPr>
        <p:spPr>
          <a:xfrm>
            <a:off x="1463040" y="4643287"/>
            <a:ext cx="3737114" cy="1441706"/>
          </a:xfrm>
        </p:spPr>
        <p:txBody>
          <a:bodyPr vert="horz" lIns="91440" tIns="45720" rIns="91440" bIns="45720" rtlCol="0" anchor="t">
            <a:normAutofit/>
          </a:bodyPr>
          <a:lstStyle/>
          <a:p>
            <a:endParaRPr lang="en-US">
              <a:solidFill>
                <a:schemeClr val="tx1"/>
              </a:solidFill>
            </a:endParaRPr>
          </a:p>
        </p:txBody>
      </p:sp>
      <p:pic>
        <p:nvPicPr>
          <p:cNvPr id="74" name="Picture 63">
            <a:extLst>
              <a:ext uri="{FF2B5EF4-FFF2-40B4-BE49-F238E27FC236}">
                <a16:creationId xmlns:a16="http://schemas.microsoft.com/office/drawing/2014/main" id="{48237CF6-B267-4DBB-BC20-9239560383C6}"/>
              </a:ext>
            </a:extLst>
          </p:cNvPr>
          <p:cNvPicPr>
            <a:picLocks noChangeAspect="1"/>
          </p:cNvPicPr>
          <p:nvPr/>
        </p:nvPicPr>
        <p:blipFill rotWithShape="1">
          <a:blip r:embed="rId2">
            <a:duotone>
              <a:prstClr val="black"/>
              <a:prstClr val="white"/>
            </a:duotone>
          </a:blip>
          <a:srcRect l="15413" r="17762" b="-1"/>
          <a:stretch/>
        </p:blipFill>
        <p:spPr>
          <a:xfrm>
            <a:off x="5326408" y="10"/>
            <a:ext cx="6865592" cy="6857990"/>
          </a:xfrm>
          <a:custGeom>
            <a:avLst/>
            <a:gdLst/>
            <a:ahLst/>
            <a:cxnLst/>
            <a:rect l="l" t="t" r="r" b="b"/>
            <a:pathLst>
              <a:path w="6865592" h="6858000">
                <a:moveTo>
                  <a:pt x="3068432" y="0"/>
                </a:moveTo>
                <a:lnTo>
                  <a:pt x="6865592" y="0"/>
                </a:lnTo>
                <a:lnTo>
                  <a:pt x="6865592" y="6858000"/>
                </a:lnTo>
                <a:lnTo>
                  <a:pt x="3068431" y="6858000"/>
                </a:lnTo>
                <a:lnTo>
                  <a:pt x="3064426" y="6854853"/>
                </a:lnTo>
                <a:cubicBezTo>
                  <a:pt x="2077725" y="6040555"/>
                  <a:pt x="1448804" y="4808224"/>
                  <a:pt x="1448804" y="3429000"/>
                </a:cubicBezTo>
                <a:cubicBezTo>
                  <a:pt x="1448804" y="2049777"/>
                  <a:pt x="2077725" y="817446"/>
                  <a:pt x="3064426" y="3148"/>
                </a:cubicBezTo>
                <a:close/>
                <a:moveTo>
                  <a:pt x="1056707" y="0"/>
                </a:moveTo>
                <a:lnTo>
                  <a:pt x="2472663" y="0"/>
                </a:lnTo>
                <a:lnTo>
                  <a:pt x="2400426" y="75768"/>
                </a:lnTo>
                <a:cubicBezTo>
                  <a:pt x="1595468" y="961418"/>
                  <a:pt x="1104860" y="2137915"/>
                  <a:pt x="1104860" y="3429000"/>
                </a:cubicBezTo>
                <a:cubicBezTo>
                  <a:pt x="1104860" y="4720086"/>
                  <a:pt x="1595468" y="5896583"/>
                  <a:pt x="2400426" y="6782233"/>
                </a:cubicBezTo>
                <a:lnTo>
                  <a:pt x="2472663" y="6858000"/>
                </a:lnTo>
                <a:lnTo>
                  <a:pt x="1056707" y="6858000"/>
                </a:lnTo>
                <a:lnTo>
                  <a:pt x="1040415" y="6835090"/>
                </a:lnTo>
                <a:cubicBezTo>
                  <a:pt x="383550" y="5862802"/>
                  <a:pt x="0" y="4690693"/>
                  <a:pt x="0" y="3429000"/>
                </a:cubicBezTo>
                <a:cubicBezTo>
                  <a:pt x="0" y="2167308"/>
                  <a:pt x="383550" y="995199"/>
                  <a:pt x="1040415" y="22911"/>
                </a:cubicBezTo>
                <a:close/>
              </a:path>
            </a:pathLst>
          </a:custGeom>
        </p:spPr>
      </p:pic>
      <p:sp>
        <p:nvSpPr>
          <p:cNvPr id="75" name="Freeform: Shape 67">
            <a:extLst>
              <a:ext uri="{FF2B5EF4-FFF2-40B4-BE49-F238E27FC236}">
                <a16:creationId xmlns:a16="http://schemas.microsoft.com/office/drawing/2014/main" id="{ABB34BBC-69D7-4906-8E5B-64C9EE038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26408" y="0"/>
            <a:ext cx="2472664" cy="6858000"/>
          </a:xfrm>
          <a:custGeom>
            <a:avLst/>
            <a:gdLst>
              <a:gd name="connsiteX0" fmla="*/ 1056708 w 2472664"/>
              <a:gd name="connsiteY0" fmla="*/ 0 h 6858000"/>
              <a:gd name="connsiteX1" fmla="*/ 2472664 w 2472664"/>
              <a:gd name="connsiteY1" fmla="*/ 0 h 6858000"/>
              <a:gd name="connsiteX2" fmla="*/ 2400427 w 2472664"/>
              <a:gd name="connsiteY2" fmla="*/ 75768 h 6858000"/>
              <a:gd name="connsiteX3" fmla="*/ 1104861 w 2472664"/>
              <a:gd name="connsiteY3" fmla="*/ 3429000 h 6858000"/>
              <a:gd name="connsiteX4" fmla="*/ 2400427 w 2472664"/>
              <a:gd name="connsiteY4" fmla="*/ 6782233 h 6858000"/>
              <a:gd name="connsiteX5" fmla="*/ 2472664 w 2472664"/>
              <a:gd name="connsiteY5" fmla="*/ 6858000 h 6858000"/>
              <a:gd name="connsiteX6" fmla="*/ 1056708 w 2472664"/>
              <a:gd name="connsiteY6" fmla="*/ 6858000 h 6858000"/>
              <a:gd name="connsiteX7" fmla="*/ 1040416 w 2472664"/>
              <a:gd name="connsiteY7" fmla="*/ 6835090 h 6858000"/>
              <a:gd name="connsiteX8" fmla="*/ 0 w 2472664"/>
              <a:gd name="connsiteY8" fmla="*/ 3429000 h 6858000"/>
              <a:gd name="connsiteX9" fmla="*/ 1040416 w 2472664"/>
              <a:gd name="connsiteY9" fmla="*/ 2291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2664" h="6858000">
                <a:moveTo>
                  <a:pt x="1056708" y="0"/>
                </a:moveTo>
                <a:lnTo>
                  <a:pt x="2472664" y="0"/>
                </a:lnTo>
                <a:lnTo>
                  <a:pt x="2400427" y="75768"/>
                </a:lnTo>
                <a:cubicBezTo>
                  <a:pt x="1595469" y="961418"/>
                  <a:pt x="1104861" y="2137915"/>
                  <a:pt x="1104861" y="3429000"/>
                </a:cubicBezTo>
                <a:cubicBezTo>
                  <a:pt x="1104861" y="4720086"/>
                  <a:pt x="1595469" y="5896583"/>
                  <a:pt x="2400427" y="6782233"/>
                </a:cubicBezTo>
                <a:lnTo>
                  <a:pt x="2472664" y="6858000"/>
                </a:lnTo>
                <a:lnTo>
                  <a:pt x="1056708" y="6858000"/>
                </a:lnTo>
                <a:lnTo>
                  <a:pt x="1040416" y="6835090"/>
                </a:lnTo>
                <a:cubicBezTo>
                  <a:pt x="383551" y="5862802"/>
                  <a:pt x="0" y="4690693"/>
                  <a:pt x="0" y="3429000"/>
                </a:cubicBezTo>
                <a:cubicBezTo>
                  <a:pt x="0" y="2167308"/>
                  <a:pt x="383551" y="995199"/>
                  <a:pt x="1040416" y="22911"/>
                </a:cubicBezTo>
                <a:close/>
              </a:path>
            </a:pathLst>
          </a:cu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17608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497FBC-3EBE-4F30-A8A8-72BC1BF6C08D}"/>
              </a:ext>
            </a:extLst>
          </p:cNvPr>
          <p:cNvSpPr>
            <a:spLocks noGrp="1"/>
          </p:cNvSpPr>
          <p:nvPr>
            <p:ph type="title"/>
          </p:nvPr>
        </p:nvSpPr>
        <p:spPr>
          <a:xfrm>
            <a:off x="808638" y="386930"/>
            <a:ext cx="9236700" cy="1188950"/>
          </a:xfrm>
        </p:spPr>
        <p:txBody>
          <a:bodyPr anchor="b">
            <a:normAutofit/>
          </a:bodyPr>
          <a:lstStyle/>
          <a:p>
            <a:r>
              <a:rPr lang="en-US" sz="3800"/>
              <a:t>Title IX Coordinator, Policy and Grievance Procedure</a:t>
            </a:r>
          </a:p>
        </p:txBody>
      </p:sp>
      <p:grpSp>
        <p:nvGrpSpPr>
          <p:cNvPr id="4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4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B40F7C-A688-44D2-8B86-E82EB9987431}"/>
              </a:ext>
            </a:extLst>
          </p:cNvPr>
          <p:cNvSpPr>
            <a:spLocks noGrp="1"/>
          </p:cNvSpPr>
          <p:nvPr>
            <p:ph idx="1"/>
          </p:nvPr>
        </p:nvSpPr>
        <p:spPr>
          <a:xfrm>
            <a:off x="793660" y="2599509"/>
            <a:ext cx="10143668" cy="3435531"/>
          </a:xfrm>
        </p:spPr>
        <p:txBody>
          <a:bodyPr anchor="ctr">
            <a:normAutofit/>
          </a:bodyPr>
          <a:lstStyle/>
          <a:p>
            <a:r>
              <a:rPr lang="en-US" sz="2200"/>
              <a:t>Every “recipient” (e.g. school board) must take the following actions:</a:t>
            </a:r>
          </a:p>
          <a:p>
            <a:pPr lvl="1"/>
            <a:r>
              <a:rPr lang="en-US" sz="2200"/>
              <a:t>Designate an employee as the “Title IX Coordinator.” 34 CFR § 106.8(a).</a:t>
            </a:r>
          </a:p>
          <a:p>
            <a:pPr lvl="1"/>
            <a:r>
              <a:rPr lang="en-US" sz="2200"/>
              <a:t>Have a “policy” that the school board does not discriminate on the basis of sex in the education program or activities it operates. 34 CFR § 106.8(b)(1).</a:t>
            </a:r>
          </a:p>
          <a:p>
            <a:pPr lvl="1"/>
            <a:r>
              <a:rPr lang="en-US" sz="2200"/>
              <a:t>Prominently display on its website and include in any handbook or catalog the contact information for the Title IX Coordinator and the policy of non-discrimination. 34 CFR § 106.8(b)(2).</a:t>
            </a:r>
          </a:p>
          <a:p>
            <a:pPr lvl="1"/>
            <a:r>
              <a:rPr lang="en-US" sz="2200"/>
              <a:t>Adopt a grievance procedure that provides for the prompt and equitable resolution student and employee complaints alleging prohibited sexual harassment and a process for formal complaints. 34 CFR § 106.8(c).</a:t>
            </a:r>
          </a:p>
          <a:p>
            <a:endParaRPr lang="en-US" sz="2200"/>
          </a:p>
        </p:txBody>
      </p:sp>
    </p:spTree>
    <p:extLst>
      <p:ext uri="{BB962C8B-B14F-4D97-AF65-F5344CB8AC3E}">
        <p14:creationId xmlns:p14="http://schemas.microsoft.com/office/powerpoint/2010/main" val="1154382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Triangle 2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0198C8-F808-4EA3-8FFC-CE3010DF1A8E}"/>
              </a:ext>
            </a:extLst>
          </p:cNvPr>
          <p:cNvSpPr>
            <a:spLocks noGrp="1"/>
          </p:cNvSpPr>
          <p:nvPr>
            <p:ph type="title"/>
          </p:nvPr>
        </p:nvSpPr>
        <p:spPr>
          <a:xfrm>
            <a:off x="1285240" y="1050595"/>
            <a:ext cx="8074815" cy="1618489"/>
          </a:xfrm>
        </p:spPr>
        <p:txBody>
          <a:bodyPr anchor="ctr">
            <a:normAutofit/>
          </a:bodyPr>
          <a:lstStyle/>
          <a:p>
            <a:r>
              <a:rPr lang="en-US" sz="7200"/>
              <a:t>Notice Requirements</a:t>
            </a:r>
          </a:p>
        </p:txBody>
      </p:sp>
      <p:sp>
        <p:nvSpPr>
          <p:cNvPr id="3" name="Content Placeholder 2">
            <a:extLst>
              <a:ext uri="{FF2B5EF4-FFF2-40B4-BE49-F238E27FC236}">
                <a16:creationId xmlns:a16="http://schemas.microsoft.com/office/drawing/2014/main" id="{CC93A87F-E58C-4904-9CAD-433BE55C2354}"/>
              </a:ext>
            </a:extLst>
          </p:cNvPr>
          <p:cNvSpPr>
            <a:spLocks noGrp="1"/>
          </p:cNvSpPr>
          <p:nvPr>
            <p:ph idx="1"/>
          </p:nvPr>
        </p:nvSpPr>
        <p:spPr>
          <a:xfrm>
            <a:off x="1285240" y="2969469"/>
            <a:ext cx="8074815" cy="2800395"/>
          </a:xfrm>
        </p:spPr>
        <p:txBody>
          <a:bodyPr anchor="t">
            <a:normAutofit/>
          </a:bodyPr>
          <a:lstStyle/>
          <a:p>
            <a:r>
              <a:rPr lang="en-US" sz="2400"/>
              <a:t>Who gets notice?</a:t>
            </a:r>
          </a:p>
          <a:p>
            <a:pPr lvl="1"/>
            <a:r>
              <a:rPr lang="en-US"/>
              <a:t>Applicants, </a:t>
            </a:r>
          </a:p>
          <a:p>
            <a:pPr lvl="1"/>
            <a:r>
              <a:rPr lang="en-US"/>
              <a:t>Students, parents, or legal guardians, </a:t>
            </a:r>
          </a:p>
          <a:p>
            <a:pPr lvl="1"/>
            <a:r>
              <a:rPr lang="en-US"/>
              <a:t>Employees, and </a:t>
            </a:r>
          </a:p>
          <a:p>
            <a:pPr lvl="1"/>
            <a:r>
              <a:rPr lang="en-US"/>
              <a:t>All unions or professional organizations holding collective bargaining or professional agreements with the school board.</a:t>
            </a:r>
          </a:p>
          <a:p>
            <a:endParaRPr lang="en-US" sz="2400"/>
          </a:p>
        </p:txBody>
      </p:sp>
    </p:spTree>
    <p:extLst>
      <p:ext uri="{BB962C8B-B14F-4D97-AF65-F5344CB8AC3E}">
        <p14:creationId xmlns:p14="http://schemas.microsoft.com/office/powerpoint/2010/main" val="3532307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0198C8-F808-4EA3-8FFC-CE3010DF1A8E}"/>
              </a:ext>
            </a:extLst>
          </p:cNvPr>
          <p:cNvSpPr>
            <a:spLocks noGrp="1"/>
          </p:cNvSpPr>
          <p:nvPr>
            <p:ph type="title"/>
          </p:nvPr>
        </p:nvSpPr>
        <p:spPr>
          <a:xfrm>
            <a:off x="1285240" y="1050595"/>
            <a:ext cx="8074815" cy="1618489"/>
          </a:xfrm>
        </p:spPr>
        <p:txBody>
          <a:bodyPr anchor="ctr">
            <a:normAutofit/>
          </a:bodyPr>
          <a:lstStyle/>
          <a:p>
            <a:r>
              <a:rPr lang="en-US" sz="7200"/>
              <a:t>Notice Requirements</a:t>
            </a:r>
          </a:p>
        </p:txBody>
      </p:sp>
      <p:sp>
        <p:nvSpPr>
          <p:cNvPr id="3" name="Content Placeholder 2">
            <a:extLst>
              <a:ext uri="{FF2B5EF4-FFF2-40B4-BE49-F238E27FC236}">
                <a16:creationId xmlns:a16="http://schemas.microsoft.com/office/drawing/2014/main" id="{CC93A87F-E58C-4904-9CAD-433BE55C2354}"/>
              </a:ext>
            </a:extLst>
          </p:cNvPr>
          <p:cNvSpPr>
            <a:spLocks noGrp="1"/>
          </p:cNvSpPr>
          <p:nvPr>
            <p:ph idx="1"/>
          </p:nvPr>
        </p:nvSpPr>
        <p:spPr>
          <a:xfrm>
            <a:off x="1285240" y="2442259"/>
            <a:ext cx="8074815" cy="3327606"/>
          </a:xfrm>
        </p:spPr>
        <p:txBody>
          <a:bodyPr anchor="t">
            <a:normAutofit fontScale="92500" lnSpcReduction="20000"/>
          </a:bodyPr>
          <a:lstStyle/>
          <a:p>
            <a:r>
              <a:rPr lang="en-US" sz="2000" dirty="0"/>
              <a:t>What is the content of the notice?</a:t>
            </a:r>
          </a:p>
          <a:p>
            <a:pPr lvl="1"/>
            <a:r>
              <a:rPr lang="en-US" sz="2000" dirty="0"/>
              <a:t>The name or title, office address, email address, and telephone number of the Title IX Coordinator</a:t>
            </a:r>
          </a:p>
          <a:p>
            <a:pPr lvl="1"/>
            <a:r>
              <a:rPr lang="en-US" sz="2000" dirty="0"/>
              <a:t>The fact that the school board does not discriminate on the basis of sex in the education program or activities it operates and that it is required by Title IX and the regulations not to discriminate on the basis of sex.</a:t>
            </a:r>
          </a:p>
          <a:p>
            <a:pPr lvl="1"/>
            <a:r>
              <a:rPr lang="en-US" sz="2000" dirty="0"/>
              <a:t>The fact that the requirement not to discriminate extends to employment and that inquiries about the application of Title IX and the regulations to the school system may be referred to the Title IX coordinator, Assistant Secretary (for Civil Rights at US DOE) or both.</a:t>
            </a:r>
          </a:p>
          <a:p>
            <a:pPr lvl="1"/>
            <a:r>
              <a:rPr lang="en-US" sz="2000" dirty="0"/>
              <a:t>Notice of the grievance procedure and process, including how to report or file a complaint of sex discrimination, how to report or file a formal complaint of sexual harassment, and how the recipient will respond.   </a:t>
            </a:r>
          </a:p>
          <a:p>
            <a:endParaRPr lang="en-US" sz="1300" dirty="0"/>
          </a:p>
        </p:txBody>
      </p:sp>
    </p:spTree>
    <p:extLst>
      <p:ext uri="{BB962C8B-B14F-4D97-AF65-F5344CB8AC3E}">
        <p14:creationId xmlns:p14="http://schemas.microsoft.com/office/powerpoint/2010/main" val="712208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organ&#10;&#10;Description automatically generated">
            <a:extLst>
              <a:ext uri="{FF2B5EF4-FFF2-40B4-BE49-F238E27FC236}">
                <a16:creationId xmlns:a16="http://schemas.microsoft.com/office/drawing/2014/main" id="{F07A731C-1EE2-41E9-B829-C8CAA3EA76D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960" b="12454"/>
          <a:stretch/>
        </p:blipFill>
        <p:spPr>
          <a:xfrm>
            <a:off x="20" y="10"/>
            <a:ext cx="12191981" cy="6857990"/>
          </a:xfrm>
          <a:prstGeom prst="rect">
            <a:avLst/>
          </a:prstGeom>
        </p:spPr>
      </p:pic>
      <p:sp>
        <p:nvSpPr>
          <p:cNvPr id="68" name="Rectangle 6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9873"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29171A8-83C7-4B4F-BE8D-0A537AB25252}"/>
              </a:ext>
            </a:extLst>
          </p:cNvPr>
          <p:cNvSpPr>
            <a:spLocks noGrp="1"/>
          </p:cNvSpPr>
          <p:nvPr>
            <p:ph type="title"/>
          </p:nvPr>
        </p:nvSpPr>
        <p:spPr>
          <a:xfrm>
            <a:off x="643467" y="321734"/>
            <a:ext cx="6891186" cy="1135737"/>
          </a:xfrm>
        </p:spPr>
        <p:txBody>
          <a:bodyPr>
            <a:normAutofit/>
          </a:bodyPr>
          <a:lstStyle/>
          <a:p>
            <a:r>
              <a:rPr lang="en-US" sz="3600"/>
              <a:t>Recordkeeping Requirements 34 CFR § 106.45(b)(10)</a:t>
            </a:r>
          </a:p>
        </p:txBody>
      </p:sp>
      <p:sp>
        <p:nvSpPr>
          <p:cNvPr id="3" name="Content Placeholder 2">
            <a:extLst>
              <a:ext uri="{FF2B5EF4-FFF2-40B4-BE49-F238E27FC236}">
                <a16:creationId xmlns:a16="http://schemas.microsoft.com/office/drawing/2014/main" id="{A50B4B8D-8A87-4F9E-80EB-CFE779984102}"/>
              </a:ext>
            </a:extLst>
          </p:cNvPr>
          <p:cNvSpPr>
            <a:spLocks noGrp="1"/>
          </p:cNvSpPr>
          <p:nvPr>
            <p:ph idx="1"/>
          </p:nvPr>
        </p:nvSpPr>
        <p:spPr>
          <a:xfrm>
            <a:off x="643467" y="1782981"/>
            <a:ext cx="6891187" cy="4836096"/>
          </a:xfrm>
        </p:spPr>
        <p:txBody>
          <a:bodyPr>
            <a:normAutofit/>
          </a:bodyPr>
          <a:lstStyle/>
          <a:p>
            <a:pPr marL="0" indent="0">
              <a:buNone/>
            </a:pPr>
            <a:r>
              <a:rPr lang="en-US" sz="1600" dirty="0"/>
              <a:t>Four types of records must be maintained for at least seven years:</a:t>
            </a:r>
          </a:p>
          <a:p>
            <a:pPr marL="514350" indent="-514350">
              <a:buFont typeface="+mj-lt"/>
              <a:buAutoNum type="arabicPeriod"/>
            </a:pPr>
            <a:r>
              <a:rPr lang="en-US" sz="1600" dirty="0"/>
              <a:t>Records of every sexual harassment investigation including any determinations, disciplinary sanctions, and remedies.   </a:t>
            </a:r>
          </a:p>
          <a:p>
            <a:pPr marL="514350" indent="-514350">
              <a:buFont typeface="+mj-lt"/>
              <a:buAutoNum type="arabicPeriod"/>
            </a:pPr>
            <a:r>
              <a:rPr lang="en-US" sz="1600" dirty="0"/>
              <a:t>Records of any appeal or any informal resolution and the result.</a:t>
            </a:r>
          </a:p>
          <a:p>
            <a:pPr marL="514350" indent="-514350">
              <a:buFont typeface="+mj-lt"/>
              <a:buAutoNum type="arabicPeriod"/>
            </a:pPr>
            <a:r>
              <a:rPr lang="en-US" sz="1600" dirty="0"/>
              <a:t>Records of any actions, including any supportive measures, taken in response to a report or formal complaint of sexual harassment. </a:t>
            </a:r>
          </a:p>
          <a:p>
            <a:pPr marL="457200" lvl="1" indent="0">
              <a:buNone/>
            </a:pPr>
            <a:r>
              <a:rPr lang="en-US" sz="1600" dirty="0"/>
              <a:t>a.	The records must document the basis for any conclusion that its response was not deliberately indifferent, and document that it has taken measures designed to restore or preserve equal 	access to the recipient’s education program or activity. </a:t>
            </a:r>
          </a:p>
          <a:p>
            <a:pPr marL="457200" lvl="1" indent="0">
              <a:buNone/>
            </a:pPr>
            <a:r>
              <a:rPr lang="en-US" sz="1600" dirty="0"/>
              <a:t>b.	If no supportive measures are provided, then you must document the reasons why such a response was not clearly unreasonable in light of the known circumstances. 	</a:t>
            </a:r>
          </a:p>
          <a:p>
            <a:pPr marL="514350" indent="-514350">
              <a:buFont typeface="+mj-lt"/>
              <a:buAutoNum type="arabicPeriod"/>
            </a:pPr>
            <a:r>
              <a:rPr lang="en-US" sz="1600" dirty="0"/>
              <a:t>All materials used to train Title IX Coordinators, investigators, decision-makers, and any person who facilitates an informal resolution process. The training materials must be made publicly available on the school division website and/or must be available upon request for inspection by members of the public.</a:t>
            </a:r>
          </a:p>
          <a:p>
            <a:endParaRPr lang="en-US" sz="1400" dirty="0"/>
          </a:p>
        </p:txBody>
      </p:sp>
      <p:grpSp>
        <p:nvGrpSpPr>
          <p:cNvPr id="70" name="Group 69">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71" name="Rectangle 7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Isosceles Triangle 7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4" name="Isosceles Triangle 7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83AAF67-6634-4D6A-B9BC-5A3C8BFD874E}"/>
              </a:ext>
            </a:extLst>
          </p:cNvPr>
          <p:cNvSpPr txBox="1"/>
          <p:nvPr/>
        </p:nvSpPr>
        <p:spPr>
          <a:xfrm>
            <a:off x="10005185"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www.flickr.com/photos/mwichary/248168191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3502121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clothing, shirt&#10;&#10;Description automatically generated">
            <a:extLst>
              <a:ext uri="{FF2B5EF4-FFF2-40B4-BE49-F238E27FC236}">
                <a16:creationId xmlns:a16="http://schemas.microsoft.com/office/drawing/2014/main" id="{3E414365-48F7-435A-97D8-609BFB75573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0" y="0"/>
            <a:ext cx="12192000" cy="6858000"/>
          </a:xfrm>
          <a:prstGeom prst="rect">
            <a:avLst/>
          </a:prstGeom>
        </p:spPr>
      </p:pic>
      <p:sp>
        <p:nvSpPr>
          <p:cNvPr id="26" name="Rectangle 25">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9873"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BA82986-667D-4993-8461-16622585C633}"/>
              </a:ext>
            </a:extLst>
          </p:cNvPr>
          <p:cNvSpPr>
            <a:spLocks noGrp="1"/>
          </p:cNvSpPr>
          <p:nvPr>
            <p:ph type="title"/>
          </p:nvPr>
        </p:nvSpPr>
        <p:spPr>
          <a:xfrm>
            <a:off x="643467" y="321734"/>
            <a:ext cx="6891186" cy="1135737"/>
          </a:xfrm>
        </p:spPr>
        <p:txBody>
          <a:bodyPr>
            <a:normAutofit/>
          </a:bodyPr>
          <a:lstStyle/>
          <a:p>
            <a:r>
              <a:rPr lang="en-US" sz="3100" dirty="0"/>
              <a:t>Ways Sex Discrimination and Harassment Can be Reported 34 CFR § 106.8(a)</a:t>
            </a:r>
          </a:p>
        </p:txBody>
      </p:sp>
      <p:sp>
        <p:nvSpPr>
          <p:cNvPr id="3" name="Content Placeholder 2">
            <a:extLst>
              <a:ext uri="{FF2B5EF4-FFF2-40B4-BE49-F238E27FC236}">
                <a16:creationId xmlns:a16="http://schemas.microsoft.com/office/drawing/2014/main" id="{E3827733-E746-4EA7-B3D8-F3C6EF206690}"/>
              </a:ext>
            </a:extLst>
          </p:cNvPr>
          <p:cNvSpPr>
            <a:spLocks noGrp="1"/>
          </p:cNvSpPr>
          <p:nvPr>
            <p:ph idx="1"/>
          </p:nvPr>
        </p:nvSpPr>
        <p:spPr>
          <a:xfrm>
            <a:off x="643467" y="1782981"/>
            <a:ext cx="6891187" cy="4393982"/>
          </a:xfrm>
        </p:spPr>
        <p:txBody>
          <a:bodyPr>
            <a:normAutofit/>
          </a:bodyPr>
          <a:lstStyle/>
          <a:p>
            <a:r>
              <a:rPr lang="en-US" sz="1900" u="sng"/>
              <a:t>Any person</a:t>
            </a:r>
            <a:r>
              <a:rPr lang="en-US" sz="1900"/>
              <a:t> may report sex discrimination and harassment in any of the following ways: </a:t>
            </a:r>
          </a:p>
          <a:p>
            <a:pPr lvl="1"/>
            <a:r>
              <a:rPr lang="en-US" sz="1900"/>
              <a:t>in person, </a:t>
            </a:r>
          </a:p>
          <a:p>
            <a:pPr lvl="1"/>
            <a:r>
              <a:rPr lang="en-US" sz="1900"/>
              <a:t>by mail, </a:t>
            </a:r>
          </a:p>
          <a:p>
            <a:pPr lvl="1"/>
            <a:r>
              <a:rPr lang="en-US" sz="1900"/>
              <a:t>by telephone, </a:t>
            </a:r>
          </a:p>
          <a:p>
            <a:pPr lvl="1"/>
            <a:r>
              <a:rPr lang="en-US" sz="1900"/>
              <a:t>or by electronic mail</a:t>
            </a:r>
          </a:p>
          <a:p>
            <a:r>
              <a:rPr lang="en-US" sz="1900"/>
              <a:t>A report can be made using the contact information listed for the Title IX Coordinator, or by any other means that results in the Title IX Coordinator receiving the person’s verbal or written report. </a:t>
            </a:r>
          </a:p>
          <a:p>
            <a:r>
              <a:rPr lang="en-US" sz="1900"/>
              <a:t>A report may be made at any time (including during non-business hours) by using the telephone number or electronic mail address, or by mail to the office address, listed for the Title IX Coordinator.</a:t>
            </a:r>
          </a:p>
        </p:txBody>
      </p:sp>
      <p:grpSp>
        <p:nvGrpSpPr>
          <p:cNvPr id="28" name="Group 27">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29" name="Rectangle 28">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2" name="Isosceles Triangle 3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7367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Content Placeholder 7" descr="Text, letter&#10;&#10;Description automatically generated">
            <a:extLst>
              <a:ext uri="{FF2B5EF4-FFF2-40B4-BE49-F238E27FC236}">
                <a16:creationId xmlns:a16="http://schemas.microsoft.com/office/drawing/2014/main" id="{D377659E-8ED6-4D4E-AC39-15ABD38BE33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1999" b="-1"/>
          <a:stretch/>
        </p:blipFill>
        <p:spPr>
          <a:xfrm>
            <a:off x="20" y="10"/>
            <a:ext cx="12191980" cy="6857990"/>
          </a:xfrm>
          <a:prstGeom prst="rect">
            <a:avLst/>
          </a:prstGeom>
        </p:spPr>
      </p:pic>
      <p:sp>
        <p:nvSpPr>
          <p:cNvPr id="16"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6" name="Title 5">
            <a:extLst>
              <a:ext uri="{FF2B5EF4-FFF2-40B4-BE49-F238E27FC236}">
                <a16:creationId xmlns:a16="http://schemas.microsoft.com/office/drawing/2014/main" id="{13C821E5-15DD-4AA4-8D31-DF6AEA0C2BA3}"/>
              </a:ext>
            </a:extLst>
          </p:cNvPr>
          <p:cNvSpPr>
            <a:spLocks noGrp="1"/>
          </p:cNvSpPr>
          <p:nvPr>
            <p:ph type="ctrTitle"/>
          </p:nvPr>
        </p:nvSpPr>
        <p:spPr>
          <a:xfrm>
            <a:off x="8022021" y="3231931"/>
            <a:ext cx="3852041" cy="1834056"/>
          </a:xfrm>
        </p:spPr>
        <p:txBody>
          <a:bodyPr>
            <a:normAutofit/>
          </a:bodyPr>
          <a:lstStyle/>
          <a:p>
            <a:r>
              <a:rPr lang="en-US" sz="4000"/>
              <a:t>Responding to Sexual Harassment</a:t>
            </a:r>
          </a:p>
        </p:txBody>
      </p:sp>
      <p:sp>
        <p:nvSpPr>
          <p:cNvPr id="7" name="Subtitle 6">
            <a:extLst>
              <a:ext uri="{FF2B5EF4-FFF2-40B4-BE49-F238E27FC236}">
                <a16:creationId xmlns:a16="http://schemas.microsoft.com/office/drawing/2014/main" id="{E7AA3D78-450B-4CAD-A0CE-623415F4112B}"/>
              </a:ext>
            </a:extLst>
          </p:cNvPr>
          <p:cNvSpPr>
            <a:spLocks noGrp="1"/>
          </p:cNvSpPr>
          <p:nvPr>
            <p:ph type="subTitle" idx="1"/>
          </p:nvPr>
        </p:nvSpPr>
        <p:spPr>
          <a:xfrm>
            <a:off x="7782910" y="5242675"/>
            <a:ext cx="4330262" cy="683284"/>
          </a:xfrm>
        </p:spPr>
        <p:txBody>
          <a:bodyPr>
            <a:normAutofit/>
          </a:bodyPr>
          <a:lstStyle/>
          <a:p>
            <a:endParaRPr lang="en-US" sz="2000"/>
          </a:p>
        </p:txBody>
      </p:sp>
      <p:cxnSp>
        <p:nvCxnSpPr>
          <p:cNvPr id="18" name="Straight Connector 17">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2A3FECD-F9DE-4E6E-A0D1-A784DA7B0357}"/>
              </a:ext>
            </a:extLst>
          </p:cNvPr>
          <p:cNvSpPr txBox="1"/>
          <p:nvPr/>
        </p:nvSpPr>
        <p:spPr>
          <a:xfrm>
            <a:off x="9865722" y="6657945"/>
            <a:ext cx="23262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calaborlawnews.com/legal-news/former-employee-of-california-hair-care-company-sues-harassment-22848.php">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Tree>
    <p:extLst>
      <p:ext uri="{BB962C8B-B14F-4D97-AF65-F5344CB8AC3E}">
        <p14:creationId xmlns:p14="http://schemas.microsoft.com/office/powerpoint/2010/main" val="1811277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7B0D12-49B1-4CC7-B4C8-3B038E52A915}"/>
              </a:ext>
            </a:extLst>
          </p:cNvPr>
          <p:cNvSpPr>
            <a:spLocks noGrp="1"/>
          </p:cNvSpPr>
          <p:nvPr>
            <p:ph type="title"/>
          </p:nvPr>
        </p:nvSpPr>
        <p:spPr>
          <a:xfrm>
            <a:off x="8026203" y="1443390"/>
            <a:ext cx="3268216" cy="3405880"/>
          </a:xfrm>
        </p:spPr>
        <p:txBody>
          <a:bodyPr>
            <a:normAutofit/>
          </a:bodyPr>
          <a:lstStyle/>
          <a:p>
            <a:r>
              <a:rPr lang="en-US" sz="4700"/>
              <a:t>Responding to Sexual Harassment</a:t>
            </a:r>
          </a:p>
        </p:txBody>
      </p:sp>
      <p:sp>
        <p:nvSpPr>
          <p:cNvPr id="3" name="Content Placeholder 2">
            <a:extLst>
              <a:ext uri="{FF2B5EF4-FFF2-40B4-BE49-F238E27FC236}">
                <a16:creationId xmlns:a16="http://schemas.microsoft.com/office/drawing/2014/main" id="{67F813F5-CF01-4B1F-B8F2-F369D1A01456}"/>
              </a:ext>
            </a:extLst>
          </p:cNvPr>
          <p:cNvSpPr>
            <a:spLocks noGrp="1"/>
          </p:cNvSpPr>
          <p:nvPr>
            <p:ph idx="1"/>
          </p:nvPr>
        </p:nvSpPr>
        <p:spPr>
          <a:xfrm>
            <a:off x="1289304" y="1266614"/>
            <a:ext cx="5769224" cy="3759434"/>
          </a:xfrm>
        </p:spPr>
        <p:txBody>
          <a:bodyPr anchor="ctr">
            <a:normAutofit/>
          </a:bodyPr>
          <a:lstStyle/>
          <a:p>
            <a:r>
              <a:rPr lang="en-US" sz="2400"/>
              <a:t>The Title IX regulations contemplate two types of responses to sexual harassment:</a:t>
            </a:r>
          </a:p>
          <a:p>
            <a:pPr lvl="1"/>
            <a:r>
              <a:rPr lang="en-US" dirty="0"/>
              <a:t>General response to sexual harassment</a:t>
            </a:r>
          </a:p>
          <a:p>
            <a:pPr lvl="1"/>
            <a:r>
              <a:rPr lang="en-US" dirty="0"/>
              <a:t>Response to a formal complaint</a:t>
            </a:r>
          </a:p>
        </p:txBody>
      </p:sp>
    </p:spTree>
    <p:extLst>
      <p:ext uri="{BB962C8B-B14F-4D97-AF65-F5344CB8AC3E}">
        <p14:creationId xmlns:p14="http://schemas.microsoft.com/office/powerpoint/2010/main" val="1787175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BD3445A-6E90-4242-AC18-9FB8677C2CE1}"/>
              </a:ext>
            </a:extLst>
          </p:cNvPr>
          <p:cNvSpPr>
            <a:spLocks noGrp="1"/>
          </p:cNvSpPr>
          <p:nvPr>
            <p:ph type="title"/>
          </p:nvPr>
        </p:nvSpPr>
        <p:spPr>
          <a:xfrm>
            <a:off x="777240" y="731519"/>
            <a:ext cx="2845191" cy="3237579"/>
          </a:xfrm>
        </p:spPr>
        <p:txBody>
          <a:bodyPr>
            <a:normAutofit/>
          </a:bodyPr>
          <a:lstStyle/>
          <a:p>
            <a:r>
              <a:rPr lang="en-US" sz="3800">
                <a:solidFill>
                  <a:srgbClr val="FFFFFF"/>
                </a:solidFill>
              </a:rPr>
              <a:t>General Response to Sexual Harassment</a:t>
            </a:r>
          </a:p>
        </p:txBody>
      </p:sp>
      <p:sp>
        <p:nvSpPr>
          <p:cNvPr id="19" name="Rectangle 18">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1" name="Rectangle 20">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F4DEF0-2B71-4168-A0D6-A244D55641D1}"/>
              </a:ext>
            </a:extLst>
          </p:cNvPr>
          <p:cNvSpPr>
            <a:spLocks noGrp="1"/>
          </p:cNvSpPr>
          <p:nvPr>
            <p:ph idx="1"/>
          </p:nvPr>
        </p:nvSpPr>
        <p:spPr>
          <a:xfrm>
            <a:off x="4379709" y="686862"/>
            <a:ext cx="7037591" cy="5475129"/>
          </a:xfrm>
        </p:spPr>
        <p:txBody>
          <a:bodyPr anchor="ctr">
            <a:normAutofit/>
          </a:bodyPr>
          <a:lstStyle/>
          <a:p>
            <a:r>
              <a:rPr lang="en-US" sz="2600"/>
              <a:t>The Title IX regulations provide that a “recipient with actual knowledge of sexual harassment in an education program or activity of the recipient against a person in the United States, must respond promptly in a manner that is not deliberately indifferent.  A recipient is deliberately indifferent only if its response to sexual harassment is clearly unreasonable in light of the known circumstances.” 34 C.F.R. § 106.44(a).</a:t>
            </a:r>
          </a:p>
          <a:p>
            <a:r>
              <a:rPr lang="en-US" sz="2600"/>
              <a:t>What triggers the need to make a “general response”?</a:t>
            </a:r>
          </a:p>
          <a:p>
            <a:r>
              <a:rPr lang="en-US" sz="2600"/>
              <a:t>What is a “general response”?</a:t>
            </a:r>
          </a:p>
        </p:txBody>
      </p:sp>
    </p:spTree>
    <p:extLst>
      <p:ext uri="{BB962C8B-B14F-4D97-AF65-F5344CB8AC3E}">
        <p14:creationId xmlns:p14="http://schemas.microsoft.com/office/powerpoint/2010/main" val="268325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267321-7117-447A-AFF6-EA6391BF2198}"/>
              </a:ext>
            </a:extLst>
          </p:cNvPr>
          <p:cNvSpPr>
            <a:spLocks noGrp="1"/>
          </p:cNvSpPr>
          <p:nvPr>
            <p:ph type="title"/>
          </p:nvPr>
        </p:nvSpPr>
        <p:spPr>
          <a:xfrm>
            <a:off x="524256" y="583616"/>
            <a:ext cx="3722141" cy="5520579"/>
          </a:xfrm>
        </p:spPr>
        <p:txBody>
          <a:bodyPr>
            <a:normAutofit/>
          </a:bodyPr>
          <a:lstStyle/>
          <a:p>
            <a:r>
              <a:rPr lang="en-US">
                <a:solidFill>
                  <a:srgbClr val="FFFFFF"/>
                </a:solidFill>
              </a:rPr>
              <a:t>What triggers the need to make a “general response” to sexual harassment?</a:t>
            </a:r>
          </a:p>
        </p:txBody>
      </p:sp>
      <p:sp>
        <p:nvSpPr>
          <p:cNvPr id="17" name="Rectangle 16">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23479E0-2A63-45E8-92B7-1CB7A11105CD}"/>
              </a:ext>
            </a:extLst>
          </p:cNvPr>
          <p:cNvSpPr>
            <a:spLocks noGrp="1"/>
          </p:cNvSpPr>
          <p:nvPr>
            <p:ph idx="1"/>
          </p:nvPr>
        </p:nvSpPr>
        <p:spPr>
          <a:xfrm>
            <a:off x="4934269" y="583616"/>
            <a:ext cx="6594189" cy="5520579"/>
          </a:xfrm>
        </p:spPr>
        <p:txBody>
          <a:bodyPr anchor="ctr">
            <a:normAutofit/>
          </a:bodyPr>
          <a:lstStyle/>
          <a:p>
            <a:r>
              <a:rPr lang="en-US">
                <a:solidFill>
                  <a:srgbClr val="FFFFFF"/>
                </a:solidFill>
              </a:rPr>
              <a:t>Actual knowledge</a:t>
            </a:r>
          </a:p>
          <a:p>
            <a:r>
              <a:rPr lang="en-US">
                <a:solidFill>
                  <a:srgbClr val="FFFFFF"/>
                </a:solidFill>
              </a:rPr>
              <a:t>Of sexual harassment</a:t>
            </a:r>
          </a:p>
          <a:p>
            <a:r>
              <a:rPr lang="en-US">
                <a:solidFill>
                  <a:srgbClr val="FFFFFF"/>
                </a:solidFill>
              </a:rPr>
              <a:t>In an education program or activity of the recipient</a:t>
            </a:r>
          </a:p>
          <a:p>
            <a:r>
              <a:rPr lang="en-US">
                <a:solidFill>
                  <a:srgbClr val="FFFFFF"/>
                </a:solidFill>
              </a:rPr>
              <a:t>Against a person in the United States</a:t>
            </a:r>
          </a:p>
        </p:txBody>
      </p:sp>
    </p:spTree>
    <p:extLst>
      <p:ext uri="{BB962C8B-B14F-4D97-AF65-F5344CB8AC3E}">
        <p14:creationId xmlns:p14="http://schemas.microsoft.com/office/powerpoint/2010/main" val="831253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267321-7117-447A-AFF6-EA6391BF2198}"/>
              </a:ext>
            </a:extLst>
          </p:cNvPr>
          <p:cNvSpPr>
            <a:spLocks noGrp="1"/>
          </p:cNvSpPr>
          <p:nvPr>
            <p:ph type="title"/>
          </p:nvPr>
        </p:nvSpPr>
        <p:spPr>
          <a:xfrm>
            <a:off x="524256" y="583616"/>
            <a:ext cx="3722141" cy="5520579"/>
          </a:xfrm>
        </p:spPr>
        <p:txBody>
          <a:bodyPr>
            <a:normAutofit/>
          </a:bodyPr>
          <a:lstStyle/>
          <a:p>
            <a:r>
              <a:rPr lang="en-US">
                <a:solidFill>
                  <a:srgbClr val="FFFFFF"/>
                </a:solidFill>
              </a:rPr>
              <a:t>What triggers the need to make a “general response” to sexual harassment?</a:t>
            </a:r>
          </a:p>
        </p:txBody>
      </p:sp>
      <p:sp>
        <p:nvSpPr>
          <p:cNvPr id="10" name="Rectangle 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23479E0-2A63-45E8-92B7-1CB7A11105CD}"/>
              </a:ext>
            </a:extLst>
          </p:cNvPr>
          <p:cNvSpPr>
            <a:spLocks noGrp="1"/>
          </p:cNvSpPr>
          <p:nvPr>
            <p:ph idx="1"/>
          </p:nvPr>
        </p:nvSpPr>
        <p:spPr>
          <a:xfrm>
            <a:off x="4934269" y="583616"/>
            <a:ext cx="6594189" cy="5520579"/>
          </a:xfrm>
        </p:spPr>
        <p:txBody>
          <a:bodyPr anchor="ctr">
            <a:normAutofit/>
          </a:bodyPr>
          <a:lstStyle/>
          <a:p>
            <a:r>
              <a:rPr lang="en-US" dirty="0">
                <a:solidFill>
                  <a:srgbClr val="FFFFFF"/>
                </a:solidFill>
              </a:rPr>
              <a:t>Actual knowledge</a:t>
            </a:r>
          </a:p>
          <a:p>
            <a:pPr lvl="1"/>
            <a:r>
              <a:rPr lang="en-US" dirty="0">
                <a:solidFill>
                  <a:srgbClr val="FFFFFF"/>
                </a:solidFill>
              </a:rPr>
              <a:t>For purposes of K-12, “actual knowledge” of sexual harassment is notice of sexual harassment or allegations of sexual harassment to </a:t>
            </a:r>
            <a:r>
              <a:rPr lang="en-US" u="sng" dirty="0">
                <a:solidFill>
                  <a:srgbClr val="FFFFFF"/>
                </a:solidFill>
              </a:rPr>
              <a:t>any employee</a:t>
            </a:r>
            <a:r>
              <a:rPr lang="en-US" dirty="0">
                <a:solidFill>
                  <a:srgbClr val="FFFFFF"/>
                </a:solidFill>
              </a:rPr>
              <a:t>.  C.F.R. 106.30(a). </a:t>
            </a:r>
          </a:p>
          <a:p>
            <a:pPr lvl="1"/>
            <a:r>
              <a:rPr lang="en-US" dirty="0">
                <a:solidFill>
                  <a:srgbClr val="FFFFFF"/>
                </a:solidFill>
              </a:rPr>
              <a:t>This does not require the filing of a formal complaint, or even a written complaint.  This could be something that an employee observes or that is reported to an employee. </a:t>
            </a:r>
          </a:p>
        </p:txBody>
      </p:sp>
    </p:spTree>
    <p:extLst>
      <p:ext uri="{BB962C8B-B14F-4D97-AF65-F5344CB8AC3E}">
        <p14:creationId xmlns:p14="http://schemas.microsoft.com/office/powerpoint/2010/main" val="753529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267321-7117-447A-AFF6-EA6391BF2198}"/>
              </a:ext>
            </a:extLst>
          </p:cNvPr>
          <p:cNvSpPr>
            <a:spLocks noGrp="1"/>
          </p:cNvSpPr>
          <p:nvPr>
            <p:ph type="title"/>
          </p:nvPr>
        </p:nvSpPr>
        <p:spPr>
          <a:xfrm>
            <a:off x="524256" y="583616"/>
            <a:ext cx="3722141" cy="5520579"/>
          </a:xfrm>
        </p:spPr>
        <p:txBody>
          <a:bodyPr>
            <a:normAutofit/>
          </a:bodyPr>
          <a:lstStyle/>
          <a:p>
            <a:r>
              <a:rPr lang="en-US">
                <a:solidFill>
                  <a:srgbClr val="FFFFFF"/>
                </a:solidFill>
              </a:rPr>
              <a:t>What triggers the need to make a “general response” to sexual harassment?</a:t>
            </a:r>
          </a:p>
        </p:txBody>
      </p:sp>
      <p:sp>
        <p:nvSpPr>
          <p:cNvPr id="10" name="Rectangle 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23479E0-2A63-45E8-92B7-1CB7A11105CD}"/>
              </a:ext>
            </a:extLst>
          </p:cNvPr>
          <p:cNvSpPr>
            <a:spLocks noGrp="1"/>
          </p:cNvSpPr>
          <p:nvPr>
            <p:ph idx="1"/>
          </p:nvPr>
        </p:nvSpPr>
        <p:spPr>
          <a:xfrm>
            <a:off x="4934269" y="583616"/>
            <a:ext cx="6594189" cy="5520579"/>
          </a:xfrm>
        </p:spPr>
        <p:txBody>
          <a:bodyPr anchor="ctr">
            <a:normAutofit/>
          </a:bodyPr>
          <a:lstStyle/>
          <a:p>
            <a:r>
              <a:rPr lang="en-US">
                <a:solidFill>
                  <a:srgbClr val="FFFFFF"/>
                </a:solidFill>
              </a:rPr>
              <a:t>Actual knowledge</a:t>
            </a:r>
          </a:p>
          <a:p>
            <a:r>
              <a:rPr lang="en-US">
                <a:solidFill>
                  <a:srgbClr val="FFFFFF"/>
                </a:solidFill>
              </a:rPr>
              <a:t>Of sexual harassment</a:t>
            </a:r>
          </a:p>
          <a:p>
            <a:pPr lvl="1"/>
            <a:r>
              <a:rPr lang="en-US">
                <a:solidFill>
                  <a:srgbClr val="FFFFFF"/>
                </a:solidFill>
              </a:rPr>
              <a:t>Three-prong definition of “sexual harassment”</a:t>
            </a:r>
          </a:p>
          <a:p>
            <a:pPr lvl="2"/>
            <a:r>
              <a:rPr lang="en-US">
                <a:solidFill>
                  <a:srgbClr val="FFFFFF"/>
                </a:solidFill>
              </a:rPr>
              <a:t>Quid pro quo</a:t>
            </a:r>
          </a:p>
          <a:p>
            <a:pPr lvl="2"/>
            <a:r>
              <a:rPr lang="en-US">
                <a:solidFill>
                  <a:srgbClr val="FFFFFF"/>
                </a:solidFill>
              </a:rPr>
              <a:t>“Unwelcome conduct” (or “Hostile environment”)</a:t>
            </a:r>
          </a:p>
          <a:p>
            <a:pPr lvl="2"/>
            <a:r>
              <a:rPr lang="en-US">
                <a:solidFill>
                  <a:srgbClr val="FFFFFF"/>
                </a:solidFill>
              </a:rPr>
              <a:t>Sexual violence as defined by Federal law</a:t>
            </a:r>
          </a:p>
          <a:p>
            <a:pPr lvl="1"/>
            <a:endParaRPr lang="en-US">
              <a:solidFill>
                <a:srgbClr val="FFFFFF"/>
              </a:solidFill>
            </a:endParaRPr>
          </a:p>
          <a:p>
            <a:endParaRPr lang="en-US">
              <a:solidFill>
                <a:srgbClr val="FFFFFF"/>
              </a:solidFill>
            </a:endParaRPr>
          </a:p>
        </p:txBody>
      </p:sp>
    </p:spTree>
    <p:extLst>
      <p:ext uri="{BB962C8B-B14F-4D97-AF65-F5344CB8AC3E}">
        <p14:creationId xmlns:p14="http://schemas.microsoft.com/office/powerpoint/2010/main" val="615075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267321-7117-447A-AFF6-EA6391BF2198}"/>
              </a:ext>
            </a:extLst>
          </p:cNvPr>
          <p:cNvSpPr>
            <a:spLocks noGrp="1"/>
          </p:cNvSpPr>
          <p:nvPr>
            <p:ph type="title"/>
          </p:nvPr>
        </p:nvSpPr>
        <p:spPr>
          <a:xfrm>
            <a:off x="524256" y="583616"/>
            <a:ext cx="3722141" cy="5520579"/>
          </a:xfrm>
        </p:spPr>
        <p:txBody>
          <a:bodyPr>
            <a:normAutofit/>
          </a:bodyPr>
          <a:lstStyle/>
          <a:p>
            <a:r>
              <a:rPr lang="en-US">
                <a:solidFill>
                  <a:srgbClr val="FFFFFF"/>
                </a:solidFill>
              </a:rPr>
              <a:t>What triggers the need to make a “general response” to sexual harassment?</a:t>
            </a:r>
          </a:p>
        </p:txBody>
      </p:sp>
      <p:sp>
        <p:nvSpPr>
          <p:cNvPr id="10" name="Rectangle 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23479E0-2A63-45E8-92B7-1CB7A11105CD}"/>
              </a:ext>
            </a:extLst>
          </p:cNvPr>
          <p:cNvSpPr>
            <a:spLocks noGrp="1"/>
          </p:cNvSpPr>
          <p:nvPr>
            <p:ph idx="1"/>
          </p:nvPr>
        </p:nvSpPr>
        <p:spPr>
          <a:xfrm>
            <a:off x="4934269" y="583616"/>
            <a:ext cx="6594189" cy="5851908"/>
          </a:xfrm>
        </p:spPr>
        <p:txBody>
          <a:bodyPr anchor="ctr">
            <a:normAutofit/>
          </a:bodyPr>
          <a:lstStyle/>
          <a:p>
            <a:r>
              <a:rPr lang="en-US" sz="1600" dirty="0">
                <a:solidFill>
                  <a:srgbClr val="FFFFFF"/>
                </a:solidFill>
              </a:rPr>
              <a:t>Actual knowledge</a:t>
            </a:r>
          </a:p>
          <a:p>
            <a:r>
              <a:rPr lang="en-US" sz="1600" dirty="0">
                <a:solidFill>
                  <a:srgbClr val="FFFFFF"/>
                </a:solidFill>
              </a:rPr>
              <a:t>Of sexual harassment</a:t>
            </a:r>
          </a:p>
          <a:p>
            <a:r>
              <a:rPr lang="en-US" sz="1600" dirty="0">
                <a:solidFill>
                  <a:srgbClr val="FFFFFF"/>
                </a:solidFill>
              </a:rPr>
              <a:t>In an education program or activity of the recipient</a:t>
            </a:r>
          </a:p>
          <a:p>
            <a:pPr lvl="1"/>
            <a:r>
              <a:rPr lang="en-US" sz="1600" dirty="0">
                <a:solidFill>
                  <a:srgbClr val="FFFFFF"/>
                </a:solidFill>
              </a:rPr>
              <a:t>The “education program or activity” includes locations, events, or circumstances over which the school division exercised substantial control over both the respondent and the context in which the sexual harassment occurs and, in the K-12 context, would include the following:</a:t>
            </a:r>
          </a:p>
          <a:p>
            <a:pPr lvl="2"/>
            <a:r>
              <a:rPr lang="en-US" sz="1600" dirty="0">
                <a:solidFill>
                  <a:srgbClr val="FFFFFF"/>
                </a:solidFill>
              </a:rPr>
              <a:t>Regular school day and after school activities</a:t>
            </a:r>
          </a:p>
          <a:p>
            <a:pPr lvl="2"/>
            <a:r>
              <a:rPr lang="en-US" sz="1600" dirty="0">
                <a:solidFill>
                  <a:srgbClr val="FFFFFF"/>
                </a:solidFill>
              </a:rPr>
              <a:t>On the school bus</a:t>
            </a:r>
          </a:p>
          <a:p>
            <a:pPr lvl="2"/>
            <a:r>
              <a:rPr lang="en-US" sz="1600" dirty="0">
                <a:solidFill>
                  <a:srgbClr val="FFFFFF"/>
                </a:solidFill>
              </a:rPr>
              <a:t>School-sponsored extracurricular activities, sports, and fieldtrips (within the U.S.)</a:t>
            </a:r>
          </a:p>
          <a:p>
            <a:pPr lvl="2"/>
            <a:r>
              <a:rPr lang="en-US" sz="1600" dirty="0">
                <a:solidFill>
                  <a:srgbClr val="FFFFFF"/>
                </a:solidFill>
              </a:rPr>
              <a:t>Recognized school clubs</a:t>
            </a:r>
          </a:p>
          <a:p>
            <a:pPr lvl="2"/>
            <a:r>
              <a:rPr lang="en-US" sz="1600" dirty="0">
                <a:solidFill>
                  <a:srgbClr val="FFFFFF"/>
                </a:solidFill>
              </a:rPr>
              <a:t>Virtual/remote instruction</a:t>
            </a:r>
          </a:p>
          <a:p>
            <a:pPr lvl="2"/>
            <a:r>
              <a:rPr lang="en-US" sz="1600" dirty="0">
                <a:solidFill>
                  <a:srgbClr val="FFFFFF"/>
                </a:solidFill>
              </a:rPr>
              <a:t>Regional program/school that is not part of the main campus</a:t>
            </a:r>
          </a:p>
          <a:p>
            <a:pPr lvl="2"/>
            <a:r>
              <a:rPr lang="en-US" sz="1600" dirty="0">
                <a:solidFill>
                  <a:srgbClr val="FFFFFF"/>
                </a:solidFill>
              </a:rPr>
              <a:t>Participation in dual enrollment courses at a community college sponsored by the school division</a:t>
            </a:r>
          </a:p>
          <a:p>
            <a:pPr lvl="2"/>
            <a:r>
              <a:rPr lang="en-US" sz="1600" dirty="0">
                <a:solidFill>
                  <a:srgbClr val="FFFFFF"/>
                </a:solidFill>
              </a:rPr>
              <a:t>Private or residential placements</a:t>
            </a:r>
          </a:p>
          <a:p>
            <a:pPr lvl="2"/>
            <a:r>
              <a:rPr lang="en-US" sz="1600" dirty="0">
                <a:solidFill>
                  <a:srgbClr val="FFFFFF"/>
                </a:solidFill>
              </a:rPr>
              <a:t>Going to and from school</a:t>
            </a:r>
          </a:p>
          <a:p>
            <a:pPr lvl="1"/>
            <a:endParaRPr lang="en-US" sz="1300" dirty="0">
              <a:solidFill>
                <a:srgbClr val="FFFFFF"/>
              </a:solidFill>
            </a:endParaRPr>
          </a:p>
        </p:txBody>
      </p:sp>
    </p:spTree>
    <p:extLst>
      <p:ext uri="{BB962C8B-B14F-4D97-AF65-F5344CB8AC3E}">
        <p14:creationId xmlns:p14="http://schemas.microsoft.com/office/powerpoint/2010/main" val="972612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267321-7117-447A-AFF6-EA6391BF2198}"/>
              </a:ext>
            </a:extLst>
          </p:cNvPr>
          <p:cNvSpPr>
            <a:spLocks noGrp="1"/>
          </p:cNvSpPr>
          <p:nvPr>
            <p:ph type="title"/>
          </p:nvPr>
        </p:nvSpPr>
        <p:spPr>
          <a:xfrm>
            <a:off x="524256" y="583616"/>
            <a:ext cx="3722141" cy="5520579"/>
          </a:xfrm>
        </p:spPr>
        <p:txBody>
          <a:bodyPr>
            <a:normAutofit/>
          </a:bodyPr>
          <a:lstStyle/>
          <a:p>
            <a:r>
              <a:rPr lang="en-US">
                <a:solidFill>
                  <a:srgbClr val="FFFFFF"/>
                </a:solidFill>
              </a:rPr>
              <a:t>What triggers the need to make a “general response” to sexual harassment?</a:t>
            </a:r>
          </a:p>
        </p:txBody>
      </p:sp>
      <p:sp>
        <p:nvSpPr>
          <p:cNvPr id="10" name="Rectangle 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23479E0-2A63-45E8-92B7-1CB7A11105CD}"/>
              </a:ext>
            </a:extLst>
          </p:cNvPr>
          <p:cNvSpPr>
            <a:spLocks noGrp="1"/>
          </p:cNvSpPr>
          <p:nvPr>
            <p:ph idx="1"/>
          </p:nvPr>
        </p:nvSpPr>
        <p:spPr>
          <a:xfrm>
            <a:off x="4934269" y="583616"/>
            <a:ext cx="6594189" cy="5520579"/>
          </a:xfrm>
        </p:spPr>
        <p:txBody>
          <a:bodyPr anchor="ctr">
            <a:normAutofit/>
          </a:bodyPr>
          <a:lstStyle/>
          <a:p>
            <a:r>
              <a:rPr lang="en-US">
                <a:solidFill>
                  <a:srgbClr val="FFFFFF"/>
                </a:solidFill>
              </a:rPr>
              <a:t>Actual knowledge</a:t>
            </a:r>
          </a:p>
          <a:p>
            <a:r>
              <a:rPr lang="en-US">
                <a:solidFill>
                  <a:srgbClr val="FFFFFF"/>
                </a:solidFill>
              </a:rPr>
              <a:t>Of sexual harassment</a:t>
            </a:r>
          </a:p>
          <a:p>
            <a:r>
              <a:rPr lang="en-US">
                <a:solidFill>
                  <a:srgbClr val="FFFFFF"/>
                </a:solidFill>
              </a:rPr>
              <a:t>In an education program or activity of the recipient</a:t>
            </a:r>
          </a:p>
          <a:p>
            <a:r>
              <a:rPr lang="en-US">
                <a:solidFill>
                  <a:srgbClr val="FFFFFF"/>
                </a:solidFill>
              </a:rPr>
              <a:t>Against a person in the United States</a:t>
            </a:r>
          </a:p>
          <a:p>
            <a:pPr lvl="1"/>
            <a:r>
              <a:rPr lang="en-US">
                <a:solidFill>
                  <a:srgbClr val="FFFFFF"/>
                </a:solidFill>
              </a:rPr>
              <a:t>This means that the conduct must occur in the U.S.</a:t>
            </a:r>
          </a:p>
        </p:txBody>
      </p:sp>
    </p:spTree>
    <p:extLst>
      <p:ext uri="{BB962C8B-B14F-4D97-AF65-F5344CB8AC3E}">
        <p14:creationId xmlns:p14="http://schemas.microsoft.com/office/powerpoint/2010/main" val="62891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7267321-7117-447A-AFF6-EA6391BF2198}"/>
              </a:ext>
            </a:extLst>
          </p:cNvPr>
          <p:cNvSpPr>
            <a:spLocks noGrp="1"/>
          </p:cNvSpPr>
          <p:nvPr>
            <p:ph type="title"/>
          </p:nvPr>
        </p:nvSpPr>
        <p:spPr>
          <a:xfrm>
            <a:off x="524256" y="583616"/>
            <a:ext cx="3722141" cy="5520579"/>
          </a:xfrm>
        </p:spPr>
        <p:txBody>
          <a:bodyPr>
            <a:normAutofit/>
          </a:bodyPr>
          <a:lstStyle/>
          <a:p>
            <a:r>
              <a:rPr lang="en-US">
                <a:solidFill>
                  <a:srgbClr val="FFFFFF"/>
                </a:solidFill>
              </a:rPr>
              <a:t>What triggers the need to make a “general response” to sexual harassment?</a:t>
            </a:r>
          </a:p>
        </p:txBody>
      </p:sp>
      <p:sp>
        <p:nvSpPr>
          <p:cNvPr id="10" name="Rectangle 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23479E0-2A63-45E8-92B7-1CB7A11105CD}"/>
              </a:ext>
            </a:extLst>
          </p:cNvPr>
          <p:cNvSpPr>
            <a:spLocks noGrp="1"/>
          </p:cNvSpPr>
          <p:nvPr>
            <p:ph idx="1"/>
          </p:nvPr>
        </p:nvSpPr>
        <p:spPr>
          <a:xfrm>
            <a:off x="4934269" y="583616"/>
            <a:ext cx="6594189" cy="5520579"/>
          </a:xfrm>
        </p:spPr>
        <p:txBody>
          <a:bodyPr anchor="ctr">
            <a:normAutofit/>
          </a:bodyPr>
          <a:lstStyle/>
          <a:p>
            <a:r>
              <a:rPr lang="en-US">
                <a:solidFill>
                  <a:srgbClr val="FFFFFF"/>
                </a:solidFill>
              </a:rPr>
              <a:t>It the school division has </a:t>
            </a:r>
          </a:p>
          <a:p>
            <a:pPr lvl="1"/>
            <a:r>
              <a:rPr lang="en-US">
                <a:solidFill>
                  <a:srgbClr val="FFFFFF"/>
                </a:solidFill>
              </a:rPr>
              <a:t>Actual knowledge</a:t>
            </a:r>
          </a:p>
          <a:p>
            <a:pPr lvl="1"/>
            <a:r>
              <a:rPr lang="en-US">
                <a:solidFill>
                  <a:srgbClr val="FFFFFF"/>
                </a:solidFill>
              </a:rPr>
              <a:t>Of sexual harassment</a:t>
            </a:r>
          </a:p>
          <a:p>
            <a:pPr lvl="1"/>
            <a:r>
              <a:rPr lang="en-US">
                <a:solidFill>
                  <a:srgbClr val="FFFFFF"/>
                </a:solidFill>
              </a:rPr>
              <a:t>In an education program or activity of the recipient</a:t>
            </a:r>
          </a:p>
          <a:p>
            <a:pPr lvl="1"/>
            <a:r>
              <a:rPr lang="en-US">
                <a:solidFill>
                  <a:srgbClr val="FFFFFF"/>
                </a:solidFill>
              </a:rPr>
              <a:t>Against a person in the United States</a:t>
            </a:r>
          </a:p>
          <a:p>
            <a:r>
              <a:rPr lang="en-US">
                <a:solidFill>
                  <a:srgbClr val="FFFFFF"/>
                </a:solidFill>
              </a:rPr>
              <a:t>Then the school division must make a “general response.”</a:t>
            </a:r>
          </a:p>
        </p:txBody>
      </p:sp>
    </p:spTree>
    <p:extLst>
      <p:ext uri="{BB962C8B-B14F-4D97-AF65-F5344CB8AC3E}">
        <p14:creationId xmlns:p14="http://schemas.microsoft.com/office/powerpoint/2010/main" val="4290408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5D40C62-C8F7-43E3-A65B-ED2624C29B5D}"/>
              </a:ext>
            </a:extLst>
          </p:cNvPr>
          <p:cNvSpPr>
            <a:spLocks noGrp="1"/>
          </p:cNvSpPr>
          <p:nvPr>
            <p:ph type="title"/>
          </p:nvPr>
        </p:nvSpPr>
        <p:spPr>
          <a:xfrm>
            <a:off x="731520" y="731520"/>
            <a:ext cx="6089904" cy="1426464"/>
          </a:xfrm>
        </p:spPr>
        <p:txBody>
          <a:bodyPr>
            <a:normAutofit/>
          </a:bodyPr>
          <a:lstStyle/>
          <a:p>
            <a:r>
              <a:rPr lang="en-US" sz="3700">
                <a:solidFill>
                  <a:srgbClr val="FFFFFF"/>
                </a:solidFill>
              </a:rPr>
              <a:t>What is a “general response” to sexual harassment?</a:t>
            </a:r>
          </a:p>
        </p:txBody>
      </p:sp>
      <p:sp>
        <p:nvSpPr>
          <p:cNvPr id="18"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7BB4497-071C-4A37-A022-9B663515C46E}"/>
              </a:ext>
            </a:extLst>
          </p:cNvPr>
          <p:cNvSpPr>
            <a:spLocks noGrp="1"/>
          </p:cNvSpPr>
          <p:nvPr>
            <p:ph idx="1"/>
          </p:nvPr>
        </p:nvSpPr>
        <p:spPr>
          <a:xfrm>
            <a:off x="789456" y="2798385"/>
            <a:ext cx="10597729" cy="3283260"/>
          </a:xfrm>
        </p:spPr>
        <p:txBody>
          <a:bodyPr anchor="ctr">
            <a:normAutofit/>
          </a:bodyPr>
          <a:lstStyle/>
          <a:p>
            <a:r>
              <a:rPr lang="en-US" sz="2700"/>
              <a:t>The Title IX regulations provide that a “recipient with actual knowledge of sexual harassment in an education program or activity of the recipient against a person in the United States, </a:t>
            </a:r>
            <a:r>
              <a:rPr lang="en-US" sz="2700" u="sng"/>
              <a:t>must respond promptly in a manner that is not deliberately indifferent</a:t>
            </a:r>
            <a:r>
              <a:rPr lang="en-US" sz="2700"/>
              <a:t>.  A recipient is deliberately indifferent only if its response to sexual harassment is clearly unreasonable in light of the known circumstances.” 34 C.F.R. § 106.44(a).</a:t>
            </a:r>
          </a:p>
          <a:p>
            <a:r>
              <a:rPr lang="en-US" sz="2700"/>
              <a:t>The Title IX regulations outline specific steps that must be taken.</a:t>
            </a:r>
          </a:p>
        </p:txBody>
      </p:sp>
    </p:spTree>
    <p:extLst>
      <p:ext uri="{BB962C8B-B14F-4D97-AF65-F5344CB8AC3E}">
        <p14:creationId xmlns:p14="http://schemas.microsoft.com/office/powerpoint/2010/main" val="1099692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5D40C62-C8F7-43E3-A65B-ED2624C29B5D}"/>
              </a:ext>
            </a:extLst>
          </p:cNvPr>
          <p:cNvSpPr>
            <a:spLocks noGrp="1"/>
          </p:cNvSpPr>
          <p:nvPr>
            <p:ph type="title"/>
          </p:nvPr>
        </p:nvSpPr>
        <p:spPr>
          <a:xfrm>
            <a:off x="731520" y="731520"/>
            <a:ext cx="6089904" cy="1426464"/>
          </a:xfrm>
        </p:spPr>
        <p:txBody>
          <a:bodyPr>
            <a:normAutofit/>
          </a:bodyPr>
          <a:lstStyle/>
          <a:p>
            <a:r>
              <a:rPr lang="en-US">
                <a:solidFill>
                  <a:srgbClr val="FFFFFF"/>
                </a:solidFill>
              </a:rPr>
              <a:t>“General response” to sexual harassment</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7BB4497-071C-4A37-A022-9B663515C46E}"/>
              </a:ext>
            </a:extLst>
          </p:cNvPr>
          <p:cNvSpPr>
            <a:spLocks noGrp="1"/>
          </p:cNvSpPr>
          <p:nvPr>
            <p:ph idx="1"/>
          </p:nvPr>
        </p:nvSpPr>
        <p:spPr>
          <a:xfrm>
            <a:off x="789456" y="2798385"/>
            <a:ext cx="10597729" cy="3283260"/>
          </a:xfrm>
        </p:spPr>
        <p:txBody>
          <a:bodyPr anchor="ctr">
            <a:normAutofit/>
          </a:bodyPr>
          <a:lstStyle/>
          <a:p>
            <a:r>
              <a:rPr lang="en-US" sz="2100"/>
              <a:t>The Title IX Coordinator must promptly take the following steps:</a:t>
            </a:r>
          </a:p>
          <a:p>
            <a:pPr lvl="1"/>
            <a:r>
              <a:rPr lang="en-US" sz="2100"/>
              <a:t>contact the complainant (alleged victim) to discuss the availability of supportive measures, </a:t>
            </a:r>
          </a:p>
          <a:p>
            <a:pPr lvl="1"/>
            <a:r>
              <a:rPr lang="en-US" sz="2100"/>
              <a:t>consider the complainant’s wishes with respect to supportive measures, </a:t>
            </a:r>
          </a:p>
          <a:p>
            <a:pPr lvl="1"/>
            <a:r>
              <a:rPr lang="en-US" sz="2100"/>
              <a:t>inform the complainant of the availability of supportive measures with or without the filing of a formal complaint, </a:t>
            </a:r>
          </a:p>
          <a:p>
            <a:pPr lvl="1"/>
            <a:r>
              <a:rPr lang="en-US" sz="2100"/>
              <a:t>explain to the complainant the process for filing a formal complaint. </a:t>
            </a:r>
          </a:p>
          <a:p>
            <a:pPr marL="457200" lvl="1" indent="0">
              <a:buNone/>
            </a:pPr>
            <a:endParaRPr lang="en-US" sz="2100"/>
          </a:p>
          <a:p>
            <a:pPr marL="457200" lvl="1" indent="0">
              <a:buNone/>
            </a:pPr>
            <a:r>
              <a:rPr lang="en-US" sz="2100"/>
              <a:t>34 CFR § 106.44(a).</a:t>
            </a:r>
          </a:p>
          <a:p>
            <a:endParaRPr lang="en-US" sz="2100"/>
          </a:p>
        </p:txBody>
      </p:sp>
    </p:spTree>
    <p:extLst>
      <p:ext uri="{BB962C8B-B14F-4D97-AF65-F5344CB8AC3E}">
        <p14:creationId xmlns:p14="http://schemas.microsoft.com/office/powerpoint/2010/main" val="2651818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FF3717F-FD93-40E3-B708-518D4E103AAC}"/>
              </a:ext>
            </a:extLst>
          </p:cNvPr>
          <p:cNvSpPr>
            <a:spLocks noGrp="1"/>
          </p:cNvSpPr>
          <p:nvPr>
            <p:ph type="title"/>
          </p:nvPr>
        </p:nvSpPr>
        <p:spPr>
          <a:xfrm>
            <a:off x="731520" y="731520"/>
            <a:ext cx="6089904" cy="1426464"/>
          </a:xfrm>
        </p:spPr>
        <p:txBody>
          <a:bodyPr>
            <a:normAutofit/>
          </a:bodyPr>
          <a:lstStyle/>
          <a:p>
            <a:r>
              <a:rPr lang="en-US">
                <a:solidFill>
                  <a:srgbClr val="FFFFFF"/>
                </a:solidFill>
              </a:rPr>
              <a:t>“General response” to sexual harassment</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FC579ED-A339-4A18-A1B5-E07577FC39E7}"/>
              </a:ext>
            </a:extLst>
          </p:cNvPr>
          <p:cNvSpPr>
            <a:spLocks noGrp="1"/>
          </p:cNvSpPr>
          <p:nvPr>
            <p:ph idx="1"/>
          </p:nvPr>
        </p:nvSpPr>
        <p:spPr>
          <a:xfrm>
            <a:off x="789456" y="2798385"/>
            <a:ext cx="10597729" cy="3283260"/>
          </a:xfrm>
        </p:spPr>
        <p:txBody>
          <a:bodyPr anchor="ctr">
            <a:normAutofit/>
          </a:bodyPr>
          <a:lstStyle/>
          <a:p>
            <a:r>
              <a:rPr lang="en-US" sz="2700"/>
              <a:t>Definition of Complainant and Respondent</a:t>
            </a:r>
          </a:p>
          <a:p>
            <a:pPr lvl="1"/>
            <a:r>
              <a:rPr lang="en-US" sz="2700"/>
              <a:t>Complainant – “[A]n individual who is alleged to be the victim of conduct that could constitute sexual harassment.”  </a:t>
            </a:r>
          </a:p>
          <a:p>
            <a:pPr lvl="2"/>
            <a:r>
              <a:rPr lang="en-US" sz="2700"/>
              <a:t>The Complainant will always be the victim even if the complaint was filed by someone else, including the parent on behalf of a student who is under 18.</a:t>
            </a:r>
          </a:p>
          <a:p>
            <a:pPr lvl="1"/>
            <a:r>
              <a:rPr lang="en-US" sz="2700"/>
              <a:t>Respondent – “[A]n individual who has been reported to be the perpetrator of conduct that could constitute sexual harassment.”</a:t>
            </a:r>
          </a:p>
          <a:p>
            <a:endParaRPr lang="en-US" sz="2700"/>
          </a:p>
        </p:txBody>
      </p:sp>
    </p:spTree>
    <p:extLst>
      <p:ext uri="{BB962C8B-B14F-4D97-AF65-F5344CB8AC3E}">
        <p14:creationId xmlns:p14="http://schemas.microsoft.com/office/powerpoint/2010/main" val="2730897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5D40C62-C8F7-43E3-A65B-ED2624C29B5D}"/>
              </a:ext>
            </a:extLst>
          </p:cNvPr>
          <p:cNvSpPr>
            <a:spLocks noGrp="1"/>
          </p:cNvSpPr>
          <p:nvPr>
            <p:ph type="title"/>
          </p:nvPr>
        </p:nvSpPr>
        <p:spPr>
          <a:xfrm>
            <a:off x="731520" y="731520"/>
            <a:ext cx="6089904" cy="1426464"/>
          </a:xfrm>
        </p:spPr>
        <p:txBody>
          <a:bodyPr>
            <a:normAutofit/>
          </a:bodyPr>
          <a:lstStyle/>
          <a:p>
            <a:r>
              <a:rPr lang="en-US">
                <a:solidFill>
                  <a:srgbClr val="FFFFFF"/>
                </a:solidFill>
              </a:rPr>
              <a:t>“General response” to sexual harassment</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7BB4497-071C-4A37-A022-9B663515C46E}"/>
              </a:ext>
            </a:extLst>
          </p:cNvPr>
          <p:cNvSpPr>
            <a:spLocks noGrp="1"/>
          </p:cNvSpPr>
          <p:nvPr>
            <p:ph idx="1"/>
          </p:nvPr>
        </p:nvSpPr>
        <p:spPr>
          <a:xfrm>
            <a:off x="789456" y="2798385"/>
            <a:ext cx="10597729" cy="3283260"/>
          </a:xfrm>
        </p:spPr>
        <p:txBody>
          <a:bodyPr anchor="ctr">
            <a:normAutofit/>
          </a:bodyPr>
          <a:lstStyle/>
          <a:p>
            <a:r>
              <a:rPr lang="en-US" sz="2300"/>
              <a:t>What are “supportive measures”?</a:t>
            </a:r>
          </a:p>
          <a:p>
            <a:pPr lvl="1"/>
            <a:r>
              <a:rPr lang="en-US" sz="2300"/>
              <a:t>The term supportive measures “means non-disciplinary, non-punitive individualized services offered as appropriate, as reasonably available, and without fee or charge to the complainant or the respondent before or after the filing of a formal complaint or where no formal complaint has been filed” </a:t>
            </a:r>
          </a:p>
          <a:p>
            <a:pPr lvl="1"/>
            <a:r>
              <a:rPr lang="en-US" sz="2300"/>
              <a:t>Supportive measures are “designed to restore or preserve equal access to the recipient’s education program or activity without unreasonably burdening the other party, including measures designed to protect the safety of all parties or the recipient’s educational environment, or deter sexual harassment.”</a:t>
            </a:r>
          </a:p>
          <a:p>
            <a:pPr marL="457200" lvl="1" indent="0">
              <a:buNone/>
            </a:pPr>
            <a:endParaRPr lang="en-US" sz="2300"/>
          </a:p>
          <a:p>
            <a:endParaRPr lang="en-US" sz="2300"/>
          </a:p>
        </p:txBody>
      </p:sp>
    </p:spTree>
    <p:extLst>
      <p:ext uri="{BB962C8B-B14F-4D97-AF65-F5344CB8AC3E}">
        <p14:creationId xmlns:p14="http://schemas.microsoft.com/office/powerpoint/2010/main" val="3391046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5D40C62-C8F7-43E3-A65B-ED2624C29B5D}"/>
              </a:ext>
            </a:extLst>
          </p:cNvPr>
          <p:cNvSpPr>
            <a:spLocks noGrp="1"/>
          </p:cNvSpPr>
          <p:nvPr>
            <p:ph type="title"/>
          </p:nvPr>
        </p:nvSpPr>
        <p:spPr>
          <a:xfrm>
            <a:off x="731520" y="731520"/>
            <a:ext cx="6089904" cy="1426464"/>
          </a:xfrm>
        </p:spPr>
        <p:txBody>
          <a:bodyPr>
            <a:normAutofit/>
          </a:bodyPr>
          <a:lstStyle/>
          <a:p>
            <a:r>
              <a:rPr lang="en-US">
                <a:solidFill>
                  <a:srgbClr val="FFFFFF"/>
                </a:solidFill>
              </a:rPr>
              <a:t>“General response” to sexual harassment</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7BB4497-071C-4A37-A022-9B663515C46E}"/>
              </a:ext>
            </a:extLst>
          </p:cNvPr>
          <p:cNvSpPr>
            <a:spLocks noGrp="1"/>
          </p:cNvSpPr>
          <p:nvPr>
            <p:ph idx="1"/>
          </p:nvPr>
        </p:nvSpPr>
        <p:spPr>
          <a:xfrm>
            <a:off x="789456" y="2798385"/>
            <a:ext cx="10597729" cy="3283260"/>
          </a:xfrm>
        </p:spPr>
        <p:txBody>
          <a:bodyPr anchor="ctr">
            <a:normAutofit/>
          </a:bodyPr>
          <a:lstStyle/>
          <a:p>
            <a:r>
              <a:rPr lang="en-US" sz="1500"/>
              <a:t>Supportive measures may include the following:</a:t>
            </a:r>
          </a:p>
          <a:p>
            <a:pPr lvl="1"/>
            <a:r>
              <a:rPr lang="en-US" sz="1500"/>
              <a:t>counseling, </a:t>
            </a:r>
          </a:p>
          <a:p>
            <a:pPr lvl="1"/>
            <a:r>
              <a:rPr lang="en-US" sz="1500"/>
              <a:t>extensions of deadlines or other course-related adjustments, </a:t>
            </a:r>
          </a:p>
          <a:p>
            <a:pPr lvl="1"/>
            <a:r>
              <a:rPr lang="en-US" sz="1500"/>
              <a:t>modifications of work or class schedules, </a:t>
            </a:r>
          </a:p>
          <a:p>
            <a:pPr lvl="1"/>
            <a:r>
              <a:rPr lang="en-US" sz="1500"/>
              <a:t>campus escort services, </a:t>
            </a:r>
          </a:p>
          <a:p>
            <a:pPr lvl="1"/>
            <a:r>
              <a:rPr lang="en-US" sz="1500"/>
              <a:t>mutual restrictions on contact between the parties,</a:t>
            </a:r>
          </a:p>
          <a:p>
            <a:pPr lvl="1"/>
            <a:r>
              <a:rPr lang="en-US" sz="1500"/>
              <a:t>changes in work or housing locations, </a:t>
            </a:r>
          </a:p>
          <a:p>
            <a:pPr lvl="1"/>
            <a:r>
              <a:rPr lang="en-US" sz="1500"/>
              <a:t>leaves of absence, </a:t>
            </a:r>
          </a:p>
          <a:p>
            <a:pPr lvl="1"/>
            <a:r>
              <a:rPr lang="en-US" sz="1500"/>
              <a:t>increased security and monitoring of certain areas of the campus, </a:t>
            </a:r>
          </a:p>
          <a:p>
            <a:pPr lvl="1"/>
            <a:r>
              <a:rPr lang="en-US" sz="1500"/>
              <a:t>other similar measures </a:t>
            </a:r>
          </a:p>
          <a:p>
            <a:pPr marL="457200" lvl="1" indent="0">
              <a:buNone/>
            </a:pPr>
            <a:r>
              <a:rPr lang="en-US" sz="1500"/>
              <a:t>34 CFR § 106.30(a)</a:t>
            </a:r>
          </a:p>
          <a:p>
            <a:endParaRPr lang="en-US" sz="1500"/>
          </a:p>
        </p:txBody>
      </p:sp>
    </p:spTree>
    <p:extLst>
      <p:ext uri="{BB962C8B-B14F-4D97-AF65-F5344CB8AC3E}">
        <p14:creationId xmlns:p14="http://schemas.microsoft.com/office/powerpoint/2010/main" val="4288670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5D40C62-C8F7-43E3-A65B-ED2624C29B5D}"/>
              </a:ext>
            </a:extLst>
          </p:cNvPr>
          <p:cNvSpPr>
            <a:spLocks noGrp="1"/>
          </p:cNvSpPr>
          <p:nvPr>
            <p:ph type="title"/>
          </p:nvPr>
        </p:nvSpPr>
        <p:spPr>
          <a:xfrm>
            <a:off x="731520" y="731520"/>
            <a:ext cx="6089904" cy="1426464"/>
          </a:xfrm>
        </p:spPr>
        <p:txBody>
          <a:bodyPr>
            <a:normAutofit/>
          </a:bodyPr>
          <a:lstStyle/>
          <a:p>
            <a:r>
              <a:rPr lang="en-US">
                <a:solidFill>
                  <a:srgbClr val="FFFFFF"/>
                </a:solidFill>
              </a:rPr>
              <a:t>“General response” to sexual harassment</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7BB4497-071C-4A37-A022-9B663515C46E}"/>
              </a:ext>
            </a:extLst>
          </p:cNvPr>
          <p:cNvSpPr>
            <a:spLocks noGrp="1"/>
          </p:cNvSpPr>
          <p:nvPr>
            <p:ph idx="1"/>
          </p:nvPr>
        </p:nvSpPr>
        <p:spPr>
          <a:xfrm>
            <a:off x="789456" y="2798385"/>
            <a:ext cx="10597729" cy="3283260"/>
          </a:xfrm>
        </p:spPr>
        <p:txBody>
          <a:bodyPr anchor="ctr">
            <a:normAutofit/>
          </a:bodyPr>
          <a:lstStyle/>
          <a:p>
            <a:r>
              <a:rPr lang="en-US" sz="2700"/>
              <a:t>Supportive measures must be confidential to the extent that maintaining confidentiality does not impair the ability of the school division to provide the measures.</a:t>
            </a:r>
          </a:p>
          <a:p>
            <a:r>
              <a:rPr lang="en-US" sz="2700"/>
              <a:t>The Title IX Coordinator is responsible for coordinating the effective implementation of supportive measures.</a:t>
            </a:r>
          </a:p>
          <a:p>
            <a:endParaRPr lang="en-US" sz="2700"/>
          </a:p>
        </p:txBody>
      </p:sp>
    </p:spTree>
    <p:extLst>
      <p:ext uri="{BB962C8B-B14F-4D97-AF65-F5344CB8AC3E}">
        <p14:creationId xmlns:p14="http://schemas.microsoft.com/office/powerpoint/2010/main" val="1796703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5D40C62-C8F7-43E3-A65B-ED2624C29B5D}"/>
              </a:ext>
            </a:extLst>
          </p:cNvPr>
          <p:cNvSpPr>
            <a:spLocks noGrp="1"/>
          </p:cNvSpPr>
          <p:nvPr>
            <p:ph type="title"/>
          </p:nvPr>
        </p:nvSpPr>
        <p:spPr>
          <a:xfrm>
            <a:off x="731520" y="731520"/>
            <a:ext cx="6089904" cy="1426464"/>
          </a:xfrm>
        </p:spPr>
        <p:txBody>
          <a:bodyPr>
            <a:normAutofit/>
          </a:bodyPr>
          <a:lstStyle/>
          <a:p>
            <a:r>
              <a:rPr lang="en-US">
                <a:solidFill>
                  <a:srgbClr val="FFFFFF"/>
                </a:solidFill>
              </a:rPr>
              <a:t>“General response” to sexual harassment</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7BB4497-071C-4A37-A022-9B663515C46E}"/>
              </a:ext>
            </a:extLst>
          </p:cNvPr>
          <p:cNvSpPr>
            <a:spLocks noGrp="1"/>
          </p:cNvSpPr>
          <p:nvPr>
            <p:ph idx="1"/>
          </p:nvPr>
        </p:nvSpPr>
        <p:spPr>
          <a:xfrm>
            <a:off x="789456" y="2798385"/>
            <a:ext cx="10597729" cy="3283260"/>
          </a:xfrm>
        </p:spPr>
        <p:txBody>
          <a:bodyPr anchor="ctr">
            <a:normAutofit/>
          </a:bodyPr>
          <a:lstStyle/>
          <a:p>
            <a:r>
              <a:rPr lang="en-US" sz="2700"/>
              <a:t>Supportive measures should generally be offered to a complainant and may also be offered to a respondent.  </a:t>
            </a:r>
          </a:p>
          <a:p>
            <a:r>
              <a:rPr lang="en-US" sz="2700"/>
              <a:t>If supportive measures are not provided to the complainant, the school division must document the reasons why that action is not clearly unreasonable in light of the known circumstances.  That documentation must be maintained for a period of seven years. 34 CFR § 106.45(b)(10)(ii).</a:t>
            </a:r>
          </a:p>
          <a:p>
            <a:endParaRPr lang="en-US" sz="2700"/>
          </a:p>
        </p:txBody>
      </p:sp>
    </p:spTree>
    <p:extLst>
      <p:ext uri="{BB962C8B-B14F-4D97-AF65-F5344CB8AC3E}">
        <p14:creationId xmlns:p14="http://schemas.microsoft.com/office/powerpoint/2010/main" val="278302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5D40C62-C8F7-43E3-A65B-ED2624C29B5D}"/>
              </a:ext>
            </a:extLst>
          </p:cNvPr>
          <p:cNvSpPr>
            <a:spLocks noGrp="1"/>
          </p:cNvSpPr>
          <p:nvPr>
            <p:ph type="title"/>
          </p:nvPr>
        </p:nvSpPr>
        <p:spPr>
          <a:xfrm>
            <a:off x="731520" y="731520"/>
            <a:ext cx="6089904" cy="1426464"/>
          </a:xfrm>
        </p:spPr>
        <p:txBody>
          <a:bodyPr>
            <a:normAutofit/>
          </a:bodyPr>
          <a:lstStyle/>
          <a:p>
            <a:r>
              <a:rPr lang="en-US">
                <a:solidFill>
                  <a:srgbClr val="FFFFFF"/>
                </a:solidFill>
              </a:rPr>
              <a:t>“General response” to sexual harassment</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7BB4497-071C-4A37-A022-9B663515C46E}"/>
              </a:ext>
            </a:extLst>
          </p:cNvPr>
          <p:cNvSpPr>
            <a:spLocks noGrp="1"/>
          </p:cNvSpPr>
          <p:nvPr>
            <p:ph idx="1"/>
          </p:nvPr>
        </p:nvSpPr>
        <p:spPr>
          <a:xfrm>
            <a:off x="789456" y="2798385"/>
            <a:ext cx="10597729" cy="3283260"/>
          </a:xfrm>
        </p:spPr>
        <p:txBody>
          <a:bodyPr anchor="ctr">
            <a:normAutofit/>
          </a:bodyPr>
          <a:lstStyle/>
          <a:p>
            <a:r>
              <a:rPr lang="en-US" sz="2700" dirty="0"/>
              <a:t>The general response should be confirmed in writing for the school division’s records.  </a:t>
            </a:r>
          </a:p>
          <a:p>
            <a:r>
              <a:rPr lang="en-US" sz="2700" dirty="0"/>
              <a:t>May use FORM LETTER 1.</a:t>
            </a:r>
          </a:p>
        </p:txBody>
      </p:sp>
    </p:spTree>
    <p:extLst>
      <p:ext uri="{BB962C8B-B14F-4D97-AF65-F5344CB8AC3E}">
        <p14:creationId xmlns:p14="http://schemas.microsoft.com/office/powerpoint/2010/main" val="1093030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7B0D12-49B1-4CC7-B4C8-3B038E52A915}"/>
              </a:ext>
            </a:extLst>
          </p:cNvPr>
          <p:cNvSpPr>
            <a:spLocks noGrp="1"/>
          </p:cNvSpPr>
          <p:nvPr>
            <p:ph type="title"/>
          </p:nvPr>
        </p:nvSpPr>
        <p:spPr>
          <a:xfrm>
            <a:off x="7859437" y="957695"/>
            <a:ext cx="3494362" cy="4930246"/>
          </a:xfrm>
        </p:spPr>
        <p:txBody>
          <a:bodyPr>
            <a:normAutofit/>
          </a:bodyPr>
          <a:lstStyle/>
          <a:p>
            <a:pPr algn="r"/>
            <a:r>
              <a:rPr lang="en-US">
                <a:solidFill>
                  <a:schemeClr val="accent1"/>
                </a:solidFill>
              </a:rPr>
              <a:t>Responding to Sexual Harassment</a:t>
            </a:r>
          </a:p>
        </p:txBody>
      </p:sp>
      <p:sp>
        <p:nvSpPr>
          <p:cNvPr id="3" name="Content Placeholder 2">
            <a:extLst>
              <a:ext uri="{FF2B5EF4-FFF2-40B4-BE49-F238E27FC236}">
                <a16:creationId xmlns:a16="http://schemas.microsoft.com/office/drawing/2014/main" id="{67F813F5-CF01-4B1F-B8F2-F369D1A01456}"/>
              </a:ext>
            </a:extLst>
          </p:cNvPr>
          <p:cNvSpPr>
            <a:spLocks noGrp="1"/>
          </p:cNvSpPr>
          <p:nvPr>
            <p:ph idx="1"/>
          </p:nvPr>
        </p:nvSpPr>
        <p:spPr>
          <a:xfrm>
            <a:off x="857266" y="963877"/>
            <a:ext cx="6377769" cy="4930246"/>
          </a:xfrm>
        </p:spPr>
        <p:txBody>
          <a:bodyPr anchor="ctr">
            <a:normAutofit/>
          </a:bodyPr>
          <a:lstStyle/>
          <a:p>
            <a:r>
              <a:rPr lang="en-US" sz="2400"/>
              <a:t>The Title IX regulations contemplate two types of responses to sexual harassment:</a:t>
            </a:r>
          </a:p>
          <a:p>
            <a:pPr lvl="1"/>
            <a:r>
              <a:rPr lang="en-US"/>
              <a:t>General response to sexual harassment</a:t>
            </a:r>
          </a:p>
          <a:p>
            <a:pPr lvl="1"/>
            <a:r>
              <a:rPr lang="en-US" b="1" u="sng"/>
              <a:t>Response to a formal complaint</a:t>
            </a:r>
          </a:p>
        </p:txBody>
      </p:sp>
      <p:cxnSp>
        <p:nvCxnSpPr>
          <p:cNvPr id="24" name="Straight Connector 23">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8571" y="2209249"/>
            <a:ext cx="0" cy="2506648"/>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34701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7B0D12-49B1-4CC7-B4C8-3B038E52A915}"/>
              </a:ext>
            </a:extLst>
          </p:cNvPr>
          <p:cNvSpPr>
            <a:spLocks noGrp="1"/>
          </p:cNvSpPr>
          <p:nvPr>
            <p:ph type="title"/>
          </p:nvPr>
        </p:nvSpPr>
        <p:spPr>
          <a:xfrm>
            <a:off x="7859437" y="957695"/>
            <a:ext cx="3494362" cy="4930246"/>
          </a:xfrm>
        </p:spPr>
        <p:txBody>
          <a:bodyPr>
            <a:normAutofit/>
          </a:bodyPr>
          <a:lstStyle/>
          <a:p>
            <a:pPr algn="r"/>
            <a:r>
              <a:rPr lang="en-US">
                <a:solidFill>
                  <a:schemeClr val="accent1"/>
                </a:solidFill>
              </a:rPr>
              <a:t>Response to a Formal Complaint of Sexual Harassment</a:t>
            </a:r>
          </a:p>
        </p:txBody>
      </p:sp>
      <p:sp>
        <p:nvSpPr>
          <p:cNvPr id="3" name="Content Placeholder 2">
            <a:extLst>
              <a:ext uri="{FF2B5EF4-FFF2-40B4-BE49-F238E27FC236}">
                <a16:creationId xmlns:a16="http://schemas.microsoft.com/office/drawing/2014/main" id="{67F813F5-CF01-4B1F-B8F2-F369D1A01456}"/>
              </a:ext>
            </a:extLst>
          </p:cNvPr>
          <p:cNvSpPr>
            <a:spLocks noGrp="1"/>
          </p:cNvSpPr>
          <p:nvPr>
            <p:ph idx="1"/>
          </p:nvPr>
        </p:nvSpPr>
        <p:spPr>
          <a:xfrm>
            <a:off x="857266" y="963877"/>
            <a:ext cx="6377769" cy="4930246"/>
          </a:xfrm>
        </p:spPr>
        <p:txBody>
          <a:bodyPr anchor="ctr">
            <a:normAutofit/>
          </a:bodyPr>
          <a:lstStyle/>
          <a:p>
            <a:r>
              <a:rPr lang="en-US" sz="2400"/>
              <a:t>In response to a “formal complaint” of sexual harassment, the school division must give notice of the allegations and then follow its Title IX grievance procedure, unless the formal complaint is subject to mandatory or permissive dismissal.  </a:t>
            </a:r>
          </a:p>
          <a:p>
            <a:pPr lvl="1"/>
            <a:endParaRPr lang="en-US" dirty="0"/>
          </a:p>
        </p:txBody>
      </p:sp>
      <p:cxnSp>
        <p:nvCxnSpPr>
          <p:cNvPr id="17" name="Straight Connector 16">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8571" y="2209249"/>
            <a:ext cx="0" cy="2506648"/>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888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7B0D12-49B1-4CC7-B4C8-3B038E52A915}"/>
              </a:ext>
            </a:extLst>
          </p:cNvPr>
          <p:cNvSpPr>
            <a:spLocks noGrp="1"/>
          </p:cNvSpPr>
          <p:nvPr>
            <p:ph type="title"/>
          </p:nvPr>
        </p:nvSpPr>
        <p:spPr>
          <a:xfrm>
            <a:off x="7859437" y="957695"/>
            <a:ext cx="3494362" cy="4930246"/>
          </a:xfrm>
        </p:spPr>
        <p:txBody>
          <a:bodyPr>
            <a:normAutofit/>
          </a:bodyPr>
          <a:lstStyle/>
          <a:p>
            <a:pPr algn="r"/>
            <a:r>
              <a:rPr lang="en-US">
                <a:solidFill>
                  <a:schemeClr val="accent1"/>
                </a:solidFill>
              </a:rPr>
              <a:t>Response to a Formal Complaint of Sexual Harassment</a:t>
            </a:r>
          </a:p>
        </p:txBody>
      </p:sp>
      <p:sp>
        <p:nvSpPr>
          <p:cNvPr id="3" name="Content Placeholder 2">
            <a:extLst>
              <a:ext uri="{FF2B5EF4-FFF2-40B4-BE49-F238E27FC236}">
                <a16:creationId xmlns:a16="http://schemas.microsoft.com/office/drawing/2014/main" id="{67F813F5-CF01-4B1F-B8F2-F369D1A01456}"/>
              </a:ext>
            </a:extLst>
          </p:cNvPr>
          <p:cNvSpPr>
            <a:spLocks noGrp="1"/>
          </p:cNvSpPr>
          <p:nvPr>
            <p:ph idx="1"/>
          </p:nvPr>
        </p:nvSpPr>
        <p:spPr>
          <a:xfrm>
            <a:off x="857266" y="963877"/>
            <a:ext cx="6377769" cy="4930246"/>
          </a:xfrm>
        </p:spPr>
        <p:txBody>
          <a:bodyPr anchor="ctr">
            <a:normAutofit/>
          </a:bodyPr>
          <a:lstStyle/>
          <a:p>
            <a:r>
              <a:rPr lang="en-US" sz="2400"/>
              <a:t>In response to a “formal complaint” of sexual harassment, the school division must give notice of the allegations and then follow its Title IX grievance procedure, unless the formal complaint is subject to mandatory or permissive dismissal.  </a:t>
            </a:r>
          </a:p>
          <a:p>
            <a:pPr lvl="1"/>
            <a:r>
              <a:rPr lang="en-US" dirty="0"/>
              <a:t>Define formal complaint.</a:t>
            </a:r>
          </a:p>
          <a:p>
            <a:pPr lvl="1"/>
            <a:r>
              <a:rPr lang="en-US" dirty="0"/>
              <a:t>Notice of allegations.</a:t>
            </a:r>
          </a:p>
          <a:p>
            <a:pPr lvl="1"/>
            <a:r>
              <a:rPr lang="en-US" dirty="0"/>
              <a:t>Dismissals – mandatory and permissive</a:t>
            </a:r>
          </a:p>
          <a:p>
            <a:pPr lvl="1"/>
            <a:r>
              <a:rPr lang="en-US" dirty="0"/>
              <a:t>Grievance procedure</a:t>
            </a:r>
          </a:p>
          <a:p>
            <a:pPr lvl="1"/>
            <a:endParaRPr lang="en-US" dirty="0"/>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48571" y="2209249"/>
            <a:ext cx="0" cy="2506648"/>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9602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1EFCAE-6651-406D-A1D1-D16829A2E6A9}"/>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Definition of Formal Complaint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26B186D-0F7A-422C-BFDE-C029F7545502}"/>
              </a:ext>
            </a:extLst>
          </p:cNvPr>
          <p:cNvSpPr>
            <a:spLocks noGrp="1"/>
          </p:cNvSpPr>
          <p:nvPr>
            <p:ph idx="1"/>
          </p:nvPr>
        </p:nvSpPr>
        <p:spPr>
          <a:xfrm>
            <a:off x="4976031" y="963877"/>
            <a:ext cx="6377769" cy="4930246"/>
          </a:xfrm>
        </p:spPr>
        <p:txBody>
          <a:bodyPr anchor="ctr">
            <a:normAutofit/>
          </a:bodyPr>
          <a:lstStyle/>
          <a:p>
            <a:r>
              <a:rPr lang="en-US" sz="2400"/>
              <a:t>“Formal Complaint” means a document filed by a complainant or signed by the Title IX Coordinator alleging sexual harassment against a respondent and requesting that the recipient investigate the allegation of sexual harassment.  34 CFR § 106.3</a:t>
            </a:r>
          </a:p>
          <a:p>
            <a:pPr lvl="1"/>
            <a:r>
              <a:rPr lang="en-US" dirty="0"/>
              <a:t>If the formal complaint is filed by the complainant, it must be signed by the complainant either physically or digitally or otherwise indicate that the complainant is the person filing it. </a:t>
            </a:r>
          </a:p>
          <a:p>
            <a:pPr lvl="1"/>
            <a:r>
              <a:rPr lang="en-US" dirty="0"/>
              <a:t>If the formal complaint is filed by the Title IX Coordinator, it must be signed by the Title IX Coordinator.</a:t>
            </a:r>
          </a:p>
        </p:txBody>
      </p:sp>
    </p:spTree>
    <p:extLst>
      <p:ext uri="{BB962C8B-B14F-4D97-AF65-F5344CB8AC3E}">
        <p14:creationId xmlns:p14="http://schemas.microsoft.com/office/powerpoint/2010/main" val="1240555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1EFCAE-6651-406D-A1D1-D16829A2E6A9}"/>
              </a:ext>
            </a:extLst>
          </p:cNvPr>
          <p:cNvSpPr>
            <a:spLocks noGrp="1"/>
          </p:cNvSpPr>
          <p:nvPr>
            <p:ph type="title"/>
          </p:nvPr>
        </p:nvSpPr>
        <p:spPr>
          <a:xfrm>
            <a:off x="838200" y="963877"/>
            <a:ext cx="3494362" cy="4930246"/>
          </a:xfrm>
        </p:spPr>
        <p:txBody>
          <a:bodyPr>
            <a:normAutofit/>
          </a:bodyPr>
          <a:lstStyle/>
          <a:p>
            <a:pPr algn="r"/>
            <a:r>
              <a:rPr lang="en-US">
                <a:solidFill>
                  <a:schemeClr val="accent1"/>
                </a:solidFill>
              </a:rPr>
              <a:t>Definition of Formal Complaint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26B186D-0F7A-422C-BFDE-C029F7545502}"/>
              </a:ext>
            </a:extLst>
          </p:cNvPr>
          <p:cNvSpPr>
            <a:spLocks noGrp="1"/>
          </p:cNvSpPr>
          <p:nvPr>
            <p:ph idx="1"/>
          </p:nvPr>
        </p:nvSpPr>
        <p:spPr>
          <a:xfrm>
            <a:off x="4976031" y="963877"/>
            <a:ext cx="6377769" cy="4930246"/>
          </a:xfrm>
        </p:spPr>
        <p:txBody>
          <a:bodyPr anchor="ctr">
            <a:normAutofit/>
          </a:bodyPr>
          <a:lstStyle/>
          <a:p>
            <a:r>
              <a:rPr lang="en-US" sz="2400"/>
              <a:t>At the time a formal complaint is filed, the complainant must be  “participating in or attempting to participate in” the school division’s education program or activity.</a:t>
            </a:r>
          </a:p>
          <a:p>
            <a:pPr lvl="1"/>
            <a:r>
              <a:rPr lang="en-US" dirty="0"/>
              <a:t>If the complainant is a former student who has graduated or disenrolled, no formal complaint may be filed.</a:t>
            </a:r>
          </a:p>
          <a:p>
            <a:pPr lvl="1"/>
            <a:r>
              <a:rPr lang="en-US" dirty="0"/>
              <a:t>If the complainant is a former employee who has left the school division, no formal complaint may be filed. </a:t>
            </a:r>
          </a:p>
        </p:txBody>
      </p:sp>
    </p:spTree>
    <p:extLst>
      <p:ext uri="{BB962C8B-B14F-4D97-AF65-F5344CB8AC3E}">
        <p14:creationId xmlns:p14="http://schemas.microsoft.com/office/powerpoint/2010/main" val="26245676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graphical user interface, text&#10;&#10;Description automatically generated">
            <a:extLst>
              <a:ext uri="{FF2B5EF4-FFF2-40B4-BE49-F238E27FC236}">
                <a16:creationId xmlns:a16="http://schemas.microsoft.com/office/drawing/2014/main" id="{F438F7E3-7086-438E-B00D-3526D083AF36}"/>
              </a:ext>
            </a:extLst>
          </p:cNvPr>
          <p:cNvPicPr>
            <a:picLocks noChangeAspect="1"/>
          </p:cNvPicPr>
          <p:nvPr/>
        </p:nvPicPr>
        <p:blipFill rotWithShape="1">
          <a:blip r:embed="rId2">
            <a:duotone>
              <a:prstClr val="black"/>
              <a:prstClr val="white"/>
            </a:duotone>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1329"/>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FCEC2294-5A7B-45E5-9251-C1AA89F4A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alpha val="6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3BCE699-19B5-43ED-9719-F0964684BAA5}"/>
              </a:ext>
            </a:extLst>
          </p:cNvPr>
          <p:cNvSpPr>
            <a:spLocks noGrp="1"/>
          </p:cNvSpPr>
          <p:nvPr>
            <p:ph type="title"/>
          </p:nvPr>
        </p:nvSpPr>
        <p:spPr>
          <a:xfrm>
            <a:off x="838201" y="1065862"/>
            <a:ext cx="3313164" cy="4726276"/>
          </a:xfrm>
        </p:spPr>
        <p:txBody>
          <a:bodyPr>
            <a:normAutofit/>
          </a:bodyPr>
          <a:lstStyle/>
          <a:p>
            <a:pPr algn="r"/>
            <a:r>
              <a:rPr lang="en-US" sz="4000"/>
              <a:t>Notice of Allegations 34 CFR § 106.45(b)(2)</a:t>
            </a: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C929FB2-9ABD-4B30-B3FF-69BD266813A4}"/>
              </a:ext>
            </a:extLst>
          </p:cNvPr>
          <p:cNvSpPr>
            <a:spLocks noGrp="1"/>
          </p:cNvSpPr>
          <p:nvPr>
            <p:ph idx="1"/>
          </p:nvPr>
        </p:nvSpPr>
        <p:spPr>
          <a:xfrm>
            <a:off x="5155379" y="1065862"/>
            <a:ext cx="6192319" cy="4726276"/>
          </a:xfrm>
        </p:spPr>
        <p:txBody>
          <a:bodyPr anchor="ctr">
            <a:normAutofit/>
          </a:bodyPr>
          <a:lstStyle/>
          <a:p>
            <a:r>
              <a:rPr lang="en-US" sz="2000"/>
              <a:t>Upon receipt of a formal complaint, the school division must provide written notice to the known parties of the following:</a:t>
            </a:r>
          </a:p>
          <a:p>
            <a:pPr lvl="1"/>
            <a:r>
              <a:rPr lang="en-US" sz="2000"/>
              <a:t>Notice of the grievance process, including any informal resolution process</a:t>
            </a:r>
          </a:p>
          <a:p>
            <a:pPr lvl="1"/>
            <a:r>
              <a:rPr lang="en-US" sz="2000"/>
              <a:t>Notice of the allegations, with sufficient details known at the time and sufficient time to prepare a response before any initial interview, including the following:  </a:t>
            </a:r>
          </a:p>
          <a:p>
            <a:pPr lvl="2"/>
            <a:r>
              <a:rPr lang="en-US" dirty="0"/>
              <a:t>The identities of the parties, if known.</a:t>
            </a:r>
          </a:p>
          <a:p>
            <a:pPr lvl="2"/>
            <a:r>
              <a:rPr lang="en-US" dirty="0"/>
              <a:t>The alleged conduct.</a:t>
            </a:r>
          </a:p>
          <a:p>
            <a:pPr lvl="2"/>
            <a:r>
              <a:rPr lang="en-US" dirty="0"/>
              <a:t>The date and location of the incident, if known.</a:t>
            </a:r>
          </a:p>
          <a:p>
            <a:pPr lvl="1"/>
            <a:endParaRPr lang="en-US" sz="2000"/>
          </a:p>
        </p:txBody>
      </p:sp>
    </p:spTree>
    <p:extLst>
      <p:ext uri="{BB962C8B-B14F-4D97-AF65-F5344CB8AC3E}">
        <p14:creationId xmlns:p14="http://schemas.microsoft.com/office/powerpoint/2010/main" val="41945860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graphical user interface, text&#10;&#10;Description automatically generated">
            <a:extLst>
              <a:ext uri="{FF2B5EF4-FFF2-40B4-BE49-F238E27FC236}">
                <a16:creationId xmlns:a16="http://schemas.microsoft.com/office/drawing/2014/main" id="{F438F7E3-7086-438E-B00D-3526D083AF36}"/>
              </a:ext>
            </a:extLst>
          </p:cNvPr>
          <p:cNvPicPr>
            <a:picLocks noChangeAspect="1"/>
          </p:cNvPicPr>
          <p:nvPr/>
        </p:nvPicPr>
        <p:blipFill rotWithShape="1">
          <a:blip r:embed="rId2">
            <a:duotone>
              <a:prstClr val="black"/>
              <a:prstClr val="white"/>
            </a:duotone>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1329"/>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FCEC2294-5A7B-45E5-9251-C1AA89F4A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alpha val="6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3BCE699-19B5-43ED-9719-F0964684BAA5}"/>
              </a:ext>
            </a:extLst>
          </p:cNvPr>
          <p:cNvSpPr>
            <a:spLocks noGrp="1"/>
          </p:cNvSpPr>
          <p:nvPr>
            <p:ph type="title"/>
          </p:nvPr>
        </p:nvSpPr>
        <p:spPr>
          <a:xfrm>
            <a:off x="838201" y="1065862"/>
            <a:ext cx="3313164" cy="4726276"/>
          </a:xfrm>
        </p:spPr>
        <p:txBody>
          <a:bodyPr>
            <a:normAutofit/>
          </a:bodyPr>
          <a:lstStyle/>
          <a:p>
            <a:pPr algn="r"/>
            <a:r>
              <a:rPr lang="en-US" sz="4000"/>
              <a:t>Notice of Allegations 34 CFR § 106.45(b)(2)</a:t>
            </a: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C929FB2-9ABD-4B30-B3FF-69BD266813A4}"/>
              </a:ext>
            </a:extLst>
          </p:cNvPr>
          <p:cNvSpPr>
            <a:spLocks noGrp="1"/>
          </p:cNvSpPr>
          <p:nvPr>
            <p:ph idx="1"/>
          </p:nvPr>
        </p:nvSpPr>
        <p:spPr>
          <a:xfrm>
            <a:off x="5155379" y="1065862"/>
            <a:ext cx="6192319" cy="4726276"/>
          </a:xfrm>
        </p:spPr>
        <p:txBody>
          <a:bodyPr anchor="ctr">
            <a:normAutofit fontScale="92500" lnSpcReduction="10000"/>
          </a:bodyPr>
          <a:lstStyle/>
          <a:p>
            <a:r>
              <a:rPr lang="en-US" dirty="0"/>
              <a:t>Upon receipt of a formal complaint, the school division must provide written notice to the known parties of the following:</a:t>
            </a:r>
          </a:p>
          <a:p>
            <a:pPr lvl="1"/>
            <a:r>
              <a:rPr lang="en-US" dirty="0"/>
              <a:t>A statement that the respondent is presumed not responsible and that responsibility will be determined at the conclusion of the grievance process.</a:t>
            </a:r>
          </a:p>
          <a:p>
            <a:pPr lvl="1"/>
            <a:r>
              <a:rPr lang="en-US" dirty="0"/>
              <a:t>Notice of right to have an advisor (may be but not required to be an attorney) to inspect and review evidence.</a:t>
            </a:r>
          </a:p>
          <a:p>
            <a:pPr lvl="1"/>
            <a:r>
              <a:rPr lang="en-US" dirty="0"/>
              <a:t>Notice of any Code of Conduct provision prohibiting false statements or the submission of false information.</a:t>
            </a:r>
          </a:p>
          <a:p>
            <a:pPr lvl="1"/>
            <a:r>
              <a:rPr lang="en-US" dirty="0"/>
              <a:t>Availability of supportive measures.</a:t>
            </a:r>
          </a:p>
          <a:p>
            <a:r>
              <a:rPr lang="en-US" dirty="0"/>
              <a:t>May use FORM LETTER 2.</a:t>
            </a:r>
          </a:p>
          <a:p>
            <a:pPr lvl="1"/>
            <a:endParaRPr lang="en-US" sz="2000" dirty="0"/>
          </a:p>
        </p:txBody>
      </p:sp>
    </p:spTree>
    <p:extLst>
      <p:ext uri="{BB962C8B-B14F-4D97-AF65-F5344CB8AC3E}">
        <p14:creationId xmlns:p14="http://schemas.microsoft.com/office/powerpoint/2010/main" val="16270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93784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CC9119DA-0C5F-459F-9040-F196B64D69CB}"/>
              </a:ext>
            </a:extLst>
          </p:cNvPr>
          <p:cNvSpPr>
            <a:spLocks noGrp="1"/>
          </p:cNvSpPr>
          <p:nvPr>
            <p:ph type="title"/>
          </p:nvPr>
        </p:nvSpPr>
        <p:spPr>
          <a:xfrm>
            <a:off x="731520" y="731520"/>
            <a:ext cx="6089904" cy="1426464"/>
          </a:xfrm>
        </p:spPr>
        <p:txBody>
          <a:bodyPr>
            <a:normAutofit/>
          </a:bodyPr>
          <a:lstStyle/>
          <a:p>
            <a:r>
              <a:rPr lang="en-US" sz="3400">
                <a:solidFill>
                  <a:srgbClr val="FFFFFF"/>
                </a:solidFill>
              </a:rPr>
              <a:t>Mandatory and Permissive Dismissal 34 CFR § 106.45(b)(3)</a:t>
            </a:r>
          </a:p>
        </p:txBody>
      </p:sp>
      <p:sp>
        <p:nvSpPr>
          <p:cNvPr id="19" name="Rectangle 11">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 name="Rectangle 13">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CB923A"/>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1" name="Rectangle 15">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6675121"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524536C-2469-40F6-A65C-E71599FABD36}"/>
              </a:ext>
            </a:extLst>
          </p:cNvPr>
          <p:cNvSpPr>
            <a:spLocks noGrp="1"/>
          </p:cNvSpPr>
          <p:nvPr>
            <p:ph idx="1"/>
          </p:nvPr>
        </p:nvSpPr>
        <p:spPr>
          <a:xfrm>
            <a:off x="789456" y="2798385"/>
            <a:ext cx="6031967" cy="3283260"/>
          </a:xfrm>
        </p:spPr>
        <p:txBody>
          <a:bodyPr anchor="ctr">
            <a:normAutofit/>
          </a:bodyPr>
          <a:lstStyle/>
          <a:p>
            <a:r>
              <a:rPr lang="en-US" dirty="0"/>
              <a:t>Mandatory Dismissal</a:t>
            </a:r>
          </a:p>
          <a:p>
            <a:pPr lvl="1"/>
            <a:r>
              <a:rPr lang="en-US" dirty="0"/>
              <a:t>The school division </a:t>
            </a:r>
            <a:r>
              <a:rPr lang="en-US" u="sng" dirty="0"/>
              <a:t>must</a:t>
            </a:r>
            <a:r>
              <a:rPr lang="en-US" dirty="0"/>
              <a:t> dismiss a formal complaint (or allegations therein) if:</a:t>
            </a:r>
          </a:p>
          <a:p>
            <a:pPr lvl="2"/>
            <a:r>
              <a:rPr lang="en-US" dirty="0"/>
              <a:t>The alleged conduct would not constitute sexual harassment even if proved,</a:t>
            </a:r>
          </a:p>
          <a:p>
            <a:pPr lvl="2"/>
            <a:r>
              <a:rPr lang="en-US" dirty="0"/>
              <a:t>The alleged conduct did not occur in the educational program or activity, or</a:t>
            </a:r>
          </a:p>
          <a:p>
            <a:pPr lvl="2"/>
            <a:r>
              <a:rPr lang="en-US" dirty="0"/>
              <a:t>The alleged conduct did not occur against a person in the United Stated.</a:t>
            </a:r>
          </a:p>
          <a:p>
            <a:pPr marL="914400" lvl="2" indent="0">
              <a:buNone/>
            </a:pPr>
            <a:endParaRPr lang="en-US" sz="1700" dirty="0"/>
          </a:p>
          <a:p>
            <a:pPr lvl="2"/>
            <a:endParaRPr lang="en-US" sz="1700" dirty="0"/>
          </a:p>
        </p:txBody>
      </p:sp>
      <p:pic>
        <p:nvPicPr>
          <p:cNvPr id="5" name="Picture 4" descr="A picture containing graphical user interface&#10;&#10;Description automatically generated">
            <a:extLst>
              <a:ext uri="{FF2B5EF4-FFF2-40B4-BE49-F238E27FC236}">
                <a16:creationId xmlns:a16="http://schemas.microsoft.com/office/drawing/2014/main" id="{88383766-0761-40B2-AD53-7198C2AE471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774" r="22144" b="-3"/>
          <a:stretch/>
        </p:blipFill>
        <p:spPr>
          <a:xfrm>
            <a:off x="7277100" y="2480954"/>
            <a:ext cx="4455979" cy="3918123"/>
          </a:xfrm>
          <a:prstGeom prst="rect">
            <a:avLst/>
          </a:prstGeom>
        </p:spPr>
      </p:pic>
    </p:spTree>
    <p:extLst>
      <p:ext uri="{BB962C8B-B14F-4D97-AF65-F5344CB8AC3E}">
        <p14:creationId xmlns:p14="http://schemas.microsoft.com/office/powerpoint/2010/main" val="17337110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93784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CC9119DA-0C5F-459F-9040-F196B64D69CB}"/>
              </a:ext>
            </a:extLst>
          </p:cNvPr>
          <p:cNvSpPr>
            <a:spLocks noGrp="1"/>
          </p:cNvSpPr>
          <p:nvPr>
            <p:ph type="title"/>
          </p:nvPr>
        </p:nvSpPr>
        <p:spPr>
          <a:xfrm>
            <a:off x="731520" y="731520"/>
            <a:ext cx="6089904" cy="1426464"/>
          </a:xfrm>
        </p:spPr>
        <p:txBody>
          <a:bodyPr>
            <a:normAutofit/>
          </a:bodyPr>
          <a:lstStyle/>
          <a:p>
            <a:r>
              <a:rPr lang="en-US" sz="3400">
                <a:solidFill>
                  <a:srgbClr val="FFFFFF"/>
                </a:solidFill>
              </a:rPr>
              <a:t>Mandatory and Permissive Dismissal 34 CFR § 106.45(b)(3)</a:t>
            </a:r>
          </a:p>
        </p:txBody>
      </p:sp>
      <p:sp>
        <p:nvSpPr>
          <p:cNvPr id="19" name="Rectangle 11">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 name="Rectangle 13">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CB923A"/>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1" name="Rectangle 15">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6675121"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524536C-2469-40F6-A65C-E71599FABD36}"/>
              </a:ext>
            </a:extLst>
          </p:cNvPr>
          <p:cNvSpPr>
            <a:spLocks noGrp="1"/>
          </p:cNvSpPr>
          <p:nvPr>
            <p:ph idx="1"/>
          </p:nvPr>
        </p:nvSpPr>
        <p:spPr>
          <a:xfrm>
            <a:off x="789456" y="2798385"/>
            <a:ext cx="6031967" cy="3283260"/>
          </a:xfrm>
        </p:spPr>
        <p:txBody>
          <a:bodyPr anchor="ctr">
            <a:normAutofit/>
          </a:bodyPr>
          <a:lstStyle/>
          <a:p>
            <a:r>
              <a:rPr lang="en-US" sz="1700"/>
              <a:t>Permissive Dismissal</a:t>
            </a:r>
          </a:p>
          <a:p>
            <a:pPr lvl="1"/>
            <a:r>
              <a:rPr lang="en-US" sz="1700"/>
              <a:t>The school division </a:t>
            </a:r>
            <a:r>
              <a:rPr lang="en-US" sz="1700" u="sng"/>
              <a:t>may</a:t>
            </a:r>
            <a:r>
              <a:rPr lang="en-US" sz="1700"/>
              <a:t> dismiss a formal complaint (or allegations therein) if at any time during the investigation or hearing:</a:t>
            </a:r>
          </a:p>
          <a:p>
            <a:pPr lvl="2"/>
            <a:r>
              <a:rPr lang="en-US" sz="1700"/>
              <a:t>The complainant notifies the Title IX Coordinator in writing that the complainant would like to withdraw the complaint,</a:t>
            </a:r>
          </a:p>
          <a:p>
            <a:pPr lvl="2"/>
            <a:r>
              <a:rPr lang="en-US" sz="1700"/>
              <a:t>The respondent is no longer enrolled or employed in the school division, or</a:t>
            </a:r>
          </a:p>
          <a:p>
            <a:pPr lvl="2"/>
            <a:r>
              <a:rPr lang="en-US" sz="1700"/>
              <a:t>Specific circumstances prevent the recipient from gathering evidence sufficient to reach a determination.</a:t>
            </a:r>
          </a:p>
          <a:p>
            <a:pPr lvl="2"/>
            <a:endParaRPr lang="en-US" sz="1700"/>
          </a:p>
          <a:p>
            <a:pPr lvl="2"/>
            <a:endParaRPr lang="en-US" sz="1700"/>
          </a:p>
        </p:txBody>
      </p:sp>
      <p:pic>
        <p:nvPicPr>
          <p:cNvPr id="5" name="Picture 4" descr="A picture containing graphical user interface&#10;&#10;Description automatically generated">
            <a:extLst>
              <a:ext uri="{FF2B5EF4-FFF2-40B4-BE49-F238E27FC236}">
                <a16:creationId xmlns:a16="http://schemas.microsoft.com/office/drawing/2014/main" id="{88383766-0761-40B2-AD53-7198C2AE471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774" r="22144" b="-3"/>
          <a:stretch/>
        </p:blipFill>
        <p:spPr>
          <a:xfrm>
            <a:off x="7277100" y="2480954"/>
            <a:ext cx="4455979" cy="3918123"/>
          </a:xfrm>
          <a:prstGeom prst="rect">
            <a:avLst/>
          </a:prstGeom>
        </p:spPr>
      </p:pic>
    </p:spTree>
    <p:extLst>
      <p:ext uri="{BB962C8B-B14F-4D97-AF65-F5344CB8AC3E}">
        <p14:creationId xmlns:p14="http://schemas.microsoft.com/office/powerpoint/2010/main" val="3791411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93784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CC9119DA-0C5F-459F-9040-F196B64D69CB}"/>
              </a:ext>
            </a:extLst>
          </p:cNvPr>
          <p:cNvSpPr>
            <a:spLocks noGrp="1"/>
          </p:cNvSpPr>
          <p:nvPr>
            <p:ph type="title"/>
          </p:nvPr>
        </p:nvSpPr>
        <p:spPr>
          <a:xfrm>
            <a:off x="731520" y="731520"/>
            <a:ext cx="6089904" cy="1426464"/>
          </a:xfrm>
        </p:spPr>
        <p:txBody>
          <a:bodyPr>
            <a:normAutofit/>
          </a:bodyPr>
          <a:lstStyle/>
          <a:p>
            <a:r>
              <a:rPr lang="en-US" sz="3400">
                <a:solidFill>
                  <a:srgbClr val="FFFFFF"/>
                </a:solidFill>
              </a:rPr>
              <a:t>Mandatory and Permissive Dismissal 34 CFR § 106.45(b)(3)</a:t>
            </a:r>
          </a:p>
        </p:txBody>
      </p:sp>
      <p:sp>
        <p:nvSpPr>
          <p:cNvPr id="19" name="Rectangle 11">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0" name="Rectangle 13">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CB923A"/>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1" name="Rectangle 15">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6675121"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524536C-2469-40F6-A65C-E71599FABD36}"/>
              </a:ext>
            </a:extLst>
          </p:cNvPr>
          <p:cNvSpPr>
            <a:spLocks noGrp="1"/>
          </p:cNvSpPr>
          <p:nvPr>
            <p:ph idx="1"/>
          </p:nvPr>
        </p:nvSpPr>
        <p:spPr>
          <a:xfrm>
            <a:off x="789456" y="2798385"/>
            <a:ext cx="6031967" cy="3283260"/>
          </a:xfrm>
        </p:spPr>
        <p:txBody>
          <a:bodyPr anchor="ctr">
            <a:normAutofit/>
          </a:bodyPr>
          <a:lstStyle/>
          <a:p>
            <a:r>
              <a:rPr lang="en-US" sz="1800" dirty="0"/>
              <a:t>The dismissal of a formal complaint does not prevent the school division from proceeding under another policy or code of conduct.</a:t>
            </a:r>
          </a:p>
          <a:p>
            <a:r>
              <a:rPr lang="en-US" sz="1800" dirty="0"/>
              <a:t>If a formal complaint is dismissed, the school division must provide prompt written notice to the parties of the dismissal and the reason(s).</a:t>
            </a:r>
          </a:p>
          <a:p>
            <a:pPr lvl="2"/>
            <a:endParaRPr lang="en-US" sz="1700" dirty="0"/>
          </a:p>
          <a:p>
            <a:pPr lvl="2"/>
            <a:endParaRPr lang="en-US" sz="1700" dirty="0"/>
          </a:p>
        </p:txBody>
      </p:sp>
      <p:pic>
        <p:nvPicPr>
          <p:cNvPr id="5" name="Picture 4" descr="A picture containing graphical user interface&#10;&#10;Description automatically generated">
            <a:extLst>
              <a:ext uri="{FF2B5EF4-FFF2-40B4-BE49-F238E27FC236}">
                <a16:creationId xmlns:a16="http://schemas.microsoft.com/office/drawing/2014/main" id="{88383766-0761-40B2-AD53-7198C2AE4717}"/>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774" r="22144" b="-3"/>
          <a:stretch/>
        </p:blipFill>
        <p:spPr>
          <a:xfrm>
            <a:off x="7277100" y="2480954"/>
            <a:ext cx="4455979" cy="3918123"/>
          </a:xfrm>
          <a:prstGeom prst="rect">
            <a:avLst/>
          </a:prstGeom>
        </p:spPr>
      </p:pic>
    </p:spTree>
    <p:extLst>
      <p:ext uri="{BB962C8B-B14F-4D97-AF65-F5344CB8AC3E}">
        <p14:creationId xmlns:p14="http://schemas.microsoft.com/office/powerpoint/2010/main" val="4050625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ight Triangle 6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0F16D8-5B50-4CA5-A05A-8E54651CFD84}"/>
              </a:ext>
            </a:extLst>
          </p:cNvPr>
          <p:cNvSpPr>
            <a:spLocks noGrp="1"/>
          </p:cNvSpPr>
          <p:nvPr>
            <p:ph type="title"/>
          </p:nvPr>
        </p:nvSpPr>
        <p:spPr>
          <a:xfrm>
            <a:off x="1285240" y="1050595"/>
            <a:ext cx="8074815" cy="1618489"/>
          </a:xfrm>
        </p:spPr>
        <p:txBody>
          <a:bodyPr anchor="ctr">
            <a:normAutofit/>
          </a:bodyPr>
          <a:lstStyle/>
          <a:p>
            <a:r>
              <a:rPr lang="en-US" sz="4500" dirty="0"/>
              <a:t>Basic Requirements for Grievance Process 34 CFR § 106.45(b)(1)</a:t>
            </a:r>
          </a:p>
        </p:txBody>
      </p:sp>
      <p:sp>
        <p:nvSpPr>
          <p:cNvPr id="3" name="Content Placeholder 2">
            <a:extLst>
              <a:ext uri="{FF2B5EF4-FFF2-40B4-BE49-F238E27FC236}">
                <a16:creationId xmlns:a16="http://schemas.microsoft.com/office/drawing/2014/main" id="{0D018A50-FDAD-4EB7-963D-7B7A384AB0DD}"/>
              </a:ext>
            </a:extLst>
          </p:cNvPr>
          <p:cNvSpPr>
            <a:spLocks noGrp="1"/>
          </p:cNvSpPr>
          <p:nvPr>
            <p:ph idx="1"/>
          </p:nvPr>
        </p:nvSpPr>
        <p:spPr>
          <a:xfrm>
            <a:off x="1285240" y="2969469"/>
            <a:ext cx="8074815" cy="2800395"/>
          </a:xfrm>
        </p:spPr>
        <p:txBody>
          <a:bodyPr anchor="t">
            <a:normAutofit/>
          </a:bodyPr>
          <a:lstStyle/>
          <a:p>
            <a:pPr marL="0" indent="0">
              <a:buNone/>
            </a:pPr>
            <a:r>
              <a:rPr lang="en-US" sz="1700" dirty="0"/>
              <a:t>The school division’s grievance process must meet these ten basic requirements:</a:t>
            </a:r>
          </a:p>
          <a:p>
            <a:pPr marL="514350" indent="-514350">
              <a:buFont typeface="+mj-lt"/>
              <a:buAutoNum type="arabicPeriod"/>
            </a:pPr>
            <a:r>
              <a:rPr lang="en-US" sz="1700" dirty="0"/>
              <a:t>Treat both parties </a:t>
            </a:r>
            <a:r>
              <a:rPr lang="en-US" sz="1700" u="sng" dirty="0"/>
              <a:t>equitably</a:t>
            </a:r>
            <a:r>
              <a:rPr lang="en-US" sz="1700" dirty="0"/>
              <a:t> by providing remedies to a complainant when it determination of responsibility is made against the respondent and by following the grievance process </a:t>
            </a:r>
            <a:r>
              <a:rPr lang="en-US" sz="1700" u="sng" dirty="0"/>
              <a:t>before any disciplinary sanction</a:t>
            </a:r>
            <a:r>
              <a:rPr lang="en-US" sz="1700" dirty="0"/>
              <a:t> or action other than supportive measure is taken against a respondent. </a:t>
            </a:r>
          </a:p>
          <a:p>
            <a:pPr lvl="1"/>
            <a:r>
              <a:rPr lang="en-US" sz="1700" b="1" dirty="0"/>
              <a:t>Note: This has implications for student disciplinary actions. [But see Emergency Removals, next session]</a:t>
            </a:r>
          </a:p>
          <a:p>
            <a:pPr marL="514350" indent="-514350">
              <a:buFont typeface="+mj-lt"/>
              <a:buAutoNum type="arabicPeriod"/>
            </a:pPr>
            <a:r>
              <a:rPr lang="en-US" sz="1700" dirty="0"/>
              <a:t>Requires an objective evaluation of all available evidence including inculpatory and exculpatory evidence and provide that credibility determinations may not be based on status as complainant or respondent.</a:t>
            </a:r>
          </a:p>
          <a:p>
            <a:pPr marL="514350" indent="-514350">
              <a:buFont typeface="+mj-lt"/>
              <a:buAutoNum type="arabicPeriod"/>
            </a:pPr>
            <a:endParaRPr lang="en-US" sz="1700" dirty="0"/>
          </a:p>
          <a:p>
            <a:pPr marL="514350" indent="-514350">
              <a:buFont typeface="+mj-lt"/>
              <a:buAutoNum type="arabicPeriod"/>
            </a:pPr>
            <a:endParaRPr lang="en-US" sz="1700" dirty="0"/>
          </a:p>
        </p:txBody>
      </p:sp>
    </p:spTree>
    <p:extLst>
      <p:ext uri="{BB962C8B-B14F-4D97-AF65-F5344CB8AC3E}">
        <p14:creationId xmlns:p14="http://schemas.microsoft.com/office/powerpoint/2010/main" val="438643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0F16D8-5B50-4CA5-A05A-8E54651CFD84}"/>
              </a:ext>
            </a:extLst>
          </p:cNvPr>
          <p:cNvSpPr>
            <a:spLocks noGrp="1"/>
          </p:cNvSpPr>
          <p:nvPr>
            <p:ph type="title"/>
          </p:nvPr>
        </p:nvSpPr>
        <p:spPr>
          <a:xfrm>
            <a:off x="1285240" y="1050595"/>
            <a:ext cx="8074815" cy="1618489"/>
          </a:xfrm>
        </p:spPr>
        <p:txBody>
          <a:bodyPr anchor="ctr">
            <a:normAutofit/>
          </a:bodyPr>
          <a:lstStyle/>
          <a:p>
            <a:r>
              <a:rPr lang="en-US" sz="4500"/>
              <a:t>Basic Requirements for Grievance Process 34 CFR § 106.45(b)(1)</a:t>
            </a:r>
          </a:p>
        </p:txBody>
      </p:sp>
      <p:sp>
        <p:nvSpPr>
          <p:cNvPr id="3" name="Content Placeholder 2">
            <a:extLst>
              <a:ext uri="{FF2B5EF4-FFF2-40B4-BE49-F238E27FC236}">
                <a16:creationId xmlns:a16="http://schemas.microsoft.com/office/drawing/2014/main" id="{0D018A50-FDAD-4EB7-963D-7B7A384AB0DD}"/>
              </a:ext>
            </a:extLst>
          </p:cNvPr>
          <p:cNvSpPr>
            <a:spLocks noGrp="1"/>
          </p:cNvSpPr>
          <p:nvPr>
            <p:ph idx="1"/>
          </p:nvPr>
        </p:nvSpPr>
        <p:spPr>
          <a:xfrm>
            <a:off x="1285240" y="2969469"/>
            <a:ext cx="8074815" cy="2800395"/>
          </a:xfrm>
        </p:spPr>
        <p:txBody>
          <a:bodyPr anchor="t">
            <a:normAutofit/>
          </a:bodyPr>
          <a:lstStyle/>
          <a:p>
            <a:pPr marL="0" indent="0">
              <a:buNone/>
            </a:pPr>
            <a:r>
              <a:rPr lang="en-US" sz="1800" dirty="0"/>
              <a:t>The school division’s grievance process must meet these ten basic requirements:</a:t>
            </a:r>
          </a:p>
          <a:p>
            <a:pPr marL="514350" indent="-514350">
              <a:buFont typeface="+mj-lt"/>
              <a:buAutoNum type="arabicPeriod" startAt="3"/>
            </a:pPr>
            <a:r>
              <a:rPr lang="en-US" sz="1800" dirty="0"/>
              <a:t>Requires that the Title IX Coordinator and any investigator, decision maker, or person facilitating informal process not have a conflict of interest against complainants or respondents generally or individually and that all these individuals receive training. </a:t>
            </a:r>
          </a:p>
          <a:p>
            <a:pPr marL="514350" indent="-514350">
              <a:buFont typeface="+mj-lt"/>
              <a:buAutoNum type="arabicPeriod" startAt="3"/>
            </a:pPr>
            <a:r>
              <a:rPr lang="en-US" sz="1800" dirty="0"/>
              <a:t>Includes a presumption that the respondent is not responsible until a determination is made at the conclusion of the grievance process.</a:t>
            </a:r>
          </a:p>
          <a:p>
            <a:pPr marL="514350" indent="-514350">
              <a:buFont typeface="+mj-lt"/>
              <a:buAutoNum type="arabicPeriod" startAt="3"/>
            </a:pPr>
            <a:endParaRPr lang="en-US" sz="1300" dirty="0"/>
          </a:p>
          <a:p>
            <a:pPr marL="0" indent="0">
              <a:buNone/>
            </a:pPr>
            <a:endParaRPr lang="en-US" sz="1300" dirty="0"/>
          </a:p>
          <a:p>
            <a:pPr marL="514350" indent="-514350">
              <a:buFont typeface="+mj-lt"/>
              <a:buAutoNum type="arabicPeriod"/>
            </a:pPr>
            <a:endParaRPr lang="en-US" sz="1300" dirty="0"/>
          </a:p>
        </p:txBody>
      </p:sp>
    </p:spTree>
    <p:extLst>
      <p:ext uri="{BB962C8B-B14F-4D97-AF65-F5344CB8AC3E}">
        <p14:creationId xmlns:p14="http://schemas.microsoft.com/office/powerpoint/2010/main" val="14824764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0F16D8-5B50-4CA5-A05A-8E54651CFD84}"/>
              </a:ext>
            </a:extLst>
          </p:cNvPr>
          <p:cNvSpPr>
            <a:spLocks noGrp="1"/>
          </p:cNvSpPr>
          <p:nvPr>
            <p:ph type="title"/>
          </p:nvPr>
        </p:nvSpPr>
        <p:spPr>
          <a:xfrm>
            <a:off x="1285240" y="1050595"/>
            <a:ext cx="8074815" cy="1618489"/>
          </a:xfrm>
        </p:spPr>
        <p:txBody>
          <a:bodyPr anchor="ctr">
            <a:normAutofit/>
          </a:bodyPr>
          <a:lstStyle/>
          <a:p>
            <a:r>
              <a:rPr lang="en-US" sz="4500"/>
              <a:t>Basic Requirements for Grievance Process 34 CFR § 106.45(b)(1)</a:t>
            </a:r>
          </a:p>
        </p:txBody>
      </p:sp>
      <p:sp>
        <p:nvSpPr>
          <p:cNvPr id="3" name="Content Placeholder 2">
            <a:extLst>
              <a:ext uri="{FF2B5EF4-FFF2-40B4-BE49-F238E27FC236}">
                <a16:creationId xmlns:a16="http://schemas.microsoft.com/office/drawing/2014/main" id="{0D018A50-FDAD-4EB7-963D-7B7A384AB0DD}"/>
              </a:ext>
            </a:extLst>
          </p:cNvPr>
          <p:cNvSpPr>
            <a:spLocks noGrp="1"/>
          </p:cNvSpPr>
          <p:nvPr>
            <p:ph idx="1"/>
          </p:nvPr>
        </p:nvSpPr>
        <p:spPr>
          <a:xfrm>
            <a:off x="1285240" y="2969469"/>
            <a:ext cx="8074815" cy="2800395"/>
          </a:xfrm>
        </p:spPr>
        <p:txBody>
          <a:bodyPr anchor="t">
            <a:normAutofit/>
          </a:bodyPr>
          <a:lstStyle/>
          <a:p>
            <a:pPr marL="0" indent="0">
              <a:buNone/>
            </a:pPr>
            <a:r>
              <a:rPr lang="en-US" sz="1800" dirty="0"/>
              <a:t>The school division’s grievance process must meet these ten basic requirements:</a:t>
            </a:r>
          </a:p>
          <a:p>
            <a:pPr marL="342900" indent="-342900">
              <a:buFont typeface="+mj-lt"/>
              <a:buAutoNum type="arabicPeriod" startAt="5"/>
            </a:pPr>
            <a:r>
              <a:rPr lang="en-US" sz="1800" dirty="0"/>
              <a:t>Requires reasonably prompt timeframes for conclusion of the grievance process and also allows for a temporary delay or extension of time limits for good cause with written notice to both parties.  </a:t>
            </a:r>
          </a:p>
          <a:p>
            <a:pPr lvl="1"/>
            <a:r>
              <a:rPr lang="en-US" sz="1800" dirty="0"/>
              <a:t>Good cause may include the absence of a party, a party’s advisor, or a witness; concurrent law enforcement activity; or the need for language assistance or accommodation of disabilities.</a:t>
            </a:r>
          </a:p>
          <a:p>
            <a:pPr marL="342900" indent="-342900">
              <a:buFont typeface="+mj-lt"/>
              <a:buAutoNum type="arabicPeriod" startAt="5"/>
            </a:pPr>
            <a:r>
              <a:rPr lang="en-US" sz="1800" dirty="0"/>
              <a:t>Describe or list possible disciplinary outcomes and remedies that may be implemented following a determination of responsibility.</a:t>
            </a:r>
          </a:p>
          <a:p>
            <a:pPr marL="342900" indent="-342900">
              <a:buFont typeface="+mj-lt"/>
              <a:buAutoNum type="arabicPeriod" startAt="5"/>
            </a:pPr>
            <a:endParaRPr lang="en-US" sz="1300" dirty="0"/>
          </a:p>
          <a:p>
            <a:pPr marL="514350" indent="-514350">
              <a:buFont typeface="+mj-lt"/>
              <a:buAutoNum type="arabicPeriod" startAt="3"/>
            </a:pPr>
            <a:endParaRPr lang="en-US" sz="1300" dirty="0"/>
          </a:p>
          <a:p>
            <a:pPr marL="0" indent="0">
              <a:buNone/>
            </a:pPr>
            <a:endParaRPr lang="en-US" sz="1300" dirty="0"/>
          </a:p>
          <a:p>
            <a:pPr marL="514350" indent="-514350">
              <a:buFont typeface="+mj-lt"/>
              <a:buAutoNum type="arabicPeriod"/>
            </a:pPr>
            <a:endParaRPr lang="en-US" sz="1300" dirty="0"/>
          </a:p>
        </p:txBody>
      </p:sp>
    </p:spTree>
    <p:extLst>
      <p:ext uri="{BB962C8B-B14F-4D97-AF65-F5344CB8AC3E}">
        <p14:creationId xmlns:p14="http://schemas.microsoft.com/office/powerpoint/2010/main" val="16231729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0F16D8-5B50-4CA5-A05A-8E54651CFD84}"/>
              </a:ext>
            </a:extLst>
          </p:cNvPr>
          <p:cNvSpPr>
            <a:spLocks noGrp="1"/>
          </p:cNvSpPr>
          <p:nvPr>
            <p:ph type="title"/>
          </p:nvPr>
        </p:nvSpPr>
        <p:spPr>
          <a:xfrm>
            <a:off x="1285240" y="1050595"/>
            <a:ext cx="8074815" cy="1618489"/>
          </a:xfrm>
        </p:spPr>
        <p:txBody>
          <a:bodyPr anchor="ctr">
            <a:normAutofit/>
          </a:bodyPr>
          <a:lstStyle/>
          <a:p>
            <a:r>
              <a:rPr lang="en-US" sz="4500"/>
              <a:t>Basic Requirements for Grievance Process 34 CFR § 106.45(b)(1)</a:t>
            </a:r>
          </a:p>
        </p:txBody>
      </p:sp>
      <p:sp>
        <p:nvSpPr>
          <p:cNvPr id="3" name="Content Placeholder 2">
            <a:extLst>
              <a:ext uri="{FF2B5EF4-FFF2-40B4-BE49-F238E27FC236}">
                <a16:creationId xmlns:a16="http://schemas.microsoft.com/office/drawing/2014/main" id="{0D018A50-FDAD-4EB7-963D-7B7A384AB0DD}"/>
              </a:ext>
            </a:extLst>
          </p:cNvPr>
          <p:cNvSpPr>
            <a:spLocks noGrp="1"/>
          </p:cNvSpPr>
          <p:nvPr>
            <p:ph idx="1"/>
          </p:nvPr>
        </p:nvSpPr>
        <p:spPr>
          <a:xfrm>
            <a:off x="1285240" y="2969469"/>
            <a:ext cx="8074815" cy="2800395"/>
          </a:xfrm>
        </p:spPr>
        <p:txBody>
          <a:bodyPr anchor="t">
            <a:normAutofit/>
          </a:bodyPr>
          <a:lstStyle/>
          <a:p>
            <a:pPr marL="0" indent="0">
              <a:buNone/>
            </a:pPr>
            <a:r>
              <a:rPr lang="en-US" sz="1700" dirty="0"/>
              <a:t>The school division’s grievance process must meet these ten basic requirements:</a:t>
            </a:r>
          </a:p>
          <a:p>
            <a:pPr marL="514350" indent="-514350">
              <a:buFont typeface="+mj-lt"/>
              <a:buAutoNum type="arabicPeriod" startAt="7"/>
            </a:pPr>
            <a:r>
              <a:rPr lang="en-US" sz="1700" dirty="0"/>
              <a:t>Adopt and state a standard of review – preponderance of the evidence or clear and convincing evidence – which must be used for all formal complaints.</a:t>
            </a:r>
          </a:p>
          <a:p>
            <a:pPr lvl="2"/>
            <a:r>
              <a:rPr lang="en-US" sz="1700" dirty="0"/>
              <a:t>Preponderance of the evidence means more likely to be true than not.</a:t>
            </a:r>
          </a:p>
          <a:p>
            <a:pPr lvl="2"/>
            <a:r>
              <a:rPr lang="en-US" sz="1700" dirty="0"/>
              <a:t>Clear and convincing evidence means highly and substantially more likely to be true than not.</a:t>
            </a:r>
          </a:p>
          <a:p>
            <a:pPr marL="514350" indent="-514350">
              <a:buFont typeface="+mj-lt"/>
              <a:buAutoNum type="arabicPeriod" startAt="7"/>
            </a:pPr>
            <a:r>
              <a:rPr lang="en-US" sz="1700" dirty="0"/>
              <a:t>Include the procedures and permissible bases for the complainant and respondent to appeal.  </a:t>
            </a:r>
          </a:p>
        </p:txBody>
      </p:sp>
    </p:spTree>
    <p:extLst>
      <p:ext uri="{BB962C8B-B14F-4D97-AF65-F5344CB8AC3E}">
        <p14:creationId xmlns:p14="http://schemas.microsoft.com/office/powerpoint/2010/main" val="41648101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0F16D8-5B50-4CA5-A05A-8E54651CFD84}"/>
              </a:ext>
            </a:extLst>
          </p:cNvPr>
          <p:cNvSpPr>
            <a:spLocks noGrp="1"/>
          </p:cNvSpPr>
          <p:nvPr>
            <p:ph type="title"/>
          </p:nvPr>
        </p:nvSpPr>
        <p:spPr>
          <a:xfrm>
            <a:off x="1285240" y="1050595"/>
            <a:ext cx="8074815" cy="1618489"/>
          </a:xfrm>
        </p:spPr>
        <p:txBody>
          <a:bodyPr anchor="ctr">
            <a:normAutofit/>
          </a:bodyPr>
          <a:lstStyle/>
          <a:p>
            <a:r>
              <a:rPr lang="en-US" sz="4500"/>
              <a:t>Basic Requirements for Grievance Process 34 CFR § 106.45(b)(1)</a:t>
            </a:r>
          </a:p>
        </p:txBody>
      </p:sp>
      <p:sp>
        <p:nvSpPr>
          <p:cNvPr id="3" name="Content Placeholder 2">
            <a:extLst>
              <a:ext uri="{FF2B5EF4-FFF2-40B4-BE49-F238E27FC236}">
                <a16:creationId xmlns:a16="http://schemas.microsoft.com/office/drawing/2014/main" id="{0D018A50-FDAD-4EB7-963D-7B7A384AB0DD}"/>
              </a:ext>
            </a:extLst>
          </p:cNvPr>
          <p:cNvSpPr>
            <a:spLocks noGrp="1"/>
          </p:cNvSpPr>
          <p:nvPr>
            <p:ph idx="1"/>
          </p:nvPr>
        </p:nvSpPr>
        <p:spPr>
          <a:xfrm>
            <a:off x="1285240" y="2969469"/>
            <a:ext cx="8074815" cy="2800395"/>
          </a:xfrm>
        </p:spPr>
        <p:txBody>
          <a:bodyPr anchor="t">
            <a:normAutofit/>
          </a:bodyPr>
          <a:lstStyle/>
          <a:p>
            <a:pPr marL="0" indent="0">
              <a:buNone/>
            </a:pPr>
            <a:r>
              <a:rPr lang="en-US" sz="2200" dirty="0"/>
              <a:t>The school division’s grievance process must meet these ten basic requirements:</a:t>
            </a:r>
          </a:p>
          <a:p>
            <a:pPr marL="514350" indent="-514350">
              <a:buFont typeface="+mj-lt"/>
              <a:buAutoNum type="arabicPeriod" startAt="9"/>
            </a:pPr>
            <a:r>
              <a:rPr lang="en-US" sz="2200" dirty="0"/>
              <a:t>Describes the range of supportive measures available to both parties.	</a:t>
            </a:r>
          </a:p>
          <a:p>
            <a:pPr marL="514350" indent="-514350">
              <a:buFont typeface="+mj-lt"/>
              <a:buAutoNum type="arabicPeriod" startAt="9"/>
            </a:pPr>
            <a:r>
              <a:rPr lang="en-US" sz="2200" dirty="0"/>
              <a:t>Does not allow questions or evidence that seeks privileged information unless the privilege is waived.</a:t>
            </a:r>
          </a:p>
        </p:txBody>
      </p:sp>
    </p:spTree>
    <p:extLst>
      <p:ext uri="{BB962C8B-B14F-4D97-AF65-F5344CB8AC3E}">
        <p14:creationId xmlns:p14="http://schemas.microsoft.com/office/powerpoint/2010/main" val="12510282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device&#10;&#10;Description automatically generated">
            <a:extLst>
              <a:ext uri="{FF2B5EF4-FFF2-40B4-BE49-F238E27FC236}">
                <a16:creationId xmlns:a16="http://schemas.microsoft.com/office/drawing/2014/main" id="{A2BBA2AC-0471-4755-9DA9-1531D51CD539}"/>
              </a:ext>
            </a:extLst>
          </p:cNvPr>
          <p:cNvPicPr>
            <a:picLocks noChangeAspect="1"/>
          </p:cNvPicPr>
          <p:nvPr/>
        </p:nvPicPr>
        <p:blipFill rotWithShape="1">
          <a:blip r:embed="rId2">
            <a:duotone>
              <a:prstClr val="black"/>
              <a:prstClr val="white"/>
            </a:duotone>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334"/>
          <a:stretch/>
        </p:blipFill>
        <p:spPr>
          <a:xfrm>
            <a:off x="20" y="10"/>
            <a:ext cx="12191980" cy="6857990"/>
          </a:xfrm>
          <a:prstGeom prst="rect">
            <a:avLst/>
          </a:prstGeom>
        </p:spPr>
      </p:pic>
      <p:sp>
        <p:nvSpPr>
          <p:cNvPr id="49" name="Rectangle 22">
            <a:extLst>
              <a:ext uri="{FF2B5EF4-FFF2-40B4-BE49-F238E27FC236}">
                <a16:creationId xmlns:a16="http://schemas.microsoft.com/office/drawing/2014/main" id="{FCEC2294-5A7B-45E5-9251-C1AA89F4A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alpha val="6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88E39D-A56C-4FC2-B89D-2EE1F0631B55}"/>
              </a:ext>
            </a:extLst>
          </p:cNvPr>
          <p:cNvSpPr>
            <a:spLocks noGrp="1"/>
          </p:cNvSpPr>
          <p:nvPr>
            <p:ph type="title"/>
          </p:nvPr>
        </p:nvSpPr>
        <p:spPr>
          <a:xfrm>
            <a:off x="838201" y="1065862"/>
            <a:ext cx="3313164" cy="4726276"/>
          </a:xfrm>
        </p:spPr>
        <p:txBody>
          <a:bodyPr>
            <a:normAutofit/>
          </a:bodyPr>
          <a:lstStyle/>
          <a:p>
            <a:pPr algn="r"/>
            <a:r>
              <a:rPr lang="en-US" sz="4000"/>
              <a:t>Investigation of Formal Complaint 34 CFR § 106.45(b)(5)</a:t>
            </a:r>
          </a:p>
        </p:txBody>
      </p:sp>
      <p:cxnSp>
        <p:nvCxnSpPr>
          <p:cNvPr id="50" name="Straight Connector 2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C9C2EA-489B-422E-BC53-CE9FEB3E7DF9}"/>
              </a:ext>
            </a:extLst>
          </p:cNvPr>
          <p:cNvSpPr>
            <a:spLocks noGrp="1"/>
          </p:cNvSpPr>
          <p:nvPr>
            <p:ph idx="1"/>
          </p:nvPr>
        </p:nvSpPr>
        <p:spPr>
          <a:xfrm>
            <a:off x="5155379" y="1065862"/>
            <a:ext cx="6192319" cy="4726276"/>
          </a:xfrm>
        </p:spPr>
        <p:txBody>
          <a:bodyPr anchor="ctr">
            <a:normAutofit/>
          </a:bodyPr>
          <a:lstStyle/>
          <a:p>
            <a:pPr marL="0" indent="0">
              <a:buNone/>
            </a:pPr>
            <a:r>
              <a:rPr lang="en-US" sz="2000"/>
              <a:t>The school division must investigate all formal complaints (except those that are dismissed) consistent with seven requirements.  The school division must:</a:t>
            </a:r>
          </a:p>
          <a:p>
            <a:pPr marL="514350" indent="-514350">
              <a:buFont typeface="+mj-lt"/>
              <a:buAutoNum type="arabicPeriod"/>
            </a:pPr>
            <a:r>
              <a:rPr lang="en-US" sz="2000"/>
              <a:t>Ensure that the burden of proof and the burden of gathering evidence rest on the school division and not on the parties.</a:t>
            </a:r>
          </a:p>
          <a:p>
            <a:pPr marL="514350" indent="-514350">
              <a:buFont typeface="+mj-lt"/>
              <a:buAutoNum type="arabicPeriod"/>
            </a:pPr>
            <a:r>
              <a:rPr lang="en-US" sz="2000"/>
              <a:t>Provide an equal opportunity for both parties to present witnesses and inculpatory and exculpatory evidence.</a:t>
            </a:r>
          </a:p>
          <a:p>
            <a:pPr marL="514350" indent="-514350">
              <a:buFont typeface="+mj-lt"/>
              <a:buAutoNum type="arabicPeriod"/>
            </a:pPr>
            <a:r>
              <a:rPr lang="en-US" sz="2000"/>
              <a:t>Not restrict the ability of either party to discuss the allegations under investigation and gather and present evidence.</a:t>
            </a:r>
          </a:p>
          <a:p>
            <a:pPr marL="0" indent="0">
              <a:buNone/>
            </a:pPr>
            <a:endParaRPr lang="en-US" sz="2000"/>
          </a:p>
          <a:p>
            <a:endParaRPr lang="en-US" sz="2000"/>
          </a:p>
        </p:txBody>
      </p:sp>
    </p:spTree>
    <p:extLst>
      <p:ext uri="{BB962C8B-B14F-4D97-AF65-F5344CB8AC3E}">
        <p14:creationId xmlns:p14="http://schemas.microsoft.com/office/powerpoint/2010/main" val="36152167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device&#10;&#10;Description automatically generated">
            <a:extLst>
              <a:ext uri="{FF2B5EF4-FFF2-40B4-BE49-F238E27FC236}">
                <a16:creationId xmlns:a16="http://schemas.microsoft.com/office/drawing/2014/main" id="{A2BBA2AC-0471-4755-9DA9-1531D51CD539}"/>
              </a:ext>
            </a:extLst>
          </p:cNvPr>
          <p:cNvPicPr>
            <a:picLocks noChangeAspect="1"/>
          </p:cNvPicPr>
          <p:nvPr/>
        </p:nvPicPr>
        <p:blipFill rotWithShape="1">
          <a:blip r:embed="rId2">
            <a:duotone>
              <a:prstClr val="black"/>
              <a:prstClr val="white"/>
            </a:duotone>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334"/>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FCEC2294-5A7B-45E5-9251-C1AA89F4A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alpha val="6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88E39D-A56C-4FC2-B89D-2EE1F0631B55}"/>
              </a:ext>
            </a:extLst>
          </p:cNvPr>
          <p:cNvSpPr>
            <a:spLocks noGrp="1"/>
          </p:cNvSpPr>
          <p:nvPr>
            <p:ph type="title"/>
          </p:nvPr>
        </p:nvSpPr>
        <p:spPr>
          <a:xfrm>
            <a:off x="838201" y="1065862"/>
            <a:ext cx="3313164" cy="4726276"/>
          </a:xfrm>
        </p:spPr>
        <p:txBody>
          <a:bodyPr>
            <a:normAutofit/>
          </a:bodyPr>
          <a:lstStyle/>
          <a:p>
            <a:pPr algn="r"/>
            <a:r>
              <a:rPr lang="en-US" sz="4000"/>
              <a:t>Investigation of Formal Complaint 34 CFR § 106.45(b)(5)</a:t>
            </a:r>
          </a:p>
        </p:txBody>
      </p:sp>
      <p:cxnSp>
        <p:nvCxnSpPr>
          <p:cNvPr id="25" name="Straight Connector 2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C9C2EA-489B-422E-BC53-CE9FEB3E7DF9}"/>
              </a:ext>
            </a:extLst>
          </p:cNvPr>
          <p:cNvSpPr>
            <a:spLocks noGrp="1"/>
          </p:cNvSpPr>
          <p:nvPr>
            <p:ph idx="1"/>
          </p:nvPr>
        </p:nvSpPr>
        <p:spPr>
          <a:xfrm>
            <a:off x="5155379" y="1065862"/>
            <a:ext cx="6192319" cy="4726276"/>
          </a:xfrm>
        </p:spPr>
        <p:txBody>
          <a:bodyPr anchor="ctr">
            <a:normAutofit/>
          </a:bodyPr>
          <a:lstStyle/>
          <a:p>
            <a:pPr marL="0" indent="0">
              <a:buNone/>
            </a:pPr>
            <a:r>
              <a:rPr lang="en-US" sz="2000"/>
              <a:t>The school division must investigate all formal complaints (except those that are dismissed) consistent with seven requirements.  The school division must:</a:t>
            </a:r>
          </a:p>
          <a:p>
            <a:pPr marL="514350" indent="-514350">
              <a:buFont typeface="+mj-lt"/>
              <a:buAutoNum type="arabicPeriod" startAt="4"/>
            </a:pPr>
            <a:r>
              <a:rPr lang="en-US" sz="2000"/>
              <a:t>Provide both parties equal opportunities to participate and be represented throughout the process.  Any restrictions on the extent to which an advisor may participate in the proceedings must apply equally to both parties.</a:t>
            </a:r>
          </a:p>
          <a:p>
            <a:pPr marL="514350" indent="-514350">
              <a:buFont typeface="+mj-lt"/>
              <a:buAutoNum type="arabicPeriod" startAt="4"/>
            </a:pPr>
            <a:r>
              <a:rPr lang="en-US" sz="2000"/>
              <a:t>Provide written notice of all hearings, interviews, or other meetings with sufficient time to prepare.</a:t>
            </a:r>
          </a:p>
          <a:p>
            <a:pPr marL="0" indent="0">
              <a:buNone/>
            </a:pPr>
            <a:endParaRPr lang="en-US" sz="2000"/>
          </a:p>
          <a:p>
            <a:pPr marL="0" indent="0">
              <a:buNone/>
            </a:pPr>
            <a:endParaRPr lang="en-US" sz="2000"/>
          </a:p>
          <a:p>
            <a:endParaRPr lang="en-US" sz="2000"/>
          </a:p>
        </p:txBody>
      </p:sp>
    </p:spTree>
    <p:extLst>
      <p:ext uri="{BB962C8B-B14F-4D97-AF65-F5344CB8AC3E}">
        <p14:creationId xmlns:p14="http://schemas.microsoft.com/office/powerpoint/2010/main" val="552495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device&#10;&#10;Description automatically generated">
            <a:extLst>
              <a:ext uri="{FF2B5EF4-FFF2-40B4-BE49-F238E27FC236}">
                <a16:creationId xmlns:a16="http://schemas.microsoft.com/office/drawing/2014/main" id="{A2BBA2AC-0471-4755-9DA9-1531D51CD539}"/>
              </a:ext>
            </a:extLst>
          </p:cNvPr>
          <p:cNvPicPr>
            <a:picLocks noChangeAspect="1"/>
          </p:cNvPicPr>
          <p:nvPr/>
        </p:nvPicPr>
        <p:blipFill rotWithShape="1">
          <a:blip r:embed="rId2">
            <a:duotone>
              <a:prstClr val="black"/>
              <a:prstClr val="white"/>
            </a:duotone>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334"/>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FCEC2294-5A7B-45E5-9251-C1AA89F4A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alpha val="6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88E39D-A56C-4FC2-B89D-2EE1F0631B55}"/>
              </a:ext>
            </a:extLst>
          </p:cNvPr>
          <p:cNvSpPr>
            <a:spLocks noGrp="1"/>
          </p:cNvSpPr>
          <p:nvPr>
            <p:ph type="title"/>
          </p:nvPr>
        </p:nvSpPr>
        <p:spPr>
          <a:xfrm>
            <a:off x="838201" y="1065862"/>
            <a:ext cx="3313164" cy="4726276"/>
          </a:xfrm>
        </p:spPr>
        <p:txBody>
          <a:bodyPr>
            <a:normAutofit/>
          </a:bodyPr>
          <a:lstStyle/>
          <a:p>
            <a:pPr algn="r"/>
            <a:r>
              <a:rPr lang="en-US" sz="4000"/>
              <a:t>Investigation of Formal Complaint 34 CFR § 106.45(b)(5)</a:t>
            </a:r>
          </a:p>
        </p:txBody>
      </p:sp>
      <p:cxnSp>
        <p:nvCxnSpPr>
          <p:cNvPr id="25" name="Straight Connector 2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C9C2EA-489B-422E-BC53-CE9FEB3E7DF9}"/>
              </a:ext>
            </a:extLst>
          </p:cNvPr>
          <p:cNvSpPr>
            <a:spLocks noGrp="1"/>
          </p:cNvSpPr>
          <p:nvPr>
            <p:ph idx="1"/>
          </p:nvPr>
        </p:nvSpPr>
        <p:spPr>
          <a:xfrm>
            <a:off x="5155379" y="1065862"/>
            <a:ext cx="6192319" cy="4726276"/>
          </a:xfrm>
        </p:spPr>
        <p:txBody>
          <a:bodyPr anchor="ctr">
            <a:normAutofit/>
          </a:bodyPr>
          <a:lstStyle/>
          <a:p>
            <a:pPr marL="0" indent="0">
              <a:buNone/>
            </a:pPr>
            <a:r>
              <a:rPr lang="en-US" sz="1900"/>
              <a:t>The school division must investigate all formal complaints (except those that are dismissed) consistent with seven requirements.  The school division must:</a:t>
            </a:r>
          </a:p>
          <a:p>
            <a:pPr marL="514350" indent="-514350">
              <a:buFont typeface="+mj-lt"/>
              <a:buAutoNum type="arabicPeriod" startAt="6"/>
            </a:pPr>
            <a:r>
              <a:rPr lang="en-US" sz="1900"/>
              <a:t>Provide equal opportunity to inspect and review any evidence so that both parties can respond.  This includes evidence on which the school division does not intend to rely.  </a:t>
            </a:r>
            <a:r>
              <a:rPr lang="en-US" sz="1900" u="sng"/>
              <a:t>The evidence must be provided to both parties at least 10 days prior to the completion of the written report and both parties must be given at least 10 days to respond, which response must be considered.  </a:t>
            </a:r>
          </a:p>
          <a:p>
            <a:pPr marL="514350" indent="-514350">
              <a:buFont typeface="+mj-lt"/>
              <a:buAutoNum type="arabicPeriod" startAt="6"/>
            </a:pPr>
            <a:r>
              <a:rPr lang="en-US" sz="1900"/>
              <a:t>Create a written report that fairly summarizes relevant evidence and, at least 10 days prior to a hearing (if any) or determination, provide the report to both parties and their advisors for their review and written response.</a:t>
            </a:r>
          </a:p>
          <a:p>
            <a:pPr marL="0" indent="0">
              <a:buNone/>
            </a:pPr>
            <a:endParaRPr lang="en-US" sz="1900"/>
          </a:p>
          <a:p>
            <a:pPr marL="0" indent="0">
              <a:buNone/>
            </a:pPr>
            <a:endParaRPr lang="en-US" sz="1900"/>
          </a:p>
          <a:p>
            <a:endParaRPr lang="en-US" sz="1900"/>
          </a:p>
        </p:txBody>
      </p:sp>
    </p:spTree>
    <p:extLst>
      <p:ext uri="{BB962C8B-B14F-4D97-AF65-F5344CB8AC3E}">
        <p14:creationId xmlns:p14="http://schemas.microsoft.com/office/powerpoint/2010/main" val="34580926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device&#10;&#10;Description automatically generated">
            <a:extLst>
              <a:ext uri="{FF2B5EF4-FFF2-40B4-BE49-F238E27FC236}">
                <a16:creationId xmlns:a16="http://schemas.microsoft.com/office/drawing/2014/main" id="{A2BBA2AC-0471-4755-9DA9-1531D51CD539}"/>
              </a:ext>
            </a:extLst>
          </p:cNvPr>
          <p:cNvPicPr>
            <a:picLocks noChangeAspect="1"/>
          </p:cNvPicPr>
          <p:nvPr/>
        </p:nvPicPr>
        <p:blipFill rotWithShape="1">
          <a:blip r:embed="rId2">
            <a:duotone>
              <a:prstClr val="black"/>
              <a:prstClr val="white"/>
            </a:duotone>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334"/>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FCEC2294-5A7B-45E5-9251-C1AA89F4A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alpha val="6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88E39D-A56C-4FC2-B89D-2EE1F0631B55}"/>
              </a:ext>
            </a:extLst>
          </p:cNvPr>
          <p:cNvSpPr>
            <a:spLocks noGrp="1"/>
          </p:cNvSpPr>
          <p:nvPr>
            <p:ph type="title"/>
          </p:nvPr>
        </p:nvSpPr>
        <p:spPr>
          <a:xfrm>
            <a:off x="838201" y="1065862"/>
            <a:ext cx="3313164" cy="4726276"/>
          </a:xfrm>
        </p:spPr>
        <p:txBody>
          <a:bodyPr>
            <a:normAutofit/>
          </a:bodyPr>
          <a:lstStyle/>
          <a:p>
            <a:pPr algn="r"/>
            <a:r>
              <a:rPr lang="en-US" sz="4000"/>
              <a:t>Investigation of Formal Complaint 34 CFR § 106.45(b)(5)</a:t>
            </a:r>
          </a:p>
        </p:txBody>
      </p:sp>
      <p:cxnSp>
        <p:nvCxnSpPr>
          <p:cNvPr id="25" name="Straight Connector 2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C9C2EA-489B-422E-BC53-CE9FEB3E7DF9}"/>
              </a:ext>
            </a:extLst>
          </p:cNvPr>
          <p:cNvSpPr>
            <a:spLocks noGrp="1"/>
          </p:cNvSpPr>
          <p:nvPr>
            <p:ph idx="1"/>
          </p:nvPr>
        </p:nvSpPr>
        <p:spPr>
          <a:xfrm>
            <a:off x="5155379" y="1065862"/>
            <a:ext cx="6192319" cy="4726276"/>
          </a:xfrm>
        </p:spPr>
        <p:txBody>
          <a:bodyPr anchor="ctr">
            <a:normAutofit/>
          </a:bodyPr>
          <a:lstStyle/>
          <a:p>
            <a:pPr marL="0" indent="0">
              <a:buNone/>
            </a:pPr>
            <a:r>
              <a:rPr lang="en-US" sz="2000"/>
              <a:t>Who conducts the investigation?</a:t>
            </a:r>
          </a:p>
          <a:p>
            <a:r>
              <a:rPr lang="en-US" sz="2000"/>
              <a:t>The Investigator may be the Title IX Coordinator or another employee.</a:t>
            </a:r>
          </a:p>
          <a:p>
            <a:r>
              <a:rPr lang="en-US" sz="2000"/>
              <a:t>The Investigator cannot be the Decision-Maker or the Appeal Decision-Maker.  </a:t>
            </a:r>
          </a:p>
          <a:p>
            <a:r>
              <a:rPr lang="en-US" sz="2000"/>
              <a:t>Anyone who conducts investigations must be trained.  </a:t>
            </a:r>
          </a:p>
          <a:p>
            <a:r>
              <a:rPr lang="en-US" sz="2000"/>
              <a:t>The investigator “must serve impartially, including by avoiding prejudgment of the facts at issue, conflicts of interest or bias.”</a:t>
            </a:r>
          </a:p>
          <a:p>
            <a:pPr lvl="1"/>
            <a:r>
              <a:rPr lang="en-US" sz="2000"/>
              <a:t>Impartiality, prejudgment, conflict of interest and bias are all related concepts.</a:t>
            </a:r>
          </a:p>
          <a:p>
            <a:pPr marL="0" indent="0">
              <a:buNone/>
            </a:pPr>
            <a:endParaRPr lang="en-US" sz="2000"/>
          </a:p>
          <a:p>
            <a:pPr marL="0" indent="0">
              <a:buNone/>
            </a:pPr>
            <a:endParaRPr lang="en-US" sz="2000"/>
          </a:p>
          <a:p>
            <a:endParaRPr lang="en-US" sz="2000"/>
          </a:p>
        </p:txBody>
      </p:sp>
    </p:spTree>
    <p:extLst>
      <p:ext uri="{BB962C8B-B14F-4D97-AF65-F5344CB8AC3E}">
        <p14:creationId xmlns:p14="http://schemas.microsoft.com/office/powerpoint/2010/main" val="41933047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device&#10;&#10;Description automatically generated">
            <a:extLst>
              <a:ext uri="{FF2B5EF4-FFF2-40B4-BE49-F238E27FC236}">
                <a16:creationId xmlns:a16="http://schemas.microsoft.com/office/drawing/2014/main" id="{A2BBA2AC-0471-4755-9DA9-1531D51CD539}"/>
              </a:ext>
            </a:extLst>
          </p:cNvPr>
          <p:cNvPicPr>
            <a:picLocks noChangeAspect="1"/>
          </p:cNvPicPr>
          <p:nvPr/>
        </p:nvPicPr>
        <p:blipFill rotWithShape="1">
          <a:blip r:embed="rId2">
            <a:duotone>
              <a:prstClr val="black"/>
              <a:prstClr val="white"/>
            </a:duotone>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334"/>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FCEC2294-5A7B-45E5-9251-C1AA89F4A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alpha val="6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88E39D-A56C-4FC2-B89D-2EE1F0631B55}"/>
              </a:ext>
            </a:extLst>
          </p:cNvPr>
          <p:cNvSpPr>
            <a:spLocks noGrp="1"/>
          </p:cNvSpPr>
          <p:nvPr>
            <p:ph type="title"/>
          </p:nvPr>
        </p:nvSpPr>
        <p:spPr>
          <a:xfrm>
            <a:off x="838201" y="1065862"/>
            <a:ext cx="3313164" cy="4726276"/>
          </a:xfrm>
        </p:spPr>
        <p:txBody>
          <a:bodyPr>
            <a:normAutofit/>
          </a:bodyPr>
          <a:lstStyle/>
          <a:p>
            <a:pPr algn="r"/>
            <a:r>
              <a:rPr lang="en-US" sz="4000"/>
              <a:t>Investigation of Formal Complaint 34 CFR § 106.45(b)(5)</a:t>
            </a:r>
          </a:p>
        </p:txBody>
      </p:sp>
      <p:cxnSp>
        <p:nvCxnSpPr>
          <p:cNvPr id="25" name="Straight Connector 2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C9C2EA-489B-422E-BC53-CE9FEB3E7DF9}"/>
              </a:ext>
            </a:extLst>
          </p:cNvPr>
          <p:cNvSpPr>
            <a:spLocks noGrp="1"/>
          </p:cNvSpPr>
          <p:nvPr>
            <p:ph idx="1"/>
          </p:nvPr>
        </p:nvSpPr>
        <p:spPr>
          <a:xfrm>
            <a:off x="5155379" y="1065862"/>
            <a:ext cx="6192319" cy="4726276"/>
          </a:xfrm>
        </p:spPr>
        <p:txBody>
          <a:bodyPr anchor="ctr">
            <a:normAutofit/>
          </a:bodyPr>
          <a:lstStyle/>
          <a:p>
            <a:r>
              <a:rPr lang="en-US" sz="1900"/>
              <a:t>The investigator “must serve impartially, including by avoiding prejudgment of the facts at issue, conflicts of interest or bias.”</a:t>
            </a:r>
          </a:p>
          <a:p>
            <a:r>
              <a:rPr lang="en-US" sz="1900"/>
              <a:t>What does it mean to be impartial?</a:t>
            </a:r>
          </a:p>
          <a:p>
            <a:pPr lvl="1"/>
            <a:r>
              <a:rPr lang="en-US" sz="1900"/>
              <a:t>Impartial: unbiased, disinterested (Black’s Law Dictionary)</a:t>
            </a:r>
          </a:p>
          <a:p>
            <a:pPr lvl="1"/>
            <a:r>
              <a:rPr lang="en-US" sz="1900"/>
              <a:t>Impartial: treating all sides in a dispute, etc., equally, unprejudiced, fair (The Oxford Dictionary and Thesaurus)</a:t>
            </a:r>
          </a:p>
          <a:p>
            <a:pPr lvl="1"/>
            <a:r>
              <a:rPr lang="en-US" sz="1900"/>
              <a:t>Impartial: not partial or biased, treating or affecting all equally (Merriam Webster Online Dictionary)</a:t>
            </a:r>
          </a:p>
          <a:p>
            <a:r>
              <a:rPr lang="en-US" sz="1900"/>
              <a:t>An impartial investigator will listen to the information provided by each party with equal consideration and without making judgments until the investigation is completed.    </a:t>
            </a:r>
          </a:p>
          <a:p>
            <a:endParaRPr lang="en-US" sz="1900"/>
          </a:p>
        </p:txBody>
      </p:sp>
    </p:spTree>
    <p:extLst>
      <p:ext uri="{BB962C8B-B14F-4D97-AF65-F5344CB8AC3E}">
        <p14:creationId xmlns:p14="http://schemas.microsoft.com/office/powerpoint/2010/main" val="29727456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device&#10;&#10;Description automatically generated">
            <a:extLst>
              <a:ext uri="{FF2B5EF4-FFF2-40B4-BE49-F238E27FC236}">
                <a16:creationId xmlns:a16="http://schemas.microsoft.com/office/drawing/2014/main" id="{A2BBA2AC-0471-4755-9DA9-1531D51CD539}"/>
              </a:ext>
            </a:extLst>
          </p:cNvPr>
          <p:cNvPicPr>
            <a:picLocks noChangeAspect="1"/>
          </p:cNvPicPr>
          <p:nvPr/>
        </p:nvPicPr>
        <p:blipFill rotWithShape="1">
          <a:blip r:embed="rId2">
            <a:duotone>
              <a:prstClr val="black"/>
              <a:prstClr val="white"/>
            </a:duotone>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334"/>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FCEC2294-5A7B-45E5-9251-C1AA89F4A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alpha val="6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88E39D-A56C-4FC2-B89D-2EE1F0631B55}"/>
              </a:ext>
            </a:extLst>
          </p:cNvPr>
          <p:cNvSpPr>
            <a:spLocks noGrp="1"/>
          </p:cNvSpPr>
          <p:nvPr>
            <p:ph type="title"/>
          </p:nvPr>
        </p:nvSpPr>
        <p:spPr>
          <a:xfrm>
            <a:off x="838201" y="1065862"/>
            <a:ext cx="3313164" cy="4726276"/>
          </a:xfrm>
        </p:spPr>
        <p:txBody>
          <a:bodyPr>
            <a:normAutofit/>
          </a:bodyPr>
          <a:lstStyle/>
          <a:p>
            <a:pPr algn="r"/>
            <a:r>
              <a:rPr lang="en-US" sz="4000"/>
              <a:t>Investigation of Formal Complaint 34 CFR § 106.45(b)(5)</a:t>
            </a:r>
          </a:p>
        </p:txBody>
      </p:sp>
      <p:cxnSp>
        <p:nvCxnSpPr>
          <p:cNvPr id="25" name="Straight Connector 2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C9C2EA-489B-422E-BC53-CE9FEB3E7DF9}"/>
              </a:ext>
            </a:extLst>
          </p:cNvPr>
          <p:cNvSpPr>
            <a:spLocks noGrp="1"/>
          </p:cNvSpPr>
          <p:nvPr>
            <p:ph idx="1"/>
          </p:nvPr>
        </p:nvSpPr>
        <p:spPr>
          <a:xfrm>
            <a:off x="5155379" y="1065862"/>
            <a:ext cx="6192319" cy="4726276"/>
          </a:xfrm>
        </p:spPr>
        <p:txBody>
          <a:bodyPr anchor="ctr">
            <a:normAutofit/>
          </a:bodyPr>
          <a:lstStyle/>
          <a:p>
            <a:r>
              <a:rPr lang="en-US" sz="2000"/>
              <a:t>The investigator “must serve impartially, including by avoiding prejudgment of the facts at issue, conflicts of interest or bias.”</a:t>
            </a:r>
          </a:p>
          <a:p>
            <a:r>
              <a:rPr lang="en-US" sz="2000"/>
              <a:t>What does it mean to prejudge the facts?</a:t>
            </a:r>
          </a:p>
          <a:p>
            <a:pPr lvl="1"/>
            <a:r>
              <a:rPr lang="en-US" sz="2000"/>
              <a:t>Prejudging the facts would be making factual determinations before completing the investigation.  </a:t>
            </a:r>
          </a:p>
          <a:p>
            <a:pPr lvl="1"/>
            <a:r>
              <a:rPr lang="en-US" sz="2000"/>
              <a:t>Investigators must not reach </a:t>
            </a:r>
            <a:r>
              <a:rPr lang="en-US" sz="2000" u="sng"/>
              <a:t>conclusions</a:t>
            </a:r>
            <a:r>
              <a:rPr lang="en-US" sz="2000"/>
              <a:t> before reviewing all the evidence.</a:t>
            </a:r>
          </a:p>
          <a:p>
            <a:pPr lvl="1"/>
            <a:endParaRPr lang="en-US" sz="2000"/>
          </a:p>
          <a:p>
            <a:endParaRPr lang="en-US" sz="2000"/>
          </a:p>
        </p:txBody>
      </p:sp>
    </p:spTree>
    <p:extLst>
      <p:ext uri="{BB962C8B-B14F-4D97-AF65-F5344CB8AC3E}">
        <p14:creationId xmlns:p14="http://schemas.microsoft.com/office/powerpoint/2010/main" val="17795240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device&#10;&#10;Description automatically generated">
            <a:extLst>
              <a:ext uri="{FF2B5EF4-FFF2-40B4-BE49-F238E27FC236}">
                <a16:creationId xmlns:a16="http://schemas.microsoft.com/office/drawing/2014/main" id="{A2BBA2AC-0471-4755-9DA9-1531D51CD539}"/>
              </a:ext>
            </a:extLst>
          </p:cNvPr>
          <p:cNvPicPr>
            <a:picLocks noChangeAspect="1"/>
          </p:cNvPicPr>
          <p:nvPr/>
        </p:nvPicPr>
        <p:blipFill rotWithShape="1">
          <a:blip r:embed="rId2">
            <a:duotone>
              <a:prstClr val="black"/>
              <a:prstClr val="white"/>
            </a:duotone>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334"/>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FCEC2294-5A7B-45E5-9251-C1AA89F4A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alpha val="6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88E39D-A56C-4FC2-B89D-2EE1F0631B55}"/>
              </a:ext>
            </a:extLst>
          </p:cNvPr>
          <p:cNvSpPr>
            <a:spLocks noGrp="1"/>
          </p:cNvSpPr>
          <p:nvPr>
            <p:ph type="title"/>
          </p:nvPr>
        </p:nvSpPr>
        <p:spPr>
          <a:xfrm>
            <a:off x="838201" y="1065862"/>
            <a:ext cx="3313164" cy="4726276"/>
          </a:xfrm>
        </p:spPr>
        <p:txBody>
          <a:bodyPr>
            <a:normAutofit/>
          </a:bodyPr>
          <a:lstStyle/>
          <a:p>
            <a:pPr algn="r"/>
            <a:r>
              <a:rPr lang="en-US" sz="4000"/>
              <a:t>Investigation of Formal Complaint 34 CFR § 106.45(b)(5)</a:t>
            </a:r>
          </a:p>
        </p:txBody>
      </p:sp>
      <p:cxnSp>
        <p:nvCxnSpPr>
          <p:cNvPr id="25" name="Straight Connector 2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C9C2EA-489B-422E-BC53-CE9FEB3E7DF9}"/>
              </a:ext>
            </a:extLst>
          </p:cNvPr>
          <p:cNvSpPr>
            <a:spLocks noGrp="1"/>
          </p:cNvSpPr>
          <p:nvPr>
            <p:ph idx="1"/>
          </p:nvPr>
        </p:nvSpPr>
        <p:spPr>
          <a:xfrm>
            <a:off x="5155379" y="1065862"/>
            <a:ext cx="6192319" cy="4726276"/>
          </a:xfrm>
        </p:spPr>
        <p:txBody>
          <a:bodyPr anchor="ctr">
            <a:normAutofit/>
          </a:bodyPr>
          <a:lstStyle/>
          <a:p>
            <a:r>
              <a:rPr lang="en-US" sz="1900"/>
              <a:t>The investigator “must serve impartially, including by avoiding prejudgment of the facts at issue, conflicts of interest or bias.”</a:t>
            </a:r>
          </a:p>
          <a:p>
            <a:r>
              <a:rPr lang="en-US" sz="1900"/>
              <a:t>What does it mean to have a “conflict of interest”?</a:t>
            </a:r>
          </a:p>
          <a:p>
            <a:pPr lvl="1"/>
            <a:r>
              <a:rPr lang="en-US" sz="1900"/>
              <a:t>The Title IX regulations do not provide a definition of conflict of interest.  </a:t>
            </a:r>
          </a:p>
          <a:p>
            <a:pPr lvl="1"/>
            <a:r>
              <a:rPr lang="en-US" sz="1900"/>
              <a:t>The commentary states that school, divisions “have significant control, and flexibility” in this area.</a:t>
            </a:r>
          </a:p>
          <a:p>
            <a:pPr lvl="1"/>
            <a:r>
              <a:rPr lang="en-US" sz="1900"/>
              <a:t> Conflict of interest: a real or seeming incompatibility between one’s private interests and one’s public or fiduciary duties (Black’s Law Dictionary)</a:t>
            </a:r>
          </a:p>
          <a:p>
            <a:pPr lvl="1"/>
            <a:r>
              <a:rPr lang="en-US" sz="1900"/>
              <a:t>Conflict of interest: a conflict between the private interests and the official responsibilities of a person in a position of trust (Merriam-Webster Online Dictionary)</a:t>
            </a:r>
          </a:p>
        </p:txBody>
      </p:sp>
    </p:spTree>
    <p:extLst>
      <p:ext uri="{BB962C8B-B14F-4D97-AF65-F5344CB8AC3E}">
        <p14:creationId xmlns:p14="http://schemas.microsoft.com/office/powerpoint/2010/main" val="24494591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 up of a device&#10;&#10;Description automatically generated">
            <a:extLst>
              <a:ext uri="{FF2B5EF4-FFF2-40B4-BE49-F238E27FC236}">
                <a16:creationId xmlns:a16="http://schemas.microsoft.com/office/drawing/2014/main" id="{A2BBA2AC-0471-4755-9DA9-1531D51CD539}"/>
              </a:ext>
            </a:extLst>
          </p:cNvPr>
          <p:cNvPicPr>
            <a:picLocks noChangeAspect="1"/>
          </p:cNvPicPr>
          <p:nvPr/>
        </p:nvPicPr>
        <p:blipFill rotWithShape="1">
          <a:blip r:embed="rId2">
            <a:duotone>
              <a:prstClr val="black"/>
              <a:prstClr val="white"/>
            </a:duotone>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334"/>
          <a:stretch/>
        </p:blipFill>
        <p:spPr>
          <a:xfrm>
            <a:off x="20" y="10"/>
            <a:ext cx="12191980" cy="6857990"/>
          </a:xfrm>
          <a:prstGeom prst="rect">
            <a:avLst/>
          </a:prstGeom>
        </p:spPr>
      </p:pic>
      <p:sp>
        <p:nvSpPr>
          <p:cNvPr id="23" name="Rectangle 22">
            <a:extLst>
              <a:ext uri="{FF2B5EF4-FFF2-40B4-BE49-F238E27FC236}">
                <a16:creationId xmlns:a16="http://schemas.microsoft.com/office/drawing/2014/main" id="{FCEC2294-5A7B-45E5-9251-C1AA89F4A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alpha val="6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88E39D-A56C-4FC2-B89D-2EE1F0631B55}"/>
              </a:ext>
            </a:extLst>
          </p:cNvPr>
          <p:cNvSpPr>
            <a:spLocks noGrp="1"/>
          </p:cNvSpPr>
          <p:nvPr>
            <p:ph type="title"/>
          </p:nvPr>
        </p:nvSpPr>
        <p:spPr>
          <a:xfrm>
            <a:off x="838201" y="1065862"/>
            <a:ext cx="3313164" cy="4726276"/>
          </a:xfrm>
        </p:spPr>
        <p:txBody>
          <a:bodyPr>
            <a:normAutofit/>
          </a:bodyPr>
          <a:lstStyle/>
          <a:p>
            <a:pPr algn="r"/>
            <a:r>
              <a:rPr lang="en-US" sz="4000"/>
              <a:t>Investigation of Formal Complaint 34 CFR § 106.45(b)(5)</a:t>
            </a:r>
          </a:p>
        </p:txBody>
      </p:sp>
      <p:cxnSp>
        <p:nvCxnSpPr>
          <p:cNvPr id="25" name="Straight Connector 2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BC9C2EA-489B-422E-BC53-CE9FEB3E7DF9}"/>
              </a:ext>
            </a:extLst>
          </p:cNvPr>
          <p:cNvSpPr>
            <a:spLocks noGrp="1"/>
          </p:cNvSpPr>
          <p:nvPr>
            <p:ph idx="1"/>
          </p:nvPr>
        </p:nvSpPr>
        <p:spPr>
          <a:xfrm>
            <a:off x="5155379" y="1065862"/>
            <a:ext cx="6192319" cy="4726276"/>
          </a:xfrm>
        </p:spPr>
        <p:txBody>
          <a:bodyPr anchor="ctr">
            <a:normAutofit/>
          </a:bodyPr>
          <a:lstStyle/>
          <a:p>
            <a:r>
              <a:rPr lang="en-US" sz="2000"/>
              <a:t>The investigator “must serve impartially, including by avoiding prejudgment of the facts at issue, conflicts of interest or bias.”</a:t>
            </a:r>
          </a:p>
          <a:p>
            <a:r>
              <a:rPr lang="en-US" sz="2000"/>
              <a:t>What does it mean to have bias?</a:t>
            </a:r>
          </a:p>
          <a:p>
            <a:pPr lvl="1"/>
            <a:r>
              <a:rPr lang="en-US" sz="2000"/>
              <a:t>Bias: inclination; prejudge (Black’s Law Dictionary)</a:t>
            </a:r>
          </a:p>
          <a:p>
            <a:pPr lvl="1"/>
            <a:r>
              <a:rPr lang="en-US" sz="2000"/>
              <a:t>Bias: predisposition or prejudice (The Oxford Dictionary and Thesaurus)</a:t>
            </a:r>
          </a:p>
          <a:p>
            <a:pPr lvl="1"/>
            <a:r>
              <a:rPr lang="en-US" sz="2000"/>
              <a:t>Bias: a. an inclination temperament or outlook </a:t>
            </a:r>
            <a:r>
              <a:rPr lang="en-US" sz="2000" i="1"/>
              <a:t>especially: </a:t>
            </a:r>
            <a:r>
              <a:rPr lang="en-US" sz="2000"/>
              <a:t>a personal and sometimes unreasoned judgment; prejudice; b. an instance of such prejudice; c. bent, tendency (Merriam-Webster Online Dictionary)</a:t>
            </a:r>
          </a:p>
        </p:txBody>
      </p:sp>
    </p:spTree>
    <p:extLst>
      <p:ext uri="{BB962C8B-B14F-4D97-AF65-F5344CB8AC3E}">
        <p14:creationId xmlns:p14="http://schemas.microsoft.com/office/powerpoint/2010/main" val="9164681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Content Placeholder 10">
            <a:extLst>
              <a:ext uri="{FF2B5EF4-FFF2-40B4-BE49-F238E27FC236}">
                <a16:creationId xmlns:a16="http://schemas.microsoft.com/office/drawing/2014/main" id="{7ECC1277-C999-48E4-86F3-7139EF13D8FD}"/>
              </a:ext>
            </a:extLst>
          </p:cNvPr>
          <p:cNvPicPr>
            <a:picLocks noGrp="1" noChangeAspect="1"/>
          </p:cNvPicPr>
          <p:nvPr>
            <p:ph idx="1"/>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036" b="14074"/>
          <a:stretch/>
        </p:blipFill>
        <p:spPr>
          <a:xfrm>
            <a:off x="20" y="1282"/>
            <a:ext cx="12191980" cy="6856718"/>
          </a:xfrm>
          <a:prstGeom prst="rect">
            <a:avLst/>
          </a:prstGeom>
        </p:spPr>
      </p:pic>
      <p:sp>
        <p:nvSpPr>
          <p:cNvPr id="12" name="TextBox 11">
            <a:extLst>
              <a:ext uri="{FF2B5EF4-FFF2-40B4-BE49-F238E27FC236}">
                <a16:creationId xmlns:a16="http://schemas.microsoft.com/office/drawing/2014/main" id="{A64DB845-A677-4B52-89F7-EFDD676EFA4C}"/>
              </a:ext>
            </a:extLst>
          </p:cNvPr>
          <p:cNvSpPr txBox="1"/>
          <p:nvPr/>
        </p:nvSpPr>
        <p:spPr>
          <a:xfrm>
            <a:off x="9884958" y="6657945"/>
            <a:ext cx="2307042"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hlinkClick r:id="rId4" tooltip="http://www.progressive-charlestown.com/2011/11/with-friends-like-these-who-needs.html">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rPr>
              <a:t> by Unknown Author is licensed under </a:t>
            </a: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hlinkClick r:id="rId5" tooltip="https://creativecommons.org/licenses/by-sa/3.0/">
                  <a:extLst>
                    <a:ext uri="{A12FA001-AC4F-418D-AE19-62706E023703}">
                      <ahyp:hlinkClr xmlns:ahyp="http://schemas.microsoft.com/office/drawing/2018/hyperlinkcolor" val="tx"/>
                    </a:ext>
                  </a:extLst>
                </a:hlinkClick>
              </a:rPr>
              <a:t>CC BY-SA</a:t>
            </a:r>
            <a:endParaRPr kumimoji="0" lang="en-US" sz="7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4422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3"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3824A02-F299-48D7-8AAD-EDDA0ADEB49F}"/>
              </a:ext>
            </a:extLst>
          </p:cNvPr>
          <p:cNvSpPr>
            <a:spLocks noGrp="1"/>
          </p:cNvSpPr>
          <p:nvPr>
            <p:ph type="title"/>
          </p:nvPr>
        </p:nvSpPr>
        <p:spPr>
          <a:xfrm>
            <a:off x="1047280" y="759805"/>
            <a:ext cx="10306520" cy="1325563"/>
          </a:xfrm>
        </p:spPr>
        <p:txBody>
          <a:bodyPr>
            <a:normAutofit/>
          </a:bodyPr>
          <a:lstStyle/>
          <a:p>
            <a:r>
              <a:rPr lang="en-US" sz="4000">
                <a:solidFill>
                  <a:srgbClr val="FFFFFF"/>
                </a:solidFill>
              </a:rPr>
              <a:t>Conducting Effective Investigations</a:t>
            </a:r>
          </a:p>
        </p:txBody>
      </p:sp>
      <p:sp>
        <p:nvSpPr>
          <p:cNvPr id="3" name="Content Placeholder 2">
            <a:extLst>
              <a:ext uri="{FF2B5EF4-FFF2-40B4-BE49-F238E27FC236}">
                <a16:creationId xmlns:a16="http://schemas.microsoft.com/office/drawing/2014/main" id="{11001E30-FFDD-43FB-A36C-D7DE928A9CD3}"/>
              </a:ext>
            </a:extLst>
          </p:cNvPr>
          <p:cNvSpPr>
            <a:spLocks noGrp="1"/>
          </p:cNvSpPr>
          <p:nvPr>
            <p:ph idx="1"/>
          </p:nvPr>
        </p:nvSpPr>
        <p:spPr>
          <a:xfrm>
            <a:off x="1424904" y="2494450"/>
            <a:ext cx="4053545" cy="3563159"/>
          </a:xfrm>
        </p:spPr>
        <p:txBody>
          <a:bodyPr>
            <a:normAutofit/>
          </a:bodyPr>
          <a:lstStyle/>
          <a:p>
            <a:r>
              <a:rPr lang="en-US" sz="1700"/>
              <a:t>Who should conduct the investigation?</a:t>
            </a:r>
          </a:p>
          <a:p>
            <a:pPr lvl="1"/>
            <a:r>
              <a:rPr lang="en-US" sz="1700"/>
              <a:t>Title IX Coordinator should make this determination.</a:t>
            </a:r>
          </a:p>
          <a:p>
            <a:pPr lvl="1"/>
            <a:r>
              <a:rPr lang="en-US" sz="1700"/>
              <a:t>Consider nature of the complaint, complexity, experience of potential investigators.</a:t>
            </a:r>
          </a:p>
          <a:p>
            <a:pPr lvl="1"/>
            <a:r>
              <a:rPr lang="en-US" sz="1700"/>
              <a:t>Investigator must be objective and unbiased.</a:t>
            </a:r>
          </a:p>
          <a:p>
            <a:pPr lvl="1"/>
            <a:r>
              <a:rPr lang="en-US" sz="1700"/>
              <a:t>Consider existing relationships that may impact (or be perceived as impacting) objectivity or bias.</a:t>
            </a:r>
          </a:p>
        </p:txBody>
      </p:sp>
      <p:pic>
        <p:nvPicPr>
          <p:cNvPr id="5" name="Picture 4" descr="A picture containing logo&#10;&#10;Description automatically generated">
            <a:extLst>
              <a:ext uri="{FF2B5EF4-FFF2-40B4-BE49-F238E27FC236}">
                <a16:creationId xmlns:a16="http://schemas.microsoft.com/office/drawing/2014/main" id="{2C3DD355-9DD4-4167-9216-DA6A92F1658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511" r="17690" b="-1"/>
          <a:stretch/>
        </p:blipFill>
        <p:spPr>
          <a:xfrm>
            <a:off x="6098892" y="2492376"/>
            <a:ext cx="4802404" cy="3563372"/>
          </a:xfrm>
          <a:prstGeom prst="rect">
            <a:avLst/>
          </a:prstGeom>
        </p:spPr>
      </p:pic>
    </p:spTree>
    <p:extLst>
      <p:ext uri="{BB962C8B-B14F-4D97-AF65-F5344CB8AC3E}">
        <p14:creationId xmlns:p14="http://schemas.microsoft.com/office/powerpoint/2010/main" val="29700732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3824A02-F299-48D7-8AAD-EDDA0ADEB49F}"/>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Conducting Effective Investigations</a:t>
            </a:r>
          </a:p>
        </p:txBody>
      </p:sp>
      <p:sp>
        <p:nvSpPr>
          <p:cNvPr id="3" name="Content Placeholder 2">
            <a:extLst>
              <a:ext uri="{FF2B5EF4-FFF2-40B4-BE49-F238E27FC236}">
                <a16:creationId xmlns:a16="http://schemas.microsoft.com/office/drawing/2014/main" id="{11001E30-FFDD-43FB-A36C-D7DE928A9CD3}"/>
              </a:ext>
            </a:extLst>
          </p:cNvPr>
          <p:cNvSpPr>
            <a:spLocks noGrp="1"/>
          </p:cNvSpPr>
          <p:nvPr>
            <p:ph idx="1"/>
          </p:nvPr>
        </p:nvSpPr>
        <p:spPr>
          <a:xfrm>
            <a:off x="1367624" y="2490436"/>
            <a:ext cx="9708995" cy="3567173"/>
          </a:xfrm>
        </p:spPr>
        <p:txBody>
          <a:bodyPr anchor="ctr">
            <a:normAutofit/>
          </a:bodyPr>
          <a:lstStyle/>
          <a:p>
            <a:r>
              <a:rPr lang="en-US" sz="2200"/>
              <a:t>Before you start - plan your investigation</a:t>
            </a:r>
          </a:p>
          <a:p>
            <a:pPr lvl="1"/>
            <a:r>
              <a:rPr lang="en-US" sz="2200"/>
              <a:t>Review formal complaint</a:t>
            </a:r>
          </a:p>
          <a:p>
            <a:pPr lvl="1"/>
            <a:r>
              <a:rPr lang="en-US" sz="2200"/>
              <a:t>Review notes from any initial conversations with complainant/reporter</a:t>
            </a:r>
          </a:p>
          <a:p>
            <a:pPr lvl="1"/>
            <a:r>
              <a:rPr lang="en-US" sz="2200"/>
              <a:t>Review applicable policies (and follow them)</a:t>
            </a:r>
          </a:p>
          <a:p>
            <a:pPr lvl="1"/>
            <a:r>
              <a:rPr lang="en-US" sz="2200"/>
              <a:t>Determine extent of relevant documents, videos, social media posts, etc.</a:t>
            </a:r>
          </a:p>
          <a:p>
            <a:pPr lvl="2"/>
            <a:r>
              <a:rPr lang="en-US" sz="2200"/>
              <a:t>To the extent possible, collect and review relevant documents, videos, social media posts, etc. prior to conducting witness interviews.</a:t>
            </a:r>
          </a:p>
          <a:p>
            <a:pPr lvl="1"/>
            <a:r>
              <a:rPr lang="en-US" sz="2200"/>
              <a:t>Determine who to interview and the order in which you plan to interview witnesses</a:t>
            </a:r>
          </a:p>
          <a:p>
            <a:pPr marL="0" indent="0">
              <a:buNone/>
            </a:pPr>
            <a:endParaRPr lang="en-US" sz="2200"/>
          </a:p>
        </p:txBody>
      </p:sp>
    </p:spTree>
    <p:extLst>
      <p:ext uri="{BB962C8B-B14F-4D97-AF65-F5344CB8AC3E}">
        <p14:creationId xmlns:p14="http://schemas.microsoft.com/office/powerpoint/2010/main" val="28668352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F2EE5D43-0F3F-432E-A607-F66739215ADE}"/>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Conducting Effective Investigations</a:t>
            </a:r>
          </a:p>
        </p:txBody>
      </p:sp>
      <p:sp>
        <p:nvSpPr>
          <p:cNvPr id="3" name="Content Placeholder 2">
            <a:extLst>
              <a:ext uri="{FF2B5EF4-FFF2-40B4-BE49-F238E27FC236}">
                <a16:creationId xmlns:a16="http://schemas.microsoft.com/office/drawing/2014/main" id="{6BC83620-7F01-46D8-BCD6-DBE324C32160}"/>
              </a:ext>
            </a:extLst>
          </p:cNvPr>
          <p:cNvSpPr>
            <a:spLocks noGrp="1"/>
          </p:cNvSpPr>
          <p:nvPr>
            <p:ph idx="1"/>
          </p:nvPr>
        </p:nvSpPr>
        <p:spPr>
          <a:xfrm>
            <a:off x="1367624" y="2490436"/>
            <a:ext cx="9708995" cy="3567173"/>
          </a:xfrm>
        </p:spPr>
        <p:txBody>
          <a:bodyPr anchor="ctr">
            <a:normAutofit/>
          </a:bodyPr>
          <a:lstStyle/>
          <a:p>
            <a:r>
              <a:rPr lang="en-US" sz="2000"/>
              <a:t>Determining who to interview</a:t>
            </a:r>
          </a:p>
          <a:p>
            <a:pPr lvl="1"/>
            <a:r>
              <a:rPr lang="en-US" sz="2000"/>
              <a:t>Complainant</a:t>
            </a:r>
          </a:p>
          <a:p>
            <a:pPr lvl="1"/>
            <a:r>
              <a:rPr lang="en-US" sz="2000"/>
              <a:t>Respondent</a:t>
            </a:r>
          </a:p>
          <a:p>
            <a:pPr lvl="1"/>
            <a:r>
              <a:rPr lang="en-US" sz="2000"/>
              <a:t>Eyewitnesses</a:t>
            </a:r>
          </a:p>
          <a:p>
            <a:pPr lvl="1"/>
            <a:r>
              <a:rPr lang="en-US" sz="2000"/>
              <a:t>Others with relevant information</a:t>
            </a:r>
          </a:p>
          <a:p>
            <a:pPr lvl="1"/>
            <a:r>
              <a:rPr lang="en-US" sz="2000"/>
              <a:t>Witnesses the complainant identifies</a:t>
            </a:r>
          </a:p>
          <a:p>
            <a:pPr lvl="1"/>
            <a:r>
              <a:rPr lang="en-US" sz="2000"/>
              <a:t>Witnesses the respondent identifies</a:t>
            </a:r>
          </a:p>
          <a:p>
            <a:r>
              <a:rPr lang="en-US" sz="2000"/>
              <a:t>Determining order of interviews</a:t>
            </a:r>
          </a:p>
          <a:p>
            <a:pPr lvl="1"/>
            <a:r>
              <a:rPr lang="en-US" sz="2000"/>
              <a:t>Generally, the complainant will be interviewed first and the respondent last.</a:t>
            </a:r>
          </a:p>
          <a:p>
            <a:pPr lvl="1"/>
            <a:r>
              <a:rPr lang="en-US" sz="2000"/>
              <a:t>Consider whether there is any benefit to strategically ordering other interviews.</a:t>
            </a:r>
          </a:p>
        </p:txBody>
      </p:sp>
    </p:spTree>
    <p:extLst>
      <p:ext uri="{BB962C8B-B14F-4D97-AF65-F5344CB8AC3E}">
        <p14:creationId xmlns:p14="http://schemas.microsoft.com/office/powerpoint/2010/main" val="31901695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BC74B-A8D1-4075-AC8B-D1FF4401B7C4}"/>
              </a:ext>
            </a:extLst>
          </p:cNvPr>
          <p:cNvSpPr>
            <a:spLocks noGrp="1"/>
          </p:cNvSpPr>
          <p:nvPr>
            <p:ph type="title"/>
          </p:nvPr>
        </p:nvSpPr>
        <p:spPr>
          <a:xfrm>
            <a:off x="4965430" y="629268"/>
            <a:ext cx="6586491" cy="1286160"/>
          </a:xfrm>
        </p:spPr>
        <p:txBody>
          <a:bodyPr anchor="b">
            <a:normAutofit/>
          </a:bodyPr>
          <a:lstStyle/>
          <a:p>
            <a:r>
              <a:rPr lang="en-US" sz="4100"/>
              <a:t>Witness Interviews Generally</a:t>
            </a:r>
          </a:p>
        </p:txBody>
      </p:sp>
      <p:sp>
        <p:nvSpPr>
          <p:cNvPr id="3" name="Content Placeholder 2">
            <a:extLst>
              <a:ext uri="{FF2B5EF4-FFF2-40B4-BE49-F238E27FC236}">
                <a16:creationId xmlns:a16="http://schemas.microsoft.com/office/drawing/2014/main" id="{2FDEA1ED-367F-433A-9B35-D826FFB4035F}"/>
              </a:ext>
            </a:extLst>
          </p:cNvPr>
          <p:cNvSpPr>
            <a:spLocks noGrp="1"/>
          </p:cNvSpPr>
          <p:nvPr>
            <p:ph idx="1"/>
          </p:nvPr>
        </p:nvSpPr>
        <p:spPr>
          <a:xfrm>
            <a:off x="4965431" y="2438400"/>
            <a:ext cx="6586489" cy="3785419"/>
          </a:xfrm>
        </p:spPr>
        <p:txBody>
          <a:bodyPr>
            <a:normAutofit/>
          </a:bodyPr>
          <a:lstStyle/>
          <a:p>
            <a:r>
              <a:rPr lang="en-US" sz="2000"/>
              <a:t>All interviews should be conducted in a private space and should be discreet.</a:t>
            </a:r>
          </a:p>
          <a:p>
            <a:r>
              <a:rPr lang="en-US" sz="2000"/>
              <a:t>Conduct interviews promptly, while memories are freshest.</a:t>
            </a:r>
          </a:p>
          <a:p>
            <a:r>
              <a:rPr lang="en-US" sz="2000"/>
              <a:t>Interview each witness separately.</a:t>
            </a:r>
          </a:p>
          <a:p>
            <a:r>
              <a:rPr lang="en-US" sz="2000"/>
              <a:t>Listen more than you talk.</a:t>
            </a:r>
          </a:p>
          <a:p>
            <a:r>
              <a:rPr lang="en-US" sz="2000"/>
              <a:t>Begin by briefly explaining the purpose of the interview, without too much detail.</a:t>
            </a:r>
          </a:p>
          <a:p>
            <a:r>
              <a:rPr lang="en-US" sz="2000"/>
              <a:t>Explain the process and your role and that no conclusions have been reached.</a:t>
            </a:r>
          </a:p>
          <a:p>
            <a:endParaRPr lang="en-US" sz="2000"/>
          </a:p>
        </p:txBody>
      </p:sp>
      <p:pic>
        <p:nvPicPr>
          <p:cNvPr id="6" name="Picture 4">
            <a:extLst>
              <a:ext uri="{FF2B5EF4-FFF2-40B4-BE49-F238E27FC236}">
                <a16:creationId xmlns:a16="http://schemas.microsoft.com/office/drawing/2014/main" id="{AD03E11A-84D8-4FBB-B8C6-705321FD5070}"/>
              </a:ext>
            </a:extLst>
          </p:cNvPr>
          <p:cNvPicPr>
            <a:picLocks noChangeAspect="1"/>
          </p:cNvPicPr>
          <p:nvPr/>
        </p:nvPicPr>
        <p:blipFill rotWithShape="1">
          <a:blip r:embed="rId2"/>
          <a:srcRect l="14943" r="40275" b="-1"/>
          <a:stretch/>
        </p:blipFill>
        <p:spPr>
          <a:xfrm>
            <a:off x="20" y="10"/>
            <a:ext cx="4635571" cy="6857990"/>
          </a:xfrm>
          <a:prstGeom prst="rect">
            <a:avLst/>
          </a:prstGeom>
          <a:effectLst/>
        </p:spPr>
      </p:pic>
      <p:cxnSp>
        <p:nvCxnSpPr>
          <p:cNvPr id="7"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E9E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81923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BC74B-A8D1-4075-AC8B-D1FF4401B7C4}"/>
              </a:ext>
            </a:extLst>
          </p:cNvPr>
          <p:cNvSpPr>
            <a:spLocks noGrp="1"/>
          </p:cNvSpPr>
          <p:nvPr>
            <p:ph type="title"/>
          </p:nvPr>
        </p:nvSpPr>
        <p:spPr>
          <a:xfrm>
            <a:off x="4965430" y="629268"/>
            <a:ext cx="6586491" cy="1286160"/>
          </a:xfrm>
        </p:spPr>
        <p:txBody>
          <a:bodyPr anchor="b">
            <a:normAutofit/>
          </a:bodyPr>
          <a:lstStyle/>
          <a:p>
            <a:r>
              <a:rPr lang="en-US" sz="4100"/>
              <a:t>Witness Interviews Generally</a:t>
            </a:r>
          </a:p>
        </p:txBody>
      </p:sp>
      <p:sp>
        <p:nvSpPr>
          <p:cNvPr id="3" name="Content Placeholder 2">
            <a:extLst>
              <a:ext uri="{FF2B5EF4-FFF2-40B4-BE49-F238E27FC236}">
                <a16:creationId xmlns:a16="http://schemas.microsoft.com/office/drawing/2014/main" id="{2FDEA1ED-367F-433A-9B35-D826FFB4035F}"/>
              </a:ext>
            </a:extLst>
          </p:cNvPr>
          <p:cNvSpPr>
            <a:spLocks noGrp="1"/>
          </p:cNvSpPr>
          <p:nvPr>
            <p:ph idx="1"/>
          </p:nvPr>
        </p:nvSpPr>
        <p:spPr>
          <a:xfrm>
            <a:off x="4965431" y="2438400"/>
            <a:ext cx="6586489" cy="3785419"/>
          </a:xfrm>
        </p:spPr>
        <p:txBody>
          <a:bodyPr>
            <a:normAutofit fontScale="92500" lnSpcReduction="10000"/>
          </a:bodyPr>
          <a:lstStyle/>
          <a:p>
            <a:r>
              <a:rPr lang="en-US"/>
              <a:t>Ask open-ended questions. </a:t>
            </a:r>
          </a:p>
          <a:p>
            <a:pPr lvl="1"/>
            <a:r>
              <a:rPr lang="en-US"/>
              <a:t>Who, what, when, where, why, and how</a:t>
            </a:r>
          </a:p>
          <a:p>
            <a:r>
              <a:rPr lang="en-US"/>
              <a:t>Follow up and get the details</a:t>
            </a:r>
          </a:p>
          <a:p>
            <a:pPr lvl="1"/>
            <a:r>
              <a:rPr lang="en-US"/>
              <a:t>Tell me more about …</a:t>
            </a:r>
          </a:p>
          <a:p>
            <a:pPr lvl="1"/>
            <a:r>
              <a:rPr lang="en-US"/>
              <a:t>What happened next?</a:t>
            </a:r>
          </a:p>
          <a:p>
            <a:pPr lvl="1"/>
            <a:r>
              <a:rPr lang="en-US"/>
              <a:t>What else?</a:t>
            </a:r>
          </a:p>
          <a:p>
            <a:r>
              <a:rPr lang="en-US"/>
              <a:t>But, after asking open-ended questions, don’t be afraid to ask direct questions. </a:t>
            </a:r>
          </a:p>
          <a:p>
            <a:pPr lvl="1"/>
            <a:r>
              <a:rPr lang="en-US"/>
              <a:t>Did you say …?</a:t>
            </a:r>
          </a:p>
          <a:p>
            <a:pPr lvl="1"/>
            <a:r>
              <a:rPr lang="en-US"/>
              <a:t>Did you do …?</a:t>
            </a:r>
          </a:p>
          <a:p>
            <a:endParaRPr lang="en-US" sz="2000"/>
          </a:p>
        </p:txBody>
      </p:sp>
      <p:pic>
        <p:nvPicPr>
          <p:cNvPr id="6" name="Picture 4">
            <a:extLst>
              <a:ext uri="{FF2B5EF4-FFF2-40B4-BE49-F238E27FC236}">
                <a16:creationId xmlns:a16="http://schemas.microsoft.com/office/drawing/2014/main" id="{AD03E11A-84D8-4FBB-B8C6-705321FD5070}"/>
              </a:ext>
            </a:extLst>
          </p:cNvPr>
          <p:cNvPicPr>
            <a:picLocks noChangeAspect="1"/>
          </p:cNvPicPr>
          <p:nvPr/>
        </p:nvPicPr>
        <p:blipFill rotWithShape="1">
          <a:blip r:embed="rId2"/>
          <a:srcRect l="14943" r="40275" b="-1"/>
          <a:stretch/>
        </p:blipFill>
        <p:spPr>
          <a:xfrm>
            <a:off x="20" y="10"/>
            <a:ext cx="4635571" cy="6857990"/>
          </a:xfrm>
          <a:prstGeom prst="rect">
            <a:avLst/>
          </a:prstGeom>
          <a:effectLst/>
        </p:spPr>
      </p:pic>
      <p:cxnSp>
        <p:nvCxnSpPr>
          <p:cNvPr id="7"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E9E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4414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BC74B-A8D1-4075-AC8B-D1FF4401B7C4}"/>
              </a:ext>
            </a:extLst>
          </p:cNvPr>
          <p:cNvSpPr>
            <a:spLocks noGrp="1"/>
          </p:cNvSpPr>
          <p:nvPr>
            <p:ph type="title"/>
          </p:nvPr>
        </p:nvSpPr>
        <p:spPr>
          <a:xfrm>
            <a:off x="4965430" y="629268"/>
            <a:ext cx="6586491" cy="1286160"/>
          </a:xfrm>
        </p:spPr>
        <p:txBody>
          <a:bodyPr anchor="b">
            <a:normAutofit/>
          </a:bodyPr>
          <a:lstStyle/>
          <a:p>
            <a:r>
              <a:rPr lang="en-US" sz="4100"/>
              <a:t>Witness Interviews Generally</a:t>
            </a:r>
          </a:p>
        </p:txBody>
      </p:sp>
      <p:sp>
        <p:nvSpPr>
          <p:cNvPr id="3" name="Content Placeholder 2">
            <a:extLst>
              <a:ext uri="{FF2B5EF4-FFF2-40B4-BE49-F238E27FC236}">
                <a16:creationId xmlns:a16="http://schemas.microsoft.com/office/drawing/2014/main" id="{2FDEA1ED-367F-433A-9B35-D826FFB4035F}"/>
              </a:ext>
            </a:extLst>
          </p:cNvPr>
          <p:cNvSpPr>
            <a:spLocks noGrp="1"/>
          </p:cNvSpPr>
          <p:nvPr>
            <p:ph idx="1"/>
          </p:nvPr>
        </p:nvSpPr>
        <p:spPr>
          <a:xfrm>
            <a:off x="4965431" y="2438400"/>
            <a:ext cx="6586489" cy="3785419"/>
          </a:xfrm>
        </p:spPr>
        <p:txBody>
          <a:bodyPr>
            <a:normAutofit/>
          </a:bodyPr>
          <a:lstStyle/>
          <a:p>
            <a:r>
              <a:rPr lang="en-US"/>
              <a:t>Take detailed notes of every interview.  </a:t>
            </a:r>
          </a:p>
          <a:p>
            <a:pPr lvl="1"/>
            <a:r>
              <a:rPr lang="en-US"/>
              <a:t>Consider having a second person designated to take notes.</a:t>
            </a:r>
          </a:p>
          <a:p>
            <a:pPr lvl="1"/>
            <a:r>
              <a:rPr lang="en-US"/>
              <a:t>Complete your notes immediately following the interview when the details are still fresh.</a:t>
            </a:r>
          </a:p>
          <a:p>
            <a:endParaRPr lang="en-US" sz="2000"/>
          </a:p>
        </p:txBody>
      </p:sp>
      <p:pic>
        <p:nvPicPr>
          <p:cNvPr id="6" name="Picture 4">
            <a:extLst>
              <a:ext uri="{FF2B5EF4-FFF2-40B4-BE49-F238E27FC236}">
                <a16:creationId xmlns:a16="http://schemas.microsoft.com/office/drawing/2014/main" id="{AD03E11A-84D8-4FBB-B8C6-705321FD5070}"/>
              </a:ext>
            </a:extLst>
          </p:cNvPr>
          <p:cNvPicPr>
            <a:picLocks noChangeAspect="1"/>
          </p:cNvPicPr>
          <p:nvPr/>
        </p:nvPicPr>
        <p:blipFill rotWithShape="1">
          <a:blip r:embed="rId2"/>
          <a:srcRect l="14943" r="40275" b="-1"/>
          <a:stretch/>
        </p:blipFill>
        <p:spPr>
          <a:xfrm>
            <a:off x="20" y="10"/>
            <a:ext cx="4635571" cy="6857990"/>
          </a:xfrm>
          <a:prstGeom prst="rect">
            <a:avLst/>
          </a:prstGeom>
          <a:effectLst/>
        </p:spPr>
      </p:pic>
      <p:cxnSp>
        <p:nvCxnSpPr>
          <p:cNvPr id="7"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E9E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22288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BC74B-A8D1-4075-AC8B-D1FF4401B7C4}"/>
              </a:ext>
            </a:extLst>
          </p:cNvPr>
          <p:cNvSpPr>
            <a:spLocks noGrp="1"/>
          </p:cNvSpPr>
          <p:nvPr>
            <p:ph type="title"/>
          </p:nvPr>
        </p:nvSpPr>
        <p:spPr>
          <a:xfrm>
            <a:off x="4965430" y="629268"/>
            <a:ext cx="6586491" cy="1286160"/>
          </a:xfrm>
        </p:spPr>
        <p:txBody>
          <a:bodyPr anchor="b">
            <a:normAutofit/>
          </a:bodyPr>
          <a:lstStyle/>
          <a:p>
            <a:r>
              <a:rPr lang="en-US" sz="4100"/>
              <a:t>Witness Interviews Generally</a:t>
            </a:r>
          </a:p>
        </p:txBody>
      </p:sp>
      <p:sp>
        <p:nvSpPr>
          <p:cNvPr id="3" name="Content Placeholder 2">
            <a:extLst>
              <a:ext uri="{FF2B5EF4-FFF2-40B4-BE49-F238E27FC236}">
                <a16:creationId xmlns:a16="http://schemas.microsoft.com/office/drawing/2014/main" id="{2FDEA1ED-367F-433A-9B35-D826FFB4035F}"/>
              </a:ext>
            </a:extLst>
          </p:cNvPr>
          <p:cNvSpPr>
            <a:spLocks noGrp="1"/>
          </p:cNvSpPr>
          <p:nvPr>
            <p:ph idx="1"/>
          </p:nvPr>
        </p:nvSpPr>
        <p:spPr>
          <a:xfrm>
            <a:off x="4965431" y="2438400"/>
            <a:ext cx="6586489" cy="3785419"/>
          </a:xfrm>
        </p:spPr>
        <p:txBody>
          <a:bodyPr>
            <a:normAutofit lnSpcReduction="10000"/>
          </a:bodyPr>
          <a:lstStyle/>
          <a:p>
            <a:r>
              <a:rPr lang="en-US"/>
              <a:t>Take detailed notes of every interview.  </a:t>
            </a:r>
          </a:p>
          <a:p>
            <a:pPr lvl="1"/>
            <a:r>
              <a:rPr lang="en-US"/>
              <a:t>In addition to making note of the witness’s answers, also make note of the witness’s demeanor during the interview – but do not make credibility determinations yet.</a:t>
            </a:r>
          </a:p>
          <a:p>
            <a:pPr lvl="2"/>
            <a:r>
              <a:rPr lang="en-US"/>
              <a:t>For example, did the witness appear calm and collected or fidgety and sweaty?  Did the witness answer each question promptly and look you in the eye or take a long time to come up with answers and display signs of distress?</a:t>
            </a:r>
          </a:p>
          <a:p>
            <a:pPr lvl="3"/>
            <a:r>
              <a:rPr lang="en-US"/>
              <a:t>Be careful not to mistake signs of trauma and memory recall with credibility signals</a:t>
            </a:r>
          </a:p>
          <a:p>
            <a:endParaRPr lang="en-US" sz="2000"/>
          </a:p>
        </p:txBody>
      </p:sp>
      <p:pic>
        <p:nvPicPr>
          <p:cNvPr id="6" name="Picture 4">
            <a:extLst>
              <a:ext uri="{FF2B5EF4-FFF2-40B4-BE49-F238E27FC236}">
                <a16:creationId xmlns:a16="http://schemas.microsoft.com/office/drawing/2014/main" id="{AD03E11A-84D8-4FBB-B8C6-705321FD5070}"/>
              </a:ext>
            </a:extLst>
          </p:cNvPr>
          <p:cNvPicPr>
            <a:picLocks noChangeAspect="1"/>
          </p:cNvPicPr>
          <p:nvPr/>
        </p:nvPicPr>
        <p:blipFill rotWithShape="1">
          <a:blip r:embed="rId2"/>
          <a:srcRect l="14943" r="40275" b="-1"/>
          <a:stretch/>
        </p:blipFill>
        <p:spPr>
          <a:xfrm>
            <a:off x="20" y="10"/>
            <a:ext cx="4635571" cy="6857990"/>
          </a:xfrm>
          <a:prstGeom prst="rect">
            <a:avLst/>
          </a:prstGeom>
          <a:effectLst/>
        </p:spPr>
      </p:pic>
      <p:cxnSp>
        <p:nvCxnSpPr>
          <p:cNvPr id="7"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E9E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35143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BC74B-A8D1-4075-AC8B-D1FF4401B7C4}"/>
              </a:ext>
            </a:extLst>
          </p:cNvPr>
          <p:cNvSpPr>
            <a:spLocks noGrp="1"/>
          </p:cNvSpPr>
          <p:nvPr>
            <p:ph type="title"/>
          </p:nvPr>
        </p:nvSpPr>
        <p:spPr>
          <a:xfrm>
            <a:off x="4965430" y="629268"/>
            <a:ext cx="6586491" cy="1286160"/>
          </a:xfrm>
        </p:spPr>
        <p:txBody>
          <a:bodyPr anchor="b">
            <a:normAutofit/>
          </a:bodyPr>
          <a:lstStyle/>
          <a:p>
            <a:r>
              <a:rPr lang="en-US" sz="4100"/>
              <a:t>Witness Interviews Generally</a:t>
            </a:r>
          </a:p>
        </p:txBody>
      </p:sp>
      <p:sp>
        <p:nvSpPr>
          <p:cNvPr id="3" name="Content Placeholder 2">
            <a:extLst>
              <a:ext uri="{FF2B5EF4-FFF2-40B4-BE49-F238E27FC236}">
                <a16:creationId xmlns:a16="http://schemas.microsoft.com/office/drawing/2014/main" id="{2FDEA1ED-367F-433A-9B35-D826FFB4035F}"/>
              </a:ext>
            </a:extLst>
          </p:cNvPr>
          <p:cNvSpPr>
            <a:spLocks noGrp="1"/>
          </p:cNvSpPr>
          <p:nvPr>
            <p:ph idx="1"/>
          </p:nvPr>
        </p:nvSpPr>
        <p:spPr>
          <a:xfrm>
            <a:off x="4965431" y="2438400"/>
            <a:ext cx="6586489" cy="3785419"/>
          </a:xfrm>
        </p:spPr>
        <p:txBody>
          <a:bodyPr>
            <a:normAutofit/>
          </a:bodyPr>
          <a:lstStyle/>
          <a:p>
            <a:r>
              <a:rPr lang="en-US"/>
              <a:t>Get it in writing.</a:t>
            </a:r>
          </a:p>
          <a:p>
            <a:pPr lvl="1"/>
            <a:r>
              <a:rPr lang="en-US" u="sng"/>
              <a:t>But</a:t>
            </a:r>
            <a:r>
              <a:rPr lang="en-US"/>
              <a:t> avoid just asking all the witnesses to give a written statement.  You must sit down with each witness and ask probing questions. </a:t>
            </a:r>
          </a:p>
          <a:p>
            <a:pPr lvl="1"/>
            <a:r>
              <a:rPr lang="en-US"/>
              <a:t>After interviewing the witness, prepare a written statement or notes and have the witness read and sign the notes.</a:t>
            </a:r>
          </a:p>
          <a:p>
            <a:endParaRPr lang="en-US" sz="2000"/>
          </a:p>
        </p:txBody>
      </p:sp>
      <p:pic>
        <p:nvPicPr>
          <p:cNvPr id="6" name="Picture 4">
            <a:extLst>
              <a:ext uri="{FF2B5EF4-FFF2-40B4-BE49-F238E27FC236}">
                <a16:creationId xmlns:a16="http://schemas.microsoft.com/office/drawing/2014/main" id="{AD03E11A-84D8-4FBB-B8C6-705321FD5070}"/>
              </a:ext>
            </a:extLst>
          </p:cNvPr>
          <p:cNvPicPr>
            <a:picLocks noChangeAspect="1"/>
          </p:cNvPicPr>
          <p:nvPr/>
        </p:nvPicPr>
        <p:blipFill rotWithShape="1">
          <a:blip r:embed="rId2"/>
          <a:srcRect l="14943" r="40275" b="-1"/>
          <a:stretch/>
        </p:blipFill>
        <p:spPr>
          <a:xfrm>
            <a:off x="20" y="10"/>
            <a:ext cx="4635571" cy="6857990"/>
          </a:xfrm>
          <a:prstGeom prst="rect">
            <a:avLst/>
          </a:prstGeom>
          <a:effectLst/>
        </p:spPr>
      </p:pic>
      <p:cxnSp>
        <p:nvCxnSpPr>
          <p:cNvPr id="7"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E9E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0739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BC74B-A8D1-4075-AC8B-D1FF4401B7C4}"/>
              </a:ext>
            </a:extLst>
          </p:cNvPr>
          <p:cNvSpPr>
            <a:spLocks noGrp="1"/>
          </p:cNvSpPr>
          <p:nvPr>
            <p:ph type="title"/>
          </p:nvPr>
        </p:nvSpPr>
        <p:spPr>
          <a:xfrm>
            <a:off x="4965430" y="629268"/>
            <a:ext cx="6586491" cy="1286160"/>
          </a:xfrm>
        </p:spPr>
        <p:txBody>
          <a:bodyPr anchor="b">
            <a:normAutofit/>
          </a:bodyPr>
          <a:lstStyle/>
          <a:p>
            <a:r>
              <a:rPr lang="en-US" sz="4100"/>
              <a:t>Witness Interviews Generally</a:t>
            </a:r>
          </a:p>
        </p:txBody>
      </p:sp>
      <p:sp>
        <p:nvSpPr>
          <p:cNvPr id="3" name="Content Placeholder 2">
            <a:extLst>
              <a:ext uri="{FF2B5EF4-FFF2-40B4-BE49-F238E27FC236}">
                <a16:creationId xmlns:a16="http://schemas.microsoft.com/office/drawing/2014/main" id="{2FDEA1ED-367F-433A-9B35-D826FFB4035F}"/>
              </a:ext>
            </a:extLst>
          </p:cNvPr>
          <p:cNvSpPr>
            <a:spLocks noGrp="1"/>
          </p:cNvSpPr>
          <p:nvPr>
            <p:ph idx="1"/>
          </p:nvPr>
        </p:nvSpPr>
        <p:spPr>
          <a:xfrm>
            <a:off x="4965431" y="2438400"/>
            <a:ext cx="6586489" cy="3785419"/>
          </a:xfrm>
        </p:spPr>
        <p:txBody>
          <a:bodyPr>
            <a:normAutofit lnSpcReduction="10000"/>
          </a:bodyPr>
          <a:lstStyle/>
          <a:p>
            <a:r>
              <a:rPr lang="en-US"/>
              <a:t>You cannot promise anonymity or complete confidentiality.</a:t>
            </a:r>
          </a:p>
          <a:p>
            <a:pPr lvl="1"/>
            <a:r>
              <a:rPr lang="en-US"/>
              <a:t>You can assure that witness that you will maintain confidentiality to the extent possible and that the investigation is handled on a need-to-know  basis.</a:t>
            </a:r>
          </a:p>
          <a:p>
            <a:r>
              <a:rPr lang="en-US"/>
              <a:t>Explain prohibition on retaliation and how the witness can report retaliation.</a:t>
            </a:r>
          </a:p>
          <a:p>
            <a:r>
              <a:rPr lang="en-US"/>
              <a:t>Each interview should be planned in advance but should not be “scripted.”</a:t>
            </a:r>
          </a:p>
          <a:p>
            <a:endParaRPr lang="en-US" sz="2000"/>
          </a:p>
        </p:txBody>
      </p:sp>
      <p:pic>
        <p:nvPicPr>
          <p:cNvPr id="6" name="Picture 4">
            <a:extLst>
              <a:ext uri="{FF2B5EF4-FFF2-40B4-BE49-F238E27FC236}">
                <a16:creationId xmlns:a16="http://schemas.microsoft.com/office/drawing/2014/main" id="{AD03E11A-84D8-4FBB-B8C6-705321FD5070}"/>
              </a:ext>
            </a:extLst>
          </p:cNvPr>
          <p:cNvPicPr>
            <a:picLocks noChangeAspect="1"/>
          </p:cNvPicPr>
          <p:nvPr/>
        </p:nvPicPr>
        <p:blipFill rotWithShape="1">
          <a:blip r:embed="rId2"/>
          <a:srcRect l="14943" r="40275" b="-1"/>
          <a:stretch/>
        </p:blipFill>
        <p:spPr>
          <a:xfrm>
            <a:off x="20" y="10"/>
            <a:ext cx="4635571" cy="6857990"/>
          </a:xfrm>
          <a:prstGeom prst="rect">
            <a:avLst/>
          </a:prstGeom>
          <a:effectLst/>
        </p:spPr>
      </p:pic>
      <p:cxnSp>
        <p:nvCxnSpPr>
          <p:cNvPr id="7"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E9E5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2887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2A2A77B-64CD-45F7-8429-A26280427230}"/>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Interviewing the Complainant</a:t>
            </a:r>
          </a:p>
        </p:txBody>
      </p:sp>
      <p:sp>
        <p:nvSpPr>
          <p:cNvPr id="3" name="Content Placeholder 2">
            <a:extLst>
              <a:ext uri="{FF2B5EF4-FFF2-40B4-BE49-F238E27FC236}">
                <a16:creationId xmlns:a16="http://schemas.microsoft.com/office/drawing/2014/main" id="{1DE19403-0368-45D2-A2FB-0EB4C545DE17}"/>
              </a:ext>
            </a:extLst>
          </p:cNvPr>
          <p:cNvSpPr>
            <a:spLocks noGrp="1"/>
          </p:cNvSpPr>
          <p:nvPr>
            <p:ph idx="1"/>
          </p:nvPr>
        </p:nvSpPr>
        <p:spPr>
          <a:xfrm>
            <a:off x="1367624" y="2490436"/>
            <a:ext cx="9708995" cy="3567173"/>
          </a:xfrm>
        </p:spPr>
        <p:txBody>
          <a:bodyPr anchor="ctr">
            <a:normAutofit/>
          </a:bodyPr>
          <a:lstStyle/>
          <a:p>
            <a:r>
              <a:rPr lang="en-US" sz="2000"/>
              <a:t>Set the tone.</a:t>
            </a:r>
          </a:p>
          <a:p>
            <a:pPr lvl="1"/>
            <a:r>
              <a:rPr lang="en-US" sz="2000"/>
              <a:t>Explain the purpose of the interview and the process.</a:t>
            </a:r>
          </a:p>
          <a:p>
            <a:pPr lvl="1"/>
            <a:r>
              <a:rPr lang="en-US" sz="2000"/>
              <a:t>Explain your role as objective fact finder.</a:t>
            </a:r>
          </a:p>
          <a:p>
            <a:pPr lvl="1"/>
            <a:r>
              <a:rPr lang="en-US" sz="2000"/>
              <a:t>Be courteous but try not to imply that you are a friend.</a:t>
            </a:r>
          </a:p>
          <a:p>
            <a:r>
              <a:rPr lang="en-US" sz="2000"/>
              <a:t>Confirm that the complainant believes you can be fair and objective.</a:t>
            </a:r>
          </a:p>
          <a:p>
            <a:r>
              <a:rPr lang="en-US" sz="2000"/>
              <a:t>Start with the written, formal complaint and have complainant confirm the completeness of complaint.</a:t>
            </a:r>
          </a:p>
          <a:p>
            <a:r>
              <a:rPr lang="en-US" sz="2000"/>
              <a:t>In an orderly fashion, ask questions to elicit the details of each allegation or incident in the complaint.</a:t>
            </a:r>
          </a:p>
          <a:p>
            <a:pPr lvl="1"/>
            <a:r>
              <a:rPr lang="en-US" sz="2000"/>
              <a:t>Chronological order is often best.</a:t>
            </a:r>
          </a:p>
          <a:p>
            <a:endParaRPr lang="en-US" sz="2000"/>
          </a:p>
        </p:txBody>
      </p:sp>
    </p:spTree>
    <p:extLst>
      <p:ext uri="{BB962C8B-B14F-4D97-AF65-F5344CB8AC3E}">
        <p14:creationId xmlns:p14="http://schemas.microsoft.com/office/powerpoint/2010/main" val="21155893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2A2A77B-64CD-45F7-8429-A26280427230}"/>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Interviewing the Complainant</a:t>
            </a:r>
          </a:p>
        </p:txBody>
      </p:sp>
      <p:sp>
        <p:nvSpPr>
          <p:cNvPr id="3" name="Content Placeholder 2">
            <a:extLst>
              <a:ext uri="{FF2B5EF4-FFF2-40B4-BE49-F238E27FC236}">
                <a16:creationId xmlns:a16="http://schemas.microsoft.com/office/drawing/2014/main" id="{1DE19403-0368-45D2-A2FB-0EB4C545DE17}"/>
              </a:ext>
            </a:extLst>
          </p:cNvPr>
          <p:cNvSpPr>
            <a:spLocks noGrp="1"/>
          </p:cNvSpPr>
          <p:nvPr>
            <p:ph idx="1"/>
          </p:nvPr>
        </p:nvSpPr>
        <p:spPr>
          <a:xfrm>
            <a:off x="1367624" y="2490436"/>
            <a:ext cx="9708995" cy="3567173"/>
          </a:xfrm>
        </p:spPr>
        <p:txBody>
          <a:bodyPr anchor="ctr">
            <a:normAutofit/>
          </a:bodyPr>
          <a:lstStyle/>
          <a:p>
            <a:r>
              <a:rPr lang="en-US" sz="2400"/>
              <a:t>Focus on one incident or allegation at a time.  Get all the details before moving to the next incident or allegation.</a:t>
            </a:r>
          </a:p>
          <a:p>
            <a:r>
              <a:rPr lang="en-US" sz="2400"/>
              <a:t>Oftentimes, the complainant will move forward to other events or circumstances that may or may not be relevant to the current incident or allegation being discussed.</a:t>
            </a:r>
          </a:p>
          <a:p>
            <a:pPr lvl="1"/>
            <a:r>
              <a:rPr lang="en-US"/>
              <a:t>Listen carefully and take notes.  If unclear what the connection is, ask clarifying questions.   </a:t>
            </a:r>
          </a:p>
          <a:p>
            <a:pPr lvl="1"/>
            <a:r>
              <a:rPr lang="en-US"/>
              <a:t>If complainant provides no connection, direct the complainant back to the incident or allegation you are currently on.</a:t>
            </a:r>
          </a:p>
        </p:txBody>
      </p:sp>
    </p:spTree>
    <p:extLst>
      <p:ext uri="{BB962C8B-B14F-4D97-AF65-F5344CB8AC3E}">
        <p14:creationId xmlns:p14="http://schemas.microsoft.com/office/powerpoint/2010/main" val="8309925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2A2A77B-64CD-45F7-8429-A26280427230}"/>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Interviewing the Complainant</a:t>
            </a:r>
          </a:p>
        </p:txBody>
      </p:sp>
      <p:sp>
        <p:nvSpPr>
          <p:cNvPr id="3" name="Content Placeholder 2">
            <a:extLst>
              <a:ext uri="{FF2B5EF4-FFF2-40B4-BE49-F238E27FC236}">
                <a16:creationId xmlns:a16="http://schemas.microsoft.com/office/drawing/2014/main" id="{1DE19403-0368-45D2-A2FB-0EB4C545DE17}"/>
              </a:ext>
            </a:extLst>
          </p:cNvPr>
          <p:cNvSpPr>
            <a:spLocks noGrp="1"/>
          </p:cNvSpPr>
          <p:nvPr>
            <p:ph idx="1"/>
          </p:nvPr>
        </p:nvSpPr>
        <p:spPr>
          <a:xfrm>
            <a:off x="1367624" y="2490436"/>
            <a:ext cx="9708995" cy="3567173"/>
          </a:xfrm>
        </p:spPr>
        <p:txBody>
          <a:bodyPr anchor="ctr">
            <a:normAutofit/>
          </a:bodyPr>
          <a:lstStyle/>
          <a:p>
            <a:r>
              <a:rPr lang="en-US" sz="2400"/>
              <a:t>For each incident, attempt to get the following details:</a:t>
            </a:r>
          </a:p>
          <a:p>
            <a:pPr lvl="1"/>
            <a:r>
              <a:rPr lang="en-US"/>
              <a:t>Date and time</a:t>
            </a:r>
          </a:p>
          <a:p>
            <a:pPr lvl="1"/>
            <a:r>
              <a:rPr lang="en-US"/>
              <a:t>Location</a:t>
            </a:r>
          </a:p>
          <a:p>
            <a:pPr lvl="1"/>
            <a:r>
              <a:rPr lang="en-US"/>
              <a:t>Names of everyone present</a:t>
            </a:r>
          </a:p>
          <a:p>
            <a:pPr lvl="1"/>
            <a:r>
              <a:rPr lang="en-US"/>
              <a:t>Detailed description of the events</a:t>
            </a:r>
          </a:p>
          <a:p>
            <a:pPr lvl="1"/>
            <a:r>
              <a:rPr lang="en-US"/>
              <a:t>Exact words said or gestures used, get quotes whenever possible</a:t>
            </a:r>
          </a:p>
          <a:p>
            <a:pPr lvl="1"/>
            <a:r>
              <a:rPr lang="en-US"/>
              <a:t>Reactions of all parties and witnesses</a:t>
            </a:r>
          </a:p>
          <a:p>
            <a:pPr lvl="1"/>
            <a:r>
              <a:rPr lang="en-US"/>
              <a:t>Any impact on school environment from the incident</a:t>
            </a:r>
          </a:p>
          <a:p>
            <a:pPr lvl="1"/>
            <a:r>
              <a:rPr lang="en-US"/>
              <a:t>Any effort by complainant or others to stop the incident/behavior</a:t>
            </a:r>
          </a:p>
        </p:txBody>
      </p:sp>
    </p:spTree>
    <p:extLst>
      <p:ext uri="{BB962C8B-B14F-4D97-AF65-F5344CB8AC3E}">
        <p14:creationId xmlns:p14="http://schemas.microsoft.com/office/powerpoint/2010/main" val="18753147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F3224164-1F42-468D-BDCD-3974F3B69FC7}"/>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Interviewing the Complainant</a:t>
            </a:r>
          </a:p>
        </p:txBody>
      </p:sp>
      <p:sp>
        <p:nvSpPr>
          <p:cNvPr id="3" name="Content Placeholder 2">
            <a:extLst>
              <a:ext uri="{FF2B5EF4-FFF2-40B4-BE49-F238E27FC236}">
                <a16:creationId xmlns:a16="http://schemas.microsoft.com/office/drawing/2014/main" id="{4503E92C-90BA-4D28-A9FA-728AC83F210E}"/>
              </a:ext>
            </a:extLst>
          </p:cNvPr>
          <p:cNvSpPr>
            <a:spLocks noGrp="1"/>
          </p:cNvSpPr>
          <p:nvPr>
            <p:ph idx="1"/>
          </p:nvPr>
        </p:nvSpPr>
        <p:spPr>
          <a:xfrm>
            <a:off x="1367624" y="2490436"/>
            <a:ext cx="9708995" cy="3567173"/>
          </a:xfrm>
        </p:spPr>
        <p:txBody>
          <a:bodyPr anchor="ctr">
            <a:normAutofit/>
          </a:bodyPr>
          <a:lstStyle/>
          <a:p>
            <a:r>
              <a:rPr lang="en-US" sz="2400"/>
              <a:t>Request copies of any documents, video, text messages, social media posts, etc. that the complainant has that are relevant.  </a:t>
            </a:r>
          </a:p>
          <a:p>
            <a:pPr lvl="1"/>
            <a:r>
              <a:rPr lang="en-US"/>
              <a:t>If the complainant did not keep the messages, etc., ask why not.  Explore other avenues to obtain copies.  Did the complainant send screenshots to anyone else at the time? Can phone records corroborate that the messages were sent, etc.  </a:t>
            </a:r>
          </a:p>
          <a:p>
            <a:pPr lvl="1"/>
            <a:r>
              <a:rPr lang="en-US"/>
              <a:t>Consider requesting copies before the interview, so that you can ask questions about them.  Otherwise, a follow up interview may be necessary.  </a:t>
            </a:r>
          </a:p>
          <a:p>
            <a:pPr marL="0" indent="0">
              <a:buNone/>
            </a:pPr>
            <a:endParaRPr lang="en-US" sz="2400"/>
          </a:p>
          <a:p>
            <a:endParaRPr lang="en-US" sz="2400"/>
          </a:p>
        </p:txBody>
      </p:sp>
    </p:spTree>
    <p:extLst>
      <p:ext uri="{BB962C8B-B14F-4D97-AF65-F5344CB8AC3E}">
        <p14:creationId xmlns:p14="http://schemas.microsoft.com/office/powerpoint/2010/main" val="17888411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F3224164-1F42-468D-BDCD-3974F3B69FC7}"/>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Interviewing the Complainant</a:t>
            </a:r>
          </a:p>
        </p:txBody>
      </p:sp>
      <p:sp>
        <p:nvSpPr>
          <p:cNvPr id="3" name="Content Placeholder 2">
            <a:extLst>
              <a:ext uri="{FF2B5EF4-FFF2-40B4-BE49-F238E27FC236}">
                <a16:creationId xmlns:a16="http://schemas.microsoft.com/office/drawing/2014/main" id="{4503E92C-90BA-4D28-A9FA-728AC83F210E}"/>
              </a:ext>
            </a:extLst>
          </p:cNvPr>
          <p:cNvSpPr>
            <a:spLocks noGrp="1"/>
          </p:cNvSpPr>
          <p:nvPr>
            <p:ph idx="1"/>
          </p:nvPr>
        </p:nvSpPr>
        <p:spPr>
          <a:xfrm>
            <a:off x="1367624" y="2490436"/>
            <a:ext cx="9708995" cy="3567173"/>
          </a:xfrm>
        </p:spPr>
        <p:txBody>
          <a:bodyPr anchor="ctr">
            <a:normAutofit/>
          </a:bodyPr>
          <a:lstStyle/>
          <a:p>
            <a:r>
              <a:rPr lang="en-US" sz="2400"/>
              <a:t>Once you have gotten all the details, ask whether there is anything else that the complainant wants you to know.  Follow up as appropriate.</a:t>
            </a:r>
          </a:p>
          <a:p>
            <a:r>
              <a:rPr lang="en-US" sz="2400"/>
              <a:t>Ask the complainant how the issue could be resolved.  Is there a preferred resolution?</a:t>
            </a:r>
          </a:p>
          <a:p>
            <a:r>
              <a:rPr lang="en-US" sz="2400"/>
              <a:t>To conclude the interview, describe the procedure that you will follow and expected timelines.</a:t>
            </a:r>
          </a:p>
          <a:p>
            <a:endParaRPr lang="en-US" sz="2400"/>
          </a:p>
        </p:txBody>
      </p:sp>
    </p:spTree>
    <p:extLst>
      <p:ext uri="{BB962C8B-B14F-4D97-AF65-F5344CB8AC3E}">
        <p14:creationId xmlns:p14="http://schemas.microsoft.com/office/powerpoint/2010/main" val="3376836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F3224164-1F42-468D-BDCD-3974F3B69FC7}"/>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Interviewing the Complainant</a:t>
            </a:r>
          </a:p>
        </p:txBody>
      </p:sp>
      <p:sp>
        <p:nvSpPr>
          <p:cNvPr id="3" name="Content Placeholder 2">
            <a:extLst>
              <a:ext uri="{FF2B5EF4-FFF2-40B4-BE49-F238E27FC236}">
                <a16:creationId xmlns:a16="http://schemas.microsoft.com/office/drawing/2014/main" id="{4503E92C-90BA-4D28-A9FA-728AC83F210E}"/>
              </a:ext>
            </a:extLst>
          </p:cNvPr>
          <p:cNvSpPr>
            <a:spLocks noGrp="1"/>
          </p:cNvSpPr>
          <p:nvPr>
            <p:ph idx="1"/>
          </p:nvPr>
        </p:nvSpPr>
        <p:spPr>
          <a:xfrm>
            <a:off x="1367624" y="2490436"/>
            <a:ext cx="9708995" cy="3567173"/>
          </a:xfrm>
        </p:spPr>
        <p:txBody>
          <a:bodyPr anchor="ctr">
            <a:normAutofit/>
          </a:bodyPr>
          <a:lstStyle/>
          <a:p>
            <a:r>
              <a:rPr lang="en-US" sz="2400"/>
              <a:t>Have the complainant review your notes, make any changes, and sign.</a:t>
            </a:r>
          </a:p>
          <a:p>
            <a:r>
              <a:rPr lang="en-US" sz="2400"/>
              <a:t>Advise the complainant to notify you immediately of any retaliation or additional incidents of harassment.</a:t>
            </a:r>
          </a:p>
          <a:p>
            <a:r>
              <a:rPr lang="en-US" sz="2400"/>
              <a:t>Consider whether additional supportive measures are appropriate based on information learned during the interview.</a:t>
            </a:r>
          </a:p>
          <a:p>
            <a:pPr marL="0" indent="0">
              <a:buNone/>
            </a:pPr>
            <a:endParaRPr lang="en-US" sz="2400"/>
          </a:p>
          <a:p>
            <a:endParaRPr lang="en-US" sz="2400"/>
          </a:p>
        </p:txBody>
      </p:sp>
    </p:spTree>
    <p:extLst>
      <p:ext uri="{BB962C8B-B14F-4D97-AF65-F5344CB8AC3E}">
        <p14:creationId xmlns:p14="http://schemas.microsoft.com/office/powerpoint/2010/main" val="6258885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descr="Questions">
            <a:extLst>
              <a:ext uri="{FF2B5EF4-FFF2-40B4-BE49-F238E27FC236}">
                <a16:creationId xmlns:a16="http://schemas.microsoft.com/office/drawing/2014/main" id="{A2F3B2DE-7767-47DF-B86D-5C27E62A92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38200" y="570706"/>
            <a:ext cx="914400" cy="914400"/>
          </a:xfrm>
          <a:prstGeom prst="rect">
            <a:avLst/>
          </a:prstGeom>
        </p:spPr>
      </p:pic>
      <p:sp>
        <p:nvSpPr>
          <p:cNvPr id="2" name="Title 1">
            <a:extLst>
              <a:ext uri="{FF2B5EF4-FFF2-40B4-BE49-F238E27FC236}">
                <a16:creationId xmlns:a16="http://schemas.microsoft.com/office/drawing/2014/main" id="{8449350F-85C3-4BE1-85A5-8E66842E064D}"/>
              </a:ext>
            </a:extLst>
          </p:cNvPr>
          <p:cNvSpPr>
            <a:spLocks noGrp="1"/>
          </p:cNvSpPr>
          <p:nvPr>
            <p:ph type="title"/>
          </p:nvPr>
        </p:nvSpPr>
        <p:spPr>
          <a:xfrm>
            <a:off x="1913468" y="365125"/>
            <a:ext cx="9440332" cy="1325563"/>
          </a:xfrm>
        </p:spPr>
        <p:txBody>
          <a:bodyPr>
            <a:normAutofit/>
          </a:bodyPr>
          <a:lstStyle/>
          <a:p>
            <a:r>
              <a:rPr lang="en-US" sz="5400"/>
              <a:t>Interviewing Witnesses</a:t>
            </a:r>
          </a:p>
        </p:txBody>
      </p:sp>
      <p:sp>
        <p:nvSpPr>
          <p:cNvPr id="10" name="Rectangle 9">
            <a:extLst>
              <a:ext uri="{FF2B5EF4-FFF2-40B4-BE49-F238E27FC236}">
                <a16:creationId xmlns:a16="http://schemas.microsoft.com/office/drawing/2014/main" id="{FF0330B1-AAAC-427D-8A95-40380162B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FDB3799-CEE0-4E90-AB70-87499846E55A}"/>
              </a:ext>
            </a:extLst>
          </p:cNvPr>
          <p:cNvSpPr>
            <a:spLocks noGrp="1"/>
          </p:cNvSpPr>
          <p:nvPr>
            <p:ph idx="1"/>
          </p:nvPr>
        </p:nvSpPr>
        <p:spPr>
          <a:xfrm>
            <a:off x="838200" y="1825625"/>
            <a:ext cx="10515600" cy="4351338"/>
          </a:xfrm>
        </p:spPr>
        <p:txBody>
          <a:bodyPr>
            <a:normAutofit/>
          </a:bodyPr>
          <a:lstStyle/>
          <a:p>
            <a:r>
              <a:rPr lang="en-US" sz="2400"/>
              <a:t>Set the tone.</a:t>
            </a:r>
          </a:p>
          <a:p>
            <a:pPr lvl="1"/>
            <a:r>
              <a:rPr lang="en-US"/>
              <a:t>Explain the purpose of the interview and the process.</a:t>
            </a:r>
          </a:p>
          <a:p>
            <a:pPr lvl="1"/>
            <a:r>
              <a:rPr lang="en-US"/>
              <a:t>Explain your role as objective fact finder.</a:t>
            </a:r>
          </a:p>
          <a:p>
            <a:pPr lvl="1"/>
            <a:r>
              <a:rPr lang="en-US"/>
              <a:t>Be courteous but try not to imply that you are a friend.</a:t>
            </a:r>
          </a:p>
          <a:p>
            <a:r>
              <a:rPr lang="en-US" sz="2400"/>
              <a:t>Start with general questions and follow up to get details regarding anything relevant shared in response to general questions.</a:t>
            </a:r>
          </a:p>
          <a:p>
            <a:r>
              <a:rPr lang="en-US" sz="2400"/>
              <a:t>Then specifically ask about the incidents the person allegedly witnessed.  Again, start generally and then more toward the specific.</a:t>
            </a:r>
          </a:p>
          <a:p>
            <a:r>
              <a:rPr lang="en-US" sz="2400"/>
              <a:t>Ask questions to confirm the details of the incident, even if the witness did not observe the alleged incident.  For example, can the witness confirm that the parties were present?</a:t>
            </a:r>
          </a:p>
        </p:txBody>
      </p:sp>
    </p:spTree>
    <p:extLst>
      <p:ext uri="{BB962C8B-B14F-4D97-AF65-F5344CB8AC3E}">
        <p14:creationId xmlns:p14="http://schemas.microsoft.com/office/powerpoint/2010/main" val="27681017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descr="Questions">
            <a:extLst>
              <a:ext uri="{FF2B5EF4-FFF2-40B4-BE49-F238E27FC236}">
                <a16:creationId xmlns:a16="http://schemas.microsoft.com/office/drawing/2014/main" id="{A2F3B2DE-7767-47DF-B86D-5C27E62A92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38200" y="570706"/>
            <a:ext cx="914400" cy="914400"/>
          </a:xfrm>
          <a:prstGeom prst="rect">
            <a:avLst/>
          </a:prstGeom>
        </p:spPr>
      </p:pic>
      <p:sp>
        <p:nvSpPr>
          <p:cNvPr id="2" name="Title 1">
            <a:extLst>
              <a:ext uri="{FF2B5EF4-FFF2-40B4-BE49-F238E27FC236}">
                <a16:creationId xmlns:a16="http://schemas.microsoft.com/office/drawing/2014/main" id="{8449350F-85C3-4BE1-85A5-8E66842E064D}"/>
              </a:ext>
            </a:extLst>
          </p:cNvPr>
          <p:cNvSpPr>
            <a:spLocks noGrp="1"/>
          </p:cNvSpPr>
          <p:nvPr>
            <p:ph type="title"/>
          </p:nvPr>
        </p:nvSpPr>
        <p:spPr>
          <a:xfrm>
            <a:off x="1913468" y="365125"/>
            <a:ext cx="9440332" cy="1325563"/>
          </a:xfrm>
        </p:spPr>
        <p:txBody>
          <a:bodyPr>
            <a:normAutofit/>
          </a:bodyPr>
          <a:lstStyle/>
          <a:p>
            <a:r>
              <a:rPr lang="en-US" sz="5400"/>
              <a:t>Interviewing Witnesses</a:t>
            </a:r>
          </a:p>
        </p:txBody>
      </p:sp>
      <p:sp>
        <p:nvSpPr>
          <p:cNvPr id="10" name="Rectangle 9">
            <a:extLst>
              <a:ext uri="{FF2B5EF4-FFF2-40B4-BE49-F238E27FC236}">
                <a16:creationId xmlns:a16="http://schemas.microsoft.com/office/drawing/2014/main" id="{FF0330B1-AAAC-427D-8A95-40380162B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FDB3799-CEE0-4E90-AB70-87499846E55A}"/>
              </a:ext>
            </a:extLst>
          </p:cNvPr>
          <p:cNvSpPr>
            <a:spLocks noGrp="1"/>
          </p:cNvSpPr>
          <p:nvPr>
            <p:ph idx="1"/>
          </p:nvPr>
        </p:nvSpPr>
        <p:spPr>
          <a:xfrm>
            <a:off x="838200" y="1825625"/>
            <a:ext cx="10515600" cy="4351338"/>
          </a:xfrm>
        </p:spPr>
        <p:txBody>
          <a:bodyPr>
            <a:normAutofit/>
          </a:bodyPr>
          <a:lstStyle/>
          <a:p>
            <a:r>
              <a:rPr lang="en-US"/>
              <a:t>For each incident the witness is alleged to have witnessed, attempt to get the following details:</a:t>
            </a:r>
          </a:p>
          <a:p>
            <a:pPr lvl="1"/>
            <a:r>
              <a:rPr lang="en-US"/>
              <a:t>Date and time</a:t>
            </a:r>
          </a:p>
          <a:p>
            <a:pPr lvl="1"/>
            <a:r>
              <a:rPr lang="en-US"/>
              <a:t>Location</a:t>
            </a:r>
          </a:p>
          <a:p>
            <a:pPr lvl="1"/>
            <a:r>
              <a:rPr lang="en-US"/>
              <a:t>Names of everyone present</a:t>
            </a:r>
          </a:p>
          <a:p>
            <a:pPr lvl="1"/>
            <a:r>
              <a:rPr lang="en-US"/>
              <a:t>Detailed description of the events</a:t>
            </a:r>
          </a:p>
          <a:p>
            <a:pPr lvl="1"/>
            <a:r>
              <a:rPr lang="en-US"/>
              <a:t>Exact words said or gestures used, get quotes whenever possible</a:t>
            </a:r>
          </a:p>
          <a:p>
            <a:pPr lvl="1"/>
            <a:r>
              <a:rPr lang="en-US"/>
              <a:t>Reactions of all parties and witnesses</a:t>
            </a:r>
          </a:p>
          <a:p>
            <a:pPr lvl="1"/>
            <a:r>
              <a:rPr lang="en-US"/>
              <a:t>Any impact on school environment from the incident</a:t>
            </a:r>
          </a:p>
          <a:p>
            <a:pPr lvl="1"/>
            <a:r>
              <a:rPr lang="en-US"/>
              <a:t>Any effort by complainant or others to stop the incident/behavior</a:t>
            </a:r>
          </a:p>
        </p:txBody>
      </p:sp>
    </p:spTree>
    <p:extLst>
      <p:ext uri="{BB962C8B-B14F-4D97-AF65-F5344CB8AC3E}">
        <p14:creationId xmlns:p14="http://schemas.microsoft.com/office/powerpoint/2010/main" val="32239202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descr="Questions">
            <a:extLst>
              <a:ext uri="{FF2B5EF4-FFF2-40B4-BE49-F238E27FC236}">
                <a16:creationId xmlns:a16="http://schemas.microsoft.com/office/drawing/2014/main" id="{A2F3B2DE-7767-47DF-B86D-5C27E62A92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38200" y="570706"/>
            <a:ext cx="914400" cy="914400"/>
          </a:xfrm>
          <a:prstGeom prst="rect">
            <a:avLst/>
          </a:prstGeom>
        </p:spPr>
      </p:pic>
      <p:sp>
        <p:nvSpPr>
          <p:cNvPr id="2" name="Title 1">
            <a:extLst>
              <a:ext uri="{FF2B5EF4-FFF2-40B4-BE49-F238E27FC236}">
                <a16:creationId xmlns:a16="http://schemas.microsoft.com/office/drawing/2014/main" id="{8449350F-85C3-4BE1-85A5-8E66842E064D}"/>
              </a:ext>
            </a:extLst>
          </p:cNvPr>
          <p:cNvSpPr>
            <a:spLocks noGrp="1"/>
          </p:cNvSpPr>
          <p:nvPr>
            <p:ph type="title"/>
          </p:nvPr>
        </p:nvSpPr>
        <p:spPr>
          <a:xfrm>
            <a:off x="1913468" y="365125"/>
            <a:ext cx="9440332" cy="1325563"/>
          </a:xfrm>
        </p:spPr>
        <p:txBody>
          <a:bodyPr>
            <a:normAutofit/>
          </a:bodyPr>
          <a:lstStyle/>
          <a:p>
            <a:r>
              <a:rPr lang="en-US" sz="5400"/>
              <a:t>Interviewing Witnesses</a:t>
            </a:r>
          </a:p>
        </p:txBody>
      </p:sp>
      <p:sp>
        <p:nvSpPr>
          <p:cNvPr id="10" name="Rectangle 9">
            <a:extLst>
              <a:ext uri="{FF2B5EF4-FFF2-40B4-BE49-F238E27FC236}">
                <a16:creationId xmlns:a16="http://schemas.microsoft.com/office/drawing/2014/main" id="{FF0330B1-AAAC-427D-8A95-40380162B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FDB3799-CEE0-4E90-AB70-87499846E55A}"/>
              </a:ext>
            </a:extLst>
          </p:cNvPr>
          <p:cNvSpPr>
            <a:spLocks noGrp="1"/>
          </p:cNvSpPr>
          <p:nvPr>
            <p:ph idx="1"/>
          </p:nvPr>
        </p:nvSpPr>
        <p:spPr>
          <a:xfrm>
            <a:off x="838200" y="1825625"/>
            <a:ext cx="10515600" cy="4351338"/>
          </a:xfrm>
        </p:spPr>
        <p:txBody>
          <a:bodyPr>
            <a:normAutofit fontScale="92500"/>
          </a:bodyPr>
          <a:lstStyle/>
          <a:p>
            <a:r>
              <a:rPr lang="en-US"/>
              <a:t>Does the witness have any relevant documents, videos, messages, etc.?  Get copies.</a:t>
            </a:r>
          </a:p>
          <a:p>
            <a:r>
              <a:rPr lang="en-US"/>
              <a:t>Ask whether the witness is aware of any other similar incidents involving the respondent.  If so, get details.</a:t>
            </a:r>
          </a:p>
          <a:p>
            <a:r>
              <a:rPr lang="en-US"/>
              <a:t>Once you have gotten all the details, ask whether there is anything else that the complainant wants you to know.  Follow up as appropriate.</a:t>
            </a:r>
          </a:p>
          <a:p>
            <a:r>
              <a:rPr lang="en-US"/>
              <a:t>To conclude the interview, ask the witness to maintain confidentiality, to notify you if there is any additional information that comes to light, and to notify you promptly of any retaliation.</a:t>
            </a:r>
          </a:p>
          <a:p>
            <a:r>
              <a:rPr lang="en-US"/>
              <a:t>Have the witness review your notes, make any changes, and sign.</a:t>
            </a:r>
          </a:p>
        </p:txBody>
      </p:sp>
    </p:spTree>
    <p:extLst>
      <p:ext uri="{BB962C8B-B14F-4D97-AF65-F5344CB8AC3E}">
        <p14:creationId xmlns:p14="http://schemas.microsoft.com/office/powerpoint/2010/main" val="6719900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D705-7ED1-4A64-85EB-E06A030D8FEA}"/>
              </a:ext>
            </a:extLst>
          </p:cNvPr>
          <p:cNvSpPr>
            <a:spLocks noGrp="1"/>
          </p:cNvSpPr>
          <p:nvPr>
            <p:ph type="title"/>
          </p:nvPr>
        </p:nvSpPr>
        <p:spPr>
          <a:xfrm>
            <a:off x="1136428" y="627564"/>
            <a:ext cx="7474172" cy="1325563"/>
          </a:xfrm>
        </p:spPr>
        <p:txBody>
          <a:bodyPr>
            <a:normAutofit/>
          </a:bodyPr>
          <a:lstStyle/>
          <a:p>
            <a:r>
              <a:rPr lang="en-US"/>
              <a:t>Interviewing the Respondent</a:t>
            </a:r>
          </a:p>
        </p:txBody>
      </p:sp>
      <p:sp>
        <p:nvSpPr>
          <p:cNvPr id="3" name="Content Placeholder 2">
            <a:extLst>
              <a:ext uri="{FF2B5EF4-FFF2-40B4-BE49-F238E27FC236}">
                <a16:creationId xmlns:a16="http://schemas.microsoft.com/office/drawing/2014/main" id="{71FE8C90-23D5-4C7E-9975-3CB7E192253F}"/>
              </a:ext>
            </a:extLst>
          </p:cNvPr>
          <p:cNvSpPr>
            <a:spLocks noGrp="1"/>
          </p:cNvSpPr>
          <p:nvPr>
            <p:ph idx="1"/>
          </p:nvPr>
        </p:nvSpPr>
        <p:spPr>
          <a:xfrm>
            <a:off x="1136429" y="1694688"/>
            <a:ext cx="7589514" cy="4706111"/>
          </a:xfrm>
        </p:spPr>
        <p:txBody>
          <a:bodyPr anchor="ctr">
            <a:normAutofit/>
          </a:bodyPr>
          <a:lstStyle/>
          <a:p>
            <a:r>
              <a:rPr lang="en-US" sz="2400"/>
              <a:t>Preparation is key.</a:t>
            </a:r>
          </a:p>
          <a:p>
            <a:r>
              <a:rPr lang="en-US" sz="2400"/>
              <a:t>Set the tone.</a:t>
            </a:r>
          </a:p>
          <a:p>
            <a:pPr lvl="1"/>
            <a:r>
              <a:rPr lang="en-US"/>
              <a:t>Explain the purpose of the interview and the process.</a:t>
            </a:r>
          </a:p>
          <a:p>
            <a:pPr lvl="1"/>
            <a:r>
              <a:rPr lang="en-US"/>
              <a:t>Explain your role as objective fact finder.</a:t>
            </a:r>
          </a:p>
          <a:p>
            <a:pPr lvl="1"/>
            <a:r>
              <a:rPr lang="en-US"/>
              <a:t>Be courteous but try not to imply that you are a friend.</a:t>
            </a:r>
          </a:p>
          <a:p>
            <a:r>
              <a:rPr lang="en-US" sz="2400"/>
              <a:t>Start generally and move to more specific questions.  (However, the Respondent will have received advanced notice of the allegations.)</a:t>
            </a:r>
          </a:p>
          <a:p>
            <a:r>
              <a:rPr lang="en-US" sz="2400"/>
              <a:t>Ask the respondent about each incident or allegation and get the details of each.  </a:t>
            </a:r>
          </a:p>
        </p:txBody>
      </p:sp>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6882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food, bed, room, bedroom&#10;&#10;Description automatically generated">
            <a:extLst>
              <a:ext uri="{FF2B5EF4-FFF2-40B4-BE49-F238E27FC236}">
                <a16:creationId xmlns:a16="http://schemas.microsoft.com/office/drawing/2014/main" id="{451A7688-A6BB-478F-ADA4-B230701AF52E}"/>
              </a:ext>
            </a:extLst>
          </p:cNvPr>
          <p:cNvPicPr>
            <a:picLocks noChangeAspect="1"/>
          </p:cNvPicPr>
          <p:nvPr/>
        </p:nvPicPr>
        <p:blipFill rotWithShape="1">
          <a:blip r:embed="rId2">
            <a:alphaModFix/>
          </a:blip>
          <a:srcRect l="38901" r="3" b="3"/>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23564785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D705-7ED1-4A64-85EB-E06A030D8FEA}"/>
              </a:ext>
            </a:extLst>
          </p:cNvPr>
          <p:cNvSpPr>
            <a:spLocks noGrp="1"/>
          </p:cNvSpPr>
          <p:nvPr>
            <p:ph type="title"/>
          </p:nvPr>
        </p:nvSpPr>
        <p:spPr>
          <a:xfrm>
            <a:off x="1136428" y="627564"/>
            <a:ext cx="7474172" cy="1325563"/>
          </a:xfrm>
        </p:spPr>
        <p:txBody>
          <a:bodyPr>
            <a:normAutofit/>
          </a:bodyPr>
          <a:lstStyle/>
          <a:p>
            <a:r>
              <a:rPr lang="en-US"/>
              <a:t>Interviewing the Respondent</a:t>
            </a:r>
          </a:p>
        </p:txBody>
      </p:sp>
      <p:sp>
        <p:nvSpPr>
          <p:cNvPr id="3" name="Content Placeholder 2">
            <a:extLst>
              <a:ext uri="{FF2B5EF4-FFF2-40B4-BE49-F238E27FC236}">
                <a16:creationId xmlns:a16="http://schemas.microsoft.com/office/drawing/2014/main" id="{71FE8C90-23D5-4C7E-9975-3CB7E192253F}"/>
              </a:ext>
            </a:extLst>
          </p:cNvPr>
          <p:cNvSpPr>
            <a:spLocks noGrp="1"/>
          </p:cNvSpPr>
          <p:nvPr>
            <p:ph idx="1"/>
          </p:nvPr>
        </p:nvSpPr>
        <p:spPr>
          <a:xfrm>
            <a:off x="1136429" y="1584960"/>
            <a:ext cx="7778971" cy="4791455"/>
          </a:xfrm>
        </p:spPr>
        <p:txBody>
          <a:bodyPr anchor="ctr">
            <a:normAutofit fontScale="92500" lnSpcReduction="10000"/>
          </a:bodyPr>
          <a:lstStyle/>
          <a:p>
            <a:r>
              <a:rPr lang="en-US"/>
              <a:t>Focus on one incident or allegation at a time.  Get all the details before moving to the next incident or allegation.</a:t>
            </a:r>
          </a:p>
          <a:p>
            <a:r>
              <a:rPr lang="en-US"/>
              <a:t>For each incident, attempt to get the following details:</a:t>
            </a:r>
          </a:p>
          <a:p>
            <a:pPr lvl="1"/>
            <a:r>
              <a:rPr lang="en-US"/>
              <a:t>Date and time</a:t>
            </a:r>
          </a:p>
          <a:p>
            <a:pPr lvl="1"/>
            <a:r>
              <a:rPr lang="en-US"/>
              <a:t>Location</a:t>
            </a:r>
          </a:p>
          <a:p>
            <a:pPr lvl="1"/>
            <a:r>
              <a:rPr lang="en-US"/>
              <a:t>Names of everyone present</a:t>
            </a:r>
          </a:p>
          <a:p>
            <a:pPr lvl="1"/>
            <a:r>
              <a:rPr lang="en-US"/>
              <a:t>Detailed description of the events</a:t>
            </a:r>
          </a:p>
          <a:p>
            <a:pPr lvl="1"/>
            <a:r>
              <a:rPr lang="en-US"/>
              <a:t>Exact words said or gestures used, get quotes whenever possible</a:t>
            </a:r>
          </a:p>
          <a:p>
            <a:pPr lvl="1"/>
            <a:r>
              <a:rPr lang="en-US"/>
              <a:t>Reactions of all parties and witnesses</a:t>
            </a:r>
          </a:p>
          <a:p>
            <a:pPr lvl="1"/>
            <a:r>
              <a:rPr lang="en-US"/>
              <a:t>Any impact on school environment from the incident</a:t>
            </a:r>
          </a:p>
          <a:p>
            <a:pPr lvl="1"/>
            <a:r>
              <a:rPr lang="en-US"/>
              <a:t>Any effort by complainant or others to stop the incident/behavior</a:t>
            </a:r>
          </a:p>
        </p:txBody>
      </p:sp>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6882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food, bed, room, bedroom&#10;&#10;Description automatically generated">
            <a:extLst>
              <a:ext uri="{FF2B5EF4-FFF2-40B4-BE49-F238E27FC236}">
                <a16:creationId xmlns:a16="http://schemas.microsoft.com/office/drawing/2014/main" id="{451A7688-A6BB-478F-ADA4-B230701AF52E}"/>
              </a:ext>
            </a:extLst>
          </p:cNvPr>
          <p:cNvPicPr>
            <a:picLocks noChangeAspect="1"/>
          </p:cNvPicPr>
          <p:nvPr/>
        </p:nvPicPr>
        <p:blipFill rotWithShape="1">
          <a:blip r:embed="rId2">
            <a:alphaModFix/>
          </a:blip>
          <a:srcRect l="38901" r="3" b="3"/>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903726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D705-7ED1-4A64-85EB-E06A030D8FEA}"/>
              </a:ext>
            </a:extLst>
          </p:cNvPr>
          <p:cNvSpPr>
            <a:spLocks noGrp="1"/>
          </p:cNvSpPr>
          <p:nvPr>
            <p:ph type="title"/>
          </p:nvPr>
        </p:nvSpPr>
        <p:spPr>
          <a:xfrm>
            <a:off x="1136428" y="627564"/>
            <a:ext cx="7474172" cy="1325563"/>
          </a:xfrm>
        </p:spPr>
        <p:txBody>
          <a:bodyPr>
            <a:normAutofit/>
          </a:bodyPr>
          <a:lstStyle/>
          <a:p>
            <a:r>
              <a:rPr lang="en-US"/>
              <a:t>Interviewing the Respondent</a:t>
            </a:r>
          </a:p>
        </p:txBody>
      </p:sp>
      <p:sp>
        <p:nvSpPr>
          <p:cNvPr id="3" name="Content Placeholder 2">
            <a:extLst>
              <a:ext uri="{FF2B5EF4-FFF2-40B4-BE49-F238E27FC236}">
                <a16:creationId xmlns:a16="http://schemas.microsoft.com/office/drawing/2014/main" id="{71FE8C90-23D5-4C7E-9975-3CB7E192253F}"/>
              </a:ext>
            </a:extLst>
          </p:cNvPr>
          <p:cNvSpPr>
            <a:spLocks noGrp="1"/>
          </p:cNvSpPr>
          <p:nvPr>
            <p:ph idx="1"/>
          </p:nvPr>
        </p:nvSpPr>
        <p:spPr>
          <a:xfrm>
            <a:off x="1136429" y="1767840"/>
            <a:ext cx="7778971" cy="4596383"/>
          </a:xfrm>
        </p:spPr>
        <p:txBody>
          <a:bodyPr anchor="ctr">
            <a:normAutofit fontScale="92500" lnSpcReduction="10000"/>
          </a:bodyPr>
          <a:lstStyle/>
          <a:p>
            <a:r>
              <a:rPr lang="en-US"/>
              <a:t>Request copies of any documents, video, text messages, social media posts, etc. that the respondent has that are relevant.  </a:t>
            </a:r>
          </a:p>
          <a:p>
            <a:r>
              <a:rPr lang="en-US"/>
              <a:t>Is there anyone else the respondent thinks you should interview.</a:t>
            </a:r>
          </a:p>
          <a:p>
            <a:r>
              <a:rPr lang="en-US"/>
              <a:t>Ask the respondent about any possible motives for the complaint.  If so, get details.</a:t>
            </a:r>
          </a:p>
          <a:p>
            <a:r>
              <a:rPr lang="en-US"/>
              <a:t>To conclude the interview, describe the procedure that you will follow and expected timelines.</a:t>
            </a:r>
          </a:p>
          <a:p>
            <a:r>
              <a:rPr lang="en-US"/>
              <a:t>Explain the prohibition on retaliation.</a:t>
            </a:r>
          </a:p>
          <a:p>
            <a:r>
              <a:rPr lang="en-US"/>
              <a:t>Have the respondent review your notes, make any changes, and sign.</a:t>
            </a:r>
          </a:p>
          <a:p>
            <a:endParaRPr lang="en-US"/>
          </a:p>
        </p:txBody>
      </p:sp>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6882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food, bed, room, bedroom&#10;&#10;Description automatically generated">
            <a:extLst>
              <a:ext uri="{FF2B5EF4-FFF2-40B4-BE49-F238E27FC236}">
                <a16:creationId xmlns:a16="http://schemas.microsoft.com/office/drawing/2014/main" id="{451A7688-A6BB-478F-ADA4-B230701AF52E}"/>
              </a:ext>
            </a:extLst>
          </p:cNvPr>
          <p:cNvPicPr>
            <a:picLocks noChangeAspect="1"/>
          </p:cNvPicPr>
          <p:nvPr/>
        </p:nvPicPr>
        <p:blipFill rotWithShape="1">
          <a:blip r:embed="rId2">
            <a:alphaModFix/>
          </a:blip>
          <a:srcRect l="38901" r="3" b="3"/>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42380961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1">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close up of a snow covered slope&#10;&#10;Description automatically generated">
            <a:extLst>
              <a:ext uri="{FF2B5EF4-FFF2-40B4-BE49-F238E27FC236}">
                <a16:creationId xmlns:a16="http://schemas.microsoft.com/office/drawing/2014/main" id="{6FADDBB6-916A-4431-AB90-31A5CF364F7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29488" y="2935288"/>
            <a:ext cx="3821113" cy="2519363"/>
          </a:xfrm>
          <a:prstGeom prst="rect">
            <a:avLst/>
          </a:prstGeom>
        </p:spPr>
      </p:pic>
      <p:sp>
        <p:nvSpPr>
          <p:cNvPr id="2" name="Title 1">
            <a:extLst>
              <a:ext uri="{FF2B5EF4-FFF2-40B4-BE49-F238E27FC236}">
                <a16:creationId xmlns:a16="http://schemas.microsoft.com/office/drawing/2014/main" id="{FA88E9DA-2149-42ED-8F07-5EB871249FD1}"/>
              </a:ext>
            </a:extLst>
          </p:cNvPr>
          <p:cNvSpPr>
            <a:spLocks noGrp="1"/>
          </p:cNvSpPr>
          <p:nvPr>
            <p:ph type="title"/>
          </p:nvPr>
        </p:nvSpPr>
        <p:spPr>
          <a:xfrm>
            <a:off x="870204" y="606564"/>
            <a:ext cx="10451592" cy="1325563"/>
          </a:xfrm>
        </p:spPr>
        <p:txBody>
          <a:bodyPr anchor="ctr">
            <a:normAutofit/>
          </a:bodyPr>
          <a:lstStyle/>
          <a:p>
            <a:r>
              <a:rPr lang="en-US"/>
              <a:t>Completing the Investigation</a:t>
            </a:r>
          </a:p>
        </p:txBody>
      </p:sp>
      <p:sp>
        <p:nvSpPr>
          <p:cNvPr id="3" name="Content Placeholder 2">
            <a:extLst>
              <a:ext uri="{FF2B5EF4-FFF2-40B4-BE49-F238E27FC236}">
                <a16:creationId xmlns:a16="http://schemas.microsoft.com/office/drawing/2014/main" id="{2607B378-A95E-4F04-BAB3-2D6F00D69914}"/>
              </a:ext>
            </a:extLst>
          </p:cNvPr>
          <p:cNvSpPr>
            <a:spLocks noGrp="1"/>
          </p:cNvSpPr>
          <p:nvPr>
            <p:ph idx="1"/>
          </p:nvPr>
        </p:nvSpPr>
        <p:spPr>
          <a:xfrm>
            <a:off x="1041400" y="2236162"/>
            <a:ext cx="6205538" cy="3859838"/>
          </a:xfrm>
        </p:spPr>
        <p:txBody>
          <a:bodyPr wrap="square" anchor="t">
            <a:normAutofit/>
          </a:bodyPr>
          <a:lstStyle/>
          <a:p>
            <a:r>
              <a:rPr lang="en-US" sz="2000"/>
              <a:t>Review all interview notes and documents collected.</a:t>
            </a:r>
          </a:p>
          <a:p>
            <a:r>
              <a:rPr lang="en-US" sz="2000"/>
              <a:t>Consider whether any additional or follow up interviews are necessary.</a:t>
            </a:r>
          </a:p>
          <a:p>
            <a:pPr lvl="1"/>
            <a:r>
              <a:rPr lang="en-US" sz="2000"/>
              <a:t>If so, identify the specific information needed to keep the additional interviews on target.</a:t>
            </a:r>
          </a:p>
          <a:p>
            <a:r>
              <a:rPr lang="en-US" sz="2000"/>
              <a:t>Consider whether there are any other documents, videos, etc. that have not already been collected.</a:t>
            </a:r>
          </a:p>
        </p:txBody>
      </p:sp>
    </p:spTree>
    <p:extLst>
      <p:ext uri="{BB962C8B-B14F-4D97-AF65-F5344CB8AC3E}">
        <p14:creationId xmlns:p14="http://schemas.microsoft.com/office/powerpoint/2010/main" val="19808922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1">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close up of a snow covered slope&#10;&#10;Description automatically generated">
            <a:extLst>
              <a:ext uri="{FF2B5EF4-FFF2-40B4-BE49-F238E27FC236}">
                <a16:creationId xmlns:a16="http://schemas.microsoft.com/office/drawing/2014/main" id="{6FADDBB6-916A-4431-AB90-31A5CF364F7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29488" y="2935288"/>
            <a:ext cx="3821113" cy="2519363"/>
          </a:xfrm>
          <a:prstGeom prst="rect">
            <a:avLst/>
          </a:prstGeom>
        </p:spPr>
      </p:pic>
      <p:sp>
        <p:nvSpPr>
          <p:cNvPr id="2" name="Title 1">
            <a:extLst>
              <a:ext uri="{FF2B5EF4-FFF2-40B4-BE49-F238E27FC236}">
                <a16:creationId xmlns:a16="http://schemas.microsoft.com/office/drawing/2014/main" id="{FA88E9DA-2149-42ED-8F07-5EB871249FD1}"/>
              </a:ext>
            </a:extLst>
          </p:cNvPr>
          <p:cNvSpPr>
            <a:spLocks noGrp="1"/>
          </p:cNvSpPr>
          <p:nvPr>
            <p:ph type="title"/>
          </p:nvPr>
        </p:nvSpPr>
        <p:spPr>
          <a:xfrm>
            <a:off x="870204" y="606564"/>
            <a:ext cx="10451592" cy="1325563"/>
          </a:xfrm>
        </p:spPr>
        <p:txBody>
          <a:bodyPr anchor="ctr">
            <a:normAutofit/>
          </a:bodyPr>
          <a:lstStyle/>
          <a:p>
            <a:r>
              <a:rPr lang="en-US"/>
              <a:t>Completing the Investigation</a:t>
            </a:r>
          </a:p>
        </p:txBody>
      </p:sp>
      <p:sp>
        <p:nvSpPr>
          <p:cNvPr id="3" name="Content Placeholder 2">
            <a:extLst>
              <a:ext uri="{FF2B5EF4-FFF2-40B4-BE49-F238E27FC236}">
                <a16:creationId xmlns:a16="http://schemas.microsoft.com/office/drawing/2014/main" id="{2607B378-A95E-4F04-BAB3-2D6F00D69914}"/>
              </a:ext>
            </a:extLst>
          </p:cNvPr>
          <p:cNvSpPr>
            <a:spLocks noGrp="1"/>
          </p:cNvSpPr>
          <p:nvPr>
            <p:ph idx="1"/>
          </p:nvPr>
        </p:nvSpPr>
        <p:spPr>
          <a:xfrm>
            <a:off x="1041400" y="2316845"/>
            <a:ext cx="6205538" cy="4460471"/>
          </a:xfrm>
        </p:spPr>
        <p:txBody>
          <a:bodyPr wrap="square" anchor="t">
            <a:normAutofit/>
          </a:bodyPr>
          <a:lstStyle/>
          <a:p>
            <a:r>
              <a:rPr lang="en-US" sz="2000" b="1" u="sng"/>
              <a:t>Remember</a:t>
            </a:r>
            <a:r>
              <a:rPr lang="en-US" sz="2000"/>
              <a:t> that once the investigation is complete but before the report is finalized, both parties must be given the opportunity to inspect and review any evidence that is “directly related to the allegations raised in the formal complaint, including evidence upon which the recipient does not intend to rely and inculpatory and exculpatory evidence” and respond. 34 CFR § 106.45(b)(5).</a:t>
            </a:r>
          </a:p>
          <a:p>
            <a:r>
              <a:rPr lang="en-US" sz="2000"/>
              <a:t>The evidence must be sent to both parties and their advisors, if any, in electronic format or hard copy.</a:t>
            </a:r>
          </a:p>
        </p:txBody>
      </p:sp>
      <p:pic>
        <p:nvPicPr>
          <p:cNvPr id="5" name="Graphic 4" descr="Warning">
            <a:extLst>
              <a:ext uri="{FF2B5EF4-FFF2-40B4-BE49-F238E27FC236}">
                <a16:creationId xmlns:a16="http://schemas.microsoft.com/office/drawing/2014/main" id="{4B98B623-F1E0-4EB7-9C36-D09BE82ED74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6554" y="2236162"/>
            <a:ext cx="914400" cy="914400"/>
          </a:xfrm>
          <a:prstGeom prst="rect">
            <a:avLst/>
          </a:prstGeom>
        </p:spPr>
      </p:pic>
    </p:spTree>
    <p:extLst>
      <p:ext uri="{BB962C8B-B14F-4D97-AF65-F5344CB8AC3E}">
        <p14:creationId xmlns:p14="http://schemas.microsoft.com/office/powerpoint/2010/main" val="23310058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116A-4C03-4240-98BF-C8C0F479ABA6}"/>
              </a:ext>
            </a:extLst>
          </p:cNvPr>
          <p:cNvSpPr>
            <a:spLocks noGrp="1"/>
          </p:cNvSpPr>
          <p:nvPr>
            <p:ph type="title"/>
          </p:nvPr>
        </p:nvSpPr>
        <p:spPr>
          <a:xfrm>
            <a:off x="4965430" y="629268"/>
            <a:ext cx="6586491" cy="1286160"/>
          </a:xfrm>
        </p:spPr>
        <p:txBody>
          <a:bodyPr anchor="b">
            <a:normAutofit/>
          </a:bodyPr>
          <a:lstStyle/>
          <a:p>
            <a:r>
              <a:rPr lang="en-US"/>
              <a:t>Writing the Report</a:t>
            </a:r>
          </a:p>
        </p:txBody>
      </p:sp>
      <p:sp>
        <p:nvSpPr>
          <p:cNvPr id="3" name="Content Placeholder 2">
            <a:extLst>
              <a:ext uri="{FF2B5EF4-FFF2-40B4-BE49-F238E27FC236}">
                <a16:creationId xmlns:a16="http://schemas.microsoft.com/office/drawing/2014/main" id="{A0A3B805-C248-4F73-BBE0-88B1B418DB03}"/>
              </a:ext>
            </a:extLst>
          </p:cNvPr>
          <p:cNvSpPr>
            <a:spLocks noGrp="1"/>
          </p:cNvSpPr>
          <p:nvPr>
            <p:ph idx="1"/>
          </p:nvPr>
        </p:nvSpPr>
        <p:spPr>
          <a:xfrm>
            <a:off x="4965431" y="2438400"/>
            <a:ext cx="6586489" cy="3785419"/>
          </a:xfrm>
        </p:spPr>
        <p:txBody>
          <a:bodyPr>
            <a:normAutofit/>
          </a:bodyPr>
          <a:lstStyle/>
          <a:p>
            <a:r>
              <a:rPr lang="en-US" sz="1800"/>
              <a:t>The Title IX regulations require that the investigator create a written report that “fairly summarizes relevant evidence.” 34 CFR § 106.45(b)(5).</a:t>
            </a:r>
          </a:p>
          <a:p>
            <a:r>
              <a:rPr lang="en-US" sz="1800"/>
              <a:t>The regulations do not set forth any other required elements for the report but see requirements for decision-maker’s written decision. 34 CFR § 106.45(b)(7).  </a:t>
            </a:r>
          </a:p>
          <a:p>
            <a:pPr marL="0" indent="0">
              <a:buNone/>
            </a:pPr>
            <a:endParaRPr lang="en-US" sz="1700"/>
          </a:p>
          <a:p>
            <a:endParaRPr lang="en-US" sz="1700"/>
          </a:p>
        </p:txBody>
      </p:sp>
      <p:pic>
        <p:nvPicPr>
          <p:cNvPr id="5" name="Picture 4">
            <a:extLst>
              <a:ext uri="{FF2B5EF4-FFF2-40B4-BE49-F238E27FC236}">
                <a16:creationId xmlns:a16="http://schemas.microsoft.com/office/drawing/2014/main" id="{9E0F015B-35B9-4E33-AE9E-D858E596EDE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452" r="7714"/>
          <a:stretch/>
        </p:blipFill>
        <p:spPr>
          <a:xfrm>
            <a:off x="20" y="10"/>
            <a:ext cx="4635571" cy="6857990"/>
          </a:xfrm>
          <a:prstGeom prst="rect">
            <a:avLst/>
          </a:prstGeom>
          <a:effectLst/>
        </p:spPr>
      </p:pic>
      <p:cxnSp>
        <p:nvCxnSpPr>
          <p:cNvPr id="39"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8413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116A-4C03-4240-98BF-C8C0F479ABA6}"/>
              </a:ext>
            </a:extLst>
          </p:cNvPr>
          <p:cNvSpPr>
            <a:spLocks noGrp="1"/>
          </p:cNvSpPr>
          <p:nvPr>
            <p:ph type="title"/>
          </p:nvPr>
        </p:nvSpPr>
        <p:spPr>
          <a:xfrm>
            <a:off x="4965430" y="629268"/>
            <a:ext cx="6586491" cy="1286160"/>
          </a:xfrm>
        </p:spPr>
        <p:txBody>
          <a:bodyPr anchor="b">
            <a:normAutofit/>
          </a:bodyPr>
          <a:lstStyle/>
          <a:p>
            <a:r>
              <a:rPr lang="en-US"/>
              <a:t>Writing the Report</a:t>
            </a:r>
          </a:p>
        </p:txBody>
      </p:sp>
      <p:sp>
        <p:nvSpPr>
          <p:cNvPr id="3" name="Content Placeholder 2">
            <a:extLst>
              <a:ext uri="{FF2B5EF4-FFF2-40B4-BE49-F238E27FC236}">
                <a16:creationId xmlns:a16="http://schemas.microsoft.com/office/drawing/2014/main" id="{A0A3B805-C248-4F73-BBE0-88B1B418DB03}"/>
              </a:ext>
            </a:extLst>
          </p:cNvPr>
          <p:cNvSpPr>
            <a:spLocks noGrp="1"/>
          </p:cNvSpPr>
          <p:nvPr>
            <p:ph idx="1"/>
          </p:nvPr>
        </p:nvSpPr>
        <p:spPr>
          <a:xfrm>
            <a:off x="4965431" y="2438400"/>
            <a:ext cx="6586489" cy="3785419"/>
          </a:xfrm>
        </p:spPr>
        <p:txBody>
          <a:bodyPr>
            <a:normAutofit/>
          </a:bodyPr>
          <a:lstStyle/>
          <a:p>
            <a:r>
              <a:rPr lang="en-US" sz="1800"/>
              <a:t>What does relevant mean?</a:t>
            </a:r>
          </a:p>
          <a:p>
            <a:r>
              <a:rPr lang="en-US" sz="1800"/>
              <a:t>Black’s Law Dictionary defines “relevant” to mean “logically connected and tending to prove or disprove a matter in issue; having appreciable probative value – that is, rationally tending to persuade people of the probability or possibility of some alleged fact.”</a:t>
            </a:r>
          </a:p>
          <a:p>
            <a:r>
              <a:rPr lang="en-US" sz="1800"/>
              <a:t>Material that is not relevant to the allegations in the complaint should not be included in the report.  </a:t>
            </a:r>
          </a:p>
          <a:p>
            <a:pPr marL="0" indent="0">
              <a:buNone/>
            </a:pPr>
            <a:endParaRPr lang="en-US" sz="1700"/>
          </a:p>
          <a:p>
            <a:endParaRPr lang="en-US" sz="1700"/>
          </a:p>
        </p:txBody>
      </p:sp>
      <p:pic>
        <p:nvPicPr>
          <p:cNvPr id="5" name="Picture 4">
            <a:extLst>
              <a:ext uri="{FF2B5EF4-FFF2-40B4-BE49-F238E27FC236}">
                <a16:creationId xmlns:a16="http://schemas.microsoft.com/office/drawing/2014/main" id="{9E0F015B-35B9-4E33-AE9E-D858E596EDE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452" r="7714"/>
          <a:stretch/>
        </p:blipFill>
        <p:spPr>
          <a:xfrm>
            <a:off x="20" y="10"/>
            <a:ext cx="4635571" cy="6857990"/>
          </a:xfrm>
          <a:prstGeom prst="rect">
            <a:avLst/>
          </a:prstGeom>
          <a:effectLst/>
        </p:spPr>
      </p:pic>
      <p:cxnSp>
        <p:nvCxnSpPr>
          <p:cNvPr id="39"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9957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116A-4C03-4240-98BF-C8C0F479ABA6}"/>
              </a:ext>
            </a:extLst>
          </p:cNvPr>
          <p:cNvSpPr>
            <a:spLocks noGrp="1"/>
          </p:cNvSpPr>
          <p:nvPr>
            <p:ph type="title"/>
          </p:nvPr>
        </p:nvSpPr>
        <p:spPr>
          <a:xfrm>
            <a:off x="4965430" y="629268"/>
            <a:ext cx="6586491" cy="1286160"/>
          </a:xfrm>
        </p:spPr>
        <p:txBody>
          <a:bodyPr anchor="b">
            <a:normAutofit/>
          </a:bodyPr>
          <a:lstStyle/>
          <a:p>
            <a:r>
              <a:rPr lang="en-US"/>
              <a:t>Writing the Report</a:t>
            </a:r>
          </a:p>
        </p:txBody>
      </p:sp>
      <p:sp>
        <p:nvSpPr>
          <p:cNvPr id="3" name="Content Placeholder 2">
            <a:extLst>
              <a:ext uri="{FF2B5EF4-FFF2-40B4-BE49-F238E27FC236}">
                <a16:creationId xmlns:a16="http://schemas.microsoft.com/office/drawing/2014/main" id="{A0A3B805-C248-4F73-BBE0-88B1B418DB03}"/>
              </a:ext>
            </a:extLst>
          </p:cNvPr>
          <p:cNvSpPr>
            <a:spLocks noGrp="1"/>
          </p:cNvSpPr>
          <p:nvPr>
            <p:ph idx="1"/>
          </p:nvPr>
        </p:nvSpPr>
        <p:spPr>
          <a:xfrm>
            <a:off x="4965431" y="2314808"/>
            <a:ext cx="6586489" cy="4354216"/>
          </a:xfrm>
        </p:spPr>
        <p:txBody>
          <a:bodyPr>
            <a:normAutofit/>
          </a:bodyPr>
          <a:lstStyle/>
          <a:p>
            <a:r>
              <a:rPr lang="en-US" sz="1800"/>
              <a:t>Every report should include certain basic information.  The following is a recommended format to follow:</a:t>
            </a:r>
          </a:p>
          <a:p>
            <a:pPr lvl="1"/>
            <a:r>
              <a:rPr lang="en-US" sz="1800"/>
              <a:t>Introduction</a:t>
            </a:r>
          </a:p>
          <a:p>
            <a:pPr lvl="2"/>
            <a:r>
              <a:rPr lang="en-US" sz="1800"/>
              <a:t>Name of the complainant and respondent and date of complaint</a:t>
            </a:r>
          </a:p>
          <a:p>
            <a:pPr lvl="2"/>
            <a:r>
              <a:rPr lang="en-US" sz="1800"/>
              <a:t>Brief summary of the allegations</a:t>
            </a:r>
          </a:p>
          <a:p>
            <a:pPr lvl="2"/>
            <a:r>
              <a:rPr lang="en-US" sz="1800"/>
              <a:t>List of supportive measures implemented at the outset.</a:t>
            </a:r>
          </a:p>
          <a:p>
            <a:pPr lvl="1"/>
            <a:r>
              <a:rPr lang="en-US" sz="1800"/>
              <a:t>Applicable School Board Policy</a:t>
            </a:r>
          </a:p>
          <a:p>
            <a:pPr lvl="2"/>
            <a:r>
              <a:rPr lang="en-US" sz="1800"/>
              <a:t>Citation to the relevant policies and excerpts of relevant provisions, if appropriate</a:t>
            </a:r>
          </a:p>
          <a:p>
            <a:pPr lvl="1"/>
            <a:r>
              <a:rPr lang="en-US" sz="1800"/>
              <a:t>Investigative Procedure</a:t>
            </a:r>
          </a:p>
          <a:p>
            <a:pPr lvl="2"/>
            <a:r>
              <a:rPr lang="en-US" sz="1800"/>
              <a:t>A summary of the investigation process, including names of all witnesses and identifying all documents, etc. </a:t>
            </a:r>
          </a:p>
          <a:p>
            <a:pPr marL="0" indent="0">
              <a:buNone/>
            </a:pPr>
            <a:endParaRPr lang="en-US" sz="1700"/>
          </a:p>
          <a:p>
            <a:endParaRPr lang="en-US" sz="1700"/>
          </a:p>
        </p:txBody>
      </p:sp>
      <p:pic>
        <p:nvPicPr>
          <p:cNvPr id="5" name="Picture 4">
            <a:extLst>
              <a:ext uri="{FF2B5EF4-FFF2-40B4-BE49-F238E27FC236}">
                <a16:creationId xmlns:a16="http://schemas.microsoft.com/office/drawing/2014/main" id="{9E0F015B-35B9-4E33-AE9E-D858E596EDE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452" r="7714"/>
          <a:stretch/>
        </p:blipFill>
        <p:spPr>
          <a:xfrm>
            <a:off x="20" y="10"/>
            <a:ext cx="4635571" cy="6857990"/>
          </a:xfrm>
          <a:prstGeom prst="rect">
            <a:avLst/>
          </a:prstGeom>
          <a:effectLst/>
        </p:spPr>
      </p:pic>
      <p:cxnSp>
        <p:nvCxnSpPr>
          <p:cNvPr id="39"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6349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116A-4C03-4240-98BF-C8C0F479ABA6}"/>
              </a:ext>
            </a:extLst>
          </p:cNvPr>
          <p:cNvSpPr>
            <a:spLocks noGrp="1"/>
          </p:cNvSpPr>
          <p:nvPr>
            <p:ph type="title"/>
          </p:nvPr>
        </p:nvSpPr>
        <p:spPr>
          <a:xfrm>
            <a:off x="4965430" y="629268"/>
            <a:ext cx="6586491" cy="1286160"/>
          </a:xfrm>
        </p:spPr>
        <p:txBody>
          <a:bodyPr anchor="b">
            <a:normAutofit/>
          </a:bodyPr>
          <a:lstStyle/>
          <a:p>
            <a:r>
              <a:rPr lang="en-US"/>
              <a:t>Writing the Report</a:t>
            </a:r>
          </a:p>
        </p:txBody>
      </p:sp>
      <p:sp>
        <p:nvSpPr>
          <p:cNvPr id="3" name="Content Placeholder 2">
            <a:extLst>
              <a:ext uri="{FF2B5EF4-FFF2-40B4-BE49-F238E27FC236}">
                <a16:creationId xmlns:a16="http://schemas.microsoft.com/office/drawing/2014/main" id="{A0A3B805-C248-4F73-BBE0-88B1B418DB03}"/>
              </a:ext>
            </a:extLst>
          </p:cNvPr>
          <p:cNvSpPr>
            <a:spLocks noGrp="1"/>
          </p:cNvSpPr>
          <p:nvPr>
            <p:ph idx="1"/>
          </p:nvPr>
        </p:nvSpPr>
        <p:spPr>
          <a:xfrm>
            <a:off x="4965431" y="2438400"/>
            <a:ext cx="6586489" cy="3785419"/>
          </a:xfrm>
        </p:spPr>
        <p:txBody>
          <a:bodyPr>
            <a:normAutofit fontScale="92500" lnSpcReduction="10000"/>
          </a:bodyPr>
          <a:lstStyle/>
          <a:p>
            <a:r>
              <a:rPr lang="en-US" sz="2200"/>
              <a:t>Every report should include certain basic information.  The following is a recommended format to follow:</a:t>
            </a:r>
          </a:p>
          <a:p>
            <a:pPr lvl="1"/>
            <a:r>
              <a:rPr lang="en-US"/>
              <a:t>Statement of Facts</a:t>
            </a:r>
          </a:p>
          <a:p>
            <a:pPr lvl="2"/>
            <a:r>
              <a:rPr lang="en-US"/>
              <a:t>The allegations in the formal complaint</a:t>
            </a:r>
          </a:p>
          <a:p>
            <a:pPr lvl="2"/>
            <a:r>
              <a:rPr lang="en-US"/>
              <a:t>The respondent’s response to each allegation</a:t>
            </a:r>
          </a:p>
          <a:p>
            <a:pPr lvl="2"/>
            <a:r>
              <a:rPr lang="en-US"/>
              <a:t>The facts relevant to each allegation, including other witness’s statements and documents, etc. that support or refute the allegation.</a:t>
            </a:r>
          </a:p>
          <a:p>
            <a:pPr lvl="1"/>
            <a:r>
              <a:rPr lang="en-US"/>
              <a:t>Conclusions</a:t>
            </a:r>
          </a:p>
          <a:p>
            <a:pPr lvl="2"/>
            <a:r>
              <a:rPr lang="en-US"/>
              <a:t>Reach a conclusion as to each allegation and explain how the conclusion was reached.</a:t>
            </a:r>
          </a:p>
          <a:p>
            <a:pPr lvl="2"/>
            <a:r>
              <a:rPr lang="en-US"/>
              <a:t>Explanation of credibility determinations</a:t>
            </a:r>
          </a:p>
          <a:p>
            <a:pPr lvl="2"/>
            <a:r>
              <a:rPr lang="en-US"/>
              <a:t>Explain how conflicts were resolved</a:t>
            </a:r>
          </a:p>
          <a:p>
            <a:pPr marL="0" indent="0">
              <a:buNone/>
            </a:pPr>
            <a:endParaRPr lang="en-US" sz="1700"/>
          </a:p>
          <a:p>
            <a:endParaRPr lang="en-US" sz="1700"/>
          </a:p>
        </p:txBody>
      </p:sp>
      <p:pic>
        <p:nvPicPr>
          <p:cNvPr id="5" name="Picture 4">
            <a:extLst>
              <a:ext uri="{FF2B5EF4-FFF2-40B4-BE49-F238E27FC236}">
                <a16:creationId xmlns:a16="http://schemas.microsoft.com/office/drawing/2014/main" id="{9E0F015B-35B9-4E33-AE9E-D858E596EDE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452" r="7714"/>
          <a:stretch/>
        </p:blipFill>
        <p:spPr>
          <a:xfrm>
            <a:off x="20" y="10"/>
            <a:ext cx="4635571" cy="6857990"/>
          </a:xfrm>
          <a:prstGeom prst="rect">
            <a:avLst/>
          </a:prstGeom>
          <a:effectLst/>
        </p:spPr>
      </p:pic>
      <p:cxnSp>
        <p:nvCxnSpPr>
          <p:cNvPr id="39"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7058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116A-4C03-4240-98BF-C8C0F479ABA6}"/>
              </a:ext>
            </a:extLst>
          </p:cNvPr>
          <p:cNvSpPr>
            <a:spLocks noGrp="1"/>
          </p:cNvSpPr>
          <p:nvPr>
            <p:ph type="title"/>
          </p:nvPr>
        </p:nvSpPr>
        <p:spPr>
          <a:xfrm>
            <a:off x="4965430" y="629268"/>
            <a:ext cx="6586491" cy="1286160"/>
          </a:xfrm>
        </p:spPr>
        <p:txBody>
          <a:bodyPr anchor="b">
            <a:normAutofit/>
          </a:bodyPr>
          <a:lstStyle/>
          <a:p>
            <a:r>
              <a:rPr lang="en-US"/>
              <a:t>Writing the Report</a:t>
            </a:r>
          </a:p>
        </p:txBody>
      </p:sp>
      <p:sp>
        <p:nvSpPr>
          <p:cNvPr id="3" name="Content Placeholder 2">
            <a:extLst>
              <a:ext uri="{FF2B5EF4-FFF2-40B4-BE49-F238E27FC236}">
                <a16:creationId xmlns:a16="http://schemas.microsoft.com/office/drawing/2014/main" id="{A0A3B805-C248-4F73-BBE0-88B1B418DB03}"/>
              </a:ext>
            </a:extLst>
          </p:cNvPr>
          <p:cNvSpPr>
            <a:spLocks noGrp="1"/>
          </p:cNvSpPr>
          <p:nvPr>
            <p:ph idx="1"/>
          </p:nvPr>
        </p:nvSpPr>
        <p:spPr>
          <a:xfrm>
            <a:off x="4965431" y="2438400"/>
            <a:ext cx="6586489" cy="3785419"/>
          </a:xfrm>
        </p:spPr>
        <p:txBody>
          <a:bodyPr>
            <a:normAutofit/>
          </a:bodyPr>
          <a:lstStyle/>
          <a:p>
            <a:r>
              <a:rPr lang="en-US" sz="1800"/>
              <a:t>The investigator must consider any information that the complainant or respondent submitted after their opportunity to review the evidence so be sure to include a summary of any such information in the report.</a:t>
            </a:r>
          </a:p>
          <a:p>
            <a:r>
              <a:rPr lang="en-US" sz="1800"/>
              <a:t>Writing the investigation report requires the investigator to evaluate the evidence.</a:t>
            </a:r>
          </a:p>
          <a:p>
            <a:pPr marL="0" indent="0">
              <a:buNone/>
            </a:pPr>
            <a:endParaRPr lang="en-US" sz="1700"/>
          </a:p>
          <a:p>
            <a:endParaRPr lang="en-US" sz="1700"/>
          </a:p>
        </p:txBody>
      </p:sp>
      <p:pic>
        <p:nvPicPr>
          <p:cNvPr id="5" name="Picture 4">
            <a:extLst>
              <a:ext uri="{FF2B5EF4-FFF2-40B4-BE49-F238E27FC236}">
                <a16:creationId xmlns:a16="http://schemas.microsoft.com/office/drawing/2014/main" id="{9E0F015B-35B9-4E33-AE9E-D858E596EDE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452" r="7714"/>
          <a:stretch/>
        </p:blipFill>
        <p:spPr>
          <a:xfrm>
            <a:off x="20" y="10"/>
            <a:ext cx="4635571" cy="6857990"/>
          </a:xfrm>
          <a:prstGeom prst="rect">
            <a:avLst/>
          </a:prstGeom>
          <a:effectLst/>
        </p:spPr>
      </p:pic>
      <p:cxnSp>
        <p:nvCxnSpPr>
          <p:cNvPr id="39"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80639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116A-4C03-4240-98BF-C8C0F479ABA6}"/>
              </a:ext>
            </a:extLst>
          </p:cNvPr>
          <p:cNvSpPr>
            <a:spLocks noGrp="1"/>
          </p:cNvSpPr>
          <p:nvPr>
            <p:ph type="title"/>
          </p:nvPr>
        </p:nvSpPr>
        <p:spPr>
          <a:xfrm>
            <a:off x="4965430" y="629268"/>
            <a:ext cx="6586491" cy="1286160"/>
          </a:xfrm>
        </p:spPr>
        <p:txBody>
          <a:bodyPr anchor="b">
            <a:normAutofit/>
          </a:bodyPr>
          <a:lstStyle/>
          <a:p>
            <a:r>
              <a:rPr lang="en-US"/>
              <a:t>Writing the Report</a:t>
            </a:r>
          </a:p>
        </p:txBody>
      </p:sp>
      <p:sp>
        <p:nvSpPr>
          <p:cNvPr id="3" name="Content Placeholder 2">
            <a:extLst>
              <a:ext uri="{FF2B5EF4-FFF2-40B4-BE49-F238E27FC236}">
                <a16:creationId xmlns:a16="http://schemas.microsoft.com/office/drawing/2014/main" id="{A0A3B805-C248-4F73-BBE0-88B1B418DB03}"/>
              </a:ext>
            </a:extLst>
          </p:cNvPr>
          <p:cNvSpPr>
            <a:spLocks noGrp="1"/>
          </p:cNvSpPr>
          <p:nvPr>
            <p:ph idx="1"/>
          </p:nvPr>
        </p:nvSpPr>
        <p:spPr>
          <a:xfrm>
            <a:off x="4965431" y="2438400"/>
            <a:ext cx="6586489" cy="3785419"/>
          </a:xfrm>
        </p:spPr>
        <p:txBody>
          <a:bodyPr>
            <a:normAutofit fontScale="85000" lnSpcReduction="20000"/>
          </a:bodyPr>
          <a:lstStyle/>
          <a:p>
            <a:r>
              <a:rPr lang="en-US"/>
              <a:t>Evaluating Evidence </a:t>
            </a:r>
          </a:p>
          <a:p>
            <a:pPr lvl="1"/>
            <a:r>
              <a:rPr lang="en-US"/>
              <a:t>Credibility determinations</a:t>
            </a:r>
          </a:p>
          <a:p>
            <a:pPr lvl="1"/>
            <a:r>
              <a:rPr lang="en-US"/>
              <a:t>Determine the weight to give each witness’s statements and other pieces of evidence</a:t>
            </a:r>
          </a:p>
          <a:p>
            <a:pPr lvl="1"/>
            <a:r>
              <a:rPr lang="en-US"/>
              <a:t>Consider the following</a:t>
            </a:r>
          </a:p>
          <a:p>
            <a:pPr lvl="2"/>
            <a:r>
              <a:rPr lang="en-US"/>
              <a:t>Consistency</a:t>
            </a:r>
          </a:p>
          <a:p>
            <a:pPr lvl="3"/>
            <a:r>
              <a:rPr lang="en-US"/>
              <a:t>Was the person’s statement internally consistent?  </a:t>
            </a:r>
          </a:p>
          <a:p>
            <a:pPr lvl="3"/>
            <a:r>
              <a:rPr lang="en-US"/>
              <a:t>Was it consistent with other witness’s statements?</a:t>
            </a:r>
          </a:p>
          <a:p>
            <a:pPr lvl="2"/>
            <a:r>
              <a:rPr lang="en-US"/>
              <a:t>Bias</a:t>
            </a:r>
          </a:p>
          <a:p>
            <a:pPr lvl="3"/>
            <a:r>
              <a:rPr lang="en-US"/>
              <a:t>Does this person have any biases?</a:t>
            </a:r>
          </a:p>
          <a:p>
            <a:pPr lvl="2"/>
            <a:r>
              <a:rPr lang="en-US"/>
              <a:t>Personal relationships</a:t>
            </a:r>
          </a:p>
          <a:p>
            <a:pPr lvl="3"/>
            <a:r>
              <a:rPr lang="en-US"/>
              <a:t>What is the person’s relationship to the complainant/respondent and how might that impact the weight you give their statements?</a:t>
            </a:r>
          </a:p>
          <a:p>
            <a:pPr lvl="2"/>
            <a:r>
              <a:rPr lang="en-US"/>
              <a:t>Motive</a:t>
            </a:r>
          </a:p>
          <a:p>
            <a:pPr marL="0" indent="0">
              <a:buNone/>
            </a:pPr>
            <a:endParaRPr lang="en-US" sz="1700"/>
          </a:p>
          <a:p>
            <a:endParaRPr lang="en-US" sz="1700"/>
          </a:p>
        </p:txBody>
      </p:sp>
      <p:pic>
        <p:nvPicPr>
          <p:cNvPr id="5" name="Picture 4">
            <a:extLst>
              <a:ext uri="{FF2B5EF4-FFF2-40B4-BE49-F238E27FC236}">
                <a16:creationId xmlns:a16="http://schemas.microsoft.com/office/drawing/2014/main" id="{9E0F015B-35B9-4E33-AE9E-D858E596EDE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452" r="7714"/>
          <a:stretch/>
        </p:blipFill>
        <p:spPr>
          <a:xfrm>
            <a:off x="20" y="10"/>
            <a:ext cx="4635571" cy="6857990"/>
          </a:xfrm>
          <a:prstGeom prst="rect">
            <a:avLst/>
          </a:prstGeom>
          <a:effectLst/>
        </p:spPr>
      </p:pic>
      <p:cxnSp>
        <p:nvCxnSpPr>
          <p:cNvPr id="39"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57302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116A-4C03-4240-98BF-C8C0F479ABA6}"/>
              </a:ext>
            </a:extLst>
          </p:cNvPr>
          <p:cNvSpPr>
            <a:spLocks noGrp="1"/>
          </p:cNvSpPr>
          <p:nvPr>
            <p:ph type="title"/>
          </p:nvPr>
        </p:nvSpPr>
        <p:spPr>
          <a:xfrm>
            <a:off x="4965430" y="629268"/>
            <a:ext cx="6586491" cy="1286160"/>
          </a:xfrm>
        </p:spPr>
        <p:txBody>
          <a:bodyPr anchor="b">
            <a:normAutofit/>
          </a:bodyPr>
          <a:lstStyle/>
          <a:p>
            <a:r>
              <a:rPr lang="en-US"/>
              <a:t>Writing the Report</a:t>
            </a:r>
          </a:p>
        </p:txBody>
      </p:sp>
      <p:sp>
        <p:nvSpPr>
          <p:cNvPr id="3" name="Content Placeholder 2">
            <a:extLst>
              <a:ext uri="{FF2B5EF4-FFF2-40B4-BE49-F238E27FC236}">
                <a16:creationId xmlns:a16="http://schemas.microsoft.com/office/drawing/2014/main" id="{A0A3B805-C248-4F73-BBE0-88B1B418DB03}"/>
              </a:ext>
            </a:extLst>
          </p:cNvPr>
          <p:cNvSpPr>
            <a:spLocks noGrp="1"/>
          </p:cNvSpPr>
          <p:nvPr>
            <p:ph idx="1"/>
          </p:nvPr>
        </p:nvSpPr>
        <p:spPr>
          <a:xfrm>
            <a:off x="4965431" y="2438400"/>
            <a:ext cx="6586489" cy="3785419"/>
          </a:xfrm>
        </p:spPr>
        <p:txBody>
          <a:bodyPr>
            <a:normAutofit fontScale="92500"/>
          </a:bodyPr>
          <a:lstStyle/>
          <a:p>
            <a:r>
              <a:rPr lang="en-US"/>
              <a:t>General Tips:</a:t>
            </a:r>
          </a:p>
          <a:p>
            <a:pPr lvl="1"/>
            <a:r>
              <a:rPr lang="en-US"/>
              <a:t>Write clearly and succinctly.</a:t>
            </a:r>
          </a:p>
          <a:p>
            <a:pPr lvl="1"/>
            <a:r>
              <a:rPr lang="en-US"/>
              <a:t>Use proper grammar and write professionally.</a:t>
            </a:r>
          </a:p>
          <a:p>
            <a:pPr lvl="1"/>
            <a:r>
              <a:rPr lang="en-US"/>
              <a:t>Use the active voice and provide sufficient details.</a:t>
            </a:r>
          </a:p>
          <a:p>
            <a:pPr lvl="2"/>
            <a:r>
              <a:rPr lang="en-US"/>
              <a:t>COMPARE: “The victim was called derogatory names.  The incident was reported to the gym teacher the next day.”</a:t>
            </a:r>
          </a:p>
          <a:p>
            <a:pPr lvl="2"/>
            <a:r>
              <a:rPr lang="en-US"/>
              <a:t>WITH: “Sarah reported that on September 29, 2020, Joe repeatedly called her derogatory names, including ‘bitch,’ ‘slut,’ and ‘whore.’  Sarah verbally reported this incident to Mrs. Smith, the gym teacher, the following day, on September 30, 2020.” </a:t>
            </a:r>
          </a:p>
          <a:p>
            <a:pPr marL="0" indent="0">
              <a:buNone/>
            </a:pPr>
            <a:endParaRPr lang="en-US" sz="1700"/>
          </a:p>
          <a:p>
            <a:endParaRPr lang="en-US" sz="1700"/>
          </a:p>
        </p:txBody>
      </p:sp>
      <p:pic>
        <p:nvPicPr>
          <p:cNvPr id="5" name="Picture 4">
            <a:extLst>
              <a:ext uri="{FF2B5EF4-FFF2-40B4-BE49-F238E27FC236}">
                <a16:creationId xmlns:a16="http://schemas.microsoft.com/office/drawing/2014/main" id="{9E0F015B-35B9-4E33-AE9E-D858E596EDE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452" r="7714"/>
          <a:stretch/>
        </p:blipFill>
        <p:spPr>
          <a:xfrm>
            <a:off x="20" y="10"/>
            <a:ext cx="4635571" cy="6857990"/>
          </a:xfrm>
          <a:prstGeom prst="rect">
            <a:avLst/>
          </a:prstGeom>
          <a:effectLst/>
        </p:spPr>
      </p:pic>
      <p:cxnSp>
        <p:nvCxnSpPr>
          <p:cNvPr id="39" name="Straight Connector 2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4015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B644F0-4D65-43BD-87F1-27A71D560C83}"/>
              </a:ext>
            </a:extLst>
          </p:cNvPr>
          <p:cNvSpPr>
            <a:spLocks noGrp="1"/>
          </p:cNvSpPr>
          <p:nvPr>
            <p:ph type="title"/>
          </p:nvPr>
        </p:nvSpPr>
        <p:spPr>
          <a:xfrm>
            <a:off x="643467" y="321734"/>
            <a:ext cx="10905066" cy="1135737"/>
          </a:xfrm>
        </p:spPr>
        <p:txBody>
          <a:bodyPr>
            <a:normAutofit/>
          </a:bodyPr>
          <a:lstStyle/>
          <a:p>
            <a:r>
              <a:rPr lang="en-US" sz="3600" dirty="0"/>
              <a:t>Hearing by Decision-Maker 34 CFR § 106.45(b)(6)</a:t>
            </a:r>
          </a:p>
        </p:txBody>
      </p:sp>
      <p:sp>
        <p:nvSpPr>
          <p:cNvPr id="3" name="Content Placeholder 2">
            <a:extLst>
              <a:ext uri="{FF2B5EF4-FFF2-40B4-BE49-F238E27FC236}">
                <a16:creationId xmlns:a16="http://schemas.microsoft.com/office/drawing/2014/main" id="{BFBC16E6-6672-48BD-B912-F5C946BF7BAA}"/>
              </a:ext>
            </a:extLst>
          </p:cNvPr>
          <p:cNvSpPr>
            <a:spLocks noGrp="1"/>
          </p:cNvSpPr>
          <p:nvPr>
            <p:ph idx="1"/>
          </p:nvPr>
        </p:nvSpPr>
        <p:spPr>
          <a:xfrm>
            <a:off x="643468" y="1782981"/>
            <a:ext cx="6891188" cy="4393982"/>
          </a:xfrm>
        </p:spPr>
        <p:txBody>
          <a:bodyPr>
            <a:normAutofit/>
          </a:bodyPr>
          <a:lstStyle/>
          <a:p>
            <a:r>
              <a:rPr lang="en-US" sz="1900"/>
              <a:t>In the K-12 context, a live hearing is not required. </a:t>
            </a:r>
          </a:p>
          <a:p>
            <a:r>
              <a:rPr lang="en-US" sz="1900"/>
              <a:t>However, after the investigation report has been sent to the parties, the decision-maker must afford each party the opportunity to submit written, relevant questions that a party wants asked of any party or witness, provide each party with the answers, and allow for additional, limited follow-up questions from each party.  </a:t>
            </a:r>
          </a:p>
          <a:p>
            <a:pPr lvl="1"/>
            <a:r>
              <a:rPr lang="en-US" sz="1900"/>
              <a:t>The school division is free to set a reasonable timeline for submitting “limited follow-up questions.” </a:t>
            </a:r>
          </a:p>
          <a:p>
            <a:endParaRPr lang="en-US" sz="1900"/>
          </a:p>
        </p:txBody>
      </p:sp>
      <p:pic>
        <p:nvPicPr>
          <p:cNvPr id="5" name="Picture 4" descr="A dining room table&#10;&#10;Description automatically generated">
            <a:extLst>
              <a:ext uri="{FF2B5EF4-FFF2-40B4-BE49-F238E27FC236}">
                <a16:creationId xmlns:a16="http://schemas.microsoft.com/office/drawing/2014/main" id="{0962268B-2F59-48F0-95CC-3BBB2881092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193" r="23775" b="2"/>
          <a:stretch/>
        </p:blipFill>
        <p:spPr>
          <a:xfrm>
            <a:off x="7777393"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37687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B644F0-4D65-43BD-87F1-27A71D560C83}"/>
              </a:ext>
            </a:extLst>
          </p:cNvPr>
          <p:cNvSpPr>
            <a:spLocks noGrp="1"/>
          </p:cNvSpPr>
          <p:nvPr>
            <p:ph type="title"/>
          </p:nvPr>
        </p:nvSpPr>
        <p:spPr>
          <a:xfrm>
            <a:off x="643467" y="321734"/>
            <a:ext cx="10905066" cy="1135737"/>
          </a:xfrm>
        </p:spPr>
        <p:txBody>
          <a:bodyPr>
            <a:normAutofit/>
          </a:bodyPr>
          <a:lstStyle/>
          <a:p>
            <a:r>
              <a:rPr lang="en-US" sz="3600"/>
              <a:t>Hearing by Decision-Maker 34 CFR § 106.45(b)(6)</a:t>
            </a:r>
          </a:p>
        </p:txBody>
      </p:sp>
      <p:sp>
        <p:nvSpPr>
          <p:cNvPr id="3" name="Content Placeholder 2">
            <a:extLst>
              <a:ext uri="{FF2B5EF4-FFF2-40B4-BE49-F238E27FC236}">
                <a16:creationId xmlns:a16="http://schemas.microsoft.com/office/drawing/2014/main" id="{BFBC16E6-6672-48BD-B912-F5C946BF7BAA}"/>
              </a:ext>
            </a:extLst>
          </p:cNvPr>
          <p:cNvSpPr>
            <a:spLocks noGrp="1"/>
          </p:cNvSpPr>
          <p:nvPr>
            <p:ph idx="1"/>
          </p:nvPr>
        </p:nvSpPr>
        <p:spPr>
          <a:xfrm>
            <a:off x="643468" y="1782981"/>
            <a:ext cx="6891188" cy="4393982"/>
          </a:xfrm>
        </p:spPr>
        <p:txBody>
          <a:bodyPr>
            <a:normAutofit/>
          </a:bodyPr>
          <a:lstStyle/>
          <a:p>
            <a:r>
              <a:rPr lang="en-US"/>
              <a:t>Limitation on Subject Matter</a:t>
            </a:r>
          </a:p>
          <a:p>
            <a:pPr lvl="1"/>
            <a:r>
              <a:rPr lang="en-US"/>
              <a:t>Questions and evidence about the complainant’s sexual predisposition or prior sexual behavior are not relevant, unless offered to prove either</a:t>
            </a:r>
          </a:p>
          <a:p>
            <a:pPr lvl="2"/>
            <a:r>
              <a:rPr lang="en-US"/>
              <a:t>That someone other than the respondent committed the alleged conduct, or </a:t>
            </a:r>
          </a:p>
          <a:p>
            <a:pPr lvl="2"/>
            <a:r>
              <a:rPr lang="en-US"/>
              <a:t>If the questions and evidence concern specific incidents of the complainant’s prior sexual behavior with respect to the respondent and are offered to prove consent.</a:t>
            </a:r>
          </a:p>
          <a:p>
            <a:endParaRPr lang="en-US" sz="1900"/>
          </a:p>
        </p:txBody>
      </p:sp>
      <p:pic>
        <p:nvPicPr>
          <p:cNvPr id="5" name="Picture 4" descr="A dining room table&#10;&#10;Description automatically generated">
            <a:extLst>
              <a:ext uri="{FF2B5EF4-FFF2-40B4-BE49-F238E27FC236}">
                <a16:creationId xmlns:a16="http://schemas.microsoft.com/office/drawing/2014/main" id="{0962268B-2F59-48F0-95CC-3BBB2881092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193" r="23775" b="2"/>
          <a:stretch/>
        </p:blipFill>
        <p:spPr>
          <a:xfrm>
            <a:off x="7777393"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40911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B644F0-4D65-43BD-87F1-27A71D560C83}"/>
              </a:ext>
            </a:extLst>
          </p:cNvPr>
          <p:cNvSpPr>
            <a:spLocks noGrp="1"/>
          </p:cNvSpPr>
          <p:nvPr>
            <p:ph type="title"/>
          </p:nvPr>
        </p:nvSpPr>
        <p:spPr>
          <a:xfrm>
            <a:off x="643467" y="321734"/>
            <a:ext cx="10905066" cy="1135737"/>
          </a:xfrm>
        </p:spPr>
        <p:txBody>
          <a:bodyPr>
            <a:normAutofit/>
          </a:bodyPr>
          <a:lstStyle/>
          <a:p>
            <a:r>
              <a:rPr lang="en-US" sz="3600"/>
              <a:t>Hearing by Decision-Maker 34 CFR § 106.45(b)(6)</a:t>
            </a:r>
          </a:p>
        </p:txBody>
      </p:sp>
      <p:sp>
        <p:nvSpPr>
          <p:cNvPr id="3" name="Content Placeholder 2">
            <a:extLst>
              <a:ext uri="{FF2B5EF4-FFF2-40B4-BE49-F238E27FC236}">
                <a16:creationId xmlns:a16="http://schemas.microsoft.com/office/drawing/2014/main" id="{BFBC16E6-6672-48BD-B912-F5C946BF7BAA}"/>
              </a:ext>
            </a:extLst>
          </p:cNvPr>
          <p:cNvSpPr>
            <a:spLocks noGrp="1"/>
          </p:cNvSpPr>
          <p:nvPr>
            <p:ph idx="1"/>
          </p:nvPr>
        </p:nvSpPr>
        <p:spPr>
          <a:xfrm>
            <a:off x="643468" y="1782981"/>
            <a:ext cx="6891188" cy="4393982"/>
          </a:xfrm>
        </p:spPr>
        <p:txBody>
          <a:bodyPr>
            <a:normAutofit/>
          </a:bodyPr>
          <a:lstStyle/>
          <a:p>
            <a:r>
              <a:rPr lang="en-US"/>
              <a:t>Limitation on Subject Matter</a:t>
            </a:r>
          </a:p>
          <a:p>
            <a:pPr lvl="1"/>
            <a:r>
              <a:rPr lang="en-US" b="1"/>
              <a:t>Remember</a:t>
            </a:r>
            <a:r>
              <a:rPr lang="en-US"/>
              <a:t> that the basic requirements for the grievance process includes a prohibition on questions or evidence that seeks privileged information unless the privilege is waived.   34 CFR § 106.45(b)(1).</a:t>
            </a:r>
          </a:p>
          <a:p>
            <a:pPr lvl="2"/>
            <a:r>
              <a:rPr lang="en-US"/>
              <a:t>Attorney-client privilege</a:t>
            </a:r>
          </a:p>
          <a:p>
            <a:pPr lvl="2"/>
            <a:r>
              <a:rPr lang="en-US"/>
              <a:t>Physician-patient privilege</a:t>
            </a:r>
          </a:p>
          <a:p>
            <a:pPr lvl="2"/>
            <a:r>
              <a:rPr lang="en-US"/>
              <a:t>Therapist-patient privilege</a:t>
            </a:r>
          </a:p>
          <a:p>
            <a:pPr lvl="2"/>
            <a:r>
              <a:rPr lang="en-US"/>
              <a:t>Spousal privilege</a:t>
            </a:r>
          </a:p>
          <a:p>
            <a:endParaRPr lang="en-US" sz="1900"/>
          </a:p>
        </p:txBody>
      </p:sp>
      <p:pic>
        <p:nvPicPr>
          <p:cNvPr id="5" name="Picture 4" descr="A dining room table&#10;&#10;Description automatically generated">
            <a:extLst>
              <a:ext uri="{FF2B5EF4-FFF2-40B4-BE49-F238E27FC236}">
                <a16:creationId xmlns:a16="http://schemas.microsoft.com/office/drawing/2014/main" id="{0962268B-2F59-48F0-95CC-3BBB2881092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193" r="23775" b="2"/>
          <a:stretch/>
        </p:blipFill>
        <p:spPr>
          <a:xfrm>
            <a:off x="7777393"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98697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B644F0-4D65-43BD-87F1-27A71D560C83}"/>
              </a:ext>
            </a:extLst>
          </p:cNvPr>
          <p:cNvSpPr>
            <a:spLocks noGrp="1"/>
          </p:cNvSpPr>
          <p:nvPr>
            <p:ph type="title"/>
          </p:nvPr>
        </p:nvSpPr>
        <p:spPr>
          <a:xfrm>
            <a:off x="643467" y="321734"/>
            <a:ext cx="10905066" cy="1135737"/>
          </a:xfrm>
        </p:spPr>
        <p:txBody>
          <a:bodyPr>
            <a:normAutofit/>
          </a:bodyPr>
          <a:lstStyle/>
          <a:p>
            <a:r>
              <a:rPr lang="en-US" sz="3600"/>
              <a:t>Hearing by Decision-Maker 34 CFR § 106.45(b)(6)</a:t>
            </a:r>
          </a:p>
        </p:txBody>
      </p:sp>
      <p:sp>
        <p:nvSpPr>
          <p:cNvPr id="3" name="Content Placeholder 2">
            <a:extLst>
              <a:ext uri="{FF2B5EF4-FFF2-40B4-BE49-F238E27FC236}">
                <a16:creationId xmlns:a16="http://schemas.microsoft.com/office/drawing/2014/main" id="{BFBC16E6-6672-48BD-B912-F5C946BF7BAA}"/>
              </a:ext>
            </a:extLst>
          </p:cNvPr>
          <p:cNvSpPr>
            <a:spLocks noGrp="1"/>
          </p:cNvSpPr>
          <p:nvPr>
            <p:ph idx="1"/>
          </p:nvPr>
        </p:nvSpPr>
        <p:spPr>
          <a:xfrm>
            <a:off x="643468" y="1782981"/>
            <a:ext cx="6891188" cy="4393982"/>
          </a:xfrm>
        </p:spPr>
        <p:txBody>
          <a:bodyPr>
            <a:normAutofit fontScale="92500" lnSpcReduction="10000"/>
          </a:bodyPr>
          <a:lstStyle/>
          <a:p>
            <a:r>
              <a:rPr lang="en-US"/>
              <a:t>Decision-maker may exclude questions that are not relevant but must explain the decision to exclude.</a:t>
            </a:r>
          </a:p>
          <a:p>
            <a:r>
              <a:rPr lang="en-US"/>
              <a:t>Consider instructing the parties that when submitting written questions, the parties must do so in a respectful manner (i.e., without using profanity or irrelevant personal attacks).</a:t>
            </a:r>
          </a:p>
          <a:p>
            <a:r>
              <a:rPr lang="en-US"/>
              <a:t>What if a witness refuses to provide answers to written questions?  </a:t>
            </a:r>
          </a:p>
          <a:p>
            <a:pPr lvl="1"/>
            <a:r>
              <a:rPr lang="en-US"/>
              <a:t>The commentary stresses that nothing in the regs compel anyone to participate in the Title IX process, including supplying subsequent answers. </a:t>
            </a:r>
          </a:p>
          <a:p>
            <a:endParaRPr lang="en-US" sz="1900"/>
          </a:p>
        </p:txBody>
      </p:sp>
      <p:pic>
        <p:nvPicPr>
          <p:cNvPr id="5" name="Picture 4" descr="A dining room table&#10;&#10;Description automatically generated">
            <a:extLst>
              <a:ext uri="{FF2B5EF4-FFF2-40B4-BE49-F238E27FC236}">
                <a16:creationId xmlns:a16="http://schemas.microsoft.com/office/drawing/2014/main" id="{0962268B-2F59-48F0-95CC-3BBB2881092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193" r="23775" b="2"/>
          <a:stretch/>
        </p:blipFill>
        <p:spPr>
          <a:xfrm>
            <a:off x="7777393"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06060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B644F0-4D65-43BD-87F1-27A71D560C83}"/>
              </a:ext>
            </a:extLst>
          </p:cNvPr>
          <p:cNvSpPr>
            <a:spLocks noGrp="1"/>
          </p:cNvSpPr>
          <p:nvPr>
            <p:ph type="title"/>
          </p:nvPr>
        </p:nvSpPr>
        <p:spPr>
          <a:xfrm>
            <a:off x="643467" y="321734"/>
            <a:ext cx="10905066" cy="1135737"/>
          </a:xfrm>
        </p:spPr>
        <p:txBody>
          <a:bodyPr>
            <a:normAutofit/>
          </a:bodyPr>
          <a:lstStyle/>
          <a:p>
            <a:r>
              <a:rPr lang="en-US" sz="3600"/>
              <a:t>Hearing by Decision-Maker 34 CFR § 106.45(b)(6)</a:t>
            </a:r>
          </a:p>
        </p:txBody>
      </p:sp>
      <p:sp>
        <p:nvSpPr>
          <p:cNvPr id="3" name="Content Placeholder 2">
            <a:extLst>
              <a:ext uri="{FF2B5EF4-FFF2-40B4-BE49-F238E27FC236}">
                <a16:creationId xmlns:a16="http://schemas.microsoft.com/office/drawing/2014/main" id="{BFBC16E6-6672-48BD-B912-F5C946BF7BAA}"/>
              </a:ext>
            </a:extLst>
          </p:cNvPr>
          <p:cNvSpPr>
            <a:spLocks noGrp="1"/>
          </p:cNvSpPr>
          <p:nvPr>
            <p:ph idx="1"/>
          </p:nvPr>
        </p:nvSpPr>
        <p:spPr>
          <a:xfrm>
            <a:off x="643468" y="1782981"/>
            <a:ext cx="6891188" cy="4393982"/>
          </a:xfrm>
        </p:spPr>
        <p:txBody>
          <a:bodyPr>
            <a:normAutofit/>
          </a:bodyPr>
          <a:lstStyle/>
          <a:p>
            <a:r>
              <a:rPr lang="en-US"/>
              <a:t>The process of submitting and answering written questions must be completed before the decision-maker issues a decision.</a:t>
            </a:r>
          </a:p>
          <a:p>
            <a:r>
              <a:rPr lang="en-US"/>
              <a:t>Consider intersection with state law regarding discipline of students.</a:t>
            </a:r>
          </a:p>
          <a:p>
            <a:pPr lvl="1"/>
            <a:r>
              <a:rPr lang="en-US"/>
              <a:t>The US Department of Education takes the position that the Title IX regulations trump state law.  </a:t>
            </a:r>
          </a:p>
          <a:p>
            <a:pPr marL="0" indent="0">
              <a:buNone/>
            </a:pPr>
            <a:endParaRPr lang="en-US" sz="1900" dirty="0"/>
          </a:p>
        </p:txBody>
      </p:sp>
      <p:pic>
        <p:nvPicPr>
          <p:cNvPr id="5" name="Picture 4" descr="A dining room table&#10;&#10;Description automatically generated">
            <a:extLst>
              <a:ext uri="{FF2B5EF4-FFF2-40B4-BE49-F238E27FC236}">
                <a16:creationId xmlns:a16="http://schemas.microsoft.com/office/drawing/2014/main" id="{0962268B-2F59-48F0-95CC-3BBB28810921}"/>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193" r="23775" b="2"/>
          <a:stretch/>
        </p:blipFill>
        <p:spPr>
          <a:xfrm>
            <a:off x="7777393" y="1976277"/>
            <a:ext cx="4414606" cy="4881723"/>
          </a:xfrm>
          <a:custGeom>
            <a:avLst/>
            <a:gdLst/>
            <a:ahLst/>
            <a:cxnLst/>
            <a:rect l="l" t="t" r="r" b="b"/>
            <a:pathLst>
              <a:path w="4414606" h="4881723">
                <a:moveTo>
                  <a:pt x="3151661" y="0"/>
                </a:moveTo>
                <a:lnTo>
                  <a:pt x="4414606" y="1262946"/>
                </a:lnTo>
                <a:lnTo>
                  <a:pt x="4414606" y="4881723"/>
                </a:lnTo>
                <a:lnTo>
                  <a:pt x="1730061" y="4881723"/>
                </a:lnTo>
                <a:lnTo>
                  <a:pt x="0" y="3151662"/>
                </a:lnTo>
                <a:close/>
              </a:path>
            </a:pathLst>
          </a:custGeom>
        </p:spPr>
      </p:pic>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40946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7231446B-30BC-4B7A-8E36-C0BF63378121}"/>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Rendering a Decision 34 CFR § 106.45(b)(7)</a:t>
            </a:r>
          </a:p>
        </p:txBody>
      </p:sp>
      <p:sp>
        <p:nvSpPr>
          <p:cNvPr id="3" name="Content Placeholder 2">
            <a:extLst>
              <a:ext uri="{FF2B5EF4-FFF2-40B4-BE49-F238E27FC236}">
                <a16:creationId xmlns:a16="http://schemas.microsoft.com/office/drawing/2014/main" id="{3C8B994E-B6FF-4DCD-99FA-DC2BA1E0F306}"/>
              </a:ext>
            </a:extLst>
          </p:cNvPr>
          <p:cNvSpPr>
            <a:spLocks noGrp="1"/>
          </p:cNvSpPr>
          <p:nvPr>
            <p:ph idx="1"/>
          </p:nvPr>
        </p:nvSpPr>
        <p:spPr>
          <a:xfrm>
            <a:off x="1367624" y="2490436"/>
            <a:ext cx="9708995" cy="3567173"/>
          </a:xfrm>
        </p:spPr>
        <p:txBody>
          <a:bodyPr anchor="ctr">
            <a:normAutofit/>
          </a:bodyPr>
          <a:lstStyle/>
          <a:p>
            <a:pPr marL="0" indent="0">
              <a:buNone/>
            </a:pPr>
            <a:r>
              <a:rPr lang="en-US" sz="1700" dirty="0"/>
              <a:t>The decision-maker (who must be a different person from the Title IX Coordinator and the investigator) must apply the standard of review that has been adopted and issue a written determination or responsibility that includes six elements:</a:t>
            </a:r>
          </a:p>
          <a:p>
            <a:pPr marL="514350" indent="-514350">
              <a:buFont typeface="+mj-lt"/>
              <a:buAutoNum type="arabicPeriod"/>
            </a:pPr>
            <a:r>
              <a:rPr lang="en-US" sz="1700" dirty="0"/>
              <a:t>Identification of the  allegations that potentially constitute sexual harassment.</a:t>
            </a:r>
          </a:p>
          <a:p>
            <a:pPr marL="514350" indent="-514350">
              <a:buFont typeface="+mj-lt"/>
              <a:buAutoNum type="arabicPeriod"/>
            </a:pPr>
            <a:r>
              <a:rPr lang="en-US" sz="1700" dirty="0"/>
              <a:t>A description of the procedural steps taken.</a:t>
            </a:r>
          </a:p>
          <a:p>
            <a:pPr marL="514350" indent="-514350">
              <a:buFont typeface="+mj-lt"/>
              <a:buAutoNum type="arabicPeriod"/>
            </a:pPr>
            <a:r>
              <a:rPr lang="en-US" sz="1700" dirty="0"/>
              <a:t>Findings of fact.</a:t>
            </a:r>
          </a:p>
          <a:p>
            <a:pPr marL="514350" indent="-514350">
              <a:buFont typeface="+mj-lt"/>
              <a:buAutoNum type="arabicPeriod"/>
            </a:pPr>
            <a:r>
              <a:rPr lang="en-US" sz="1700" dirty="0"/>
              <a:t>Conclusions regarding the application of the code of conduct to the facts.</a:t>
            </a:r>
          </a:p>
          <a:p>
            <a:pPr marL="514350" indent="-514350">
              <a:buFont typeface="+mj-lt"/>
              <a:buAutoNum type="arabicPeriod"/>
            </a:pPr>
            <a:r>
              <a:rPr lang="en-US" sz="1700" dirty="0"/>
              <a:t>A statement of and rationale for the result for each allegation, including a determination of responsibility, disciplinary sanctions, and whether remedies will be provided to complainant.</a:t>
            </a:r>
          </a:p>
          <a:p>
            <a:pPr marL="514350" indent="-514350">
              <a:buFont typeface="+mj-lt"/>
              <a:buAutoNum type="arabicPeriod"/>
            </a:pPr>
            <a:r>
              <a:rPr lang="en-US" sz="1700" dirty="0"/>
              <a:t>Procedures and bases for appeal.</a:t>
            </a:r>
          </a:p>
          <a:p>
            <a:endParaRPr lang="en-US" sz="1700" dirty="0"/>
          </a:p>
        </p:txBody>
      </p:sp>
      <p:sp>
        <p:nvSpPr>
          <p:cNvPr id="6" name="TextBox 5">
            <a:extLst>
              <a:ext uri="{FF2B5EF4-FFF2-40B4-BE49-F238E27FC236}">
                <a16:creationId xmlns:a16="http://schemas.microsoft.com/office/drawing/2014/main" id="{8560177A-91FA-45AA-95E3-D450813AFCA5}"/>
              </a:ext>
            </a:extLst>
          </p:cNvPr>
          <p:cNvSpPr txBox="1"/>
          <p:nvPr/>
        </p:nvSpPr>
        <p:spPr>
          <a:xfrm>
            <a:off x="9732673" y="6870700"/>
            <a:ext cx="2459327" cy="200055"/>
          </a:xfrm>
          <a:prstGeom prst="rect">
            <a:avLst/>
          </a:prstGeom>
          <a:solidFill>
            <a:srgbClr val="000000"/>
          </a:solidFill>
        </p:spPr>
        <p:txBody>
          <a:bodyPr wrap="none" rtlCol="0">
            <a:spAutoFit/>
          </a:bodyPr>
          <a:lstStyle/>
          <a:p>
            <a:pPr marL="0" marR="0" lvl="0" indent="0" algn="r" defTabSz="914400" rtl="0" eaLnBrk="1" fontAlgn="auto" latinLnBrk="0" hangingPunct="1">
              <a:spcBef>
                <a:spcPts val="0"/>
              </a:spcBef>
              <a:spcAft>
                <a:spcPts val="600"/>
              </a:spcAft>
              <a:buClrTx/>
              <a:buSzTx/>
              <a:buFontTx/>
              <a:buNone/>
              <a:tabLst/>
              <a:defRPr/>
            </a:pPr>
            <a:r>
              <a:rPr kumimoji="0" lang="en-US" sz="700" b="0" i="0" u="none" strike="noStrike" kern="1200" cap="none" spc="0" normalizeH="0" baseline="0" noProof="0" dirty="0">
                <a:ln>
                  <a:noFill/>
                </a:ln>
                <a:solidFill>
                  <a:srgbClr val="FFFFFF"/>
                </a:solidFill>
                <a:effectLst/>
                <a:uLnTx/>
                <a:uFillTx/>
                <a:hlinkClick r:id="rId3" tooltip="https://aspiringprofessionalshub.com/2015/08/24/reflections-my-transition-from-phd-to-industry/">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dirty="0">
                <a:ln>
                  <a:noFill/>
                </a:ln>
                <a:solidFill>
                  <a:srgbClr val="FFFFFF"/>
                </a:solidFill>
                <a:effectLst/>
                <a:uLnTx/>
                <a:uFillTx/>
              </a:rPr>
              <a:t> by Unknown Author is licensed under </a:t>
            </a:r>
            <a:r>
              <a:rPr kumimoji="0" lang="en-US" sz="700" b="0" i="0" u="none" strike="noStrike" kern="1200" cap="none" spc="0" normalizeH="0" baseline="0" noProof="0" dirty="0">
                <a:ln>
                  <a:noFill/>
                </a:ln>
                <a:solidFill>
                  <a:srgbClr val="FFFFFF"/>
                </a:solidFill>
                <a:effectLst/>
                <a:uLnTx/>
                <a:uFillTx/>
                <a:hlinkClick r:id="rId4" tooltip="https://creativecommons.org/licenses/by-nc-nd/3.0/">
                  <a:extLst>
                    <a:ext uri="{A12FA001-AC4F-418D-AE19-62706E023703}">
                      <ahyp:hlinkClr xmlns:ahyp="http://schemas.microsoft.com/office/drawing/2018/hyperlinkcolor" val="tx"/>
                    </a:ext>
                  </a:extLst>
                </a:hlinkClick>
              </a:rPr>
              <a:t>CC BY-N-ND</a:t>
            </a:r>
            <a:endParaRPr kumimoji="0" lang="en-US" sz="700" b="0" i="0" u="none" strike="noStrike" kern="120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7194780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7231446B-30BC-4B7A-8E36-C0BF63378121}"/>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Rendering a Decision 34 CFR § 106.45(b)(7)</a:t>
            </a:r>
          </a:p>
        </p:txBody>
      </p:sp>
      <p:sp>
        <p:nvSpPr>
          <p:cNvPr id="3" name="Content Placeholder 2">
            <a:extLst>
              <a:ext uri="{FF2B5EF4-FFF2-40B4-BE49-F238E27FC236}">
                <a16:creationId xmlns:a16="http://schemas.microsoft.com/office/drawing/2014/main" id="{3C8B994E-B6FF-4DCD-99FA-DC2BA1E0F306}"/>
              </a:ext>
            </a:extLst>
          </p:cNvPr>
          <p:cNvSpPr>
            <a:spLocks noGrp="1"/>
          </p:cNvSpPr>
          <p:nvPr>
            <p:ph idx="1"/>
          </p:nvPr>
        </p:nvSpPr>
        <p:spPr>
          <a:xfrm>
            <a:off x="1367624" y="2490436"/>
            <a:ext cx="9708995" cy="3567173"/>
          </a:xfrm>
        </p:spPr>
        <p:txBody>
          <a:bodyPr anchor="ctr">
            <a:normAutofit/>
          </a:bodyPr>
          <a:lstStyle/>
          <a:p>
            <a:r>
              <a:rPr lang="en-US" sz="2400"/>
              <a:t>The decision is final only after the time period to file an appeal has expired or if the party does file an appeal, after the appeal decision has been sent to the parties.</a:t>
            </a:r>
          </a:p>
          <a:p>
            <a:endParaRPr lang="en-US" sz="2400"/>
          </a:p>
        </p:txBody>
      </p:sp>
      <p:sp>
        <p:nvSpPr>
          <p:cNvPr id="6" name="TextBox 5">
            <a:extLst>
              <a:ext uri="{FF2B5EF4-FFF2-40B4-BE49-F238E27FC236}">
                <a16:creationId xmlns:a16="http://schemas.microsoft.com/office/drawing/2014/main" id="{8560177A-91FA-45AA-95E3-D450813AFCA5}"/>
              </a:ext>
            </a:extLst>
          </p:cNvPr>
          <p:cNvSpPr txBox="1"/>
          <p:nvPr/>
        </p:nvSpPr>
        <p:spPr>
          <a:xfrm>
            <a:off x="9732673" y="6870700"/>
            <a:ext cx="2459327" cy="200055"/>
          </a:xfrm>
          <a:prstGeom prst="rect">
            <a:avLst/>
          </a:prstGeom>
          <a:solidFill>
            <a:srgbClr val="000000"/>
          </a:solidFill>
        </p:spPr>
        <p:txBody>
          <a:bodyPr wrap="none" rtlCol="0">
            <a:spAutoFit/>
          </a:bodyPr>
          <a:lstStyle/>
          <a:p>
            <a:pPr marL="0" marR="0" lvl="0" indent="0" algn="r" defTabSz="914400" rtl="0" eaLnBrk="1" fontAlgn="auto" latinLnBrk="0" hangingPunct="1">
              <a:spcBef>
                <a:spcPts val="0"/>
              </a:spcBef>
              <a:spcAft>
                <a:spcPts val="600"/>
              </a:spcAft>
              <a:buClrTx/>
              <a:buSzTx/>
              <a:buFontTx/>
              <a:buNone/>
              <a:tabLst/>
              <a:defRPr/>
            </a:pPr>
            <a:r>
              <a:rPr kumimoji="0" lang="en-US" sz="700" b="0" i="0" u="none" strike="noStrike" kern="1200" cap="none" spc="0" normalizeH="0" baseline="0" noProof="0">
                <a:ln>
                  <a:noFill/>
                </a:ln>
                <a:solidFill>
                  <a:srgbClr val="FFFFFF"/>
                </a:solidFill>
                <a:effectLst/>
                <a:uLnTx/>
                <a:uFillTx/>
                <a:hlinkClick r:id="rId3" tooltip="https://aspiringprofessionalshub.com/2015/08/24/reflections-my-transition-from-phd-to-industry/">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rPr>
              <a:t> by Unknown Author is licensed under </a:t>
            </a:r>
            <a:r>
              <a:rPr kumimoji="0" lang="en-US" sz="700" b="0" i="0" u="none" strike="noStrike" kern="1200" cap="none" spc="0" normalizeH="0" baseline="0" noProof="0">
                <a:ln>
                  <a:noFill/>
                </a:ln>
                <a:solidFill>
                  <a:srgbClr val="FFFFFF"/>
                </a:solidFill>
                <a:effectLst/>
                <a:uLnTx/>
                <a:uFillTx/>
                <a:hlinkClick r:id="rId4" tooltip="https://creativecommons.org/licenses/by-nc-nd/3.0/">
                  <a:extLst>
                    <a:ext uri="{A12FA001-AC4F-418D-AE19-62706E023703}">
                      <ahyp:hlinkClr xmlns:ahyp="http://schemas.microsoft.com/office/drawing/2018/hyperlinkcolor" val="tx"/>
                    </a:ext>
                  </a:extLst>
                </a:hlinkClick>
              </a:rPr>
              <a:t>CC BY-NC-ND</a:t>
            </a:r>
            <a:endParaRPr kumimoji="0" lang="en-US" sz="700" b="0" i="0" u="none" strike="noStrike" kern="1200" cap="none" spc="0" normalizeH="0" baseline="0" noProof="0">
              <a:ln>
                <a:noFill/>
              </a:ln>
              <a:solidFill>
                <a:srgbClr val="FFFFFF"/>
              </a:solidFill>
              <a:effectLst/>
              <a:uLnTx/>
              <a:uFillTx/>
            </a:endParaRPr>
          </a:p>
        </p:txBody>
      </p:sp>
    </p:spTree>
    <p:extLst>
      <p:ext uri="{BB962C8B-B14F-4D97-AF65-F5344CB8AC3E}">
        <p14:creationId xmlns:p14="http://schemas.microsoft.com/office/powerpoint/2010/main" val="16886691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7231446B-30BC-4B7A-8E36-C0BF63378121}"/>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Rendering a Decision</a:t>
            </a:r>
          </a:p>
        </p:txBody>
      </p:sp>
      <p:sp>
        <p:nvSpPr>
          <p:cNvPr id="3" name="Content Placeholder 2">
            <a:extLst>
              <a:ext uri="{FF2B5EF4-FFF2-40B4-BE49-F238E27FC236}">
                <a16:creationId xmlns:a16="http://schemas.microsoft.com/office/drawing/2014/main" id="{3C8B994E-B6FF-4DCD-99FA-DC2BA1E0F306}"/>
              </a:ext>
            </a:extLst>
          </p:cNvPr>
          <p:cNvSpPr>
            <a:spLocks noGrp="1"/>
          </p:cNvSpPr>
          <p:nvPr>
            <p:ph idx="1"/>
          </p:nvPr>
        </p:nvSpPr>
        <p:spPr>
          <a:xfrm>
            <a:off x="1367624" y="2490436"/>
            <a:ext cx="9708995" cy="3567173"/>
          </a:xfrm>
        </p:spPr>
        <p:txBody>
          <a:bodyPr anchor="ctr">
            <a:normAutofit/>
          </a:bodyPr>
          <a:lstStyle/>
          <a:p>
            <a:r>
              <a:rPr lang="en-US" sz="2400"/>
              <a:t>Remember that the decision maker is determining whether the conduct alleged occurred and, if so, whether it meets the definition of sexual harassment.</a:t>
            </a:r>
          </a:p>
          <a:p>
            <a:r>
              <a:rPr lang="en-US" sz="2400"/>
              <a:t>Three-prong definition</a:t>
            </a:r>
          </a:p>
          <a:p>
            <a:pPr lvl="1"/>
            <a:r>
              <a:rPr lang="en-US"/>
              <a:t>Quid pro quo</a:t>
            </a:r>
          </a:p>
          <a:p>
            <a:pPr lvl="1"/>
            <a:r>
              <a:rPr lang="en-US"/>
              <a:t>“Unwelcome conduct” (or “Hostile environment”)</a:t>
            </a:r>
          </a:p>
          <a:p>
            <a:pPr lvl="1"/>
            <a:r>
              <a:rPr lang="en-US"/>
              <a:t>Sexual violence as defined by Federal law</a:t>
            </a:r>
          </a:p>
          <a:p>
            <a:endParaRPr lang="en-US" sz="2400"/>
          </a:p>
        </p:txBody>
      </p:sp>
      <p:sp>
        <p:nvSpPr>
          <p:cNvPr id="6" name="TextBox 5">
            <a:extLst>
              <a:ext uri="{FF2B5EF4-FFF2-40B4-BE49-F238E27FC236}">
                <a16:creationId xmlns:a16="http://schemas.microsoft.com/office/drawing/2014/main" id="{8560177A-91FA-45AA-95E3-D450813AFCA5}"/>
              </a:ext>
            </a:extLst>
          </p:cNvPr>
          <p:cNvSpPr txBox="1"/>
          <p:nvPr/>
        </p:nvSpPr>
        <p:spPr>
          <a:xfrm>
            <a:off x="9732673" y="6870700"/>
            <a:ext cx="2459327" cy="200055"/>
          </a:xfrm>
          <a:prstGeom prst="rect">
            <a:avLst/>
          </a:prstGeom>
          <a:solidFill>
            <a:srgbClr val="000000"/>
          </a:solidFill>
        </p:spPr>
        <p:txBody>
          <a:bodyPr wrap="none" rtlCol="0">
            <a:spAutoFit/>
          </a:bodyPr>
          <a:lstStyle/>
          <a:p>
            <a:pPr marL="0" marR="0" lvl="0" indent="0" algn="r" defTabSz="914400" rtl="0" eaLnBrk="1" fontAlgn="auto" latinLnBrk="0" hangingPunct="1">
              <a:spcBef>
                <a:spcPts val="0"/>
              </a:spcBef>
              <a:spcAft>
                <a:spcPts val="600"/>
              </a:spcAft>
              <a:buClrTx/>
              <a:buSzTx/>
              <a:buFontTx/>
              <a:buNone/>
              <a:tabLst/>
              <a:defRPr/>
            </a:pPr>
            <a:r>
              <a:rPr kumimoji="0" lang="en-US" sz="700" b="0" i="0" u="none" strike="noStrike" kern="1200" cap="none" spc="0" normalizeH="0" baseline="0" noProof="0" dirty="0">
                <a:ln>
                  <a:noFill/>
                </a:ln>
                <a:solidFill>
                  <a:srgbClr val="FFFFFF"/>
                </a:solidFill>
                <a:effectLst/>
                <a:uLnTx/>
                <a:uFillTx/>
                <a:hlinkClick r:id="rId3" tooltip="https://aspiringprofessionalshub.com/2015/08/24/reflections-my-transition-from-phd-to-industry/">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dirty="0">
                <a:ln>
                  <a:noFill/>
                </a:ln>
                <a:solidFill>
                  <a:srgbClr val="FFFFFF"/>
                </a:solidFill>
                <a:effectLst/>
                <a:uLnTx/>
                <a:uFillTx/>
              </a:rPr>
              <a:t> by Unknown Author is licensed under </a:t>
            </a:r>
            <a:r>
              <a:rPr kumimoji="0" lang="en-US" sz="700" b="0" i="0" u="none" strike="noStrike" kern="1200" cap="none" spc="0" normalizeH="0" baseline="0" noProof="0" dirty="0">
                <a:ln>
                  <a:noFill/>
                </a:ln>
                <a:solidFill>
                  <a:srgbClr val="FFFFFF"/>
                </a:solidFill>
                <a:effectLst/>
                <a:uLnTx/>
                <a:uFillTx/>
                <a:hlinkClick r:id="rId4" tooltip="https://creativecommons.org/licenses/by-nc-nd/3.0/">
                  <a:extLst>
                    <a:ext uri="{A12FA001-AC4F-418D-AE19-62706E023703}">
                      <ahyp:hlinkClr xmlns:ahyp="http://schemas.microsoft.com/office/drawing/2018/hyperlinkcolor" val="tx"/>
                    </a:ext>
                  </a:extLst>
                </a:hlinkClick>
              </a:rPr>
              <a:t>CC BY-NC-ND</a:t>
            </a:r>
            <a:endParaRPr kumimoji="0" lang="en-US" sz="700" b="0" i="0" u="none" strike="noStrike" kern="120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34365964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7231446B-30BC-4B7A-8E36-C0BF63378121}"/>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Rendering a Decision</a:t>
            </a:r>
          </a:p>
        </p:txBody>
      </p:sp>
      <p:sp>
        <p:nvSpPr>
          <p:cNvPr id="3" name="Content Placeholder 2">
            <a:extLst>
              <a:ext uri="{FF2B5EF4-FFF2-40B4-BE49-F238E27FC236}">
                <a16:creationId xmlns:a16="http://schemas.microsoft.com/office/drawing/2014/main" id="{3C8B994E-B6FF-4DCD-99FA-DC2BA1E0F306}"/>
              </a:ext>
            </a:extLst>
          </p:cNvPr>
          <p:cNvSpPr>
            <a:spLocks noGrp="1"/>
          </p:cNvSpPr>
          <p:nvPr>
            <p:ph idx="1"/>
          </p:nvPr>
        </p:nvSpPr>
        <p:spPr>
          <a:xfrm>
            <a:off x="1367624" y="2490436"/>
            <a:ext cx="9708995" cy="3567173"/>
          </a:xfrm>
        </p:spPr>
        <p:txBody>
          <a:bodyPr anchor="ctr">
            <a:normAutofit/>
          </a:bodyPr>
          <a:lstStyle/>
          <a:p>
            <a:r>
              <a:rPr lang="en-US" sz="2000"/>
              <a:t>Quid pro quo</a:t>
            </a:r>
          </a:p>
          <a:p>
            <a:pPr lvl="1"/>
            <a:r>
              <a:rPr lang="en-US" sz="2000"/>
              <a:t>"An employee of the recipient conditioning the provision of an aid, benefit, or service of the recipient on an individual’s participation in unwelcome sexual conduct"</a:t>
            </a:r>
          </a:p>
          <a:p>
            <a:r>
              <a:rPr lang="en-US" sz="2000"/>
              <a:t>“Unwelcome conduct” (or “Hostile environment”)</a:t>
            </a:r>
          </a:p>
          <a:p>
            <a:pPr lvl="1"/>
            <a:r>
              <a:rPr lang="en-US" sz="2000"/>
              <a:t>"Unwelcome conduct determined by a reasonable person to be so severe, pervasive, and objectively offensive that it effectively denies a person equal access to the recipient’s education program or activity."</a:t>
            </a:r>
          </a:p>
          <a:p>
            <a:r>
              <a:rPr lang="en-US" sz="2000"/>
              <a:t>Sexual violence as defined by Federal law</a:t>
            </a:r>
          </a:p>
          <a:p>
            <a:pPr lvl="1"/>
            <a:r>
              <a:rPr lang="en-US" sz="2000"/>
              <a:t>“'Sexual assault' as defined in 20 U.S.C. 1092(f)(6)(A)(v), 'dating violence' as defined in 34 U.S.C. 12291(a)(10), 'domestic violence' as defined in 34 U.S.C. 12291(a)(8), or 'stalking' as defined in 34 U.S.C. 12291(a)(30)." </a:t>
            </a:r>
          </a:p>
          <a:p>
            <a:endParaRPr lang="en-US" sz="2000"/>
          </a:p>
        </p:txBody>
      </p:sp>
      <p:sp>
        <p:nvSpPr>
          <p:cNvPr id="6" name="TextBox 5">
            <a:extLst>
              <a:ext uri="{FF2B5EF4-FFF2-40B4-BE49-F238E27FC236}">
                <a16:creationId xmlns:a16="http://schemas.microsoft.com/office/drawing/2014/main" id="{8560177A-91FA-45AA-95E3-D450813AFCA5}"/>
              </a:ext>
            </a:extLst>
          </p:cNvPr>
          <p:cNvSpPr txBox="1"/>
          <p:nvPr/>
        </p:nvSpPr>
        <p:spPr>
          <a:xfrm>
            <a:off x="9732673" y="6870700"/>
            <a:ext cx="2459327" cy="200055"/>
          </a:xfrm>
          <a:prstGeom prst="rect">
            <a:avLst/>
          </a:prstGeom>
          <a:solidFill>
            <a:srgbClr val="000000"/>
          </a:solidFill>
        </p:spPr>
        <p:txBody>
          <a:bodyPr wrap="none" rtlCol="0">
            <a:spAutoFit/>
          </a:bodyPr>
          <a:lstStyle/>
          <a:p>
            <a:pPr marL="0" marR="0" lvl="0" indent="0" algn="r" defTabSz="914400" rtl="0" eaLnBrk="1" fontAlgn="auto" latinLnBrk="0" hangingPunct="1">
              <a:spcBef>
                <a:spcPts val="0"/>
              </a:spcBef>
              <a:spcAft>
                <a:spcPts val="600"/>
              </a:spcAft>
              <a:buClrTx/>
              <a:buSzTx/>
              <a:buFontTx/>
              <a:buNone/>
              <a:tabLst/>
              <a:defRPr/>
            </a:pPr>
            <a:r>
              <a:rPr kumimoji="0" lang="en-US" sz="700" b="0" i="0" u="none" strike="noStrike" kern="1200" cap="none" spc="0" normalizeH="0" baseline="0" noProof="0">
                <a:ln>
                  <a:noFill/>
                </a:ln>
                <a:solidFill>
                  <a:srgbClr val="FFFFFF"/>
                </a:solidFill>
                <a:effectLst/>
                <a:uLnTx/>
                <a:uFillTx/>
                <a:hlinkClick r:id="rId3" tooltip="https://aspiringprofessionalshub.com/2015/08/24/reflections-my-transition-from-phd-to-industry/">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rPr>
              <a:t> by Unknown Author is licensed under </a:t>
            </a:r>
            <a:r>
              <a:rPr kumimoji="0" lang="en-US" sz="700" b="0" i="0" u="none" strike="noStrike" kern="1200" cap="none" spc="0" normalizeH="0" baseline="0" noProof="0">
                <a:ln>
                  <a:noFill/>
                </a:ln>
                <a:solidFill>
                  <a:srgbClr val="FFFFFF"/>
                </a:solidFill>
                <a:effectLst/>
                <a:uLnTx/>
                <a:uFillTx/>
                <a:hlinkClick r:id="rId4" tooltip="https://creativecommons.org/licenses/by-nc-nd/3.0/">
                  <a:extLst>
                    <a:ext uri="{A12FA001-AC4F-418D-AE19-62706E023703}">
                      <ahyp:hlinkClr xmlns:ahyp="http://schemas.microsoft.com/office/drawing/2018/hyperlinkcolor" val="tx"/>
                    </a:ext>
                  </a:extLst>
                </a:hlinkClick>
              </a:rPr>
              <a:t>CC BY-NC-ND</a:t>
            </a:r>
            <a:endParaRPr kumimoji="0" lang="en-US" sz="700" b="0" i="0" u="none" strike="noStrike" kern="1200" cap="none" spc="0" normalizeH="0" baseline="0" noProof="0">
              <a:ln>
                <a:noFill/>
              </a:ln>
              <a:solidFill>
                <a:srgbClr val="FFFFFF"/>
              </a:solidFill>
              <a:effectLst/>
              <a:uLnTx/>
              <a:uFillTx/>
            </a:endParaRPr>
          </a:p>
        </p:txBody>
      </p:sp>
    </p:spTree>
    <p:extLst>
      <p:ext uri="{BB962C8B-B14F-4D97-AF65-F5344CB8AC3E}">
        <p14:creationId xmlns:p14="http://schemas.microsoft.com/office/powerpoint/2010/main" val="19699327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indoor, table, desk, laying&#10;&#10;Description automatically generated">
            <a:extLst>
              <a:ext uri="{FF2B5EF4-FFF2-40B4-BE49-F238E27FC236}">
                <a16:creationId xmlns:a16="http://schemas.microsoft.com/office/drawing/2014/main" id="{C5652BC6-D9D4-419F-AD69-69F72CA7020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5116" r="9091" b="17988"/>
          <a:stretch/>
        </p:blipFill>
        <p:spPr>
          <a:xfrm>
            <a:off x="20" y="10"/>
            <a:ext cx="12191981" cy="6857990"/>
          </a:xfrm>
          <a:prstGeom prst="rect">
            <a:avLst/>
          </a:prstGeom>
        </p:spPr>
      </p:pic>
      <p:sp>
        <p:nvSpPr>
          <p:cNvPr id="24" name="Rectangle 23">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9A28A71-435C-484F-9612-F391E8CE004E}"/>
              </a:ext>
            </a:extLst>
          </p:cNvPr>
          <p:cNvSpPr>
            <a:spLocks noGrp="1"/>
          </p:cNvSpPr>
          <p:nvPr>
            <p:ph type="title"/>
          </p:nvPr>
        </p:nvSpPr>
        <p:spPr>
          <a:xfrm>
            <a:off x="838200" y="365125"/>
            <a:ext cx="10515600" cy="1325563"/>
          </a:xfrm>
        </p:spPr>
        <p:txBody>
          <a:bodyPr>
            <a:normAutofit/>
          </a:bodyPr>
          <a:lstStyle/>
          <a:p>
            <a:r>
              <a:rPr lang="en-US"/>
              <a:t>Appeal 34 CFR § 106.45(b)(8)</a:t>
            </a:r>
          </a:p>
        </p:txBody>
      </p:sp>
      <p:sp>
        <p:nvSpPr>
          <p:cNvPr id="3" name="Content Placeholder 2">
            <a:extLst>
              <a:ext uri="{FF2B5EF4-FFF2-40B4-BE49-F238E27FC236}">
                <a16:creationId xmlns:a16="http://schemas.microsoft.com/office/drawing/2014/main" id="{9541B406-C5BC-482B-98EA-26CA7D3F7384}"/>
              </a:ext>
            </a:extLst>
          </p:cNvPr>
          <p:cNvSpPr>
            <a:spLocks noGrp="1"/>
          </p:cNvSpPr>
          <p:nvPr>
            <p:ph idx="1"/>
          </p:nvPr>
        </p:nvSpPr>
        <p:spPr>
          <a:xfrm>
            <a:off x="838200" y="1825625"/>
            <a:ext cx="10515600" cy="4351338"/>
          </a:xfrm>
        </p:spPr>
        <p:txBody>
          <a:bodyPr>
            <a:normAutofit/>
          </a:bodyPr>
          <a:lstStyle/>
          <a:p>
            <a:r>
              <a:rPr lang="en-US"/>
              <a:t>Both parties have the right to appeal a determination of responsibility and the dismissal of a formal complaint or any allegations on the following bases:</a:t>
            </a:r>
          </a:p>
          <a:p>
            <a:pPr lvl="1"/>
            <a:r>
              <a:rPr lang="en-US"/>
              <a:t>A procedural irregularity that affected the outcome</a:t>
            </a:r>
          </a:p>
          <a:p>
            <a:pPr lvl="1"/>
            <a:r>
              <a:rPr lang="en-US"/>
              <a:t>New evidence not reasonably available at the time the determination was made and that could affect the outcome</a:t>
            </a:r>
          </a:p>
          <a:p>
            <a:pPr lvl="1"/>
            <a:r>
              <a:rPr lang="en-US"/>
              <a:t>The Title IX Coordinator, investigator, or decision maker had a conflict of interest or bias for or against complainants or respondents generally or individually that affected the outcome of the matter</a:t>
            </a:r>
          </a:p>
          <a:p>
            <a:pPr lvl="1"/>
            <a:r>
              <a:rPr lang="en-US"/>
              <a:t>Any additional bases the school division chooses to offer (but must be available to both parties)</a:t>
            </a:r>
          </a:p>
          <a:p>
            <a:endParaRPr lang="en-US"/>
          </a:p>
        </p:txBody>
      </p:sp>
      <p:sp>
        <p:nvSpPr>
          <p:cNvPr id="6" name="TextBox 5">
            <a:extLst>
              <a:ext uri="{FF2B5EF4-FFF2-40B4-BE49-F238E27FC236}">
                <a16:creationId xmlns:a16="http://schemas.microsoft.com/office/drawing/2014/main" id="{56354336-DDEA-47D6-AB67-4BA7CEABB73A}"/>
              </a:ext>
            </a:extLst>
          </p:cNvPr>
          <p:cNvSpPr txBox="1"/>
          <p:nvPr/>
        </p:nvSpPr>
        <p:spPr>
          <a:xfrm>
            <a:off x="9884959" y="6657945"/>
            <a:ext cx="2307042"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Calibri" panose="020F0502020204030204"/>
                <a:ea typeface="+mn-ea"/>
                <a:cs typeface="+mn-cs"/>
                <a:hlinkClick r:id="rId4" tooltip="http://www.thebluediamondgallery.com/typewriter/a/appeal.html">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dirty="0">
                <a:ln>
                  <a:noFill/>
                </a:ln>
                <a:solidFill>
                  <a:srgbClr val="FFFFFF"/>
                </a:solidFill>
                <a:effectLst/>
                <a:uLnTx/>
                <a:uFillTx/>
                <a:latin typeface="Calibri" panose="020F0502020204030204"/>
                <a:ea typeface="+mn-ea"/>
                <a:cs typeface="+mn-cs"/>
              </a:rPr>
              <a:t> by Unknown Author is licensed under </a:t>
            </a:r>
            <a:r>
              <a:rPr kumimoji="0" lang="en-US" sz="700" b="0" i="0" u="none" strike="noStrike" kern="1200" cap="none" spc="0" normalizeH="0" baseline="0" noProof="0" dirty="0">
                <a:ln>
                  <a:noFill/>
                </a:ln>
                <a:solidFill>
                  <a:srgbClr val="FFFFFF"/>
                </a:solidFill>
                <a:effectLst/>
                <a:uLnTx/>
                <a:uFillTx/>
                <a:latin typeface="Calibri" panose="020F0502020204030204"/>
                <a:ea typeface="+mn-ea"/>
                <a:cs typeface="+mn-cs"/>
                <a:hlinkClick r:id="rId5" tooltip="https://creativecommons.org/licenses/by-sa/3.0/">
                  <a:extLst>
                    <a:ext uri="{A12FA001-AC4F-418D-AE19-62706E023703}">
                      <ahyp:hlinkClr xmlns:ahyp="http://schemas.microsoft.com/office/drawing/2018/hyperlinkcolor" val="tx"/>
                    </a:ext>
                  </a:extLst>
                </a:hlinkClick>
              </a:rPr>
              <a:t>CC BY-SA</a:t>
            </a:r>
            <a:endParaRPr kumimoji="0" lang="en-US" sz="7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07286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indoor, table, desk, laying&#10;&#10;Description automatically generated">
            <a:extLst>
              <a:ext uri="{FF2B5EF4-FFF2-40B4-BE49-F238E27FC236}">
                <a16:creationId xmlns:a16="http://schemas.microsoft.com/office/drawing/2014/main" id="{C5652BC6-D9D4-419F-AD69-69F72CA7020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5116" r="9091" b="17988"/>
          <a:stretch/>
        </p:blipFill>
        <p:spPr>
          <a:xfrm>
            <a:off x="20" y="10"/>
            <a:ext cx="12191981" cy="6857990"/>
          </a:xfrm>
          <a:prstGeom prst="rect">
            <a:avLst/>
          </a:prstGeom>
        </p:spPr>
      </p:pic>
      <p:sp>
        <p:nvSpPr>
          <p:cNvPr id="24" name="Rectangle 23">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9A28A71-435C-484F-9612-F391E8CE004E}"/>
              </a:ext>
            </a:extLst>
          </p:cNvPr>
          <p:cNvSpPr>
            <a:spLocks noGrp="1"/>
          </p:cNvSpPr>
          <p:nvPr>
            <p:ph type="title"/>
          </p:nvPr>
        </p:nvSpPr>
        <p:spPr>
          <a:xfrm>
            <a:off x="838200" y="365125"/>
            <a:ext cx="10515600" cy="1325563"/>
          </a:xfrm>
        </p:spPr>
        <p:txBody>
          <a:bodyPr>
            <a:normAutofit/>
          </a:bodyPr>
          <a:lstStyle/>
          <a:p>
            <a:r>
              <a:rPr lang="en-US"/>
              <a:t>Appeal 34 CFR § 106.45(b)(8)</a:t>
            </a:r>
          </a:p>
        </p:txBody>
      </p:sp>
      <p:sp>
        <p:nvSpPr>
          <p:cNvPr id="3" name="Content Placeholder 2">
            <a:extLst>
              <a:ext uri="{FF2B5EF4-FFF2-40B4-BE49-F238E27FC236}">
                <a16:creationId xmlns:a16="http://schemas.microsoft.com/office/drawing/2014/main" id="{9541B406-C5BC-482B-98EA-26CA7D3F7384}"/>
              </a:ext>
            </a:extLst>
          </p:cNvPr>
          <p:cNvSpPr>
            <a:spLocks noGrp="1"/>
          </p:cNvSpPr>
          <p:nvPr>
            <p:ph idx="1"/>
          </p:nvPr>
        </p:nvSpPr>
        <p:spPr>
          <a:xfrm>
            <a:off x="838200" y="1825625"/>
            <a:ext cx="10515600" cy="4351338"/>
          </a:xfrm>
        </p:spPr>
        <p:txBody>
          <a:bodyPr>
            <a:normAutofit/>
          </a:bodyPr>
          <a:lstStyle/>
          <a:p>
            <a:r>
              <a:rPr lang="en-US"/>
              <a:t>For all appeals, the school division must</a:t>
            </a:r>
          </a:p>
          <a:p>
            <a:pPr lvl="1"/>
            <a:r>
              <a:rPr lang="en-US"/>
              <a:t>Notify the non-appealing party in writing and implement appeal procedures equally for both parties</a:t>
            </a:r>
          </a:p>
          <a:p>
            <a:pPr lvl="1"/>
            <a:r>
              <a:rPr lang="en-US"/>
              <a:t>Ensure the decision maker on appeal is not the same person as the original decision maker, investigator, or Title IX Coordinator </a:t>
            </a:r>
          </a:p>
          <a:p>
            <a:pPr lvl="1"/>
            <a:r>
              <a:rPr lang="en-US"/>
              <a:t>Ensure that the decision maker on appeal meets all the qualifications as the original decision maker in terms of training and conflict of interest </a:t>
            </a:r>
          </a:p>
          <a:p>
            <a:pPr lvl="1"/>
            <a:r>
              <a:rPr lang="en-US"/>
              <a:t>Give both parties an equal opportunity to submit a written statement in support of or challenging the outcome</a:t>
            </a:r>
          </a:p>
          <a:p>
            <a:pPr lvl="1"/>
            <a:r>
              <a:rPr lang="en-US"/>
              <a:t>Issue a written decision that is provided simultaneously to both parties and that describes the result and rationale</a:t>
            </a:r>
          </a:p>
          <a:p>
            <a:endParaRPr lang="en-US"/>
          </a:p>
        </p:txBody>
      </p:sp>
      <p:sp>
        <p:nvSpPr>
          <p:cNvPr id="6" name="TextBox 5">
            <a:extLst>
              <a:ext uri="{FF2B5EF4-FFF2-40B4-BE49-F238E27FC236}">
                <a16:creationId xmlns:a16="http://schemas.microsoft.com/office/drawing/2014/main" id="{56354336-DDEA-47D6-AB67-4BA7CEABB73A}"/>
              </a:ext>
            </a:extLst>
          </p:cNvPr>
          <p:cNvSpPr txBox="1"/>
          <p:nvPr/>
        </p:nvSpPr>
        <p:spPr>
          <a:xfrm>
            <a:off x="9884959" y="6657945"/>
            <a:ext cx="2307042"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hlinkClick r:id="rId4" tooltip="http://www.thebluediamondgallery.com/typewriter/a/appeal.html">
                  <a:extLst>
                    <a:ext uri="{A12FA001-AC4F-418D-AE19-62706E023703}">
                      <ahyp:hlinkClr xmlns:ahyp="http://schemas.microsoft.com/office/drawing/2018/hyperlinkcolor" val="tx"/>
                    </a:ext>
                  </a:extLst>
                </a:hlinkClick>
              </a:rPr>
              <a:t>This Photo</a:t>
            </a: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rPr>
              <a:t> by Unknown Author is licensed under </a:t>
            </a:r>
            <a:r>
              <a:rPr kumimoji="0" lang="en-US" sz="700" b="0" i="0" u="none" strike="noStrike" kern="1200" cap="none" spc="0" normalizeH="0" baseline="0" noProof="0">
                <a:ln>
                  <a:noFill/>
                </a:ln>
                <a:solidFill>
                  <a:srgbClr val="FFFFFF"/>
                </a:solidFill>
                <a:effectLst/>
                <a:uLnTx/>
                <a:uFillTx/>
                <a:latin typeface="Calibri" panose="020F0502020204030204"/>
                <a:ea typeface="+mn-ea"/>
                <a:cs typeface="+mn-cs"/>
                <a:hlinkClick r:id="rId5" tooltip="https://creativecommons.org/licenses/by-sa/3.0/">
                  <a:extLst>
                    <a:ext uri="{A12FA001-AC4F-418D-AE19-62706E023703}">
                      <ahyp:hlinkClr xmlns:ahyp="http://schemas.microsoft.com/office/drawing/2018/hyperlinkcolor" val="tx"/>
                    </a:ext>
                  </a:extLst>
                </a:hlinkClick>
              </a:rPr>
              <a:t>CC BY-SA</a:t>
            </a:r>
            <a:endParaRPr kumimoji="0" lang="en-US" sz="7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92593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073CE0C-F12A-458B-8341-589985F364A7}"/>
              </a:ext>
            </a:extLst>
          </p:cNvPr>
          <p:cNvSpPr>
            <a:spLocks noGrp="1"/>
          </p:cNvSpPr>
          <p:nvPr>
            <p:ph type="title"/>
          </p:nvPr>
        </p:nvSpPr>
        <p:spPr>
          <a:xfrm>
            <a:off x="645173" y="1188637"/>
            <a:ext cx="3670299" cy="4480726"/>
          </a:xfrm>
        </p:spPr>
        <p:txBody>
          <a:bodyPr>
            <a:normAutofit/>
          </a:bodyPr>
          <a:lstStyle/>
          <a:p>
            <a:pPr algn="r"/>
            <a:r>
              <a:rPr lang="en-US" sz="6600" dirty="0"/>
              <a:t>Agenda for Tomorrow</a:t>
            </a:r>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232" y="623275"/>
            <a:ext cx="6896595"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1A01F85-C771-481D-8A8D-A5224DB97DEF}"/>
              </a:ext>
            </a:extLst>
          </p:cNvPr>
          <p:cNvSpPr>
            <a:spLocks noGrp="1"/>
          </p:cNvSpPr>
          <p:nvPr>
            <p:ph idx="1"/>
          </p:nvPr>
        </p:nvSpPr>
        <p:spPr>
          <a:xfrm>
            <a:off x="5145531" y="804672"/>
            <a:ext cx="5571237" cy="4864691"/>
          </a:xfrm>
        </p:spPr>
        <p:txBody>
          <a:bodyPr anchor="ctr">
            <a:normAutofit/>
          </a:bodyPr>
          <a:lstStyle/>
          <a:p>
            <a:r>
              <a:rPr lang="en-US" sz="2400" dirty="0"/>
              <a:t>Informal Resolution</a:t>
            </a:r>
          </a:p>
          <a:p>
            <a:r>
              <a:rPr lang="en-US" sz="2400" dirty="0"/>
              <a:t>Emergency Removal</a:t>
            </a:r>
          </a:p>
          <a:p>
            <a:r>
              <a:rPr lang="en-US" sz="2400" dirty="0"/>
              <a:t>Administrative Leave</a:t>
            </a:r>
          </a:p>
          <a:p>
            <a:r>
              <a:rPr lang="en-US" sz="2400" dirty="0"/>
              <a:t>Title IX Scenario </a:t>
            </a:r>
          </a:p>
        </p:txBody>
      </p:sp>
    </p:spTree>
    <p:extLst>
      <p:ext uri="{BB962C8B-B14F-4D97-AF65-F5344CB8AC3E}">
        <p14:creationId xmlns:p14="http://schemas.microsoft.com/office/powerpoint/2010/main" val="36030983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0F5A0-4EE0-4022-A88A-64FA18C923D7}"/>
              </a:ext>
            </a:extLst>
          </p:cNvPr>
          <p:cNvSpPr>
            <a:spLocks noGrp="1"/>
          </p:cNvSpPr>
          <p:nvPr>
            <p:ph type="ctrTitle"/>
          </p:nvPr>
        </p:nvSpPr>
        <p:spPr/>
        <p:txBody>
          <a:bodyPr/>
          <a:lstStyle/>
          <a:p>
            <a:r>
              <a:rPr lang="en-US"/>
              <a:t>Questions?</a:t>
            </a:r>
          </a:p>
        </p:txBody>
      </p:sp>
      <p:sp>
        <p:nvSpPr>
          <p:cNvPr id="3" name="Subtitle 2">
            <a:extLst>
              <a:ext uri="{FF2B5EF4-FFF2-40B4-BE49-F238E27FC236}">
                <a16:creationId xmlns:a16="http://schemas.microsoft.com/office/drawing/2014/main" id="{E218A5BB-D237-48DF-8811-176B3C5FAC7C}"/>
              </a:ext>
            </a:extLst>
          </p:cNvPr>
          <p:cNvSpPr>
            <a:spLocks noGrp="1"/>
          </p:cNvSpPr>
          <p:nvPr>
            <p:ph type="subTitle" idx="1"/>
          </p:nvPr>
        </p:nvSpPr>
        <p:spPr/>
        <p:txBody>
          <a:bodyPr>
            <a:normAutofit fontScale="77500" lnSpcReduction="20000"/>
          </a:bodyPr>
          <a:lstStyle/>
          <a:p>
            <a:r>
              <a:rPr lang="en-US" b="1" u="sng" dirty="0"/>
              <a:t>Contact Info</a:t>
            </a:r>
          </a:p>
          <a:p>
            <a:r>
              <a:rPr lang="en-US" sz="2000" dirty="0"/>
              <a:t>Stacy Haney</a:t>
            </a:r>
            <a:br>
              <a:rPr lang="en-US" sz="2000" dirty="0"/>
            </a:br>
            <a:r>
              <a:rPr lang="en-US" sz="2000" dirty="0"/>
              <a:t>shaney@haneyphinyo.com</a:t>
            </a:r>
            <a:br>
              <a:rPr lang="en-US" sz="2000" dirty="0"/>
            </a:br>
            <a:r>
              <a:rPr lang="en-US" sz="2000" dirty="0"/>
              <a:t>804-500-0301</a:t>
            </a:r>
          </a:p>
          <a:p>
            <a:r>
              <a:rPr lang="en-US" sz="2000" dirty="0"/>
              <a:t>Pakapon Phinyowattanachip</a:t>
            </a:r>
            <a:br>
              <a:rPr lang="en-US" sz="2000" dirty="0"/>
            </a:br>
            <a:r>
              <a:rPr lang="en-US" sz="2000" dirty="0"/>
              <a:t>pakaponp@haneyphinyo.com</a:t>
            </a:r>
            <a:br>
              <a:rPr lang="en-US" sz="2000" dirty="0"/>
            </a:br>
            <a:r>
              <a:rPr lang="en-US" sz="2000" dirty="0"/>
              <a:t>804-500-0302</a:t>
            </a:r>
          </a:p>
        </p:txBody>
      </p:sp>
    </p:spTree>
    <p:extLst>
      <p:ext uri="{BB962C8B-B14F-4D97-AF65-F5344CB8AC3E}">
        <p14:creationId xmlns:p14="http://schemas.microsoft.com/office/powerpoint/2010/main" val="2296330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53549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C693652192C340A47D4FE716E62E41" ma:contentTypeVersion="9" ma:contentTypeDescription="Create a new document." ma:contentTypeScope="" ma:versionID="1b5ed7842b48500d01a1503c3eba37a8">
  <xsd:schema xmlns:xsd="http://www.w3.org/2001/XMLSchema" xmlns:xs="http://www.w3.org/2001/XMLSchema" xmlns:p="http://schemas.microsoft.com/office/2006/metadata/properties" xmlns:ns1="http://schemas.microsoft.com/sharepoint/v3" xmlns:ns2="7944d3d8-8f5b-4346-8cbb-a0d9f12aad04" xmlns:ns3="ca056b93-329d-4320-bd9e-cc406ea9fbd0" targetNamespace="http://schemas.microsoft.com/office/2006/metadata/properties" ma:root="true" ma:fieldsID="a48a28996f764f9f0bae90ce782d38a9" ns1:_="" ns2:_="" ns3:_="">
    <xsd:import namespace="http://schemas.microsoft.com/sharepoint/v3"/>
    <xsd:import namespace="7944d3d8-8f5b-4346-8cbb-a0d9f12aad04"/>
    <xsd:import namespace="ca056b93-329d-4320-bd9e-cc406ea9fbd0"/>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2:MediaServiceAutoTags" minOccurs="0"/>
                <xsd:element ref="ns2:MediaServiceDateTaken"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944d3d8-8f5b-4346-8cbb-a0d9f12aad0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056b93-329d-4320-bd9e-cc406ea9fbd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2D8DA4-8AE3-4D30-9517-0C67158D196D}">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a056b93-329d-4320-bd9e-cc406ea9fbd0"/>
    <ds:schemaRef ds:uri="http://purl.org/dc/elements/1.1/"/>
    <ds:schemaRef ds:uri="http://schemas.microsoft.com/office/2006/metadata/properties"/>
    <ds:schemaRef ds:uri="7944d3d8-8f5b-4346-8cbb-a0d9f12aad04"/>
    <ds:schemaRef ds:uri="http://www.w3.org/XML/1998/namespace"/>
    <ds:schemaRef ds:uri="http://purl.org/dc/dcmitype/"/>
  </ds:schemaRefs>
</ds:datastoreItem>
</file>

<file path=customXml/itemProps2.xml><?xml version="1.0" encoding="utf-8"?>
<ds:datastoreItem xmlns:ds="http://schemas.openxmlformats.org/officeDocument/2006/customXml" ds:itemID="{48DAD4D3-DAB2-49CF-8076-6B7B853620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944d3d8-8f5b-4346-8cbb-a0d9f12aad04"/>
    <ds:schemaRef ds:uri="ca056b93-329d-4320-bd9e-cc406ea9fb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02BFB5-4232-4E80-99C4-808FF2DC5A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8125</Words>
  <Application>Microsoft Office PowerPoint</Application>
  <PresentationFormat>Widescreen</PresentationFormat>
  <Paragraphs>583</Paragraphs>
  <Slides>99</Slides>
  <Notes>20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99</vt:i4>
      </vt:variant>
    </vt:vector>
  </HeadingPairs>
  <TitlesOfParts>
    <vt:vector size="105" baseType="lpstr">
      <vt:lpstr>Arial</vt:lpstr>
      <vt:lpstr>Calibri</vt:lpstr>
      <vt:lpstr>Calibri Light</vt:lpstr>
      <vt:lpstr>Office Theme</vt:lpstr>
      <vt:lpstr>Office Theme</vt:lpstr>
      <vt:lpstr>1_Office Theme</vt:lpstr>
      <vt:lpstr>Title IX: Institutional Requirements and Investigations</vt:lpstr>
      <vt:lpstr>Agenda for Today</vt:lpstr>
      <vt:lpstr>PowerPoint Presentation</vt:lpstr>
      <vt:lpstr>Definition of Sexual Harassment</vt:lpstr>
      <vt:lpstr>Quid pro quo</vt:lpstr>
      <vt:lpstr>"Unwelcome conduct“  (aka Hostile environment)</vt:lpstr>
      <vt:lpstr>Sexual Violence as Defined in Federal Law (Four types)</vt:lpstr>
      <vt:lpstr>To What Conduct Do the Regulations Apply? </vt:lpstr>
      <vt:lpstr>Institutional Requirements</vt:lpstr>
      <vt:lpstr>Title IX Coordinator, Policy and Grievance Procedure</vt:lpstr>
      <vt:lpstr>Notice Requirements</vt:lpstr>
      <vt:lpstr>Notice Requirements</vt:lpstr>
      <vt:lpstr>Recordkeeping Requirements 34 CFR § 106.45(b)(10)</vt:lpstr>
      <vt:lpstr>Ways Sex Discrimination and Harassment Can be Reported 34 CFR § 106.8(a)</vt:lpstr>
      <vt:lpstr>Responding to Sexual Harassment</vt:lpstr>
      <vt:lpstr>Responding to Sexual Harassment</vt:lpstr>
      <vt:lpstr>General Response to Sexual Harassment</vt:lpstr>
      <vt:lpstr>What triggers the need to make a “general response” to sexual harassment?</vt:lpstr>
      <vt:lpstr>What triggers the need to make a “general response” to sexual harassment?</vt:lpstr>
      <vt:lpstr>What triggers the need to make a “general response” to sexual harassment?</vt:lpstr>
      <vt:lpstr>What triggers the need to make a “general response” to sexual harassment?</vt:lpstr>
      <vt:lpstr>What triggers the need to make a “general response” to sexual harassment?</vt:lpstr>
      <vt:lpstr>What triggers the need to make a “general response” to sexual harassment?</vt:lpstr>
      <vt:lpstr>What is a “general response” to sexual harassment?</vt:lpstr>
      <vt:lpstr>“General response” to sexual harassment</vt:lpstr>
      <vt:lpstr>“General response” to sexual harassment</vt:lpstr>
      <vt:lpstr>“General response” to sexual harassment</vt:lpstr>
      <vt:lpstr>“General response” to sexual harassment</vt:lpstr>
      <vt:lpstr>“General response” to sexual harassment</vt:lpstr>
      <vt:lpstr>“General response” to sexual harassment</vt:lpstr>
      <vt:lpstr>“General response” to sexual harassment</vt:lpstr>
      <vt:lpstr>Responding to Sexual Harassment</vt:lpstr>
      <vt:lpstr>Response to a Formal Complaint of Sexual Harassment</vt:lpstr>
      <vt:lpstr>Response to a Formal Complaint of Sexual Harassment</vt:lpstr>
      <vt:lpstr>Definition of Formal Complaint</vt:lpstr>
      <vt:lpstr>Definition of Formal Complaint</vt:lpstr>
      <vt:lpstr>Notice of Allegations 34 CFR § 106.45(b)(2)</vt:lpstr>
      <vt:lpstr>Notice of Allegations 34 CFR § 106.45(b)(2)</vt:lpstr>
      <vt:lpstr>Mandatory and Permissive Dismissal 34 CFR § 106.45(b)(3)</vt:lpstr>
      <vt:lpstr>Mandatory and Permissive Dismissal 34 CFR § 106.45(b)(3)</vt:lpstr>
      <vt:lpstr>Mandatory and Permissive Dismissal 34 CFR § 106.45(b)(3)</vt:lpstr>
      <vt:lpstr>Basic Requirements for Grievance Process 34 CFR § 106.45(b)(1)</vt:lpstr>
      <vt:lpstr>Basic Requirements for Grievance Process 34 CFR § 106.45(b)(1)</vt:lpstr>
      <vt:lpstr>Basic Requirements for Grievance Process 34 CFR § 106.45(b)(1)</vt:lpstr>
      <vt:lpstr>Basic Requirements for Grievance Process 34 CFR § 106.45(b)(1)</vt:lpstr>
      <vt:lpstr>Basic Requirements for Grievance Process 34 CFR § 106.45(b)(1)</vt:lpstr>
      <vt:lpstr>Investigation of Formal Complaint 34 CFR § 106.45(b)(5)</vt:lpstr>
      <vt:lpstr>Investigation of Formal Complaint 34 CFR § 106.45(b)(5)</vt:lpstr>
      <vt:lpstr>Investigation of Formal Complaint 34 CFR § 106.45(b)(5)</vt:lpstr>
      <vt:lpstr>Investigation of Formal Complaint 34 CFR § 106.45(b)(5)</vt:lpstr>
      <vt:lpstr>Investigation of Formal Complaint 34 CFR § 106.45(b)(5)</vt:lpstr>
      <vt:lpstr>Investigation of Formal Complaint 34 CFR § 106.45(b)(5)</vt:lpstr>
      <vt:lpstr>Investigation of Formal Complaint 34 CFR § 106.45(b)(5)</vt:lpstr>
      <vt:lpstr>Investigation of Formal Complaint 34 CFR § 106.45(b)(5)</vt:lpstr>
      <vt:lpstr>PowerPoint Presentation</vt:lpstr>
      <vt:lpstr>Conducting Effective Investigations</vt:lpstr>
      <vt:lpstr>Conducting Effective Investigations</vt:lpstr>
      <vt:lpstr>Conducting Effective Investigations</vt:lpstr>
      <vt:lpstr>Witness Interviews Generally</vt:lpstr>
      <vt:lpstr>Witness Interviews Generally</vt:lpstr>
      <vt:lpstr>Witness Interviews Generally</vt:lpstr>
      <vt:lpstr>Witness Interviews Generally</vt:lpstr>
      <vt:lpstr>Witness Interviews Generally</vt:lpstr>
      <vt:lpstr>Witness Interviews Generally</vt:lpstr>
      <vt:lpstr>Interviewing the Complainant</vt:lpstr>
      <vt:lpstr>Interviewing the Complainant</vt:lpstr>
      <vt:lpstr>Interviewing the Complainant</vt:lpstr>
      <vt:lpstr>Interviewing the Complainant</vt:lpstr>
      <vt:lpstr>Interviewing the Complainant</vt:lpstr>
      <vt:lpstr>Interviewing the Complainant</vt:lpstr>
      <vt:lpstr>Interviewing Witnesses</vt:lpstr>
      <vt:lpstr>Interviewing Witnesses</vt:lpstr>
      <vt:lpstr>Interviewing Witnesses</vt:lpstr>
      <vt:lpstr>Interviewing the Respondent</vt:lpstr>
      <vt:lpstr>Interviewing the Respondent</vt:lpstr>
      <vt:lpstr>Interviewing the Respondent</vt:lpstr>
      <vt:lpstr>Completing the Investigation</vt:lpstr>
      <vt:lpstr>Completing the Investigation</vt:lpstr>
      <vt:lpstr>Writing the Report</vt:lpstr>
      <vt:lpstr>Writing the Report</vt:lpstr>
      <vt:lpstr>Writing the Report</vt:lpstr>
      <vt:lpstr>Writing the Report</vt:lpstr>
      <vt:lpstr>Writing the Report</vt:lpstr>
      <vt:lpstr>Writing the Report</vt:lpstr>
      <vt:lpstr>Writing the Report</vt:lpstr>
      <vt:lpstr>Hearing by Decision-Maker 34 CFR § 106.45(b)(6)</vt:lpstr>
      <vt:lpstr>Hearing by Decision-Maker 34 CFR § 106.45(b)(6)</vt:lpstr>
      <vt:lpstr>Hearing by Decision-Maker 34 CFR § 106.45(b)(6)</vt:lpstr>
      <vt:lpstr>Hearing by Decision-Maker 34 CFR § 106.45(b)(6)</vt:lpstr>
      <vt:lpstr>Hearing by Decision-Maker 34 CFR § 106.45(b)(6)</vt:lpstr>
      <vt:lpstr>Rendering a Decision 34 CFR § 106.45(b)(7)</vt:lpstr>
      <vt:lpstr>Rendering a Decision 34 CFR § 106.45(b)(7)</vt:lpstr>
      <vt:lpstr>Rendering a Decision</vt:lpstr>
      <vt:lpstr>Rendering a Decision</vt:lpstr>
      <vt:lpstr>Appeal 34 CFR § 106.45(b)(8)</vt:lpstr>
      <vt:lpstr>Appeal 34 CFR § 106.45(b)(8)</vt:lpstr>
      <vt:lpstr>Agenda for Tomorrow</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Institutional Requirements and Investigations</dc:title>
  <dc:creator>Stacy Haney</dc:creator>
  <cp:lastModifiedBy>Stacy Haney</cp:lastModifiedBy>
  <cp:revision>1</cp:revision>
  <dcterms:created xsi:type="dcterms:W3CDTF">2020-11-23T12:50:04Z</dcterms:created>
  <dcterms:modified xsi:type="dcterms:W3CDTF">2020-11-23T12:51:40Z</dcterms:modified>
</cp:coreProperties>
</file>