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8"/>
  </p:notesMasterIdLst>
  <p:handoutMasterIdLst>
    <p:handoutMasterId r:id="rId79"/>
  </p:handoutMasterIdLst>
  <p:sldIdLst>
    <p:sldId id="511" r:id="rId5"/>
    <p:sldId id="402" r:id="rId6"/>
    <p:sldId id="512" r:id="rId7"/>
    <p:sldId id="410" r:id="rId8"/>
    <p:sldId id="403" r:id="rId9"/>
    <p:sldId id="474" r:id="rId10"/>
    <p:sldId id="475" r:id="rId11"/>
    <p:sldId id="476" r:id="rId12"/>
    <p:sldId id="477" r:id="rId13"/>
    <p:sldId id="478" r:id="rId14"/>
    <p:sldId id="359" r:id="rId15"/>
    <p:sldId id="380" r:id="rId16"/>
    <p:sldId id="483" r:id="rId17"/>
    <p:sldId id="484" r:id="rId18"/>
    <p:sldId id="486" r:id="rId19"/>
    <p:sldId id="487" r:id="rId20"/>
    <p:sldId id="489" r:id="rId21"/>
    <p:sldId id="490" r:id="rId22"/>
    <p:sldId id="488" r:id="rId23"/>
    <p:sldId id="492" r:id="rId24"/>
    <p:sldId id="493" r:id="rId25"/>
    <p:sldId id="494" r:id="rId26"/>
    <p:sldId id="495" r:id="rId27"/>
    <p:sldId id="496" r:id="rId28"/>
    <p:sldId id="497" r:id="rId29"/>
    <p:sldId id="498" r:id="rId30"/>
    <p:sldId id="499" r:id="rId31"/>
    <p:sldId id="500" r:id="rId32"/>
    <p:sldId id="501" r:id="rId33"/>
    <p:sldId id="513" r:id="rId34"/>
    <p:sldId id="502" r:id="rId35"/>
    <p:sldId id="405" r:id="rId36"/>
    <p:sldId id="503" r:id="rId37"/>
    <p:sldId id="504" r:id="rId38"/>
    <p:sldId id="505" r:id="rId39"/>
    <p:sldId id="506" r:id="rId40"/>
    <p:sldId id="404" r:id="rId41"/>
    <p:sldId id="507" r:id="rId42"/>
    <p:sldId id="508" r:id="rId43"/>
    <p:sldId id="509" r:id="rId44"/>
    <p:sldId id="414" r:id="rId45"/>
    <p:sldId id="514" r:id="rId46"/>
    <p:sldId id="415" r:id="rId47"/>
    <p:sldId id="510" r:id="rId48"/>
    <p:sldId id="426" r:id="rId49"/>
    <p:sldId id="462" r:id="rId50"/>
    <p:sldId id="450" r:id="rId51"/>
    <p:sldId id="463" r:id="rId52"/>
    <p:sldId id="451" r:id="rId53"/>
    <p:sldId id="464" r:id="rId54"/>
    <p:sldId id="452" r:id="rId55"/>
    <p:sldId id="465" r:id="rId56"/>
    <p:sldId id="453" r:id="rId57"/>
    <p:sldId id="466" r:id="rId58"/>
    <p:sldId id="454" r:id="rId59"/>
    <p:sldId id="467" r:id="rId60"/>
    <p:sldId id="455" r:id="rId61"/>
    <p:sldId id="468" r:id="rId62"/>
    <p:sldId id="456" r:id="rId63"/>
    <p:sldId id="469" r:id="rId64"/>
    <p:sldId id="457" r:id="rId65"/>
    <p:sldId id="470" r:id="rId66"/>
    <p:sldId id="458" r:id="rId67"/>
    <p:sldId id="471" r:id="rId68"/>
    <p:sldId id="459" r:id="rId69"/>
    <p:sldId id="472" r:id="rId70"/>
    <p:sldId id="460" r:id="rId71"/>
    <p:sldId id="473" r:id="rId72"/>
    <p:sldId id="461" r:id="rId73"/>
    <p:sldId id="421" r:id="rId74"/>
    <p:sldId id="515" r:id="rId75"/>
    <p:sldId id="274" r:id="rId76"/>
    <p:sldId id="257" r:id="rId77"/>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2A39"/>
    <a:srgbClr val="F38D3A"/>
    <a:srgbClr val="082A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F16A0E-5533-433E-ACF3-0C9F396F3F5B}" v="473" dt="2020-09-04T01:43:50.4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1" autoAdjust="0"/>
    <p:restoredTop sz="94660"/>
  </p:normalViewPr>
  <p:slideViewPr>
    <p:cSldViewPr snapToGrid="0">
      <p:cViewPr varScale="1">
        <p:scale>
          <a:sx n="73" d="100"/>
          <a:sy n="73" d="100"/>
        </p:scale>
        <p:origin x="222" y="39"/>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microsoft.com/office/2016/11/relationships/changesInfo" Target="changesInfos/changesInfo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handoutMaster" Target="handoutMasters/handoutMaster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heme" Target="theme/them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presProps" Target="presProps.xml"/><Relationship Id="rId85"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notesMaster" Target="notesMasters/notesMaster1.xml"/><Relationship Id="rId8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acy Haney" userId="1275ed58-17c0-4427-b068-37e9c4623ef1" providerId="ADAL" clId="{B66D2EA9-7C45-4BFC-8B85-444D5DCC2068}"/>
    <pc:docChg chg="undo custSel addSld modSld">
      <pc:chgData name="Stacy Haney" userId="1275ed58-17c0-4427-b068-37e9c4623ef1" providerId="ADAL" clId="{B66D2EA9-7C45-4BFC-8B85-444D5DCC2068}" dt="2020-09-03T14:39:58.092" v="840" actId="20577"/>
      <pc:docMkLst>
        <pc:docMk/>
      </pc:docMkLst>
      <pc:sldChg chg="modSp">
        <pc:chgData name="Stacy Haney" userId="1275ed58-17c0-4427-b068-37e9c4623ef1" providerId="ADAL" clId="{B66D2EA9-7C45-4BFC-8B85-444D5DCC2068}" dt="2020-09-03T14:34:10.757" v="409" actId="20577"/>
        <pc:sldMkLst>
          <pc:docMk/>
          <pc:sldMk cId="2482761633" sldId="414"/>
        </pc:sldMkLst>
        <pc:spChg chg="mod">
          <ac:chgData name="Stacy Haney" userId="1275ed58-17c0-4427-b068-37e9c4623ef1" providerId="ADAL" clId="{B66D2EA9-7C45-4BFC-8B85-444D5DCC2068}" dt="2020-09-03T14:34:10.757" v="409" actId="20577"/>
          <ac:spMkLst>
            <pc:docMk/>
            <pc:sldMk cId="2482761633" sldId="414"/>
            <ac:spMk id="3" creationId="{369DCEC8-49B8-4DC1-A977-AEC08717AACF}"/>
          </ac:spMkLst>
        </pc:spChg>
      </pc:sldChg>
      <pc:sldChg chg="modSp">
        <pc:chgData name="Stacy Haney" userId="1275ed58-17c0-4427-b068-37e9c4623ef1" providerId="ADAL" clId="{B66D2EA9-7C45-4BFC-8B85-444D5DCC2068}" dt="2020-09-03T14:36:28.652" v="558" actId="20577"/>
        <pc:sldMkLst>
          <pc:docMk/>
          <pc:sldMk cId="3383203916" sldId="421"/>
        </pc:sldMkLst>
        <pc:graphicFrameChg chg="mod">
          <ac:chgData name="Stacy Haney" userId="1275ed58-17c0-4427-b068-37e9c4623ef1" providerId="ADAL" clId="{B66D2EA9-7C45-4BFC-8B85-444D5DCC2068}" dt="2020-09-03T14:36:28.652" v="558" actId="20577"/>
          <ac:graphicFrameMkLst>
            <pc:docMk/>
            <pc:sldMk cId="3383203916" sldId="421"/>
            <ac:graphicFrameMk id="14" creationId="{CC54EC67-A60A-42D1-9D85-F1E8A00AD2BB}"/>
          </ac:graphicFrameMkLst>
        </pc:graphicFrameChg>
      </pc:sldChg>
      <pc:sldChg chg="modSp add">
        <pc:chgData name="Stacy Haney" userId="1275ed58-17c0-4427-b068-37e9c4623ef1" providerId="ADAL" clId="{B66D2EA9-7C45-4BFC-8B85-444D5DCC2068}" dt="2020-09-03T14:32:39.518" v="256" actId="6549"/>
        <pc:sldMkLst>
          <pc:docMk/>
          <pc:sldMk cId="676828434" sldId="514"/>
        </pc:sldMkLst>
        <pc:spChg chg="mod">
          <ac:chgData name="Stacy Haney" userId="1275ed58-17c0-4427-b068-37e9c4623ef1" providerId="ADAL" clId="{B66D2EA9-7C45-4BFC-8B85-444D5DCC2068}" dt="2020-09-03T14:32:39.518" v="256" actId="6549"/>
          <ac:spMkLst>
            <pc:docMk/>
            <pc:sldMk cId="676828434" sldId="514"/>
            <ac:spMk id="3" creationId="{369DCEC8-49B8-4DC1-A977-AEC08717AACF}"/>
          </ac:spMkLst>
        </pc:spChg>
      </pc:sldChg>
      <pc:sldChg chg="modSp add">
        <pc:chgData name="Stacy Haney" userId="1275ed58-17c0-4427-b068-37e9c4623ef1" providerId="ADAL" clId="{B66D2EA9-7C45-4BFC-8B85-444D5DCC2068}" dt="2020-09-03T14:39:58.092" v="840" actId="20577"/>
        <pc:sldMkLst>
          <pc:docMk/>
          <pc:sldMk cId="2797630162" sldId="515"/>
        </pc:sldMkLst>
        <pc:graphicFrameChg chg="mod">
          <ac:chgData name="Stacy Haney" userId="1275ed58-17c0-4427-b068-37e9c4623ef1" providerId="ADAL" clId="{B66D2EA9-7C45-4BFC-8B85-444D5DCC2068}" dt="2020-09-03T14:39:58.092" v="840" actId="20577"/>
          <ac:graphicFrameMkLst>
            <pc:docMk/>
            <pc:sldMk cId="2797630162" sldId="515"/>
            <ac:graphicFrameMk id="14" creationId="{CC54EC67-A60A-42D1-9D85-F1E8A00AD2BB}"/>
          </ac:graphicFrameMkLst>
        </pc:graphicFrameChg>
      </pc:sldChg>
    </pc:docChg>
  </pc:docChgLst>
  <pc:docChgLst>
    <pc:chgData name="Stacy Haney" userId="1275ed58-17c0-4427-b068-37e9c4623ef1" providerId="ADAL" clId="{94F16A0E-5533-433E-ACF3-0C9F396F3F5B}"/>
    <pc:docChg chg="undo custSel delSld modSld">
      <pc:chgData name="Stacy Haney" userId="1275ed58-17c0-4427-b068-37e9c4623ef1" providerId="ADAL" clId="{94F16A0E-5533-433E-ACF3-0C9F396F3F5B}" dt="2020-09-04T01:43:50.482" v="41" actId="20577"/>
      <pc:docMkLst>
        <pc:docMk/>
      </pc:docMkLst>
      <pc:sldChg chg="del">
        <pc:chgData name="Stacy Haney" userId="1275ed58-17c0-4427-b068-37e9c4623ef1" providerId="ADAL" clId="{94F16A0E-5533-433E-ACF3-0C9F396F3F5B}" dt="2020-09-04T01:41:12.107" v="0" actId="2696"/>
        <pc:sldMkLst>
          <pc:docMk/>
          <pc:sldMk cId="1523126102" sldId="368"/>
        </pc:sldMkLst>
      </pc:sldChg>
      <pc:sldChg chg="del">
        <pc:chgData name="Stacy Haney" userId="1275ed58-17c0-4427-b068-37e9c4623ef1" providerId="ADAL" clId="{94F16A0E-5533-433E-ACF3-0C9F396F3F5B}" dt="2020-09-04T01:41:13.126" v="1" actId="2696"/>
        <pc:sldMkLst>
          <pc:docMk/>
          <pc:sldMk cId="748703013" sldId="480"/>
        </pc:sldMkLst>
      </pc:sldChg>
      <pc:sldChg chg="del">
        <pc:chgData name="Stacy Haney" userId="1275ed58-17c0-4427-b068-37e9c4623ef1" providerId="ADAL" clId="{94F16A0E-5533-433E-ACF3-0C9F396F3F5B}" dt="2020-09-04T01:41:13.768" v="2" actId="2696"/>
        <pc:sldMkLst>
          <pc:docMk/>
          <pc:sldMk cId="2642116496" sldId="481"/>
        </pc:sldMkLst>
      </pc:sldChg>
      <pc:sldChg chg="del">
        <pc:chgData name="Stacy Haney" userId="1275ed58-17c0-4427-b068-37e9c4623ef1" providerId="ADAL" clId="{94F16A0E-5533-433E-ACF3-0C9F396F3F5B}" dt="2020-09-04T01:41:14.514" v="3" actId="2696"/>
        <pc:sldMkLst>
          <pc:docMk/>
          <pc:sldMk cId="33198002" sldId="482"/>
        </pc:sldMkLst>
      </pc:sldChg>
      <pc:sldChg chg="modSp">
        <pc:chgData name="Stacy Haney" userId="1275ed58-17c0-4427-b068-37e9c4623ef1" providerId="ADAL" clId="{94F16A0E-5533-433E-ACF3-0C9F396F3F5B}" dt="2020-09-04T01:43:50.482" v="41" actId="20577"/>
        <pc:sldMkLst>
          <pc:docMk/>
          <pc:sldMk cId="676828434" sldId="514"/>
        </pc:sldMkLst>
        <pc:spChg chg="mod">
          <ac:chgData name="Stacy Haney" userId="1275ed58-17c0-4427-b068-37e9c4623ef1" providerId="ADAL" clId="{94F16A0E-5533-433E-ACF3-0C9F396F3F5B}" dt="2020-09-04T01:43:50.482" v="41" actId="20577"/>
          <ac:spMkLst>
            <pc:docMk/>
            <pc:sldMk cId="676828434" sldId="514"/>
            <ac:spMk id="3" creationId="{369DCEC8-49B8-4DC1-A977-AEC08717AACF}"/>
          </ac:spMkLst>
        </pc:spChg>
      </pc:sldChg>
      <pc:sldChg chg="modSp">
        <pc:chgData name="Stacy Haney" userId="1275ed58-17c0-4427-b068-37e9c4623ef1" providerId="ADAL" clId="{94F16A0E-5533-433E-ACF3-0C9F396F3F5B}" dt="2020-09-04T01:42:45.555" v="12" actId="20577"/>
        <pc:sldMkLst>
          <pc:docMk/>
          <pc:sldMk cId="2797630162" sldId="515"/>
        </pc:sldMkLst>
        <pc:graphicFrameChg chg="mod">
          <ac:chgData name="Stacy Haney" userId="1275ed58-17c0-4427-b068-37e9c4623ef1" providerId="ADAL" clId="{94F16A0E-5533-433E-ACF3-0C9F396F3F5B}" dt="2020-09-04T01:42:45.555" v="12" actId="20577"/>
          <ac:graphicFrameMkLst>
            <pc:docMk/>
            <pc:sldMk cId="2797630162" sldId="515"/>
            <ac:graphicFrameMk id="14" creationId="{CC54EC67-A60A-42D1-9D85-F1E8A00AD2BB}"/>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D82646-1D9A-419E-9E73-CFA1FFF44BD2}" type="doc">
      <dgm:prSet loTypeId="urn:microsoft.com/office/officeart/2005/8/layout/vList2" loCatId="list" qsTypeId="urn:microsoft.com/office/officeart/2005/8/quickstyle/simple1" qsCatId="simple" csTypeId="urn:microsoft.com/office/officeart/2005/8/colors/accent6_2" csCatId="accent6"/>
      <dgm:spPr/>
      <dgm:t>
        <a:bodyPr/>
        <a:lstStyle/>
        <a:p>
          <a:endParaRPr lang="en-US"/>
        </a:p>
      </dgm:t>
    </dgm:pt>
    <dgm:pt modelId="{786AF1B8-F72E-494A-AC45-6C19D9851A12}">
      <dgm:prSet/>
      <dgm:spPr/>
      <dgm:t>
        <a:bodyPr/>
        <a:lstStyle/>
        <a:p>
          <a:r>
            <a:rPr lang="en-US"/>
            <a:t>In person</a:t>
          </a:r>
        </a:p>
      </dgm:t>
    </dgm:pt>
    <dgm:pt modelId="{644EECC9-F2BB-4307-801A-F3D3F470F76E}" type="parTrans" cxnId="{7AEC058A-B2F8-457F-A15A-0A00AE8D5D75}">
      <dgm:prSet/>
      <dgm:spPr/>
      <dgm:t>
        <a:bodyPr/>
        <a:lstStyle/>
        <a:p>
          <a:endParaRPr lang="en-US"/>
        </a:p>
      </dgm:t>
    </dgm:pt>
    <dgm:pt modelId="{0ED9F999-4BF7-40ED-BC2D-E603CB279D75}" type="sibTrans" cxnId="{7AEC058A-B2F8-457F-A15A-0A00AE8D5D75}">
      <dgm:prSet/>
      <dgm:spPr/>
      <dgm:t>
        <a:bodyPr/>
        <a:lstStyle/>
        <a:p>
          <a:endParaRPr lang="en-US"/>
        </a:p>
      </dgm:t>
    </dgm:pt>
    <dgm:pt modelId="{A9C7071B-AA2F-44FD-867C-EE254A1ECD41}">
      <dgm:prSet/>
      <dgm:spPr/>
      <dgm:t>
        <a:bodyPr/>
        <a:lstStyle/>
        <a:p>
          <a:r>
            <a:rPr lang="en-US"/>
            <a:t>By mail</a:t>
          </a:r>
        </a:p>
      </dgm:t>
    </dgm:pt>
    <dgm:pt modelId="{55248163-A9F6-484E-932E-524E16F801A0}" type="parTrans" cxnId="{7D8009D3-A047-44FB-8934-B7E85AF00B55}">
      <dgm:prSet/>
      <dgm:spPr/>
      <dgm:t>
        <a:bodyPr/>
        <a:lstStyle/>
        <a:p>
          <a:endParaRPr lang="en-US"/>
        </a:p>
      </dgm:t>
    </dgm:pt>
    <dgm:pt modelId="{10877CB3-CFA8-4328-A00E-AA7E11A856FC}" type="sibTrans" cxnId="{7D8009D3-A047-44FB-8934-B7E85AF00B55}">
      <dgm:prSet/>
      <dgm:spPr/>
      <dgm:t>
        <a:bodyPr/>
        <a:lstStyle/>
        <a:p>
          <a:endParaRPr lang="en-US"/>
        </a:p>
      </dgm:t>
    </dgm:pt>
    <dgm:pt modelId="{297BE9B7-EB22-4EB8-9777-82AF251ADE9A}">
      <dgm:prSet/>
      <dgm:spPr/>
      <dgm:t>
        <a:bodyPr/>
        <a:lstStyle/>
        <a:p>
          <a:r>
            <a:rPr lang="en-US"/>
            <a:t>By telephone </a:t>
          </a:r>
        </a:p>
      </dgm:t>
    </dgm:pt>
    <dgm:pt modelId="{8EFF6BE2-A6C9-4C1F-8A5A-A7897B8003F6}" type="parTrans" cxnId="{5CDBECAA-6F16-419E-9E1D-7B2BCA980330}">
      <dgm:prSet/>
      <dgm:spPr/>
      <dgm:t>
        <a:bodyPr/>
        <a:lstStyle/>
        <a:p>
          <a:endParaRPr lang="en-US"/>
        </a:p>
      </dgm:t>
    </dgm:pt>
    <dgm:pt modelId="{D77CC481-57F5-4671-A3D5-44C079CE502F}" type="sibTrans" cxnId="{5CDBECAA-6F16-419E-9E1D-7B2BCA980330}">
      <dgm:prSet/>
      <dgm:spPr/>
      <dgm:t>
        <a:bodyPr/>
        <a:lstStyle/>
        <a:p>
          <a:endParaRPr lang="en-US"/>
        </a:p>
      </dgm:t>
    </dgm:pt>
    <dgm:pt modelId="{ADCB7839-7D45-4BC1-AA9D-71BB30F75985}">
      <dgm:prSet/>
      <dgm:spPr/>
      <dgm:t>
        <a:bodyPr/>
        <a:lstStyle/>
        <a:p>
          <a:r>
            <a:rPr lang="en-US"/>
            <a:t>By email</a:t>
          </a:r>
        </a:p>
      </dgm:t>
    </dgm:pt>
    <dgm:pt modelId="{2AB1C691-D8F6-4B42-9E8B-A99A202F3E8F}" type="parTrans" cxnId="{A81F1BDE-0422-4D52-B779-4C9F5ECBC4D4}">
      <dgm:prSet/>
      <dgm:spPr/>
      <dgm:t>
        <a:bodyPr/>
        <a:lstStyle/>
        <a:p>
          <a:endParaRPr lang="en-US"/>
        </a:p>
      </dgm:t>
    </dgm:pt>
    <dgm:pt modelId="{35234A3D-D06F-40F6-B6F1-B9618F5614CC}" type="sibTrans" cxnId="{A81F1BDE-0422-4D52-B779-4C9F5ECBC4D4}">
      <dgm:prSet/>
      <dgm:spPr/>
      <dgm:t>
        <a:bodyPr/>
        <a:lstStyle/>
        <a:p>
          <a:endParaRPr lang="en-US"/>
        </a:p>
      </dgm:t>
    </dgm:pt>
    <dgm:pt modelId="{3098EFD0-CFE0-454F-95BC-197C458CAB39}">
      <dgm:prSet/>
      <dgm:spPr/>
      <dgm:t>
        <a:bodyPr/>
        <a:lstStyle/>
        <a:p>
          <a:r>
            <a:rPr lang="en-US"/>
            <a:t>By any other means that results in the Title IX Coordinator receiving the report</a:t>
          </a:r>
        </a:p>
      </dgm:t>
    </dgm:pt>
    <dgm:pt modelId="{2794D225-7329-4C77-99F8-3D13B9C77CB4}" type="parTrans" cxnId="{00EAAE98-004C-47E2-BB65-BEC370F4E6F3}">
      <dgm:prSet/>
      <dgm:spPr/>
      <dgm:t>
        <a:bodyPr/>
        <a:lstStyle/>
        <a:p>
          <a:endParaRPr lang="en-US"/>
        </a:p>
      </dgm:t>
    </dgm:pt>
    <dgm:pt modelId="{DDD9AAFB-F12C-483B-83F7-EB51C80EE87B}" type="sibTrans" cxnId="{00EAAE98-004C-47E2-BB65-BEC370F4E6F3}">
      <dgm:prSet/>
      <dgm:spPr/>
      <dgm:t>
        <a:bodyPr/>
        <a:lstStyle/>
        <a:p>
          <a:endParaRPr lang="en-US"/>
        </a:p>
      </dgm:t>
    </dgm:pt>
    <dgm:pt modelId="{02641011-C7CE-4758-A1AD-C6D2255CB107}">
      <dgm:prSet/>
      <dgm:spPr/>
      <dgm:t>
        <a:bodyPr/>
        <a:lstStyle/>
        <a:p>
          <a:r>
            <a:rPr lang="en-US"/>
            <a:t>May use form GBA-F/JFHA-F</a:t>
          </a:r>
        </a:p>
      </dgm:t>
    </dgm:pt>
    <dgm:pt modelId="{0F4F8D04-4EC5-43E1-AC11-B1556BC7107F}" type="parTrans" cxnId="{E230EA07-B685-4D56-B8C7-A6A1D6BA7C68}">
      <dgm:prSet/>
      <dgm:spPr/>
      <dgm:t>
        <a:bodyPr/>
        <a:lstStyle/>
        <a:p>
          <a:endParaRPr lang="en-US"/>
        </a:p>
      </dgm:t>
    </dgm:pt>
    <dgm:pt modelId="{18FAE7D5-6314-4EB9-BE11-573A0D8CAB38}" type="sibTrans" cxnId="{E230EA07-B685-4D56-B8C7-A6A1D6BA7C68}">
      <dgm:prSet/>
      <dgm:spPr/>
      <dgm:t>
        <a:bodyPr/>
        <a:lstStyle/>
        <a:p>
          <a:endParaRPr lang="en-US"/>
        </a:p>
      </dgm:t>
    </dgm:pt>
    <dgm:pt modelId="{55E2007B-A39F-4A22-AD4F-69B93457930A}" type="pres">
      <dgm:prSet presAssocID="{8AD82646-1D9A-419E-9E73-CFA1FFF44BD2}" presName="linear" presStyleCnt="0">
        <dgm:presLayoutVars>
          <dgm:animLvl val="lvl"/>
          <dgm:resizeHandles val="exact"/>
        </dgm:presLayoutVars>
      </dgm:prSet>
      <dgm:spPr/>
    </dgm:pt>
    <dgm:pt modelId="{57D95348-F7B5-44D0-9E27-AB746006C1C0}" type="pres">
      <dgm:prSet presAssocID="{786AF1B8-F72E-494A-AC45-6C19D9851A12}" presName="parentText" presStyleLbl="node1" presStyleIdx="0" presStyleCnt="6">
        <dgm:presLayoutVars>
          <dgm:chMax val="0"/>
          <dgm:bulletEnabled val="1"/>
        </dgm:presLayoutVars>
      </dgm:prSet>
      <dgm:spPr/>
    </dgm:pt>
    <dgm:pt modelId="{15863A83-F391-4BA1-AD4C-12380B7418B7}" type="pres">
      <dgm:prSet presAssocID="{0ED9F999-4BF7-40ED-BC2D-E603CB279D75}" presName="spacer" presStyleCnt="0"/>
      <dgm:spPr/>
    </dgm:pt>
    <dgm:pt modelId="{1C67ABC7-83FB-4323-BFFE-5F85AB42BEFA}" type="pres">
      <dgm:prSet presAssocID="{A9C7071B-AA2F-44FD-867C-EE254A1ECD41}" presName="parentText" presStyleLbl="node1" presStyleIdx="1" presStyleCnt="6">
        <dgm:presLayoutVars>
          <dgm:chMax val="0"/>
          <dgm:bulletEnabled val="1"/>
        </dgm:presLayoutVars>
      </dgm:prSet>
      <dgm:spPr/>
    </dgm:pt>
    <dgm:pt modelId="{EB195EE2-D590-4636-B8B4-C0F8384761C3}" type="pres">
      <dgm:prSet presAssocID="{10877CB3-CFA8-4328-A00E-AA7E11A856FC}" presName="spacer" presStyleCnt="0"/>
      <dgm:spPr/>
    </dgm:pt>
    <dgm:pt modelId="{7E702809-A954-4153-8002-1F74B04A5A6A}" type="pres">
      <dgm:prSet presAssocID="{297BE9B7-EB22-4EB8-9777-82AF251ADE9A}" presName="parentText" presStyleLbl="node1" presStyleIdx="2" presStyleCnt="6">
        <dgm:presLayoutVars>
          <dgm:chMax val="0"/>
          <dgm:bulletEnabled val="1"/>
        </dgm:presLayoutVars>
      </dgm:prSet>
      <dgm:spPr/>
    </dgm:pt>
    <dgm:pt modelId="{F6ABCE52-EE86-45D3-9DAC-885C2BE4C067}" type="pres">
      <dgm:prSet presAssocID="{D77CC481-57F5-4671-A3D5-44C079CE502F}" presName="spacer" presStyleCnt="0"/>
      <dgm:spPr/>
    </dgm:pt>
    <dgm:pt modelId="{06BBFC3B-3AA0-4F13-A930-68BFFE646085}" type="pres">
      <dgm:prSet presAssocID="{ADCB7839-7D45-4BC1-AA9D-71BB30F75985}" presName="parentText" presStyleLbl="node1" presStyleIdx="3" presStyleCnt="6">
        <dgm:presLayoutVars>
          <dgm:chMax val="0"/>
          <dgm:bulletEnabled val="1"/>
        </dgm:presLayoutVars>
      </dgm:prSet>
      <dgm:spPr/>
    </dgm:pt>
    <dgm:pt modelId="{19B43838-3232-4282-A7E5-C17853B5743D}" type="pres">
      <dgm:prSet presAssocID="{35234A3D-D06F-40F6-B6F1-B9618F5614CC}" presName="spacer" presStyleCnt="0"/>
      <dgm:spPr/>
    </dgm:pt>
    <dgm:pt modelId="{86C9504C-1CE5-4501-A21F-80DB75593EC5}" type="pres">
      <dgm:prSet presAssocID="{3098EFD0-CFE0-454F-95BC-197C458CAB39}" presName="parentText" presStyleLbl="node1" presStyleIdx="4" presStyleCnt="6">
        <dgm:presLayoutVars>
          <dgm:chMax val="0"/>
          <dgm:bulletEnabled val="1"/>
        </dgm:presLayoutVars>
      </dgm:prSet>
      <dgm:spPr/>
    </dgm:pt>
    <dgm:pt modelId="{B79BD1F5-1AE5-4864-B51E-4C9BDF31167B}" type="pres">
      <dgm:prSet presAssocID="{DDD9AAFB-F12C-483B-83F7-EB51C80EE87B}" presName="spacer" presStyleCnt="0"/>
      <dgm:spPr/>
    </dgm:pt>
    <dgm:pt modelId="{9C1A638F-672D-49A7-B713-1EE3909D51D0}" type="pres">
      <dgm:prSet presAssocID="{02641011-C7CE-4758-A1AD-C6D2255CB107}" presName="parentText" presStyleLbl="node1" presStyleIdx="5" presStyleCnt="6">
        <dgm:presLayoutVars>
          <dgm:chMax val="0"/>
          <dgm:bulletEnabled val="1"/>
        </dgm:presLayoutVars>
      </dgm:prSet>
      <dgm:spPr/>
    </dgm:pt>
  </dgm:ptLst>
  <dgm:cxnLst>
    <dgm:cxn modelId="{E230EA07-B685-4D56-B8C7-A6A1D6BA7C68}" srcId="{8AD82646-1D9A-419E-9E73-CFA1FFF44BD2}" destId="{02641011-C7CE-4758-A1AD-C6D2255CB107}" srcOrd="5" destOrd="0" parTransId="{0F4F8D04-4EC5-43E1-AC11-B1556BC7107F}" sibTransId="{18FAE7D5-6314-4EB9-BE11-573A0D8CAB38}"/>
    <dgm:cxn modelId="{4FA00C36-1367-489F-A276-16DF935BD607}" type="presOf" srcId="{297BE9B7-EB22-4EB8-9777-82AF251ADE9A}" destId="{7E702809-A954-4153-8002-1F74B04A5A6A}" srcOrd="0" destOrd="0" presId="urn:microsoft.com/office/officeart/2005/8/layout/vList2"/>
    <dgm:cxn modelId="{8BA1683E-0D9B-464A-B6E2-3A4BC4059467}" type="presOf" srcId="{A9C7071B-AA2F-44FD-867C-EE254A1ECD41}" destId="{1C67ABC7-83FB-4323-BFFE-5F85AB42BEFA}" srcOrd="0" destOrd="0" presId="urn:microsoft.com/office/officeart/2005/8/layout/vList2"/>
    <dgm:cxn modelId="{9766FD83-CA6E-431C-9383-6416940C9A12}" type="presOf" srcId="{3098EFD0-CFE0-454F-95BC-197C458CAB39}" destId="{86C9504C-1CE5-4501-A21F-80DB75593EC5}" srcOrd="0" destOrd="0" presId="urn:microsoft.com/office/officeart/2005/8/layout/vList2"/>
    <dgm:cxn modelId="{7AEC058A-B2F8-457F-A15A-0A00AE8D5D75}" srcId="{8AD82646-1D9A-419E-9E73-CFA1FFF44BD2}" destId="{786AF1B8-F72E-494A-AC45-6C19D9851A12}" srcOrd="0" destOrd="0" parTransId="{644EECC9-F2BB-4307-801A-F3D3F470F76E}" sibTransId="{0ED9F999-4BF7-40ED-BC2D-E603CB279D75}"/>
    <dgm:cxn modelId="{00EAAE98-004C-47E2-BB65-BEC370F4E6F3}" srcId="{8AD82646-1D9A-419E-9E73-CFA1FFF44BD2}" destId="{3098EFD0-CFE0-454F-95BC-197C458CAB39}" srcOrd="4" destOrd="0" parTransId="{2794D225-7329-4C77-99F8-3D13B9C77CB4}" sibTransId="{DDD9AAFB-F12C-483B-83F7-EB51C80EE87B}"/>
    <dgm:cxn modelId="{5CDBECAA-6F16-419E-9E1D-7B2BCA980330}" srcId="{8AD82646-1D9A-419E-9E73-CFA1FFF44BD2}" destId="{297BE9B7-EB22-4EB8-9777-82AF251ADE9A}" srcOrd="2" destOrd="0" parTransId="{8EFF6BE2-A6C9-4C1F-8A5A-A7897B8003F6}" sibTransId="{D77CC481-57F5-4671-A3D5-44C079CE502F}"/>
    <dgm:cxn modelId="{699098CD-B8E8-4158-8D48-A8F1B8B6E008}" type="presOf" srcId="{ADCB7839-7D45-4BC1-AA9D-71BB30F75985}" destId="{06BBFC3B-3AA0-4F13-A930-68BFFE646085}" srcOrd="0" destOrd="0" presId="urn:microsoft.com/office/officeart/2005/8/layout/vList2"/>
    <dgm:cxn modelId="{7D8009D3-A047-44FB-8934-B7E85AF00B55}" srcId="{8AD82646-1D9A-419E-9E73-CFA1FFF44BD2}" destId="{A9C7071B-AA2F-44FD-867C-EE254A1ECD41}" srcOrd="1" destOrd="0" parTransId="{55248163-A9F6-484E-932E-524E16F801A0}" sibTransId="{10877CB3-CFA8-4328-A00E-AA7E11A856FC}"/>
    <dgm:cxn modelId="{A81F1BDE-0422-4D52-B779-4C9F5ECBC4D4}" srcId="{8AD82646-1D9A-419E-9E73-CFA1FFF44BD2}" destId="{ADCB7839-7D45-4BC1-AA9D-71BB30F75985}" srcOrd="3" destOrd="0" parTransId="{2AB1C691-D8F6-4B42-9E8B-A99A202F3E8F}" sibTransId="{35234A3D-D06F-40F6-B6F1-B9618F5614CC}"/>
    <dgm:cxn modelId="{E10CB6E0-0740-466C-8D4A-772FF3C92D80}" type="presOf" srcId="{8AD82646-1D9A-419E-9E73-CFA1FFF44BD2}" destId="{55E2007B-A39F-4A22-AD4F-69B93457930A}" srcOrd="0" destOrd="0" presId="urn:microsoft.com/office/officeart/2005/8/layout/vList2"/>
    <dgm:cxn modelId="{E024D9E4-7AC0-4A7F-9872-D806C0E15A14}" type="presOf" srcId="{02641011-C7CE-4758-A1AD-C6D2255CB107}" destId="{9C1A638F-672D-49A7-B713-1EE3909D51D0}" srcOrd="0" destOrd="0" presId="urn:microsoft.com/office/officeart/2005/8/layout/vList2"/>
    <dgm:cxn modelId="{2B6DB5EB-A764-4C50-8951-A7F71F3332E3}" type="presOf" srcId="{786AF1B8-F72E-494A-AC45-6C19D9851A12}" destId="{57D95348-F7B5-44D0-9E27-AB746006C1C0}" srcOrd="0" destOrd="0" presId="urn:microsoft.com/office/officeart/2005/8/layout/vList2"/>
    <dgm:cxn modelId="{295A830D-A393-4550-ADFC-4562AD5BD539}" type="presParOf" srcId="{55E2007B-A39F-4A22-AD4F-69B93457930A}" destId="{57D95348-F7B5-44D0-9E27-AB746006C1C0}" srcOrd="0" destOrd="0" presId="urn:microsoft.com/office/officeart/2005/8/layout/vList2"/>
    <dgm:cxn modelId="{DC3F3E5F-708D-4691-8BF3-18D1FF93C465}" type="presParOf" srcId="{55E2007B-A39F-4A22-AD4F-69B93457930A}" destId="{15863A83-F391-4BA1-AD4C-12380B7418B7}" srcOrd="1" destOrd="0" presId="urn:microsoft.com/office/officeart/2005/8/layout/vList2"/>
    <dgm:cxn modelId="{AB6AC3AE-EBB6-4282-9E5D-7946F316F33A}" type="presParOf" srcId="{55E2007B-A39F-4A22-AD4F-69B93457930A}" destId="{1C67ABC7-83FB-4323-BFFE-5F85AB42BEFA}" srcOrd="2" destOrd="0" presId="urn:microsoft.com/office/officeart/2005/8/layout/vList2"/>
    <dgm:cxn modelId="{AD27CB09-D9DF-4B64-8A63-F42AEBF4EB06}" type="presParOf" srcId="{55E2007B-A39F-4A22-AD4F-69B93457930A}" destId="{EB195EE2-D590-4636-B8B4-C0F8384761C3}" srcOrd="3" destOrd="0" presId="urn:microsoft.com/office/officeart/2005/8/layout/vList2"/>
    <dgm:cxn modelId="{4EA05C78-4EBD-47E6-AD35-2B713B186486}" type="presParOf" srcId="{55E2007B-A39F-4A22-AD4F-69B93457930A}" destId="{7E702809-A954-4153-8002-1F74B04A5A6A}" srcOrd="4" destOrd="0" presId="urn:microsoft.com/office/officeart/2005/8/layout/vList2"/>
    <dgm:cxn modelId="{F713AD54-62D7-4A74-A033-C6C0A1C58892}" type="presParOf" srcId="{55E2007B-A39F-4A22-AD4F-69B93457930A}" destId="{F6ABCE52-EE86-45D3-9DAC-885C2BE4C067}" srcOrd="5" destOrd="0" presId="urn:microsoft.com/office/officeart/2005/8/layout/vList2"/>
    <dgm:cxn modelId="{9D0102AD-CDE9-416D-8902-1D90DA524281}" type="presParOf" srcId="{55E2007B-A39F-4A22-AD4F-69B93457930A}" destId="{06BBFC3B-3AA0-4F13-A930-68BFFE646085}" srcOrd="6" destOrd="0" presId="urn:microsoft.com/office/officeart/2005/8/layout/vList2"/>
    <dgm:cxn modelId="{1AAC20D9-D306-4307-A4F1-88FD2DD13EA8}" type="presParOf" srcId="{55E2007B-A39F-4A22-AD4F-69B93457930A}" destId="{19B43838-3232-4282-A7E5-C17853B5743D}" srcOrd="7" destOrd="0" presId="urn:microsoft.com/office/officeart/2005/8/layout/vList2"/>
    <dgm:cxn modelId="{EE016915-23D6-4CAE-9A68-21771417EDBE}" type="presParOf" srcId="{55E2007B-A39F-4A22-AD4F-69B93457930A}" destId="{86C9504C-1CE5-4501-A21F-80DB75593EC5}" srcOrd="8" destOrd="0" presId="urn:microsoft.com/office/officeart/2005/8/layout/vList2"/>
    <dgm:cxn modelId="{77648F5A-F276-43DB-A52A-785301E7959B}" type="presParOf" srcId="{55E2007B-A39F-4A22-AD4F-69B93457930A}" destId="{B79BD1F5-1AE5-4864-B51E-4C9BDF31167B}" srcOrd="9" destOrd="0" presId="urn:microsoft.com/office/officeart/2005/8/layout/vList2"/>
    <dgm:cxn modelId="{0C712E91-3CA3-4C99-B3BE-50373FE30B38}" type="presParOf" srcId="{55E2007B-A39F-4A22-AD4F-69B93457930A}" destId="{9C1A638F-672D-49A7-B713-1EE3909D51D0}"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0707FD-3505-4EB5-A910-E55C577F685B}"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E2477604-0ECF-4CF2-8BA2-7092FF61845E}">
      <dgm:prSet/>
      <dgm:spPr/>
      <dgm:t>
        <a:bodyPr/>
        <a:lstStyle/>
        <a:p>
          <a:r>
            <a:rPr lang="en-US"/>
            <a:t>Report may be made at any time, including after business hours.</a:t>
          </a:r>
        </a:p>
      </dgm:t>
    </dgm:pt>
    <dgm:pt modelId="{BA62C296-4CDA-486B-83A1-F6423BF6D650}" type="parTrans" cxnId="{626BB68F-FAF6-404A-989B-F72E2B7C0212}">
      <dgm:prSet/>
      <dgm:spPr/>
      <dgm:t>
        <a:bodyPr/>
        <a:lstStyle/>
        <a:p>
          <a:endParaRPr lang="en-US"/>
        </a:p>
      </dgm:t>
    </dgm:pt>
    <dgm:pt modelId="{505B1ADF-EE77-433C-9CBF-AB47A0339046}" type="sibTrans" cxnId="{626BB68F-FAF6-404A-989B-F72E2B7C0212}">
      <dgm:prSet/>
      <dgm:spPr/>
      <dgm:t>
        <a:bodyPr/>
        <a:lstStyle/>
        <a:p>
          <a:endParaRPr lang="en-US"/>
        </a:p>
      </dgm:t>
    </dgm:pt>
    <dgm:pt modelId="{721E028C-C56D-4906-B2CD-60FA8A1C6D19}">
      <dgm:prSet/>
      <dgm:spPr/>
      <dgm:t>
        <a:bodyPr/>
        <a:lstStyle/>
        <a:p>
          <a:r>
            <a:rPr lang="en-US"/>
            <a:t>Reports must be made </a:t>
          </a:r>
          <a:r>
            <a:rPr lang="en-US" u="sng"/>
            <a:t>immediately.</a:t>
          </a:r>
          <a:endParaRPr lang="en-US"/>
        </a:p>
      </dgm:t>
    </dgm:pt>
    <dgm:pt modelId="{CDAC9429-2E17-41BB-918B-82E89C710FDA}" type="parTrans" cxnId="{514571B1-3DFD-45DA-AE68-AFDEEBD03B7C}">
      <dgm:prSet/>
      <dgm:spPr/>
      <dgm:t>
        <a:bodyPr/>
        <a:lstStyle/>
        <a:p>
          <a:endParaRPr lang="en-US"/>
        </a:p>
      </dgm:t>
    </dgm:pt>
    <dgm:pt modelId="{C3D9E970-142C-40B6-AAD1-CD942294ED58}" type="sibTrans" cxnId="{514571B1-3DFD-45DA-AE68-AFDEEBD03B7C}">
      <dgm:prSet/>
      <dgm:spPr/>
      <dgm:t>
        <a:bodyPr/>
        <a:lstStyle/>
        <a:p>
          <a:endParaRPr lang="en-US"/>
        </a:p>
      </dgm:t>
    </dgm:pt>
    <dgm:pt modelId="{55DC6DC3-68DE-48BF-AE36-8391B3F9260D}" type="pres">
      <dgm:prSet presAssocID="{6F0707FD-3505-4EB5-A910-E55C577F685B}" presName="outerComposite" presStyleCnt="0">
        <dgm:presLayoutVars>
          <dgm:chMax val="5"/>
          <dgm:dir/>
          <dgm:resizeHandles val="exact"/>
        </dgm:presLayoutVars>
      </dgm:prSet>
      <dgm:spPr/>
    </dgm:pt>
    <dgm:pt modelId="{1B0E126E-9B75-4E22-9EBE-8870F1B1F1FF}" type="pres">
      <dgm:prSet presAssocID="{6F0707FD-3505-4EB5-A910-E55C577F685B}" presName="dummyMaxCanvas" presStyleCnt="0">
        <dgm:presLayoutVars/>
      </dgm:prSet>
      <dgm:spPr/>
    </dgm:pt>
    <dgm:pt modelId="{F6AF95B5-7A3F-40B9-9A5D-325D75D8EB46}" type="pres">
      <dgm:prSet presAssocID="{6F0707FD-3505-4EB5-A910-E55C577F685B}" presName="TwoNodes_1" presStyleLbl="node1" presStyleIdx="0" presStyleCnt="2">
        <dgm:presLayoutVars>
          <dgm:bulletEnabled val="1"/>
        </dgm:presLayoutVars>
      </dgm:prSet>
      <dgm:spPr/>
    </dgm:pt>
    <dgm:pt modelId="{C1EA582E-D5C0-475C-A601-DBAEEE149E9D}" type="pres">
      <dgm:prSet presAssocID="{6F0707FD-3505-4EB5-A910-E55C577F685B}" presName="TwoNodes_2" presStyleLbl="node1" presStyleIdx="1" presStyleCnt="2">
        <dgm:presLayoutVars>
          <dgm:bulletEnabled val="1"/>
        </dgm:presLayoutVars>
      </dgm:prSet>
      <dgm:spPr/>
    </dgm:pt>
    <dgm:pt modelId="{6302ABF2-18CD-40D8-9A6D-D7E7A9FB69AB}" type="pres">
      <dgm:prSet presAssocID="{6F0707FD-3505-4EB5-A910-E55C577F685B}" presName="TwoConn_1-2" presStyleLbl="fgAccFollowNode1" presStyleIdx="0" presStyleCnt="1">
        <dgm:presLayoutVars>
          <dgm:bulletEnabled val="1"/>
        </dgm:presLayoutVars>
      </dgm:prSet>
      <dgm:spPr/>
    </dgm:pt>
    <dgm:pt modelId="{A47F067E-85D8-4196-8352-951497695734}" type="pres">
      <dgm:prSet presAssocID="{6F0707FD-3505-4EB5-A910-E55C577F685B}" presName="TwoNodes_1_text" presStyleLbl="node1" presStyleIdx="1" presStyleCnt="2">
        <dgm:presLayoutVars>
          <dgm:bulletEnabled val="1"/>
        </dgm:presLayoutVars>
      </dgm:prSet>
      <dgm:spPr/>
    </dgm:pt>
    <dgm:pt modelId="{9A2152A0-B9D8-4B0E-8A3D-D09A7BB0C547}" type="pres">
      <dgm:prSet presAssocID="{6F0707FD-3505-4EB5-A910-E55C577F685B}" presName="TwoNodes_2_text" presStyleLbl="node1" presStyleIdx="1" presStyleCnt="2">
        <dgm:presLayoutVars>
          <dgm:bulletEnabled val="1"/>
        </dgm:presLayoutVars>
      </dgm:prSet>
      <dgm:spPr/>
    </dgm:pt>
  </dgm:ptLst>
  <dgm:cxnLst>
    <dgm:cxn modelId="{F0715684-2EC3-42BD-A121-9433A81586E9}" type="presOf" srcId="{721E028C-C56D-4906-B2CD-60FA8A1C6D19}" destId="{C1EA582E-D5C0-475C-A601-DBAEEE149E9D}" srcOrd="0" destOrd="0" presId="urn:microsoft.com/office/officeart/2005/8/layout/vProcess5"/>
    <dgm:cxn modelId="{626BB68F-FAF6-404A-989B-F72E2B7C0212}" srcId="{6F0707FD-3505-4EB5-A910-E55C577F685B}" destId="{E2477604-0ECF-4CF2-8BA2-7092FF61845E}" srcOrd="0" destOrd="0" parTransId="{BA62C296-4CDA-486B-83A1-F6423BF6D650}" sibTransId="{505B1ADF-EE77-433C-9CBF-AB47A0339046}"/>
    <dgm:cxn modelId="{08EAAD93-8FA3-4BA1-905F-D23D4D947830}" type="presOf" srcId="{E2477604-0ECF-4CF2-8BA2-7092FF61845E}" destId="{F6AF95B5-7A3F-40B9-9A5D-325D75D8EB46}" srcOrd="0" destOrd="0" presId="urn:microsoft.com/office/officeart/2005/8/layout/vProcess5"/>
    <dgm:cxn modelId="{EC6FE9AD-1B23-465D-B332-362CAA0EE12A}" type="presOf" srcId="{E2477604-0ECF-4CF2-8BA2-7092FF61845E}" destId="{A47F067E-85D8-4196-8352-951497695734}" srcOrd="1" destOrd="0" presId="urn:microsoft.com/office/officeart/2005/8/layout/vProcess5"/>
    <dgm:cxn modelId="{312148B0-1ED9-49D5-86D7-F760A7DEEA1A}" type="presOf" srcId="{721E028C-C56D-4906-B2CD-60FA8A1C6D19}" destId="{9A2152A0-B9D8-4B0E-8A3D-D09A7BB0C547}" srcOrd="1" destOrd="0" presId="urn:microsoft.com/office/officeart/2005/8/layout/vProcess5"/>
    <dgm:cxn modelId="{514571B1-3DFD-45DA-AE68-AFDEEBD03B7C}" srcId="{6F0707FD-3505-4EB5-A910-E55C577F685B}" destId="{721E028C-C56D-4906-B2CD-60FA8A1C6D19}" srcOrd="1" destOrd="0" parTransId="{CDAC9429-2E17-41BB-918B-82E89C710FDA}" sibTransId="{C3D9E970-142C-40B6-AAD1-CD942294ED58}"/>
    <dgm:cxn modelId="{5C52F6C2-065D-49F1-AFC4-354A1DE69697}" type="presOf" srcId="{505B1ADF-EE77-433C-9CBF-AB47A0339046}" destId="{6302ABF2-18CD-40D8-9A6D-D7E7A9FB69AB}" srcOrd="0" destOrd="0" presId="urn:microsoft.com/office/officeart/2005/8/layout/vProcess5"/>
    <dgm:cxn modelId="{DB1CE9D2-BFBB-4F60-861A-7D2A3A47BEB5}" type="presOf" srcId="{6F0707FD-3505-4EB5-A910-E55C577F685B}" destId="{55DC6DC3-68DE-48BF-AE36-8391B3F9260D}" srcOrd="0" destOrd="0" presId="urn:microsoft.com/office/officeart/2005/8/layout/vProcess5"/>
    <dgm:cxn modelId="{749444EC-4608-421E-AF28-9201CA0EB471}" type="presParOf" srcId="{55DC6DC3-68DE-48BF-AE36-8391B3F9260D}" destId="{1B0E126E-9B75-4E22-9EBE-8870F1B1F1FF}" srcOrd="0" destOrd="0" presId="urn:microsoft.com/office/officeart/2005/8/layout/vProcess5"/>
    <dgm:cxn modelId="{EF1D6191-58A5-470F-A63F-05D312F93183}" type="presParOf" srcId="{55DC6DC3-68DE-48BF-AE36-8391B3F9260D}" destId="{F6AF95B5-7A3F-40B9-9A5D-325D75D8EB46}" srcOrd="1" destOrd="0" presId="urn:microsoft.com/office/officeart/2005/8/layout/vProcess5"/>
    <dgm:cxn modelId="{11E76F6B-38CF-48C3-80A4-2DC57717735A}" type="presParOf" srcId="{55DC6DC3-68DE-48BF-AE36-8391B3F9260D}" destId="{C1EA582E-D5C0-475C-A601-DBAEEE149E9D}" srcOrd="2" destOrd="0" presId="urn:microsoft.com/office/officeart/2005/8/layout/vProcess5"/>
    <dgm:cxn modelId="{16B4808B-2ADC-480C-9916-9BDFE93AA46D}" type="presParOf" srcId="{55DC6DC3-68DE-48BF-AE36-8391B3F9260D}" destId="{6302ABF2-18CD-40D8-9A6D-D7E7A9FB69AB}" srcOrd="3" destOrd="0" presId="urn:microsoft.com/office/officeart/2005/8/layout/vProcess5"/>
    <dgm:cxn modelId="{719FE6D1-49F0-4C24-A91E-3A24810A2C0F}" type="presParOf" srcId="{55DC6DC3-68DE-48BF-AE36-8391B3F9260D}" destId="{A47F067E-85D8-4196-8352-951497695734}" srcOrd="4" destOrd="0" presId="urn:microsoft.com/office/officeart/2005/8/layout/vProcess5"/>
    <dgm:cxn modelId="{D0B402A6-934A-46E0-8764-BBF849E702B6}" type="presParOf" srcId="{55DC6DC3-68DE-48BF-AE36-8391B3F9260D}" destId="{9A2152A0-B9D8-4B0E-8A3D-D09A7BB0C547}" srcOrd="5"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DD2D4CA-4065-480A-8DA6-CEFEF859044D}" type="doc">
      <dgm:prSet loTypeId="urn:microsoft.com/office/officeart/2005/8/layout/process4" loCatId="process" qsTypeId="urn:microsoft.com/office/officeart/2005/8/quickstyle/simple1" qsCatId="simple" csTypeId="urn:microsoft.com/office/officeart/2005/8/colors/colorful2" csCatId="colorful" phldr="1"/>
      <dgm:spPr/>
      <dgm:t>
        <a:bodyPr/>
        <a:lstStyle/>
        <a:p>
          <a:endParaRPr lang="en-US"/>
        </a:p>
      </dgm:t>
    </dgm:pt>
    <dgm:pt modelId="{A14B0954-0279-40F3-BD16-8039D1DEFBE2}">
      <dgm:prSet/>
      <dgm:spPr/>
      <dgm:t>
        <a:bodyPr/>
        <a:lstStyle/>
        <a:p>
          <a:r>
            <a:rPr lang="en-US"/>
            <a:t>If in doubt, report the conduct to the Title IX Coordinator.  </a:t>
          </a:r>
        </a:p>
      </dgm:t>
    </dgm:pt>
    <dgm:pt modelId="{1D192CA1-17D7-46C0-912B-81F3A0C05C55}" type="parTrans" cxnId="{53A7DA12-C726-4E38-B0DF-E9E4D017CB2C}">
      <dgm:prSet/>
      <dgm:spPr/>
      <dgm:t>
        <a:bodyPr/>
        <a:lstStyle/>
        <a:p>
          <a:endParaRPr lang="en-US"/>
        </a:p>
      </dgm:t>
    </dgm:pt>
    <dgm:pt modelId="{61BFCD28-59C9-43D6-ACAB-1B417CE7B22A}" type="sibTrans" cxnId="{53A7DA12-C726-4E38-B0DF-E9E4D017CB2C}">
      <dgm:prSet/>
      <dgm:spPr/>
      <dgm:t>
        <a:bodyPr/>
        <a:lstStyle/>
        <a:p>
          <a:endParaRPr lang="en-US"/>
        </a:p>
      </dgm:t>
    </dgm:pt>
    <dgm:pt modelId="{4E772C94-DFC9-491E-9C60-2037E75F0D8B}">
      <dgm:prSet/>
      <dgm:spPr/>
      <dgm:t>
        <a:bodyPr/>
        <a:lstStyle/>
        <a:p>
          <a:r>
            <a:rPr lang="en-US" dirty="0"/>
            <a:t>Franklin County Public Schools Title IX Coordinator</a:t>
          </a:r>
        </a:p>
      </dgm:t>
    </dgm:pt>
    <dgm:pt modelId="{86E1A88F-49A2-40E5-9CAF-052D09ACD187}" type="parTrans" cxnId="{17AFDB5C-6093-4902-8073-36806E7255DF}">
      <dgm:prSet/>
      <dgm:spPr/>
      <dgm:t>
        <a:bodyPr/>
        <a:lstStyle/>
        <a:p>
          <a:endParaRPr lang="en-US"/>
        </a:p>
      </dgm:t>
    </dgm:pt>
    <dgm:pt modelId="{1215AB73-C580-4832-95DF-F6D611678F5E}" type="sibTrans" cxnId="{17AFDB5C-6093-4902-8073-36806E7255DF}">
      <dgm:prSet/>
      <dgm:spPr/>
      <dgm:t>
        <a:bodyPr/>
        <a:lstStyle/>
        <a:p>
          <a:endParaRPr lang="en-US"/>
        </a:p>
      </dgm:t>
    </dgm:pt>
    <dgm:pt modelId="{1062136F-38CD-4D65-9C73-CCA3A163F1C6}">
      <dgm:prSet custT="1"/>
      <dgm:spPr/>
      <dgm:t>
        <a:bodyPr/>
        <a:lstStyle/>
        <a:p>
          <a:r>
            <a:rPr lang="en-US" sz="1200" dirty="0"/>
            <a:t>Gregg Cuddy, Director of Human Resources/Title IX Coordinator</a:t>
          </a:r>
        </a:p>
      </dgm:t>
    </dgm:pt>
    <dgm:pt modelId="{64E8E4E9-169C-41FA-8478-F2E163989BFA}" type="parTrans" cxnId="{14A3C07B-6243-4F66-8BC6-8766517D3C37}">
      <dgm:prSet/>
      <dgm:spPr/>
      <dgm:t>
        <a:bodyPr/>
        <a:lstStyle/>
        <a:p>
          <a:endParaRPr lang="en-US"/>
        </a:p>
      </dgm:t>
    </dgm:pt>
    <dgm:pt modelId="{F24D0A39-6D89-4FAD-A8A1-32AB96FDD136}" type="sibTrans" cxnId="{14A3C07B-6243-4F66-8BC6-8766517D3C37}">
      <dgm:prSet/>
      <dgm:spPr/>
      <dgm:t>
        <a:bodyPr/>
        <a:lstStyle/>
        <a:p>
          <a:endParaRPr lang="en-US"/>
        </a:p>
      </dgm:t>
    </dgm:pt>
    <dgm:pt modelId="{A815D85F-4FD9-4F7C-A4A4-126003E0BB2D}">
      <dgm:prSet custT="1"/>
      <dgm:spPr/>
      <dgm:t>
        <a:bodyPr/>
        <a:lstStyle/>
        <a:p>
          <a:r>
            <a:rPr lang="en-US" sz="1200" dirty="0"/>
            <a:t>Email: Gregg.cuddy@frco.k12.va.us</a:t>
          </a:r>
        </a:p>
      </dgm:t>
    </dgm:pt>
    <dgm:pt modelId="{1568D55F-21BA-4E89-B001-2A0C924559A4}" type="parTrans" cxnId="{1D33896D-3D46-4E2D-A4BE-84ABF8889EA0}">
      <dgm:prSet/>
      <dgm:spPr/>
      <dgm:t>
        <a:bodyPr/>
        <a:lstStyle/>
        <a:p>
          <a:endParaRPr lang="en-US"/>
        </a:p>
      </dgm:t>
    </dgm:pt>
    <dgm:pt modelId="{E4ABF3DF-A57B-4DB8-8EA0-68B45E4F2AD6}" type="sibTrans" cxnId="{1D33896D-3D46-4E2D-A4BE-84ABF8889EA0}">
      <dgm:prSet/>
      <dgm:spPr/>
      <dgm:t>
        <a:bodyPr/>
        <a:lstStyle/>
        <a:p>
          <a:endParaRPr lang="en-US"/>
        </a:p>
      </dgm:t>
    </dgm:pt>
    <dgm:pt modelId="{F35DE96B-0C53-4072-9F89-C12BDC497C1A}">
      <dgm:prSet/>
      <dgm:spPr/>
      <dgm:t>
        <a:bodyPr/>
        <a:lstStyle/>
        <a:p>
          <a:r>
            <a:rPr lang="en-US" dirty="0"/>
            <a:t>Phone: (540) 483-5138</a:t>
          </a:r>
        </a:p>
      </dgm:t>
    </dgm:pt>
    <dgm:pt modelId="{281EFFBE-5B24-4F30-BE33-B44186457352}" type="parTrans" cxnId="{AE8D281C-6884-4630-B354-157C0856CF81}">
      <dgm:prSet/>
      <dgm:spPr/>
      <dgm:t>
        <a:bodyPr/>
        <a:lstStyle/>
        <a:p>
          <a:endParaRPr lang="en-US"/>
        </a:p>
      </dgm:t>
    </dgm:pt>
    <dgm:pt modelId="{12AC643E-C6FB-4B9B-B49D-0EBD25A670D7}" type="sibTrans" cxnId="{AE8D281C-6884-4630-B354-157C0856CF81}">
      <dgm:prSet/>
      <dgm:spPr/>
      <dgm:t>
        <a:bodyPr/>
        <a:lstStyle/>
        <a:p>
          <a:endParaRPr lang="en-US"/>
        </a:p>
      </dgm:t>
    </dgm:pt>
    <dgm:pt modelId="{433ECDEF-17C9-42BD-8EFA-6D019E8E3437}">
      <dgm:prSet/>
      <dgm:spPr/>
      <dgm:t>
        <a:bodyPr/>
        <a:lstStyle/>
        <a:p>
          <a:r>
            <a:rPr lang="en-US" dirty="0"/>
            <a:t>Mail: 25 Bernard Rd., Rocky Mount, VA 24151</a:t>
          </a:r>
        </a:p>
      </dgm:t>
    </dgm:pt>
    <dgm:pt modelId="{EF7FC868-62EA-4453-8329-F624601C6BB6}" type="sibTrans" cxnId="{2B8F82CF-BE90-46C4-933A-CD06EAEB90DE}">
      <dgm:prSet/>
      <dgm:spPr/>
      <dgm:t>
        <a:bodyPr/>
        <a:lstStyle/>
        <a:p>
          <a:endParaRPr lang="en-US"/>
        </a:p>
      </dgm:t>
    </dgm:pt>
    <dgm:pt modelId="{97192236-31B4-4C0C-BCCC-C5EB12083443}" type="parTrans" cxnId="{2B8F82CF-BE90-46C4-933A-CD06EAEB90DE}">
      <dgm:prSet/>
      <dgm:spPr/>
      <dgm:t>
        <a:bodyPr/>
        <a:lstStyle/>
        <a:p>
          <a:endParaRPr lang="en-US"/>
        </a:p>
      </dgm:t>
    </dgm:pt>
    <dgm:pt modelId="{FCF4CBE5-1904-4000-80E2-4D8C8A8A958F}" type="pres">
      <dgm:prSet presAssocID="{5DD2D4CA-4065-480A-8DA6-CEFEF859044D}" presName="Name0" presStyleCnt="0">
        <dgm:presLayoutVars>
          <dgm:dir/>
          <dgm:animLvl val="lvl"/>
          <dgm:resizeHandles val="exact"/>
        </dgm:presLayoutVars>
      </dgm:prSet>
      <dgm:spPr/>
    </dgm:pt>
    <dgm:pt modelId="{449F2224-401F-4722-8F09-F734F8FE7C5C}" type="pres">
      <dgm:prSet presAssocID="{4E772C94-DFC9-491E-9C60-2037E75F0D8B}" presName="boxAndChildren" presStyleCnt="0"/>
      <dgm:spPr/>
    </dgm:pt>
    <dgm:pt modelId="{E94B44F4-E18C-488D-9EFF-9C9C3F2F779B}" type="pres">
      <dgm:prSet presAssocID="{4E772C94-DFC9-491E-9C60-2037E75F0D8B}" presName="parentTextBox" presStyleLbl="node1" presStyleIdx="0" presStyleCnt="2"/>
      <dgm:spPr/>
    </dgm:pt>
    <dgm:pt modelId="{5831A53D-02E7-45F5-89C5-D7918437E17C}" type="pres">
      <dgm:prSet presAssocID="{4E772C94-DFC9-491E-9C60-2037E75F0D8B}" presName="entireBox" presStyleLbl="node1" presStyleIdx="0" presStyleCnt="2"/>
      <dgm:spPr/>
    </dgm:pt>
    <dgm:pt modelId="{3A1551B8-32D2-45A8-BC0C-4A0C04F2AD10}" type="pres">
      <dgm:prSet presAssocID="{4E772C94-DFC9-491E-9C60-2037E75F0D8B}" presName="descendantBox" presStyleCnt="0"/>
      <dgm:spPr/>
    </dgm:pt>
    <dgm:pt modelId="{7B16A66B-4057-45DC-B3E8-A366FB1C07B2}" type="pres">
      <dgm:prSet presAssocID="{1062136F-38CD-4D65-9C73-CCA3A163F1C6}" presName="childTextBox" presStyleLbl="fgAccFollowNode1" presStyleIdx="0" presStyleCnt="4">
        <dgm:presLayoutVars>
          <dgm:bulletEnabled val="1"/>
        </dgm:presLayoutVars>
      </dgm:prSet>
      <dgm:spPr/>
    </dgm:pt>
    <dgm:pt modelId="{7B3762AA-B065-406C-89B2-52BB42D894BA}" type="pres">
      <dgm:prSet presAssocID="{A815D85F-4FD9-4F7C-A4A4-126003E0BB2D}" presName="childTextBox" presStyleLbl="fgAccFollowNode1" presStyleIdx="1" presStyleCnt="4">
        <dgm:presLayoutVars>
          <dgm:bulletEnabled val="1"/>
        </dgm:presLayoutVars>
      </dgm:prSet>
      <dgm:spPr/>
    </dgm:pt>
    <dgm:pt modelId="{262F074D-CB84-4F3F-A197-E29388C2CBAD}" type="pres">
      <dgm:prSet presAssocID="{F35DE96B-0C53-4072-9F89-C12BDC497C1A}" presName="childTextBox" presStyleLbl="fgAccFollowNode1" presStyleIdx="2" presStyleCnt="4">
        <dgm:presLayoutVars>
          <dgm:bulletEnabled val="1"/>
        </dgm:presLayoutVars>
      </dgm:prSet>
      <dgm:spPr/>
    </dgm:pt>
    <dgm:pt modelId="{E8EDC328-EC7A-4275-A44B-34824E9FE51A}" type="pres">
      <dgm:prSet presAssocID="{433ECDEF-17C9-42BD-8EFA-6D019E8E3437}" presName="childTextBox" presStyleLbl="fgAccFollowNode1" presStyleIdx="3" presStyleCnt="4">
        <dgm:presLayoutVars>
          <dgm:bulletEnabled val="1"/>
        </dgm:presLayoutVars>
      </dgm:prSet>
      <dgm:spPr/>
    </dgm:pt>
    <dgm:pt modelId="{4D8493EB-A20E-4874-887F-A90867D050C5}" type="pres">
      <dgm:prSet presAssocID="{61BFCD28-59C9-43D6-ACAB-1B417CE7B22A}" presName="sp" presStyleCnt="0"/>
      <dgm:spPr/>
    </dgm:pt>
    <dgm:pt modelId="{D8A62284-E34D-4B30-9220-86EE0366EB61}" type="pres">
      <dgm:prSet presAssocID="{A14B0954-0279-40F3-BD16-8039D1DEFBE2}" presName="arrowAndChildren" presStyleCnt="0"/>
      <dgm:spPr/>
    </dgm:pt>
    <dgm:pt modelId="{1CCA2CDC-3D90-48AA-A06D-E4F21C2AF4A7}" type="pres">
      <dgm:prSet presAssocID="{A14B0954-0279-40F3-BD16-8039D1DEFBE2}" presName="parentTextArrow" presStyleLbl="node1" presStyleIdx="1" presStyleCnt="2"/>
      <dgm:spPr/>
    </dgm:pt>
  </dgm:ptLst>
  <dgm:cxnLst>
    <dgm:cxn modelId="{DA0D7A06-2EEC-45EC-A5D3-B573D1FAF32F}" type="presOf" srcId="{5DD2D4CA-4065-480A-8DA6-CEFEF859044D}" destId="{FCF4CBE5-1904-4000-80E2-4D8C8A8A958F}" srcOrd="0" destOrd="0" presId="urn:microsoft.com/office/officeart/2005/8/layout/process4"/>
    <dgm:cxn modelId="{8A77A90A-6DCF-47FB-B3B9-428FC24A4615}" type="presOf" srcId="{A815D85F-4FD9-4F7C-A4A4-126003E0BB2D}" destId="{7B3762AA-B065-406C-89B2-52BB42D894BA}" srcOrd="0" destOrd="0" presId="urn:microsoft.com/office/officeart/2005/8/layout/process4"/>
    <dgm:cxn modelId="{112C870C-9341-499A-985B-013C1F4D8B7B}" type="presOf" srcId="{4E772C94-DFC9-491E-9C60-2037E75F0D8B}" destId="{5831A53D-02E7-45F5-89C5-D7918437E17C}" srcOrd="1" destOrd="0" presId="urn:microsoft.com/office/officeart/2005/8/layout/process4"/>
    <dgm:cxn modelId="{53A7DA12-C726-4E38-B0DF-E9E4D017CB2C}" srcId="{5DD2D4CA-4065-480A-8DA6-CEFEF859044D}" destId="{A14B0954-0279-40F3-BD16-8039D1DEFBE2}" srcOrd="0" destOrd="0" parTransId="{1D192CA1-17D7-46C0-912B-81F3A0C05C55}" sibTransId="{61BFCD28-59C9-43D6-ACAB-1B417CE7B22A}"/>
    <dgm:cxn modelId="{AE8D281C-6884-4630-B354-157C0856CF81}" srcId="{4E772C94-DFC9-491E-9C60-2037E75F0D8B}" destId="{F35DE96B-0C53-4072-9F89-C12BDC497C1A}" srcOrd="2" destOrd="0" parTransId="{281EFFBE-5B24-4F30-BE33-B44186457352}" sibTransId="{12AC643E-C6FB-4B9B-B49D-0EBD25A670D7}"/>
    <dgm:cxn modelId="{17AFDB5C-6093-4902-8073-36806E7255DF}" srcId="{5DD2D4CA-4065-480A-8DA6-CEFEF859044D}" destId="{4E772C94-DFC9-491E-9C60-2037E75F0D8B}" srcOrd="1" destOrd="0" parTransId="{86E1A88F-49A2-40E5-9CAF-052D09ACD187}" sibTransId="{1215AB73-C580-4832-95DF-F6D611678F5E}"/>
    <dgm:cxn modelId="{D9529567-823D-4FFD-B695-01AB6ADA1295}" type="presOf" srcId="{1062136F-38CD-4D65-9C73-CCA3A163F1C6}" destId="{7B16A66B-4057-45DC-B3E8-A366FB1C07B2}" srcOrd="0" destOrd="0" presId="urn:microsoft.com/office/officeart/2005/8/layout/process4"/>
    <dgm:cxn modelId="{86DCA367-1CCB-4030-8C18-BB936D23E98E}" type="presOf" srcId="{A14B0954-0279-40F3-BD16-8039D1DEFBE2}" destId="{1CCA2CDC-3D90-48AA-A06D-E4F21C2AF4A7}" srcOrd="0" destOrd="0" presId="urn:microsoft.com/office/officeart/2005/8/layout/process4"/>
    <dgm:cxn modelId="{1D33896D-3D46-4E2D-A4BE-84ABF8889EA0}" srcId="{4E772C94-DFC9-491E-9C60-2037E75F0D8B}" destId="{A815D85F-4FD9-4F7C-A4A4-126003E0BB2D}" srcOrd="1" destOrd="0" parTransId="{1568D55F-21BA-4E89-B001-2A0C924559A4}" sibTransId="{E4ABF3DF-A57B-4DB8-8EA0-68B45E4F2AD6}"/>
    <dgm:cxn modelId="{14A3C07B-6243-4F66-8BC6-8766517D3C37}" srcId="{4E772C94-DFC9-491E-9C60-2037E75F0D8B}" destId="{1062136F-38CD-4D65-9C73-CCA3A163F1C6}" srcOrd="0" destOrd="0" parTransId="{64E8E4E9-169C-41FA-8478-F2E163989BFA}" sibTransId="{F24D0A39-6D89-4FAD-A8A1-32AB96FDD136}"/>
    <dgm:cxn modelId="{5E6597A9-B691-4A92-8021-61542ECE4FE0}" type="presOf" srcId="{4E772C94-DFC9-491E-9C60-2037E75F0D8B}" destId="{E94B44F4-E18C-488D-9EFF-9C9C3F2F779B}" srcOrd="0" destOrd="0" presId="urn:microsoft.com/office/officeart/2005/8/layout/process4"/>
    <dgm:cxn modelId="{A08B6DAE-53FE-4E2F-8351-A560CDC71134}" type="presOf" srcId="{433ECDEF-17C9-42BD-8EFA-6D019E8E3437}" destId="{E8EDC328-EC7A-4275-A44B-34824E9FE51A}" srcOrd="0" destOrd="0" presId="urn:microsoft.com/office/officeart/2005/8/layout/process4"/>
    <dgm:cxn modelId="{2B8F82CF-BE90-46C4-933A-CD06EAEB90DE}" srcId="{4E772C94-DFC9-491E-9C60-2037E75F0D8B}" destId="{433ECDEF-17C9-42BD-8EFA-6D019E8E3437}" srcOrd="3" destOrd="0" parTransId="{97192236-31B4-4C0C-BCCC-C5EB12083443}" sibTransId="{EF7FC868-62EA-4453-8329-F624601C6BB6}"/>
    <dgm:cxn modelId="{DBDC26FE-1164-432A-9F7F-37C75F0B5125}" type="presOf" srcId="{F35DE96B-0C53-4072-9F89-C12BDC497C1A}" destId="{262F074D-CB84-4F3F-A197-E29388C2CBAD}" srcOrd="0" destOrd="0" presId="urn:microsoft.com/office/officeart/2005/8/layout/process4"/>
    <dgm:cxn modelId="{3FAC9FCC-6E7D-4E3A-8534-DD27F8C39BC9}" type="presParOf" srcId="{FCF4CBE5-1904-4000-80E2-4D8C8A8A958F}" destId="{449F2224-401F-4722-8F09-F734F8FE7C5C}" srcOrd="0" destOrd="0" presId="urn:microsoft.com/office/officeart/2005/8/layout/process4"/>
    <dgm:cxn modelId="{002F139D-6CB4-49E1-B182-8078F9A9EA97}" type="presParOf" srcId="{449F2224-401F-4722-8F09-F734F8FE7C5C}" destId="{E94B44F4-E18C-488D-9EFF-9C9C3F2F779B}" srcOrd="0" destOrd="0" presId="urn:microsoft.com/office/officeart/2005/8/layout/process4"/>
    <dgm:cxn modelId="{62CCE582-2B60-4CF9-9A5E-12471454FA5D}" type="presParOf" srcId="{449F2224-401F-4722-8F09-F734F8FE7C5C}" destId="{5831A53D-02E7-45F5-89C5-D7918437E17C}" srcOrd="1" destOrd="0" presId="urn:microsoft.com/office/officeart/2005/8/layout/process4"/>
    <dgm:cxn modelId="{8D715640-DCA1-426E-B2A3-9ED3F3A60770}" type="presParOf" srcId="{449F2224-401F-4722-8F09-F734F8FE7C5C}" destId="{3A1551B8-32D2-45A8-BC0C-4A0C04F2AD10}" srcOrd="2" destOrd="0" presId="urn:microsoft.com/office/officeart/2005/8/layout/process4"/>
    <dgm:cxn modelId="{37A6E72C-6C16-4F05-AE31-03075EA5ABA8}" type="presParOf" srcId="{3A1551B8-32D2-45A8-BC0C-4A0C04F2AD10}" destId="{7B16A66B-4057-45DC-B3E8-A366FB1C07B2}" srcOrd="0" destOrd="0" presId="urn:microsoft.com/office/officeart/2005/8/layout/process4"/>
    <dgm:cxn modelId="{2B1F6FBC-1717-4160-8689-547B309460AE}" type="presParOf" srcId="{3A1551B8-32D2-45A8-BC0C-4A0C04F2AD10}" destId="{7B3762AA-B065-406C-89B2-52BB42D894BA}" srcOrd="1" destOrd="0" presId="urn:microsoft.com/office/officeart/2005/8/layout/process4"/>
    <dgm:cxn modelId="{292C41BE-791C-4113-88B1-A40938CD704C}" type="presParOf" srcId="{3A1551B8-32D2-45A8-BC0C-4A0C04F2AD10}" destId="{262F074D-CB84-4F3F-A197-E29388C2CBAD}" srcOrd="2" destOrd="0" presId="urn:microsoft.com/office/officeart/2005/8/layout/process4"/>
    <dgm:cxn modelId="{AB49F5E2-F5E0-4D95-AFE6-82C5C37A24F3}" type="presParOf" srcId="{3A1551B8-32D2-45A8-BC0C-4A0C04F2AD10}" destId="{E8EDC328-EC7A-4275-A44B-34824E9FE51A}" srcOrd="3" destOrd="0" presId="urn:microsoft.com/office/officeart/2005/8/layout/process4"/>
    <dgm:cxn modelId="{05AB4898-B79A-424D-B366-D728AC063611}" type="presParOf" srcId="{FCF4CBE5-1904-4000-80E2-4D8C8A8A958F}" destId="{4D8493EB-A20E-4874-887F-A90867D050C5}" srcOrd="1" destOrd="0" presId="urn:microsoft.com/office/officeart/2005/8/layout/process4"/>
    <dgm:cxn modelId="{84588088-F969-4780-9263-057D79138B59}" type="presParOf" srcId="{FCF4CBE5-1904-4000-80E2-4D8C8A8A958F}" destId="{D8A62284-E34D-4B30-9220-86EE0366EB61}" srcOrd="2" destOrd="0" presId="urn:microsoft.com/office/officeart/2005/8/layout/process4"/>
    <dgm:cxn modelId="{F7469D5C-7D82-45F7-9776-22ADAC3C12DB}" type="presParOf" srcId="{D8A62284-E34D-4B30-9220-86EE0366EB61}" destId="{1CCA2CDC-3D90-48AA-A06D-E4F21C2AF4A7}"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DD2D4CA-4065-480A-8DA6-CEFEF859044D}" type="doc">
      <dgm:prSet loTypeId="urn:microsoft.com/office/officeart/2005/8/layout/process4" loCatId="process" qsTypeId="urn:microsoft.com/office/officeart/2005/8/quickstyle/simple1" qsCatId="simple" csTypeId="urn:microsoft.com/office/officeart/2005/8/colors/colorful2" csCatId="colorful" phldr="1"/>
      <dgm:spPr/>
      <dgm:t>
        <a:bodyPr/>
        <a:lstStyle/>
        <a:p>
          <a:endParaRPr lang="en-US"/>
        </a:p>
      </dgm:t>
    </dgm:pt>
    <dgm:pt modelId="{A14B0954-0279-40F3-BD16-8039D1DEFBE2}">
      <dgm:prSet/>
      <dgm:spPr/>
      <dgm:t>
        <a:bodyPr/>
        <a:lstStyle/>
        <a:p>
          <a:r>
            <a:rPr lang="en-US"/>
            <a:t>If in doubt, report the conduct to the Title IX Coordinator.  </a:t>
          </a:r>
        </a:p>
      </dgm:t>
    </dgm:pt>
    <dgm:pt modelId="{1D192CA1-17D7-46C0-912B-81F3A0C05C55}" type="parTrans" cxnId="{53A7DA12-C726-4E38-B0DF-E9E4D017CB2C}">
      <dgm:prSet/>
      <dgm:spPr/>
      <dgm:t>
        <a:bodyPr/>
        <a:lstStyle/>
        <a:p>
          <a:endParaRPr lang="en-US"/>
        </a:p>
      </dgm:t>
    </dgm:pt>
    <dgm:pt modelId="{61BFCD28-59C9-43D6-ACAB-1B417CE7B22A}" type="sibTrans" cxnId="{53A7DA12-C726-4E38-B0DF-E9E4D017CB2C}">
      <dgm:prSet/>
      <dgm:spPr/>
      <dgm:t>
        <a:bodyPr/>
        <a:lstStyle/>
        <a:p>
          <a:endParaRPr lang="en-US"/>
        </a:p>
      </dgm:t>
    </dgm:pt>
    <dgm:pt modelId="{4E772C94-DFC9-491E-9C60-2037E75F0D8B}">
      <dgm:prSet/>
      <dgm:spPr/>
      <dgm:t>
        <a:bodyPr/>
        <a:lstStyle/>
        <a:p>
          <a:r>
            <a:rPr lang="en-US" dirty="0"/>
            <a:t>Henry County Public Schools Title IX Coordinator</a:t>
          </a:r>
        </a:p>
      </dgm:t>
    </dgm:pt>
    <dgm:pt modelId="{86E1A88F-49A2-40E5-9CAF-052D09ACD187}" type="parTrans" cxnId="{17AFDB5C-6093-4902-8073-36806E7255DF}">
      <dgm:prSet/>
      <dgm:spPr/>
      <dgm:t>
        <a:bodyPr/>
        <a:lstStyle/>
        <a:p>
          <a:endParaRPr lang="en-US"/>
        </a:p>
      </dgm:t>
    </dgm:pt>
    <dgm:pt modelId="{1215AB73-C580-4832-95DF-F6D611678F5E}" type="sibTrans" cxnId="{17AFDB5C-6093-4902-8073-36806E7255DF}">
      <dgm:prSet/>
      <dgm:spPr/>
      <dgm:t>
        <a:bodyPr/>
        <a:lstStyle/>
        <a:p>
          <a:endParaRPr lang="en-US"/>
        </a:p>
      </dgm:t>
    </dgm:pt>
    <dgm:pt modelId="{1062136F-38CD-4D65-9C73-CCA3A163F1C6}">
      <dgm:prSet custT="1"/>
      <dgm:spPr/>
      <dgm:t>
        <a:bodyPr/>
        <a:lstStyle/>
        <a:p>
          <a:r>
            <a:rPr lang="en-US" sz="1200" dirty="0"/>
            <a:t>Mr. David Scott, Title IX Coordinator and Asst. Supt. for Operations &amp; Admin</a:t>
          </a:r>
          <a:r>
            <a:rPr lang="en-US" sz="1200"/>
            <a:t>. Services</a:t>
          </a:r>
          <a:endParaRPr lang="en-US" sz="1200" dirty="0"/>
        </a:p>
      </dgm:t>
    </dgm:pt>
    <dgm:pt modelId="{64E8E4E9-169C-41FA-8478-F2E163989BFA}" type="parTrans" cxnId="{14A3C07B-6243-4F66-8BC6-8766517D3C37}">
      <dgm:prSet/>
      <dgm:spPr/>
      <dgm:t>
        <a:bodyPr/>
        <a:lstStyle/>
        <a:p>
          <a:endParaRPr lang="en-US"/>
        </a:p>
      </dgm:t>
    </dgm:pt>
    <dgm:pt modelId="{F24D0A39-6D89-4FAD-A8A1-32AB96FDD136}" type="sibTrans" cxnId="{14A3C07B-6243-4F66-8BC6-8766517D3C37}">
      <dgm:prSet/>
      <dgm:spPr/>
      <dgm:t>
        <a:bodyPr/>
        <a:lstStyle/>
        <a:p>
          <a:endParaRPr lang="en-US"/>
        </a:p>
      </dgm:t>
    </dgm:pt>
    <dgm:pt modelId="{A815D85F-4FD9-4F7C-A4A4-126003E0BB2D}">
      <dgm:prSet custT="1"/>
      <dgm:spPr/>
      <dgm:t>
        <a:bodyPr/>
        <a:lstStyle/>
        <a:p>
          <a:r>
            <a:rPr lang="en-US" sz="1200" dirty="0"/>
            <a:t>Email: </a:t>
          </a:r>
          <a:r>
            <a:rPr lang="en-US" sz="1200" dirty="0" err="1"/>
            <a:t>TitleIXCoordinator</a:t>
          </a:r>
          <a:r>
            <a:rPr lang="en-US" sz="1200" dirty="0"/>
            <a:t>@ henry.k12.va.us</a:t>
          </a:r>
        </a:p>
      </dgm:t>
    </dgm:pt>
    <dgm:pt modelId="{1568D55F-21BA-4E89-B001-2A0C924559A4}" type="parTrans" cxnId="{1D33896D-3D46-4E2D-A4BE-84ABF8889EA0}">
      <dgm:prSet/>
      <dgm:spPr/>
      <dgm:t>
        <a:bodyPr/>
        <a:lstStyle/>
        <a:p>
          <a:endParaRPr lang="en-US"/>
        </a:p>
      </dgm:t>
    </dgm:pt>
    <dgm:pt modelId="{E4ABF3DF-A57B-4DB8-8EA0-68B45E4F2AD6}" type="sibTrans" cxnId="{1D33896D-3D46-4E2D-A4BE-84ABF8889EA0}">
      <dgm:prSet/>
      <dgm:spPr/>
      <dgm:t>
        <a:bodyPr/>
        <a:lstStyle/>
        <a:p>
          <a:endParaRPr lang="en-US"/>
        </a:p>
      </dgm:t>
    </dgm:pt>
    <dgm:pt modelId="{F35DE96B-0C53-4072-9F89-C12BDC497C1A}">
      <dgm:prSet/>
      <dgm:spPr/>
      <dgm:t>
        <a:bodyPr/>
        <a:lstStyle/>
        <a:p>
          <a:r>
            <a:rPr lang="en-US" dirty="0"/>
            <a:t>Phone: (276) 634-4741</a:t>
          </a:r>
        </a:p>
      </dgm:t>
    </dgm:pt>
    <dgm:pt modelId="{281EFFBE-5B24-4F30-BE33-B44186457352}" type="parTrans" cxnId="{AE8D281C-6884-4630-B354-157C0856CF81}">
      <dgm:prSet/>
      <dgm:spPr/>
      <dgm:t>
        <a:bodyPr/>
        <a:lstStyle/>
        <a:p>
          <a:endParaRPr lang="en-US"/>
        </a:p>
      </dgm:t>
    </dgm:pt>
    <dgm:pt modelId="{12AC643E-C6FB-4B9B-B49D-0EBD25A670D7}" type="sibTrans" cxnId="{AE8D281C-6884-4630-B354-157C0856CF81}">
      <dgm:prSet/>
      <dgm:spPr/>
      <dgm:t>
        <a:bodyPr/>
        <a:lstStyle/>
        <a:p>
          <a:endParaRPr lang="en-US"/>
        </a:p>
      </dgm:t>
    </dgm:pt>
    <dgm:pt modelId="{433ECDEF-17C9-42BD-8EFA-6D019E8E3437}">
      <dgm:prSet/>
      <dgm:spPr/>
      <dgm:t>
        <a:bodyPr/>
        <a:lstStyle/>
        <a:p>
          <a:r>
            <a:rPr lang="en-US" dirty="0"/>
            <a:t>Mail: P.O. Box 8958, Collinsville, VA 24078-8958</a:t>
          </a:r>
        </a:p>
      </dgm:t>
    </dgm:pt>
    <dgm:pt modelId="{EF7FC868-62EA-4453-8329-F624601C6BB6}" type="sibTrans" cxnId="{2B8F82CF-BE90-46C4-933A-CD06EAEB90DE}">
      <dgm:prSet/>
      <dgm:spPr/>
      <dgm:t>
        <a:bodyPr/>
        <a:lstStyle/>
        <a:p>
          <a:endParaRPr lang="en-US"/>
        </a:p>
      </dgm:t>
    </dgm:pt>
    <dgm:pt modelId="{97192236-31B4-4C0C-BCCC-C5EB12083443}" type="parTrans" cxnId="{2B8F82CF-BE90-46C4-933A-CD06EAEB90DE}">
      <dgm:prSet/>
      <dgm:spPr/>
      <dgm:t>
        <a:bodyPr/>
        <a:lstStyle/>
        <a:p>
          <a:endParaRPr lang="en-US"/>
        </a:p>
      </dgm:t>
    </dgm:pt>
    <dgm:pt modelId="{FCF4CBE5-1904-4000-80E2-4D8C8A8A958F}" type="pres">
      <dgm:prSet presAssocID="{5DD2D4CA-4065-480A-8DA6-CEFEF859044D}" presName="Name0" presStyleCnt="0">
        <dgm:presLayoutVars>
          <dgm:dir/>
          <dgm:animLvl val="lvl"/>
          <dgm:resizeHandles val="exact"/>
        </dgm:presLayoutVars>
      </dgm:prSet>
      <dgm:spPr/>
    </dgm:pt>
    <dgm:pt modelId="{449F2224-401F-4722-8F09-F734F8FE7C5C}" type="pres">
      <dgm:prSet presAssocID="{4E772C94-DFC9-491E-9C60-2037E75F0D8B}" presName="boxAndChildren" presStyleCnt="0"/>
      <dgm:spPr/>
    </dgm:pt>
    <dgm:pt modelId="{E94B44F4-E18C-488D-9EFF-9C9C3F2F779B}" type="pres">
      <dgm:prSet presAssocID="{4E772C94-DFC9-491E-9C60-2037E75F0D8B}" presName="parentTextBox" presStyleLbl="node1" presStyleIdx="0" presStyleCnt="2"/>
      <dgm:spPr/>
    </dgm:pt>
    <dgm:pt modelId="{5831A53D-02E7-45F5-89C5-D7918437E17C}" type="pres">
      <dgm:prSet presAssocID="{4E772C94-DFC9-491E-9C60-2037E75F0D8B}" presName="entireBox" presStyleLbl="node1" presStyleIdx="0" presStyleCnt="2"/>
      <dgm:spPr/>
    </dgm:pt>
    <dgm:pt modelId="{3A1551B8-32D2-45A8-BC0C-4A0C04F2AD10}" type="pres">
      <dgm:prSet presAssocID="{4E772C94-DFC9-491E-9C60-2037E75F0D8B}" presName="descendantBox" presStyleCnt="0"/>
      <dgm:spPr/>
    </dgm:pt>
    <dgm:pt modelId="{7B16A66B-4057-45DC-B3E8-A366FB1C07B2}" type="pres">
      <dgm:prSet presAssocID="{1062136F-38CD-4D65-9C73-CCA3A163F1C6}" presName="childTextBox" presStyleLbl="fgAccFollowNode1" presStyleIdx="0" presStyleCnt="4">
        <dgm:presLayoutVars>
          <dgm:bulletEnabled val="1"/>
        </dgm:presLayoutVars>
      </dgm:prSet>
      <dgm:spPr/>
    </dgm:pt>
    <dgm:pt modelId="{7B3762AA-B065-406C-89B2-52BB42D894BA}" type="pres">
      <dgm:prSet presAssocID="{A815D85F-4FD9-4F7C-A4A4-126003E0BB2D}" presName="childTextBox" presStyleLbl="fgAccFollowNode1" presStyleIdx="1" presStyleCnt="4">
        <dgm:presLayoutVars>
          <dgm:bulletEnabled val="1"/>
        </dgm:presLayoutVars>
      </dgm:prSet>
      <dgm:spPr/>
    </dgm:pt>
    <dgm:pt modelId="{262F074D-CB84-4F3F-A197-E29388C2CBAD}" type="pres">
      <dgm:prSet presAssocID="{F35DE96B-0C53-4072-9F89-C12BDC497C1A}" presName="childTextBox" presStyleLbl="fgAccFollowNode1" presStyleIdx="2" presStyleCnt="4">
        <dgm:presLayoutVars>
          <dgm:bulletEnabled val="1"/>
        </dgm:presLayoutVars>
      </dgm:prSet>
      <dgm:spPr/>
    </dgm:pt>
    <dgm:pt modelId="{E8EDC328-EC7A-4275-A44B-34824E9FE51A}" type="pres">
      <dgm:prSet presAssocID="{433ECDEF-17C9-42BD-8EFA-6D019E8E3437}" presName="childTextBox" presStyleLbl="fgAccFollowNode1" presStyleIdx="3" presStyleCnt="4">
        <dgm:presLayoutVars>
          <dgm:bulletEnabled val="1"/>
        </dgm:presLayoutVars>
      </dgm:prSet>
      <dgm:spPr/>
    </dgm:pt>
    <dgm:pt modelId="{4D8493EB-A20E-4874-887F-A90867D050C5}" type="pres">
      <dgm:prSet presAssocID="{61BFCD28-59C9-43D6-ACAB-1B417CE7B22A}" presName="sp" presStyleCnt="0"/>
      <dgm:spPr/>
    </dgm:pt>
    <dgm:pt modelId="{D8A62284-E34D-4B30-9220-86EE0366EB61}" type="pres">
      <dgm:prSet presAssocID="{A14B0954-0279-40F3-BD16-8039D1DEFBE2}" presName="arrowAndChildren" presStyleCnt="0"/>
      <dgm:spPr/>
    </dgm:pt>
    <dgm:pt modelId="{1CCA2CDC-3D90-48AA-A06D-E4F21C2AF4A7}" type="pres">
      <dgm:prSet presAssocID="{A14B0954-0279-40F3-BD16-8039D1DEFBE2}" presName="parentTextArrow" presStyleLbl="node1" presStyleIdx="1" presStyleCnt="2"/>
      <dgm:spPr/>
    </dgm:pt>
  </dgm:ptLst>
  <dgm:cxnLst>
    <dgm:cxn modelId="{DA0D7A06-2EEC-45EC-A5D3-B573D1FAF32F}" type="presOf" srcId="{5DD2D4CA-4065-480A-8DA6-CEFEF859044D}" destId="{FCF4CBE5-1904-4000-80E2-4D8C8A8A958F}" srcOrd="0" destOrd="0" presId="urn:microsoft.com/office/officeart/2005/8/layout/process4"/>
    <dgm:cxn modelId="{8A77A90A-6DCF-47FB-B3B9-428FC24A4615}" type="presOf" srcId="{A815D85F-4FD9-4F7C-A4A4-126003E0BB2D}" destId="{7B3762AA-B065-406C-89B2-52BB42D894BA}" srcOrd="0" destOrd="0" presId="urn:microsoft.com/office/officeart/2005/8/layout/process4"/>
    <dgm:cxn modelId="{112C870C-9341-499A-985B-013C1F4D8B7B}" type="presOf" srcId="{4E772C94-DFC9-491E-9C60-2037E75F0D8B}" destId="{5831A53D-02E7-45F5-89C5-D7918437E17C}" srcOrd="1" destOrd="0" presId="urn:microsoft.com/office/officeart/2005/8/layout/process4"/>
    <dgm:cxn modelId="{53A7DA12-C726-4E38-B0DF-E9E4D017CB2C}" srcId="{5DD2D4CA-4065-480A-8DA6-CEFEF859044D}" destId="{A14B0954-0279-40F3-BD16-8039D1DEFBE2}" srcOrd="0" destOrd="0" parTransId="{1D192CA1-17D7-46C0-912B-81F3A0C05C55}" sibTransId="{61BFCD28-59C9-43D6-ACAB-1B417CE7B22A}"/>
    <dgm:cxn modelId="{AE8D281C-6884-4630-B354-157C0856CF81}" srcId="{4E772C94-DFC9-491E-9C60-2037E75F0D8B}" destId="{F35DE96B-0C53-4072-9F89-C12BDC497C1A}" srcOrd="2" destOrd="0" parTransId="{281EFFBE-5B24-4F30-BE33-B44186457352}" sibTransId="{12AC643E-C6FB-4B9B-B49D-0EBD25A670D7}"/>
    <dgm:cxn modelId="{17AFDB5C-6093-4902-8073-36806E7255DF}" srcId="{5DD2D4CA-4065-480A-8DA6-CEFEF859044D}" destId="{4E772C94-DFC9-491E-9C60-2037E75F0D8B}" srcOrd="1" destOrd="0" parTransId="{86E1A88F-49A2-40E5-9CAF-052D09ACD187}" sibTransId="{1215AB73-C580-4832-95DF-F6D611678F5E}"/>
    <dgm:cxn modelId="{D9529567-823D-4FFD-B695-01AB6ADA1295}" type="presOf" srcId="{1062136F-38CD-4D65-9C73-CCA3A163F1C6}" destId="{7B16A66B-4057-45DC-B3E8-A366FB1C07B2}" srcOrd="0" destOrd="0" presId="urn:microsoft.com/office/officeart/2005/8/layout/process4"/>
    <dgm:cxn modelId="{86DCA367-1CCB-4030-8C18-BB936D23E98E}" type="presOf" srcId="{A14B0954-0279-40F3-BD16-8039D1DEFBE2}" destId="{1CCA2CDC-3D90-48AA-A06D-E4F21C2AF4A7}" srcOrd="0" destOrd="0" presId="urn:microsoft.com/office/officeart/2005/8/layout/process4"/>
    <dgm:cxn modelId="{1D33896D-3D46-4E2D-A4BE-84ABF8889EA0}" srcId="{4E772C94-DFC9-491E-9C60-2037E75F0D8B}" destId="{A815D85F-4FD9-4F7C-A4A4-126003E0BB2D}" srcOrd="1" destOrd="0" parTransId="{1568D55F-21BA-4E89-B001-2A0C924559A4}" sibTransId="{E4ABF3DF-A57B-4DB8-8EA0-68B45E4F2AD6}"/>
    <dgm:cxn modelId="{14A3C07B-6243-4F66-8BC6-8766517D3C37}" srcId="{4E772C94-DFC9-491E-9C60-2037E75F0D8B}" destId="{1062136F-38CD-4D65-9C73-CCA3A163F1C6}" srcOrd="0" destOrd="0" parTransId="{64E8E4E9-169C-41FA-8478-F2E163989BFA}" sibTransId="{F24D0A39-6D89-4FAD-A8A1-32AB96FDD136}"/>
    <dgm:cxn modelId="{5E6597A9-B691-4A92-8021-61542ECE4FE0}" type="presOf" srcId="{4E772C94-DFC9-491E-9C60-2037E75F0D8B}" destId="{E94B44F4-E18C-488D-9EFF-9C9C3F2F779B}" srcOrd="0" destOrd="0" presId="urn:microsoft.com/office/officeart/2005/8/layout/process4"/>
    <dgm:cxn modelId="{A08B6DAE-53FE-4E2F-8351-A560CDC71134}" type="presOf" srcId="{433ECDEF-17C9-42BD-8EFA-6D019E8E3437}" destId="{E8EDC328-EC7A-4275-A44B-34824E9FE51A}" srcOrd="0" destOrd="0" presId="urn:microsoft.com/office/officeart/2005/8/layout/process4"/>
    <dgm:cxn modelId="{2B8F82CF-BE90-46C4-933A-CD06EAEB90DE}" srcId="{4E772C94-DFC9-491E-9C60-2037E75F0D8B}" destId="{433ECDEF-17C9-42BD-8EFA-6D019E8E3437}" srcOrd="3" destOrd="0" parTransId="{97192236-31B4-4C0C-BCCC-C5EB12083443}" sibTransId="{EF7FC868-62EA-4453-8329-F624601C6BB6}"/>
    <dgm:cxn modelId="{DBDC26FE-1164-432A-9F7F-37C75F0B5125}" type="presOf" srcId="{F35DE96B-0C53-4072-9F89-C12BDC497C1A}" destId="{262F074D-CB84-4F3F-A197-E29388C2CBAD}" srcOrd="0" destOrd="0" presId="urn:microsoft.com/office/officeart/2005/8/layout/process4"/>
    <dgm:cxn modelId="{3FAC9FCC-6E7D-4E3A-8534-DD27F8C39BC9}" type="presParOf" srcId="{FCF4CBE5-1904-4000-80E2-4D8C8A8A958F}" destId="{449F2224-401F-4722-8F09-F734F8FE7C5C}" srcOrd="0" destOrd="0" presId="urn:microsoft.com/office/officeart/2005/8/layout/process4"/>
    <dgm:cxn modelId="{002F139D-6CB4-49E1-B182-8078F9A9EA97}" type="presParOf" srcId="{449F2224-401F-4722-8F09-F734F8FE7C5C}" destId="{E94B44F4-E18C-488D-9EFF-9C9C3F2F779B}" srcOrd="0" destOrd="0" presId="urn:microsoft.com/office/officeart/2005/8/layout/process4"/>
    <dgm:cxn modelId="{62CCE582-2B60-4CF9-9A5E-12471454FA5D}" type="presParOf" srcId="{449F2224-401F-4722-8F09-F734F8FE7C5C}" destId="{5831A53D-02E7-45F5-89C5-D7918437E17C}" srcOrd="1" destOrd="0" presId="urn:microsoft.com/office/officeart/2005/8/layout/process4"/>
    <dgm:cxn modelId="{8D715640-DCA1-426E-B2A3-9ED3F3A60770}" type="presParOf" srcId="{449F2224-401F-4722-8F09-F734F8FE7C5C}" destId="{3A1551B8-32D2-45A8-BC0C-4A0C04F2AD10}" srcOrd="2" destOrd="0" presId="urn:microsoft.com/office/officeart/2005/8/layout/process4"/>
    <dgm:cxn modelId="{37A6E72C-6C16-4F05-AE31-03075EA5ABA8}" type="presParOf" srcId="{3A1551B8-32D2-45A8-BC0C-4A0C04F2AD10}" destId="{7B16A66B-4057-45DC-B3E8-A366FB1C07B2}" srcOrd="0" destOrd="0" presId="urn:microsoft.com/office/officeart/2005/8/layout/process4"/>
    <dgm:cxn modelId="{2B1F6FBC-1717-4160-8689-547B309460AE}" type="presParOf" srcId="{3A1551B8-32D2-45A8-BC0C-4A0C04F2AD10}" destId="{7B3762AA-B065-406C-89B2-52BB42D894BA}" srcOrd="1" destOrd="0" presId="urn:microsoft.com/office/officeart/2005/8/layout/process4"/>
    <dgm:cxn modelId="{292C41BE-791C-4113-88B1-A40938CD704C}" type="presParOf" srcId="{3A1551B8-32D2-45A8-BC0C-4A0C04F2AD10}" destId="{262F074D-CB84-4F3F-A197-E29388C2CBAD}" srcOrd="2" destOrd="0" presId="urn:microsoft.com/office/officeart/2005/8/layout/process4"/>
    <dgm:cxn modelId="{AB49F5E2-F5E0-4D95-AFE6-82C5C37A24F3}" type="presParOf" srcId="{3A1551B8-32D2-45A8-BC0C-4A0C04F2AD10}" destId="{E8EDC328-EC7A-4275-A44B-34824E9FE51A}" srcOrd="3" destOrd="0" presId="urn:microsoft.com/office/officeart/2005/8/layout/process4"/>
    <dgm:cxn modelId="{05AB4898-B79A-424D-B366-D728AC063611}" type="presParOf" srcId="{FCF4CBE5-1904-4000-80E2-4D8C8A8A958F}" destId="{4D8493EB-A20E-4874-887F-A90867D050C5}" srcOrd="1" destOrd="0" presId="urn:microsoft.com/office/officeart/2005/8/layout/process4"/>
    <dgm:cxn modelId="{84588088-F969-4780-9263-057D79138B59}" type="presParOf" srcId="{FCF4CBE5-1904-4000-80E2-4D8C8A8A958F}" destId="{D8A62284-E34D-4B30-9220-86EE0366EB61}" srcOrd="2" destOrd="0" presId="urn:microsoft.com/office/officeart/2005/8/layout/process4"/>
    <dgm:cxn modelId="{F7469D5C-7D82-45F7-9776-22ADAC3C12DB}" type="presParOf" srcId="{D8A62284-E34D-4B30-9220-86EE0366EB61}" destId="{1CCA2CDC-3D90-48AA-A06D-E4F21C2AF4A7}"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D95348-F7B5-44D0-9E27-AB746006C1C0}">
      <dsp:nvSpPr>
        <dsp:cNvPr id="0" name=""/>
        <dsp:cNvSpPr/>
      </dsp:nvSpPr>
      <dsp:spPr>
        <a:xfrm>
          <a:off x="0" y="98459"/>
          <a:ext cx="6263640" cy="834228"/>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In person</a:t>
          </a:r>
        </a:p>
      </dsp:txBody>
      <dsp:txXfrm>
        <a:off x="40724" y="139183"/>
        <a:ext cx="6182192" cy="752780"/>
      </dsp:txXfrm>
    </dsp:sp>
    <dsp:sp modelId="{1C67ABC7-83FB-4323-BFFE-5F85AB42BEFA}">
      <dsp:nvSpPr>
        <dsp:cNvPr id="0" name=""/>
        <dsp:cNvSpPr/>
      </dsp:nvSpPr>
      <dsp:spPr>
        <a:xfrm>
          <a:off x="0" y="993167"/>
          <a:ext cx="6263640" cy="834228"/>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By mail</a:t>
          </a:r>
        </a:p>
      </dsp:txBody>
      <dsp:txXfrm>
        <a:off x="40724" y="1033891"/>
        <a:ext cx="6182192" cy="752780"/>
      </dsp:txXfrm>
    </dsp:sp>
    <dsp:sp modelId="{7E702809-A954-4153-8002-1F74B04A5A6A}">
      <dsp:nvSpPr>
        <dsp:cNvPr id="0" name=""/>
        <dsp:cNvSpPr/>
      </dsp:nvSpPr>
      <dsp:spPr>
        <a:xfrm>
          <a:off x="0" y="1887875"/>
          <a:ext cx="6263640" cy="834228"/>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By telephone </a:t>
          </a:r>
        </a:p>
      </dsp:txBody>
      <dsp:txXfrm>
        <a:off x="40724" y="1928599"/>
        <a:ext cx="6182192" cy="752780"/>
      </dsp:txXfrm>
    </dsp:sp>
    <dsp:sp modelId="{06BBFC3B-3AA0-4F13-A930-68BFFE646085}">
      <dsp:nvSpPr>
        <dsp:cNvPr id="0" name=""/>
        <dsp:cNvSpPr/>
      </dsp:nvSpPr>
      <dsp:spPr>
        <a:xfrm>
          <a:off x="0" y="2782584"/>
          <a:ext cx="6263640" cy="834228"/>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By email</a:t>
          </a:r>
        </a:p>
      </dsp:txBody>
      <dsp:txXfrm>
        <a:off x="40724" y="2823308"/>
        <a:ext cx="6182192" cy="752780"/>
      </dsp:txXfrm>
    </dsp:sp>
    <dsp:sp modelId="{86C9504C-1CE5-4501-A21F-80DB75593EC5}">
      <dsp:nvSpPr>
        <dsp:cNvPr id="0" name=""/>
        <dsp:cNvSpPr/>
      </dsp:nvSpPr>
      <dsp:spPr>
        <a:xfrm>
          <a:off x="0" y="3677292"/>
          <a:ext cx="6263640" cy="834228"/>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By any other means that results in the Title IX Coordinator receiving the report</a:t>
          </a:r>
        </a:p>
      </dsp:txBody>
      <dsp:txXfrm>
        <a:off x="40724" y="3718016"/>
        <a:ext cx="6182192" cy="752780"/>
      </dsp:txXfrm>
    </dsp:sp>
    <dsp:sp modelId="{9C1A638F-672D-49A7-B713-1EE3909D51D0}">
      <dsp:nvSpPr>
        <dsp:cNvPr id="0" name=""/>
        <dsp:cNvSpPr/>
      </dsp:nvSpPr>
      <dsp:spPr>
        <a:xfrm>
          <a:off x="0" y="4572000"/>
          <a:ext cx="6263640" cy="834228"/>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May use form GBA-F/JFHA-F</a:t>
          </a:r>
        </a:p>
      </dsp:txBody>
      <dsp:txXfrm>
        <a:off x="40724" y="4612724"/>
        <a:ext cx="6182192" cy="7527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AF95B5-7A3F-40B9-9A5D-325D75D8EB46}">
      <dsp:nvSpPr>
        <dsp:cNvPr id="0" name=""/>
        <dsp:cNvSpPr/>
      </dsp:nvSpPr>
      <dsp:spPr>
        <a:xfrm>
          <a:off x="0" y="0"/>
          <a:ext cx="9350197" cy="1571853"/>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Report may be made at any time, including after business hours.</a:t>
          </a:r>
        </a:p>
      </dsp:txBody>
      <dsp:txXfrm>
        <a:off x="46038" y="46038"/>
        <a:ext cx="7725563" cy="1479777"/>
      </dsp:txXfrm>
    </dsp:sp>
    <dsp:sp modelId="{C1EA582E-D5C0-475C-A601-DBAEEE149E9D}">
      <dsp:nvSpPr>
        <dsp:cNvPr id="0" name=""/>
        <dsp:cNvSpPr/>
      </dsp:nvSpPr>
      <dsp:spPr>
        <a:xfrm>
          <a:off x="1650034" y="1921154"/>
          <a:ext cx="9350197" cy="1571853"/>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Reports must be made </a:t>
          </a:r>
          <a:r>
            <a:rPr lang="en-US" sz="4100" u="sng" kern="1200"/>
            <a:t>immediately.</a:t>
          </a:r>
          <a:endParaRPr lang="en-US" sz="4100" kern="1200"/>
        </a:p>
      </dsp:txBody>
      <dsp:txXfrm>
        <a:off x="1696072" y="1967192"/>
        <a:ext cx="6586381" cy="1479777"/>
      </dsp:txXfrm>
    </dsp:sp>
    <dsp:sp modelId="{6302ABF2-18CD-40D8-9A6D-D7E7A9FB69AB}">
      <dsp:nvSpPr>
        <dsp:cNvPr id="0" name=""/>
        <dsp:cNvSpPr/>
      </dsp:nvSpPr>
      <dsp:spPr>
        <a:xfrm>
          <a:off x="8328492" y="1235651"/>
          <a:ext cx="1021704" cy="1021704"/>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558375" y="1235651"/>
        <a:ext cx="561938" cy="7688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31A53D-02E7-45F5-89C5-D7918437E17C}">
      <dsp:nvSpPr>
        <dsp:cNvPr id="0" name=""/>
        <dsp:cNvSpPr/>
      </dsp:nvSpPr>
      <dsp:spPr>
        <a:xfrm>
          <a:off x="0" y="2759895"/>
          <a:ext cx="6111297" cy="181078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dirty="0"/>
            <a:t>Franklin County Public Schools Title IX Coordinator</a:t>
          </a:r>
        </a:p>
      </dsp:txBody>
      <dsp:txXfrm>
        <a:off x="0" y="2759895"/>
        <a:ext cx="6111297" cy="977826"/>
      </dsp:txXfrm>
    </dsp:sp>
    <dsp:sp modelId="{7B16A66B-4057-45DC-B3E8-A366FB1C07B2}">
      <dsp:nvSpPr>
        <dsp:cNvPr id="0" name=""/>
        <dsp:cNvSpPr/>
      </dsp:nvSpPr>
      <dsp:spPr>
        <a:xfrm>
          <a:off x="0" y="3701505"/>
          <a:ext cx="1527824" cy="832963"/>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dirty="0"/>
            <a:t>Gregg Cuddy, Director of Human Resources/Title IX Coordinator</a:t>
          </a:r>
        </a:p>
      </dsp:txBody>
      <dsp:txXfrm>
        <a:off x="0" y="3701505"/>
        <a:ext cx="1527824" cy="832963"/>
      </dsp:txXfrm>
    </dsp:sp>
    <dsp:sp modelId="{7B3762AA-B065-406C-89B2-52BB42D894BA}">
      <dsp:nvSpPr>
        <dsp:cNvPr id="0" name=""/>
        <dsp:cNvSpPr/>
      </dsp:nvSpPr>
      <dsp:spPr>
        <a:xfrm>
          <a:off x="1527824" y="3701505"/>
          <a:ext cx="1527824" cy="832963"/>
        </a:xfrm>
        <a:prstGeom prst="rect">
          <a:avLst/>
        </a:prstGeom>
        <a:solidFill>
          <a:schemeClr val="accent2">
            <a:tint val="40000"/>
            <a:alpha val="90000"/>
            <a:hueOff val="-283075"/>
            <a:satOff val="-25115"/>
            <a:lumOff val="-256"/>
            <a:alphaOff val="0"/>
          </a:schemeClr>
        </a:solidFill>
        <a:ln w="12700" cap="flat" cmpd="sng" algn="ctr">
          <a:solidFill>
            <a:schemeClr val="accent2">
              <a:tint val="40000"/>
              <a:alpha val="90000"/>
              <a:hueOff val="-283075"/>
              <a:satOff val="-25115"/>
              <a:lumOff val="-25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dirty="0"/>
            <a:t>Email: Gregg.cuddy@frco.k12.va.us</a:t>
          </a:r>
        </a:p>
      </dsp:txBody>
      <dsp:txXfrm>
        <a:off x="1527824" y="3701505"/>
        <a:ext cx="1527824" cy="832963"/>
      </dsp:txXfrm>
    </dsp:sp>
    <dsp:sp modelId="{262F074D-CB84-4F3F-A197-E29388C2CBAD}">
      <dsp:nvSpPr>
        <dsp:cNvPr id="0" name=""/>
        <dsp:cNvSpPr/>
      </dsp:nvSpPr>
      <dsp:spPr>
        <a:xfrm>
          <a:off x="3055648" y="3701505"/>
          <a:ext cx="1527824" cy="832963"/>
        </a:xfrm>
        <a:prstGeom prst="rect">
          <a:avLst/>
        </a:prstGeom>
        <a:solidFill>
          <a:schemeClr val="accent2">
            <a:tint val="40000"/>
            <a:alpha val="90000"/>
            <a:hueOff val="-566151"/>
            <a:satOff val="-50231"/>
            <a:lumOff val="-513"/>
            <a:alphaOff val="0"/>
          </a:schemeClr>
        </a:solidFill>
        <a:ln w="12700" cap="flat" cmpd="sng" algn="ctr">
          <a:solidFill>
            <a:schemeClr val="accent2">
              <a:tint val="40000"/>
              <a:alpha val="90000"/>
              <a:hueOff val="-566151"/>
              <a:satOff val="-50231"/>
              <a:lumOff val="-51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kern="1200" dirty="0"/>
            <a:t>Phone: (540) 483-5138</a:t>
          </a:r>
        </a:p>
      </dsp:txBody>
      <dsp:txXfrm>
        <a:off x="3055648" y="3701505"/>
        <a:ext cx="1527824" cy="832963"/>
      </dsp:txXfrm>
    </dsp:sp>
    <dsp:sp modelId="{E8EDC328-EC7A-4275-A44B-34824E9FE51A}">
      <dsp:nvSpPr>
        <dsp:cNvPr id="0" name=""/>
        <dsp:cNvSpPr/>
      </dsp:nvSpPr>
      <dsp:spPr>
        <a:xfrm>
          <a:off x="4583472" y="3701505"/>
          <a:ext cx="1527824" cy="832963"/>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US" sz="1400" kern="1200" dirty="0"/>
            <a:t>Mail: 25 Bernard Rd., Rocky Mount, VA 24151</a:t>
          </a:r>
        </a:p>
      </dsp:txBody>
      <dsp:txXfrm>
        <a:off x="4583472" y="3701505"/>
        <a:ext cx="1527824" cy="832963"/>
      </dsp:txXfrm>
    </dsp:sp>
    <dsp:sp modelId="{1CCA2CDC-3D90-48AA-A06D-E4F21C2AF4A7}">
      <dsp:nvSpPr>
        <dsp:cNvPr id="0" name=""/>
        <dsp:cNvSpPr/>
      </dsp:nvSpPr>
      <dsp:spPr>
        <a:xfrm rot="10800000">
          <a:off x="0" y="2061"/>
          <a:ext cx="6111297" cy="2784994"/>
        </a:xfrm>
        <a:prstGeom prst="upArrowCallou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a:t>If in doubt, report the conduct to the Title IX Coordinator.  </a:t>
          </a:r>
        </a:p>
      </dsp:txBody>
      <dsp:txXfrm rot="10800000">
        <a:off x="0" y="2061"/>
        <a:ext cx="6111297" cy="18096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31A53D-02E7-45F5-89C5-D7918437E17C}">
      <dsp:nvSpPr>
        <dsp:cNvPr id="0" name=""/>
        <dsp:cNvSpPr/>
      </dsp:nvSpPr>
      <dsp:spPr>
        <a:xfrm>
          <a:off x="0" y="3089657"/>
          <a:ext cx="6111297" cy="202714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US" sz="2500" kern="1200" dirty="0"/>
            <a:t>Henry County Public Schools Title IX Coordinator</a:t>
          </a:r>
        </a:p>
      </dsp:txBody>
      <dsp:txXfrm>
        <a:off x="0" y="3089657"/>
        <a:ext cx="6111297" cy="1094660"/>
      </dsp:txXfrm>
    </dsp:sp>
    <dsp:sp modelId="{7B16A66B-4057-45DC-B3E8-A366FB1C07B2}">
      <dsp:nvSpPr>
        <dsp:cNvPr id="0" name=""/>
        <dsp:cNvSpPr/>
      </dsp:nvSpPr>
      <dsp:spPr>
        <a:xfrm>
          <a:off x="0" y="4143775"/>
          <a:ext cx="1527824" cy="932488"/>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dirty="0"/>
            <a:t>Mr. David Scott, Title IX Coordinator and Asst. Supt. for Operations &amp; Admin</a:t>
          </a:r>
          <a:r>
            <a:rPr lang="en-US" sz="1200" kern="1200"/>
            <a:t>. Services</a:t>
          </a:r>
          <a:endParaRPr lang="en-US" sz="1200" kern="1200" dirty="0"/>
        </a:p>
      </dsp:txBody>
      <dsp:txXfrm>
        <a:off x="0" y="4143775"/>
        <a:ext cx="1527824" cy="932488"/>
      </dsp:txXfrm>
    </dsp:sp>
    <dsp:sp modelId="{7B3762AA-B065-406C-89B2-52BB42D894BA}">
      <dsp:nvSpPr>
        <dsp:cNvPr id="0" name=""/>
        <dsp:cNvSpPr/>
      </dsp:nvSpPr>
      <dsp:spPr>
        <a:xfrm>
          <a:off x="1527824" y="4143775"/>
          <a:ext cx="1527824" cy="932488"/>
        </a:xfrm>
        <a:prstGeom prst="rect">
          <a:avLst/>
        </a:prstGeom>
        <a:solidFill>
          <a:schemeClr val="accent2">
            <a:tint val="40000"/>
            <a:alpha val="90000"/>
            <a:hueOff val="-283075"/>
            <a:satOff val="-25115"/>
            <a:lumOff val="-256"/>
            <a:alphaOff val="0"/>
          </a:schemeClr>
        </a:solidFill>
        <a:ln w="12700" cap="flat" cmpd="sng" algn="ctr">
          <a:solidFill>
            <a:schemeClr val="accent2">
              <a:tint val="40000"/>
              <a:alpha val="90000"/>
              <a:hueOff val="-283075"/>
              <a:satOff val="-25115"/>
              <a:lumOff val="-25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dirty="0"/>
            <a:t>Email: </a:t>
          </a:r>
          <a:r>
            <a:rPr lang="en-US" sz="1200" kern="1200" dirty="0" err="1"/>
            <a:t>TitleIXCoordinator</a:t>
          </a:r>
          <a:r>
            <a:rPr lang="en-US" sz="1200" kern="1200" dirty="0"/>
            <a:t>@ henry.k12.va.us</a:t>
          </a:r>
        </a:p>
      </dsp:txBody>
      <dsp:txXfrm>
        <a:off x="1527824" y="4143775"/>
        <a:ext cx="1527824" cy="932488"/>
      </dsp:txXfrm>
    </dsp:sp>
    <dsp:sp modelId="{262F074D-CB84-4F3F-A197-E29388C2CBAD}">
      <dsp:nvSpPr>
        <dsp:cNvPr id="0" name=""/>
        <dsp:cNvSpPr/>
      </dsp:nvSpPr>
      <dsp:spPr>
        <a:xfrm>
          <a:off x="3055648" y="4143775"/>
          <a:ext cx="1527824" cy="932488"/>
        </a:xfrm>
        <a:prstGeom prst="rect">
          <a:avLst/>
        </a:prstGeom>
        <a:solidFill>
          <a:schemeClr val="accent2">
            <a:tint val="40000"/>
            <a:alpha val="90000"/>
            <a:hueOff val="-566151"/>
            <a:satOff val="-50231"/>
            <a:lumOff val="-513"/>
            <a:alphaOff val="0"/>
          </a:schemeClr>
        </a:solidFill>
        <a:ln w="12700" cap="flat" cmpd="sng" algn="ctr">
          <a:solidFill>
            <a:schemeClr val="accent2">
              <a:tint val="40000"/>
              <a:alpha val="90000"/>
              <a:hueOff val="-566151"/>
              <a:satOff val="-50231"/>
              <a:lumOff val="-51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n-US" sz="1500" kern="1200" dirty="0"/>
            <a:t>Phone: (276) 634-4741</a:t>
          </a:r>
        </a:p>
      </dsp:txBody>
      <dsp:txXfrm>
        <a:off x="3055648" y="4143775"/>
        <a:ext cx="1527824" cy="932488"/>
      </dsp:txXfrm>
    </dsp:sp>
    <dsp:sp modelId="{E8EDC328-EC7A-4275-A44B-34824E9FE51A}">
      <dsp:nvSpPr>
        <dsp:cNvPr id="0" name=""/>
        <dsp:cNvSpPr/>
      </dsp:nvSpPr>
      <dsp:spPr>
        <a:xfrm>
          <a:off x="4583472" y="4143775"/>
          <a:ext cx="1527824" cy="932488"/>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n-US" sz="1500" kern="1200" dirty="0"/>
            <a:t>Mail: P.O. Box 8958, Collinsville, VA 24078-8958</a:t>
          </a:r>
        </a:p>
      </dsp:txBody>
      <dsp:txXfrm>
        <a:off x="4583472" y="4143775"/>
        <a:ext cx="1527824" cy="932488"/>
      </dsp:txXfrm>
    </dsp:sp>
    <dsp:sp modelId="{1CCA2CDC-3D90-48AA-A06D-E4F21C2AF4A7}">
      <dsp:nvSpPr>
        <dsp:cNvPr id="0" name=""/>
        <dsp:cNvSpPr/>
      </dsp:nvSpPr>
      <dsp:spPr>
        <a:xfrm rot="10800000">
          <a:off x="0" y="2308"/>
          <a:ext cx="6111297" cy="3117756"/>
        </a:xfrm>
        <a:prstGeom prst="upArrowCallou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US" sz="2500" kern="1200"/>
            <a:t>If in doubt, report the conduct to the Title IX Coordinator.  </a:t>
          </a:r>
        </a:p>
      </dsp:txBody>
      <dsp:txXfrm rot="10800000">
        <a:off x="0" y="2308"/>
        <a:ext cx="6111297" cy="202582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22095DE-6C7A-A041-9B72-EA5A795E60C5}"/>
              </a:ext>
            </a:extLst>
          </p:cNvPr>
          <p:cNvSpPr>
            <a:spLocks noGrp="1"/>
          </p:cNvSpPr>
          <p:nvPr>
            <p:ph type="hdr" sz="quarter"/>
          </p:nvPr>
        </p:nvSpPr>
        <p:spPr>
          <a:xfrm>
            <a:off x="0" y="0"/>
            <a:ext cx="3169920" cy="481727"/>
          </a:xfrm>
          <a:prstGeom prst="rect">
            <a:avLst/>
          </a:prstGeom>
        </p:spPr>
        <p:txBody>
          <a:bodyPr vert="horz" lIns="96653" tIns="48327" rIns="96653" bIns="48327" rtlCol="0"/>
          <a:lstStyle>
            <a:lvl1pPr algn="l">
              <a:defRPr sz="1200"/>
            </a:lvl1pPr>
          </a:lstStyle>
          <a:p>
            <a:endParaRPr lang="en-US"/>
          </a:p>
        </p:txBody>
      </p:sp>
      <p:sp>
        <p:nvSpPr>
          <p:cNvPr id="3" name="Date Placeholder 2">
            <a:extLst>
              <a:ext uri="{FF2B5EF4-FFF2-40B4-BE49-F238E27FC236}">
                <a16:creationId xmlns:a16="http://schemas.microsoft.com/office/drawing/2014/main" id="{53981E98-73B2-0141-A0DD-0BAC84D9EF60}"/>
              </a:ext>
            </a:extLst>
          </p:cNvPr>
          <p:cNvSpPr>
            <a:spLocks noGrp="1"/>
          </p:cNvSpPr>
          <p:nvPr>
            <p:ph type="dt" sz="quarter" idx="1"/>
          </p:nvPr>
        </p:nvSpPr>
        <p:spPr>
          <a:xfrm>
            <a:off x="4143587" y="0"/>
            <a:ext cx="3169920" cy="481727"/>
          </a:xfrm>
          <a:prstGeom prst="rect">
            <a:avLst/>
          </a:prstGeom>
        </p:spPr>
        <p:txBody>
          <a:bodyPr vert="horz" lIns="96653" tIns="48327" rIns="96653" bIns="48327" rtlCol="0"/>
          <a:lstStyle>
            <a:lvl1pPr algn="r">
              <a:defRPr sz="1200"/>
            </a:lvl1pPr>
          </a:lstStyle>
          <a:p>
            <a:fld id="{A08E18E6-7FA7-5248-A0FD-BADDA0BFE16D}" type="datetimeFigureOut">
              <a:rPr lang="en-US" smtClean="0"/>
              <a:t>9/3/2020</a:t>
            </a:fld>
            <a:endParaRPr lang="en-US"/>
          </a:p>
        </p:txBody>
      </p:sp>
      <p:sp>
        <p:nvSpPr>
          <p:cNvPr id="4" name="Footer Placeholder 3">
            <a:extLst>
              <a:ext uri="{FF2B5EF4-FFF2-40B4-BE49-F238E27FC236}">
                <a16:creationId xmlns:a16="http://schemas.microsoft.com/office/drawing/2014/main" id="{9A63E6F1-C00B-1345-815D-D94E2CC21B2A}"/>
              </a:ext>
            </a:extLst>
          </p:cNvPr>
          <p:cNvSpPr>
            <a:spLocks noGrp="1"/>
          </p:cNvSpPr>
          <p:nvPr>
            <p:ph type="ftr" sz="quarter" idx="2"/>
          </p:nvPr>
        </p:nvSpPr>
        <p:spPr>
          <a:xfrm>
            <a:off x="0" y="9119475"/>
            <a:ext cx="3169920" cy="481726"/>
          </a:xfrm>
          <a:prstGeom prst="rect">
            <a:avLst/>
          </a:prstGeom>
        </p:spPr>
        <p:txBody>
          <a:bodyPr vert="horz" lIns="96653" tIns="48327" rIns="96653" bIns="48327"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6808E57-00F0-0749-9F90-0CF72054FF51}"/>
              </a:ext>
            </a:extLst>
          </p:cNvPr>
          <p:cNvSpPr>
            <a:spLocks noGrp="1"/>
          </p:cNvSpPr>
          <p:nvPr>
            <p:ph type="sldNum" sz="quarter" idx="3"/>
          </p:nvPr>
        </p:nvSpPr>
        <p:spPr>
          <a:xfrm>
            <a:off x="4143587" y="9119475"/>
            <a:ext cx="3169920" cy="481726"/>
          </a:xfrm>
          <a:prstGeom prst="rect">
            <a:avLst/>
          </a:prstGeom>
        </p:spPr>
        <p:txBody>
          <a:bodyPr vert="horz" lIns="96653" tIns="48327" rIns="96653" bIns="48327" rtlCol="0" anchor="b"/>
          <a:lstStyle>
            <a:lvl1pPr algn="r">
              <a:defRPr sz="1200"/>
            </a:lvl1pPr>
          </a:lstStyle>
          <a:p>
            <a:fld id="{8447263A-839C-C94D-9DA7-618DA901805C}" type="slidenum">
              <a:rPr lang="en-US" smtClean="0"/>
              <a:t>‹#›</a:t>
            </a:fld>
            <a:endParaRPr lang="en-US"/>
          </a:p>
        </p:txBody>
      </p:sp>
    </p:spTree>
    <p:extLst>
      <p:ext uri="{BB962C8B-B14F-4D97-AF65-F5344CB8AC3E}">
        <p14:creationId xmlns:p14="http://schemas.microsoft.com/office/powerpoint/2010/main" val="35330013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53" tIns="48327" rIns="96653" bIns="48327" rtlCol="0"/>
          <a:lstStyle>
            <a:lvl1pPr algn="r">
              <a:defRPr sz="1200"/>
            </a:lvl1pPr>
          </a:lstStyle>
          <a:p>
            <a:fld id="{FD196C9D-C981-614C-ACE7-E8AF625332E7}" type="datetimeFigureOut">
              <a:rPr lang="en-US" smtClean="0"/>
              <a:t>9/3/2020</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6"/>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5"/>
            <a:ext cx="3169920" cy="481726"/>
          </a:xfrm>
          <a:prstGeom prst="rect">
            <a:avLst/>
          </a:prstGeom>
        </p:spPr>
        <p:txBody>
          <a:bodyPr vert="horz" lIns="96653" tIns="48327" rIns="96653" bIns="48327" rtlCol="0" anchor="b"/>
          <a:lstStyle>
            <a:lvl1pPr algn="r">
              <a:defRPr sz="1200"/>
            </a:lvl1pPr>
          </a:lstStyle>
          <a:p>
            <a:fld id="{1DEE4767-9873-6D48-89EC-B1D305A93D1C}" type="slidenum">
              <a:rPr lang="en-US" smtClean="0"/>
              <a:t>‹#›</a:t>
            </a:fld>
            <a:endParaRPr lang="en-US"/>
          </a:p>
        </p:txBody>
      </p:sp>
    </p:spTree>
    <p:extLst>
      <p:ext uri="{BB962C8B-B14F-4D97-AF65-F5344CB8AC3E}">
        <p14:creationId xmlns:p14="http://schemas.microsoft.com/office/powerpoint/2010/main" val="366600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1</a:t>
            </a:fld>
            <a:endParaRPr lang="en-US"/>
          </a:p>
        </p:txBody>
      </p:sp>
    </p:spTree>
    <p:extLst>
      <p:ext uri="{BB962C8B-B14F-4D97-AF65-F5344CB8AC3E}">
        <p14:creationId xmlns:p14="http://schemas.microsoft.com/office/powerpoint/2010/main" val="3976653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2</a:t>
            </a:fld>
            <a:endParaRPr lang="en-US"/>
          </a:p>
        </p:txBody>
      </p:sp>
    </p:spTree>
    <p:extLst>
      <p:ext uri="{BB962C8B-B14F-4D97-AF65-F5344CB8AC3E}">
        <p14:creationId xmlns:p14="http://schemas.microsoft.com/office/powerpoint/2010/main" val="170189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3</a:t>
            </a:fld>
            <a:endParaRPr lang="en-US"/>
          </a:p>
        </p:txBody>
      </p:sp>
    </p:spTree>
    <p:extLst>
      <p:ext uri="{BB962C8B-B14F-4D97-AF65-F5344CB8AC3E}">
        <p14:creationId xmlns:p14="http://schemas.microsoft.com/office/powerpoint/2010/main" val="2456774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4</a:t>
            </a:fld>
            <a:endParaRPr lang="en-US"/>
          </a:p>
        </p:txBody>
      </p:sp>
    </p:spTree>
    <p:extLst>
      <p:ext uri="{BB962C8B-B14F-4D97-AF65-F5344CB8AC3E}">
        <p14:creationId xmlns:p14="http://schemas.microsoft.com/office/powerpoint/2010/main" val="4262283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5</a:t>
            </a:fld>
            <a:endParaRPr lang="en-US"/>
          </a:p>
        </p:txBody>
      </p:sp>
    </p:spTree>
    <p:extLst>
      <p:ext uri="{BB962C8B-B14F-4D97-AF65-F5344CB8AC3E}">
        <p14:creationId xmlns:p14="http://schemas.microsoft.com/office/powerpoint/2010/main" val="4108928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6</a:t>
            </a:fld>
            <a:endParaRPr lang="en-US"/>
          </a:p>
        </p:txBody>
      </p:sp>
    </p:spTree>
    <p:extLst>
      <p:ext uri="{BB962C8B-B14F-4D97-AF65-F5344CB8AC3E}">
        <p14:creationId xmlns:p14="http://schemas.microsoft.com/office/powerpoint/2010/main" val="1912749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7</a:t>
            </a:fld>
            <a:endParaRPr lang="en-US"/>
          </a:p>
        </p:txBody>
      </p:sp>
    </p:spTree>
    <p:extLst>
      <p:ext uri="{BB962C8B-B14F-4D97-AF65-F5344CB8AC3E}">
        <p14:creationId xmlns:p14="http://schemas.microsoft.com/office/powerpoint/2010/main" val="3842896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8</a:t>
            </a:fld>
            <a:endParaRPr lang="en-US"/>
          </a:p>
        </p:txBody>
      </p:sp>
    </p:spTree>
    <p:extLst>
      <p:ext uri="{BB962C8B-B14F-4D97-AF65-F5344CB8AC3E}">
        <p14:creationId xmlns:p14="http://schemas.microsoft.com/office/powerpoint/2010/main" val="1072824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9</a:t>
            </a:fld>
            <a:endParaRPr lang="en-US"/>
          </a:p>
        </p:txBody>
      </p:sp>
    </p:spTree>
    <p:extLst>
      <p:ext uri="{BB962C8B-B14F-4D97-AF65-F5344CB8AC3E}">
        <p14:creationId xmlns:p14="http://schemas.microsoft.com/office/powerpoint/2010/main" val="20874714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10</a:t>
            </a:fld>
            <a:endParaRPr lang="en-US"/>
          </a:p>
        </p:txBody>
      </p:sp>
    </p:spTree>
    <p:extLst>
      <p:ext uri="{BB962C8B-B14F-4D97-AF65-F5344CB8AC3E}">
        <p14:creationId xmlns:p14="http://schemas.microsoft.com/office/powerpoint/2010/main" val="18277614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11</a:t>
            </a:fld>
            <a:endParaRPr lang="en-US"/>
          </a:p>
        </p:txBody>
      </p:sp>
    </p:spTree>
    <p:extLst>
      <p:ext uri="{BB962C8B-B14F-4D97-AF65-F5344CB8AC3E}">
        <p14:creationId xmlns:p14="http://schemas.microsoft.com/office/powerpoint/2010/main" val="37212144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12</a:t>
            </a:fld>
            <a:endParaRPr lang="en-US"/>
          </a:p>
        </p:txBody>
      </p:sp>
    </p:spTree>
    <p:extLst>
      <p:ext uri="{BB962C8B-B14F-4D97-AF65-F5344CB8AC3E}">
        <p14:creationId xmlns:p14="http://schemas.microsoft.com/office/powerpoint/2010/main" val="40997365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13</a:t>
            </a:fld>
            <a:endParaRPr lang="en-US"/>
          </a:p>
        </p:txBody>
      </p:sp>
    </p:spTree>
    <p:extLst>
      <p:ext uri="{BB962C8B-B14F-4D97-AF65-F5344CB8AC3E}">
        <p14:creationId xmlns:p14="http://schemas.microsoft.com/office/powerpoint/2010/main" val="37191997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14</a:t>
            </a:fld>
            <a:endParaRPr lang="en-US"/>
          </a:p>
        </p:txBody>
      </p:sp>
    </p:spTree>
    <p:extLst>
      <p:ext uri="{BB962C8B-B14F-4D97-AF65-F5344CB8AC3E}">
        <p14:creationId xmlns:p14="http://schemas.microsoft.com/office/powerpoint/2010/main" val="37925274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15</a:t>
            </a:fld>
            <a:endParaRPr lang="en-US"/>
          </a:p>
        </p:txBody>
      </p:sp>
    </p:spTree>
    <p:extLst>
      <p:ext uri="{BB962C8B-B14F-4D97-AF65-F5344CB8AC3E}">
        <p14:creationId xmlns:p14="http://schemas.microsoft.com/office/powerpoint/2010/main" val="23921744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16</a:t>
            </a:fld>
            <a:endParaRPr lang="en-US"/>
          </a:p>
        </p:txBody>
      </p:sp>
    </p:spTree>
    <p:extLst>
      <p:ext uri="{BB962C8B-B14F-4D97-AF65-F5344CB8AC3E}">
        <p14:creationId xmlns:p14="http://schemas.microsoft.com/office/powerpoint/2010/main" val="30163424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17</a:t>
            </a:fld>
            <a:endParaRPr lang="en-US"/>
          </a:p>
        </p:txBody>
      </p:sp>
    </p:spTree>
    <p:extLst>
      <p:ext uri="{BB962C8B-B14F-4D97-AF65-F5344CB8AC3E}">
        <p14:creationId xmlns:p14="http://schemas.microsoft.com/office/powerpoint/2010/main" val="22948686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18</a:t>
            </a:fld>
            <a:endParaRPr lang="en-US"/>
          </a:p>
        </p:txBody>
      </p:sp>
    </p:spTree>
    <p:extLst>
      <p:ext uri="{BB962C8B-B14F-4D97-AF65-F5344CB8AC3E}">
        <p14:creationId xmlns:p14="http://schemas.microsoft.com/office/powerpoint/2010/main" val="10294814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19</a:t>
            </a:fld>
            <a:endParaRPr lang="en-US"/>
          </a:p>
        </p:txBody>
      </p:sp>
    </p:spTree>
    <p:extLst>
      <p:ext uri="{BB962C8B-B14F-4D97-AF65-F5344CB8AC3E}">
        <p14:creationId xmlns:p14="http://schemas.microsoft.com/office/powerpoint/2010/main" val="21025782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20</a:t>
            </a:fld>
            <a:endParaRPr lang="en-US"/>
          </a:p>
        </p:txBody>
      </p:sp>
    </p:spTree>
    <p:extLst>
      <p:ext uri="{BB962C8B-B14F-4D97-AF65-F5344CB8AC3E}">
        <p14:creationId xmlns:p14="http://schemas.microsoft.com/office/powerpoint/2010/main" val="14887850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21</a:t>
            </a:fld>
            <a:endParaRPr lang="en-US"/>
          </a:p>
        </p:txBody>
      </p:sp>
    </p:spTree>
    <p:extLst>
      <p:ext uri="{BB962C8B-B14F-4D97-AF65-F5344CB8AC3E}">
        <p14:creationId xmlns:p14="http://schemas.microsoft.com/office/powerpoint/2010/main" val="25631624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22</a:t>
            </a:fld>
            <a:endParaRPr lang="en-US"/>
          </a:p>
        </p:txBody>
      </p:sp>
    </p:spTree>
    <p:extLst>
      <p:ext uri="{BB962C8B-B14F-4D97-AF65-F5344CB8AC3E}">
        <p14:creationId xmlns:p14="http://schemas.microsoft.com/office/powerpoint/2010/main" val="13309983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23</a:t>
            </a:fld>
            <a:endParaRPr lang="en-US"/>
          </a:p>
        </p:txBody>
      </p:sp>
    </p:spTree>
    <p:extLst>
      <p:ext uri="{BB962C8B-B14F-4D97-AF65-F5344CB8AC3E}">
        <p14:creationId xmlns:p14="http://schemas.microsoft.com/office/powerpoint/2010/main" val="1093635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24</a:t>
            </a:fld>
            <a:endParaRPr lang="en-US"/>
          </a:p>
        </p:txBody>
      </p:sp>
    </p:spTree>
    <p:extLst>
      <p:ext uri="{BB962C8B-B14F-4D97-AF65-F5344CB8AC3E}">
        <p14:creationId xmlns:p14="http://schemas.microsoft.com/office/powerpoint/2010/main" val="42774989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25</a:t>
            </a:fld>
            <a:endParaRPr lang="en-US"/>
          </a:p>
        </p:txBody>
      </p:sp>
    </p:spTree>
    <p:extLst>
      <p:ext uri="{BB962C8B-B14F-4D97-AF65-F5344CB8AC3E}">
        <p14:creationId xmlns:p14="http://schemas.microsoft.com/office/powerpoint/2010/main" val="27206754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26</a:t>
            </a:fld>
            <a:endParaRPr lang="en-US"/>
          </a:p>
        </p:txBody>
      </p:sp>
    </p:spTree>
    <p:extLst>
      <p:ext uri="{BB962C8B-B14F-4D97-AF65-F5344CB8AC3E}">
        <p14:creationId xmlns:p14="http://schemas.microsoft.com/office/powerpoint/2010/main" val="14696079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27</a:t>
            </a:fld>
            <a:endParaRPr lang="en-US"/>
          </a:p>
        </p:txBody>
      </p:sp>
    </p:spTree>
    <p:extLst>
      <p:ext uri="{BB962C8B-B14F-4D97-AF65-F5344CB8AC3E}">
        <p14:creationId xmlns:p14="http://schemas.microsoft.com/office/powerpoint/2010/main" val="36678503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28</a:t>
            </a:fld>
            <a:endParaRPr lang="en-US"/>
          </a:p>
        </p:txBody>
      </p:sp>
    </p:spTree>
    <p:extLst>
      <p:ext uri="{BB962C8B-B14F-4D97-AF65-F5344CB8AC3E}">
        <p14:creationId xmlns:p14="http://schemas.microsoft.com/office/powerpoint/2010/main" val="12754805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29</a:t>
            </a:fld>
            <a:endParaRPr lang="en-US"/>
          </a:p>
        </p:txBody>
      </p:sp>
    </p:spTree>
    <p:extLst>
      <p:ext uri="{BB962C8B-B14F-4D97-AF65-F5344CB8AC3E}">
        <p14:creationId xmlns:p14="http://schemas.microsoft.com/office/powerpoint/2010/main" val="41621121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30</a:t>
            </a:fld>
            <a:endParaRPr lang="en-US"/>
          </a:p>
        </p:txBody>
      </p:sp>
    </p:spTree>
    <p:extLst>
      <p:ext uri="{BB962C8B-B14F-4D97-AF65-F5344CB8AC3E}">
        <p14:creationId xmlns:p14="http://schemas.microsoft.com/office/powerpoint/2010/main" val="13081128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31</a:t>
            </a:fld>
            <a:endParaRPr lang="en-US"/>
          </a:p>
        </p:txBody>
      </p:sp>
    </p:spTree>
    <p:extLst>
      <p:ext uri="{BB962C8B-B14F-4D97-AF65-F5344CB8AC3E}">
        <p14:creationId xmlns:p14="http://schemas.microsoft.com/office/powerpoint/2010/main" val="6510490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32</a:t>
            </a:fld>
            <a:endParaRPr lang="en-US"/>
          </a:p>
        </p:txBody>
      </p:sp>
    </p:spTree>
    <p:extLst>
      <p:ext uri="{BB962C8B-B14F-4D97-AF65-F5344CB8AC3E}">
        <p14:creationId xmlns:p14="http://schemas.microsoft.com/office/powerpoint/2010/main" val="5973075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33</a:t>
            </a:fld>
            <a:endParaRPr lang="en-US"/>
          </a:p>
        </p:txBody>
      </p:sp>
    </p:spTree>
    <p:extLst>
      <p:ext uri="{BB962C8B-B14F-4D97-AF65-F5344CB8AC3E}">
        <p14:creationId xmlns:p14="http://schemas.microsoft.com/office/powerpoint/2010/main" val="18588139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34</a:t>
            </a:fld>
            <a:endParaRPr lang="en-US"/>
          </a:p>
        </p:txBody>
      </p:sp>
    </p:spTree>
    <p:extLst>
      <p:ext uri="{BB962C8B-B14F-4D97-AF65-F5344CB8AC3E}">
        <p14:creationId xmlns:p14="http://schemas.microsoft.com/office/powerpoint/2010/main" val="13869198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35</a:t>
            </a:fld>
            <a:endParaRPr lang="en-US"/>
          </a:p>
        </p:txBody>
      </p:sp>
    </p:spTree>
    <p:extLst>
      <p:ext uri="{BB962C8B-B14F-4D97-AF65-F5344CB8AC3E}">
        <p14:creationId xmlns:p14="http://schemas.microsoft.com/office/powerpoint/2010/main" val="23011278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36</a:t>
            </a:fld>
            <a:endParaRPr lang="en-US"/>
          </a:p>
        </p:txBody>
      </p:sp>
    </p:spTree>
    <p:extLst>
      <p:ext uri="{BB962C8B-B14F-4D97-AF65-F5344CB8AC3E}">
        <p14:creationId xmlns:p14="http://schemas.microsoft.com/office/powerpoint/2010/main" val="35486282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37</a:t>
            </a:fld>
            <a:endParaRPr lang="en-US"/>
          </a:p>
        </p:txBody>
      </p:sp>
    </p:spTree>
    <p:extLst>
      <p:ext uri="{BB962C8B-B14F-4D97-AF65-F5344CB8AC3E}">
        <p14:creationId xmlns:p14="http://schemas.microsoft.com/office/powerpoint/2010/main" val="19325865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38</a:t>
            </a:fld>
            <a:endParaRPr lang="en-US"/>
          </a:p>
        </p:txBody>
      </p:sp>
    </p:spTree>
    <p:extLst>
      <p:ext uri="{BB962C8B-B14F-4D97-AF65-F5344CB8AC3E}">
        <p14:creationId xmlns:p14="http://schemas.microsoft.com/office/powerpoint/2010/main" val="1759575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39</a:t>
            </a:fld>
            <a:endParaRPr lang="en-US"/>
          </a:p>
        </p:txBody>
      </p:sp>
    </p:spTree>
    <p:extLst>
      <p:ext uri="{BB962C8B-B14F-4D97-AF65-F5344CB8AC3E}">
        <p14:creationId xmlns:p14="http://schemas.microsoft.com/office/powerpoint/2010/main" val="1547003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40</a:t>
            </a:fld>
            <a:endParaRPr lang="en-US"/>
          </a:p>
        </p:txBody>
      </p:sp>
    </p:spTree>
    <p:extLst>
      <p:ext uri="{BB962C8B-B14F-4D97-AF65-F5344CB8AC3E}">
        <p14:creationId xmlns:p14="http://schemas.microsoft.com/office/powerpoint/2010/main" val="23882117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41</a:t>
            </a:fld>
            <a:endParaRPr lang="en-US"/>
          </a:p>
        </p:txBody>
      </p:sp>
    </p:spTree>
    <p:extLst>
      <p:ext uri="{BB962C8B-B14F-4D97-AF65-F5344CB8AC3E}">
        <p14:creationId xmlns:p14="http://schemas.microsoft.com/office/powerpoint/2010/main" val="28854498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42</a:t>
            </a:fld>
            <a:endParaRPr lang="en-US"/>
          </a:p>
        </p:txBody>
      </p:sp>
    </p:spTree>
    <p:extLst>
      <p:ext uri="{BB962C8B-B14F-4D97-AF65-F5344CB8AC3E}">
        <p14:creationId xmlns:p14="http://schemas.microsoft.com/office/powerpoint/2010/main" val="40559116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43</a:t>
            </a:fld>
            <a:endParaRPr lang="en-US"/>
          </a:p>
        </p:txBody>
      </p:sp>
    </p:spTree>
    <p:extLst>
      <p:ext uri="{BB962C8B-B14F-4D97-AF65-F5344CB8AC3E}">
        <p14:creationId xmlns:p14="http://schemas.microsoft.com/office/powerpoint/2010/main" val="18443004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44</a:t>
            </a:fld>
            <a:endParaRPr lang="en-US"/>
          </a:p>
        </p:txBody>
      </p:sp>
    </p:spTree>
    <p:extLst>
      <p:ext uri="{BB962C8B-B14F-4D97-AF65-F5344CB8AC3E}">
        <p14:creationId xmlns:p14="http://schemas.microsoft.com/office/powerpoint/2010/main" val="3945419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45</a:t>
            </a:fld>
            <a:endParaRPr lang="en-US"/>
          </a:p>
        </p:txBody>
      </p:sp>
    </p:spTree>
    <p:extLst>
      <p:ext uri="{BB962C8B-B14F-4D97-AF65-F5344CB8AC3E}">
        <p14:creationId xmlns:p14="http://schemas.microsoft.com/office/powerpoint/2010/main" val="40043743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46</a:t>
            </a:fld>
            <a:endParaRPr lang="en-US"/>
          </a:p>
        </p:txBody>
      </p:sp>
    </p:spTree>
    <p:extLst>
      <p:ext uri="{BB962C8B-B14F-4D97-AF65-F5344CB8AC3E}">
        <p14:creationId xmlns:p14="http://schemas.microsoft.com/office/powerpoint/2010/main" val="8810400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47</a:t>
            </a:fld>
            <a:endParaRPr lang="en-US"/>
          </a:p>
        </p:txBody>
      </p:sp>
    </p:spTree>
    <p:extLst>
      <p:ext uri="{BB962C8B-B14F-4D97-AF65-F5344CB8AC3E}">
        <p14:creationId xmlns:p14="http://schemas.microsoft.com/office/powerpoint/2010/main" val="38849174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48</a:t>
            </a:fld>
            <a:endParaRPr lang="en-US"/>
          </a:p>
        </p:txBody>
      </p:sp>
    </p:spTree>
    <p:extLst>
      <p:ext uri="{BB962C8B-B14F-4D97-AF65-F5344CB8AC3E}">
        <p14:creationId xmlns:p14="http://schemas.microsoft.com/office/powerpoint/2010/main" val="15289457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49</a:t>
            </a:fld>
            <a:endParaRPr lang="en-US"/>
          </a:p>
        </p:txBody>
      </p:sp>
    </p:spTree>
    <p:extLst>
      <p:ext uri="{BB962C8B-B14F-4D97-AF65-F5344CB8AC3E}">
        <p14:creationId xmlns:p14="http://schemas.microsoft.com/office/powerpoint/2010/main" val="10404702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50</a:t>
            </a:fld>
            <a:endParaRPr lang="en-US"/>
          </a:p>
        </p:txBody>
      </p:sp>
    </p:spTree>
    <p:extLst>
      <p:ext uri="{BB962C8B-B14F-4D97-AF65-F5344CB8AC3E}">
        <p14:creationId xmlns:p14="http://schemas.microsoft.com/office/powerpoint/2010/main" val="160771505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51</a:t>
            </a:fld>
            <a:endParaRPr lang="en-US"/>
          </a:p>
        </p:txBody>
      </p:sp>
    </p:spTree>
    <p:extLst>
      <p:ext uri="{BB962C8B-B14F-4D97-AF65-F5344CB8AC3E}">
        <p14:creationId xmlns:p14="http://schemas.microsoft.com/office/powerpoint/2010/main" val="5722556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52</a:t>
            </a:fld>
            <a:endParaRPr lang="en-US"/>
          </a:p>
        </p:txBody>
      </p:sp>
    </p:spTree>
    <p:extLst>
      <p:ext uri="{BB962C8B-B14F-4D97-AF65-F5344CB8AC3E}">
        <p14:creationId xmlns:p14="http://schemas.microsoft.com/office/powerpoint/2010/main" val="119091457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53</a:t>
            </a:fld>
            <a:endParaRPr lang="en-US"/>
          </a:p>
        </p:txBody>
      </p:sp>
    </p:spTree>
    <p:extLst>
      <p:ext uri="{BB962C8B-B14F-4D97-AF65-F5344CB8AC3E}">
        <p14:creationId xmlns:p14="http://schemas.microsoft.com/office/powerpoint/2010/main" val="7717242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54</a:t>
            </a:fld>
            <a:endParaRPr lang="en-US"/>
          </a:p>
        </p:txBody>
      </p:sp>
    </p:spTree>
    <p:extLst>
      <p:ext uri="{BB962C8B-B14F-4D97-AF65-F5344CB8AC3E}">
        <p14:creationId xmlns:p14="http://schemas.microsoft.com/office/powerpoint/2010/main" val="115610720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55</a:t>
            </a:fld>
            <a:endParaRPr lang="en-US"/>
          </a:p>
        </p:txBody>
      </p:sp>
    </p:spTree>
    <p:extLst>
      <p:ext uri="{BB962C8B-B14F-4D97-AF65-F5344CB8AC3E}">
        <p14:creationId xmlns:p14="http://schemas.microsoft.com/office/powerpoint/2010/main" val="30544398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56</a:t>
            </a:fld>
            <a:endParaRPr lang="en-US"/>
          </a:p>
        </p:txBody>
      </p:sp>
    </p:spTree>
    <p:extLst>
      <p:ext uri="{BB962C8B-B14F-4D97-AF65-F5344CB8AC3E}">
        <p14:creationId xmlns:p14="http://schemas.microsoft.com/office/powerpoint/2010/main" val="121898454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57</a:t>
            </a:fld>
            <a:endParaRPr lang="en-US"/>
          </a:p>
        </p:txBody>
      </p:sp>
    </p:spTree>
    <p:extLst>
      <p:ext uri="{BB962C8B-B14F-4D97-AF65-F5344CB8AC3E}">
        <p14:creationId xmlns:p14="http://schemas.microsoft.com/office/powerpoint/2010/main" val="317677000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58</a:t>
            </a:fld>
            <a:endParaRPr lang="en-US"/>
          </a:p>
        </p:txBody>
      </p:sp>
    </p:spTree>
    <p:extLst>
      <p:ext uri="{BB962C8B-B14F-4D97-AF65-F5344CB8AC3E}">
        <p14:creationId xmlns:p14="http://schemas.microsoft.com/office/powerpoint/2010/main" val="138446102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59</a:t>
            </a:fld>
            <a:endParaRPr lang="en-US"/>
          </a:p>
        </p:txBody>
      </p:sp>
    </p:spTree>
    <p:extLst>
      <p:ext uri="{BB962C8B-B14F-4D97-AF65-F5344CB8AC3E}">
        <p14:creationId xmlns:p14="http://schemas.microsoft.com/office/powerpoint/2010/main" val="347355259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60</a:t>
            </a:fld>
            <a:endParaRPr lang="en-US"/>
          </a:p>
        </p:txBody>
      </p:sp>
    </p:spTree>
    <p:extLst>
      <p:ext uri="{BB962C8B-B14F-4D97-AF65-F5344CB8AC3E}">
        <p14:creationId xmlns:p14="http://schemas.microsoft.com/office/powerpoint/2010/main" val="154216540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61</a:t>
            </a:fld>
            <a:endParaRPr lang="en-US"/>
          </a:p>
        </p:txBody>
      </p:sp>
    </p:spTree>
    <p:extLst>
      <p:ext uri="{BB962C8B-B14F-4D97-AF65-F5344CB8AC3E}">
        <p14:creationId xmlns:p14="http://schemas.microsoft.com/office/powerpoint/2010/main" val="173609652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62</a:t>
            </a:fld>
            <a:endParaRPr lang="en-US"/>
          </a:p>
        </p:txBody>
      </p:sp>
    </p:spTree>
    <p:extLst>
      <p:ext uri="{BB962C8B-B14F-4D97-AF65-F5344CB8AC3E}">
        <p14:creationId xmlns:p14="http://schemas.microsoft.com/office/powerpoint/2010/main" val="152897642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63</a:t>
            </a:fld>
            <a:endParaRPr lang="en-US"/>
          </a:p>
        </p:txBody>
      </p:sp>
    </p:spTree>
    <p:extLst>
      <p:ext uri="{BB962C8B-B14F-4D97-AF65-F5344CB8AC3E}">
        <p14:creationId xmlns:p14="http://schemas.microsoft.com/office/powerpoint/2010/main" val="383299630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64</a:t>
            </a:fld>
            <a:endParaRPr lang="en-US"/>
          </a:p>
        </p:txBody>
      </p:sp>
    </p:spTree>
    <p:extLst>
      <p:ext uri="{BB962C8B-B14F-4D97-AF65-F5344CB8AC3E}">
        <p14:creationId xmlns:p14="http://schemas.microsoft.com/office/powerpoint/2010/main" val="411095073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65</a:t>
            </a:fld>
            <a:endParaRPr lang="en-US"/>
          </a:p>
        </p:txBody>
      </p:sp>
    </p:spTree>
    <p:extLst>
      <p:ext uri="{BB962C8B-B14F-4D97-AF65-F5344CB8AC3E}">
        <p14:creationId xmlns:p14="http://schemas.microsoft.com/office/powerpoint/2010/main" val="210013003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66</a:t>
            </a:fld>
            <a:endParaRPr lang="en-US"/>
          </a:p>
        </p:txBody>
      </p:sp>
    </p:spTree>
    <p:extLst>
      <p:ext uri="{BB962C8B-B14F-4D97-AF65-F5344CB8AC3E}">
        <p14:creationId xmlns:p14="http://schemas.microsoft.com/office/powerpoint/2010/main" val="368016038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67</a:t>
            </a:fld>
            <a:endParaRPr lang="en-US"/>
          </a:p>
        </p:txBody>
      </p:sp>
    </p:spTree>
    <p:extLst>
      <p:ext uri="{BB962C8B-B14F-4D97-AF65-F5344CB8AC3E}">
        <p14:creationId xmlns:p14="http://schemas.microsoft.com/office/powerpoint/2010/main" val="170473155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68</a:t>
            </a:fld>
            <a:endParaRPr lang="en-US"/>
          </a:p>
        </p:txBody>
      </p:sp>
    </p:spTree>
    <p:extLst>
      <p:ext uri="{BB962C8B-B14F-4D97-AF65-F5344CB8AC3E}">
        <p14:creationId xmlns:p14="http://schemas.microsoft.com/office/powerpoint/2010/main" val="51503308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69</a:t>
            </a:fld>
            <a:endParaRPr lang="en-US"/>
          </a:p>
        </p:txBody>
      </p:sp>
    </p:spTree>
    <p:extLst>
      <p:ext uri="{BB962C8B-B14F-4D97-AF65-F5344CB8AC3E}">
        <p14:creationId xmlns:p14="http://schemas.microsoft.com/office/powerpoint/2010/main" val="113295106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70</a:t>
            </a:fld>
            <a:endParaRPr lang="en-US"/>
          </a:p>
        </p:txBody>
      </p:sp>
    </p:spTree>
    <p:extLst>
      <p:ext uri="{BB962C8B-B14F-4D97-AF65-F5344CB8AC3E}">
        <p14:creationId xmlns:p14="http://schemas.microsoft.com/office/powerpoint/2010/main" val="242405637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71</a:t>
            </a:fld>
            <a:endParaRPr lang="en-US"/>
          </a:p>
        </p:txBody>
      </p:sp>
    </p:spTree>
    <p:extLst>
      <p:ext uri="{BB962C8B-B14F-4D97-AF65-F5344CB8AC3E}">
        <p14:creationId xmlns:p14="http://schemas.microsoft.com/office/powerpoint/2010/main" val="373651167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72</a:t>
            </a:fld>
            <a:endParaRPr lang="en-US"/>
          </a:p>
        </p:txBody>
      </p:sp>
    </p:spTree>
    <p:extLst>
      <p:ext uri="{BB962C8B-B14F-4D97-AF65-F5344CB8AC3E}">
        <p14:creationId xmlns:p14="http://schemas.microsoft.com/office/powerpoint/2010/main" val="120338508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EE4767-9873-6D48-89EC-B1D305A93D1C}" type="slidenum">
              <a:rPr lang="en-US" smtClean="0"/>
              <a:t>73</a:t>
            </a:fld>
            <a:endParaRPr lang="en-US"/>
          </a:p>
        </p:txBody>
      </p:sp>
    </p:spTree>
    <p:extLst>
      <p:ext uri="{BB962C8B-B14F-4D97-AF65-F5344CB8AC3E}">
        <p14:creationId xmlns:p14="http://schemas.microsoft.com/office/powerpoint/2010/main" val="18768289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9DEA9A-60E8-7D42-A603-9FE6EF03D055}"/>
              </a:ext>
            </a:extLst>
          </p:cNvPr>
          <p:cNvPicPr>
            <a:picLocks noChangeAspect="1"/>
          </p:cNvPicPr>
          <p:nvPr userDrawn="1"/>
        </p:nvPicPr>
        <p:blipFill rotWithShape="1">
          <a:blip r:embed="rId2"/>
          <a:srcRect t="6713"/>
          <a:stretch/>
        </p:blipFill>
        <p:spPr>
          <a:xfrm>
            <a:off x="0" y="0"/>
            <a:ext cx="12192000" cy="6858000"/>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3837" y="320364"/>
            <a:ext cx="5517085" cy="953960"/>
          </a:xfrm>
          <a:prstGeom prst="rect">
            <a:avLst/>
          </a:prstGeom>
        </p:spPr>
      </p:pic>
      <p:sp>
        <p:nvSpPr>
          <p:cNvPr id="6" name="Title 1">
            <a:extLst>
              <a:ext uri="{FF2B5EF4-FFF2-40B4-BE49-F238E27FC236}">
                <a16:creationId xmlns:a16="http://schemas.microsoft.com/office/drawing/2014/main" id="{099D448C-2DA1-CD41-8F45-F74B205C90F9}"/>
              </a:ext>
            </a:extLst>
          </p:cNvPr>
          <p:cNvSpPr>
            <a:spLocks noGrp="1"/>
          </p:cNvSpPr>
          <p:nvPr>
            <p:ph type="ctrTitle"/>
          </p:nvPr>
        </p:nvSpPr>
        <p:spPr>
          <a:xfrm>
            <a:off x="4762251" y="400888"/>
            <a:ext cx="7136859" cy="2387600"/>
          </a:xfrm>
        </p:spPr>
        <p:txBody>
          <a:bodyPr/>
          <a:lstStyle>
            <a:lvl1pPr algn="r">
              <a:defRPr/>
            </a:lvl1pPr>
          </a:lstStyle>
          <a:p>
            <a:endParaRPr lang="en-US"/>
          </a:p>
        </p:txBody>
      </p:sp>
      <p:sp>
        <p:nvSpPr>
          <p:cNvPr id="3" name="Rectangle 2"/>
          <p:cNvSpPr/>
          <p:nvPr userDrawn="1"/>
        </p:nvSpPr>
        <p:spPr>
          <a:xfrm>
            <a:off x="0" y="5792545"/>
            <a:ext cx="12192000" cy="1065455"/>
          </a:xfrm>
          <a:prstGeom prst="rect">
            <a:avLst/>
          </a:prstGeom>
          <a:solidFill>
            <a:srgbClr val="052A39">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7644102" y="5978428"/>
            <a:ext cx="4255008" cy="815608"/>
          </a:xfrm>
          <a:prstGeom prst="rect">
            <a:avLst/>
          </a:prstGeom>
          <a:noFill/>
        </p:spPr>
        <p:txBody>
          <a:bodyPr wrap="square" rtlCol="0">
            <a:spAutoFit/>
          </a:bodyPr>
          <a:lstStyle/>
          <a:p>
            <a:pPr algn="r"/>
            <a:r>
              <a:rPr lang="en-US" sz="1400" b="0" i="0" kern="1200">
                <a:solidFill>
                  <a:srgbClr val="F38D3A"/>
                </a:solidFill>
                <a:effectLst/>
                <a:latin typeface="+mn-lt"/>
                <a:ea typeface="+mn-ea"/>
                <a:cs typeface="+mn-cs"/>
              </a:rPr>
              <a:t>HANEY PHINYOWATTANACHIP </a:t>
            </a:r>
            <a:r>
              <a:rPr lang="en-US" sz="1000" b="0" i="0" kern="1200">
                <a:solidFill>
                  <a:srgbClr val="F38D3A"/>
                </a:solidFill>
                <a:effectLst/>
                <a:latin typeface="+mn-lt"/>
                <a:ea typeface="+mn-ea"/>
                <a:cs typeface="+mn-cs"/>
              </a:rPr>
              <a:t>PLLC</a:t>
            </a:r>
          </a:p>
          <a:p>
            <a:pPr algn="r"/>
            <a:r>
              <a:rPr lang="en-US" sz="1100" b="0" i="0" kern="1200">
                <a:solidFill>
                  <a:schemeClr val="bg1"/>
                </a:solidFill>
                <a:effectLst/>
                <a:latin typeface="+mn-lt"/>
                <a:ea typeface="+mn-ea"/>
                <a:cs typeface="+mn-cs"/>
              </a:rPr>
              <a:t>T (804) 500-0310  |  F (804) 500-0309</a:t>
            </a:r>
          </a:p>
          <a:p>
            <a:pPr algn="r"/>
            <a:r>
              <a:rPr lang="en-US" sz="1100" b="0" i="0" kern="1200">
                <a:solidFill>
                  <a:schemeClr val="bg1"/>
                </a:solidFill>
                <a:effectLst/>
                <a:latin typeface="+mn-lt"/>
                <a:ea typeface="+mn-ea"/>
                <a:cs typeface="+mn-cs"/>
              </a:rPr>
              <a:t>11 South 12th St. Suite 300 C</a:t>
            </a:r>
            <a:r>
              <a:rPr lang="en-US" sz="1100" b="0" i="0" kern="1200" baseline="0">
                <a:solidFill>
                  <a:schemeClr val="bg1"/>
                </a:solidFill>
                <a:effectLst/>
                <a:latin typeface="+mn-lt"/>
                <a:ea typeface="+mn-ea"/>
                <a:cs typeface="+mn-cs"/>
              </a:rPr>
              <a:t>, </a:t>
            </a:r>
            <a:r>
              <a:rPr lang="en-US" sz="1100" b="0" i="0" kern="1200">
                <a:solidFill>
                  <a:schemeClr val="bg1"/>
                </a:solidFill>
                <a:effectLst/>
                <a:latin typeface="+mn-lt"/>
                <a:ea typeface="+mn-ea"/>
                <a:cs typeface="+mn-cs"/>
              </a:rPr>
              <a:t>Richmond, Virginia, 23219</a:t>
            </a:r>
          </a:p>
          <a:p>
            <a:pPr algn="r"/>
            <a:endParaRPr lang="en-US" sz="1100">
              <a:solidFill>
                <a:schemeClr val="bg1"/>
              </a:solidFill>
            </a:endParaRPr>
          </a:p>
        </p:txBody>
      </p:sp>
      <p:sp>
        <p:nvSpPr>
          <p:cNvPr id="7" name="TextBox 6">
            <a:extLst>
              <a:ext uri="{FF2B5EF4-FFF2-40B4-BE49-F238E27FC236}">
                <a16:creationId xmlns:a16="http://schemas.microsoft.com/office/drawing/2014/main" id="{3F4DFA29-E7CF-8A4F-9B41-EEEF32C3230F}"/>
              </a:ext>
            </a:extLst>
          </p:cNvPr>
          <p:cNvSpPr txBox="1"/>
          <p:nvPr userDrawn="1"/>
        </p:nvSpPr>
        <p:spPr>
          <a:xfrm>
            <a:off x="280349" y="5978428"/>
            <a:ext cx="4255008" cy="815608"/>
          </a:xfrm>
          <a:prstGeom prst="rect">
            <a:avLst/>
          </a:prstGeom>
          <a:noFill/>
        </p:spPr>
        <p:txBody>
          <a:bodyPr wrap="square" rtlCol="0">
            <a:spAutoFit/>
          </a:bodyPr>
          <a:lstStyle/>
          <a:p>
            <a:pPr algn="l"/>
            <a:r>
              <a:rPr lang="en-US" sz="1400" b="0" i="0" kern="1200">
                <a:solidFill>
                  <a:srgbClr val="28A958"/>
                </a:solidFill>
                <a:effectLst/>
                <a:latin typeface="+mn-lt"/>
                <a:ea typeface="+mn-ea"/>
                <a:cs typeface="+mn-cs"/>
              </a:rPr>
              <a:t>STACY HANEY </a:t>
            </a:r>
            <a:endParaRPr lang="en-US" sz="1100" b="0" i="0" kern="1200">
              <a:solidFill>
                <a:srgbClr val="28A958"/>
              </a:solidFill>
              <a:effectLst/>
              <a:latin typeface="+mn-lt"/>
              <a:ea typeface="+mn-ea"/>
              <a:cs typeface="+mn-cs"/>
            </a:endParaRPr>
          </a:p>
          <a:p>
            <a:pPr algn="l"/>
            <a:r>
              <a:rPr lang="en-US" sz="1100" b="0" i="0" kern="1200">
                <a:solidFill>
                  <a:schemeClr val="bg1"/>
                </a:solidFill>
                <a:effectLst/>
                <a:latin typeface="+mn-lt"/>
                <a:ea typeface="+mn-ea"/>
                <a:cs typeface="+mn-cs"/>
              </a:rPr>
              <a:t>T (804) 500-0310 </a:t>
            </a:r>
          </a:p>
          <a:p>
            <a:pPr algn="l"/>
            <a:r>
              <a:rPr lang="en-US" sz="1100" b="0" i="0" kern="1200" err="1">
                <a:solidFill>
                  <a:schemeClr val="bg1"/>
                </a:solidFill>
                <a:effectLst/>
                <a:latin typeface="+mn-lt"/>
                <a:ea typeface="+mn-ea"/>
                <a:cs typeface="+mn-cs"/>
              </a:rPr>
              <a:t>Shaney@haneyphinyo.com</a:t>
            </a:r>
            <a:endParaRPr lang="en-US" sz="1100" b="0" i="0" kern="1200">
              <a:solidFill>
                <a:schemeClr val="bg1"/>
              </a:solidFill>
              <a:effectLst/>
              <a:latin typeface="+mn-lt"/>
              <a:ea typeface="+mn-ea"/>
              <a:cs typeface="+mn-cs"/>
            </a:endParaRPr>
          </a:p>
          <a:p>
            <a:pPr algn="l"/>
            <a:endParaRPr lang="en-US" sz="1100">
              <a:solidFill>
                <a:schemeClr val="bg1"/>
              </a:solidFill>
            </a:endParaRPr>
          </a:p>
        </p:txBody>
      </p:sp>
    </p:spTree>
    <p:extLst>
      <p:ext uri="{BB962C8B-B14F-4D97-AF65-F5344CB8AC3E}">
        <p14:creationId xmlns:p14="http://schemas.microsoft.com/office/powerpoint/2010/main" val="1697954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61305E6-07F0-3A4B-AA9A-2A25246F2302}"/>
              </a:ext>
            </a:extLst>
          </p:cNvPr>
          <p:cNvSpPr/>
          <p:nvPr userDrawn="1"/>
        </p:nvSpPr>
        <p:spPr>
          <a:xfrm>
            <a:off x="0" y="0"/>
            <a:ext cx="12192000" cy="6884987"/>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5D02A28-C618-F040-B6BC-82764A550711}"/>
              </a:ext>
            </a:extLst>
          </p:cNvPr>
          <p:cNvSpPr txBox="1"/>
          <p:nvPr userDrawn="1"/>
        </p:nvSpPr>
        <p:spPr>
          <a:xfrm>
            <a:off x="4823825" y="5559061"/>
            <a:ext cx="2544351" cy="369332"/>
          </a:xfrm>
          <a:prstGeom prst="rect">
            <a:avLst/>
          </a:prstGeom>
          <a:noFill/>
        </p:spPr>
        <p:txBody>
          <a:bodyPr wrap="none" rtlCol="0">
            <a:spAutoFit/>
          </a:bodyPr>
          <a:lstStyle/>
          <a:p>
            <a:r>
              <a:rPr lang="en-US" err="1">
                <a:solidFill>
                  <a:schemeClr val="bg1"/>
                </a:solidFill>
                <a:latin typeface="Arial" panose="020B0604020202020204" pitchFamily="34" charset="0"/>
                <a:cs typeface="Arial" panose="020B0604020202020204" pitchFamily="34" charset="0"/>
              </a:rPr>
              <a:t>www.haneyphinyo.com</a:t>
            </a:r>
            <a:endParaRPr lang="en-US">
              <a:solidFill>
                <a:schemeClr val="bg1"/>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802A0199-4ADF-C145-9594-E815A219396D}"/>
              </a:ext>
            </a:extLst>
          </p:cNvPr>
          <p:cNvPicPr>
            <a:picLocks noChangeAspect="1"/>
          </p:cNvPicPr>
          <p:nvPr userDrawn="1"/>
        </p:nvPicPr>
        <p:blipFill>
          <a:blip r:embed="rId2"/>
          <a:stretch>
            <a:fillRect/>
          </a:stretch>
        </p:blipFill>
        <p:spPr>
          <a:xfrm>
            <a:off x="3709500" y="3953910"/>
            <a:ext cx="4773000" cy="330802"/>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43500" y="1784734"/>
            <a:ext cx="1892808" cy="1976628"/>
          </a:xfrm>
          <a:prstGeom prst="rect">
            <a:avLst/>
          </a:prstGeom>
        </p:spPr>
      </p:pic>
    </p:spTree>
    <p:extLst>
      <p:ext uri="{BB962C8B-B14F-4D97-AF65-F5344CB8AC3E}">
        <p14:creationId xmlns:p14="http://schemas.microsoft.com/office/powerpoint/2010/main" val="3457080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9DEA9A-60E8-7D42-A603-9FE6EF03D055}"/>
              </a:ext>
            </a:extLst>
          </p:cNvPr>
          <p:cNvPicPr>
            <a:picLocks noChangeAspect="1"/>
          </p:cNvPicPr>
          <p:nvPr userDrawn="1"/>
        </p:nvPicPr>
        <p:blipFill rotWithShape="1">
          <a:blip r:embed="rId2"/>
          <a:srcRect t="6713"/>
          <a:stretch/>
        </p:blipFill>
        <p:spPr>
          <a:xfrm>
            <a:off x="0" y="0"/>
            <a:ext cx="12192000" cy="6858000"/>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3837" y="320364"/>
            <a:ext cx="5517085" cy="953960"/>
          </a:xfrm>
          <a:prstGeom prst="rect">
            <a:avLst/>
          </a:prstGeom>
        </p:spPr>
      </p:pic>
      <p:sp>
        <p:nvSpPr>
          <p:cNvPr id="6" name="Title 1">
            <a:extLst>
              <a:ext uri="{FF2B5EF4-FFF2-40B4-BE49-F238E27FC236}">
                <a16:creationId xmlns:a16="http://schemas.microsoft.com/office/drawing/2014/main" id="{099D448C-2DA1-CD41-8F45-F74B205C90F9}"/>
              </a:ext>
            </a:extLst>
          </p:cNvPr>
          <p:cNvSpPr>
            <a:spLocks noGrp="1"/>
          </p:cNvSpPr>
          <p:nvPr>
            <p:ph type="ctrTitle"/>
          </p:nvPr>
        </p:nvSpPr>
        <p:spPr>
          <a:xfrm>
            <a:off x="4762251" y="400888"/>
            <a:ext cx="7136859" cy="2387600"/>
          </a:xfrm>
        </p:spPr>
        <p:txBody>
          <a:bodyPr/>
          <a:lstStyle>
            <a:lvl1pPr algn="r">
              <a:defRPr/>
            </a:lvl1pPr>
          </a:lstStyle>
          <a:p>
            <a:endParaRPr lang="en-US"/>
          </a:p>
        </p:txBody>
      </p:sp>
      <p:sp>
        <p:nvSpPr>
          <p:cNvPr id="3" name="Rectangle 2"/>
          <p:cNvSpPr/>
          <p:nvPr userDrawn="1"/>
        </p:nvSpPr>
        <p:spPr>
          <a:xfrm>
            <a:off x="-24102" y="5792545"/>
            <a:ext cx="12216102" cy="1065455"/>
          </a:xfrm>
          <a:prstGeom prst="rect">
            <a:avLst/>
          </a:prstGeom>
          <a:solidFill>
            <a:srgbClr val="052A39">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7644102" y="5978428"/>
            <a:ext cx="4255008" cy="815608"/>
          </a:xfrm>
          <a:prstGeom prst="rect">
            <a:avLst/>
          </a:prstGeom>
          <a:noFill/>
        </p:spPr>
        <p:txBody>
          <a:bodyPr wrap="square" rtlCol="0">
            <a:spAutoFit/>
          </a:bodyPr>
          <a:lstStyle/>
          <a:p>
            <a:pPr algn="r"/>
            <a:r>
              <a:rPr lang="en-US" sz="1400" b="0" i="0" kern="1200">
                <a:solidFill>
                  <a:srgbClr val="F38D3A"/>
                </a:solidFill>
                <a:effectLst/>
                <a:latin typeface="+mn-lt"/>
                <a:ea typeface="+mn-ea"/>
                <a:cs typeface="+mn-cs"/>
              </a:rPr>
              <a:t>HANEY PHINYOWATTANACHIP </a:t>
            </a:r>
            <a:r>
              <a:rPr lang="en-US" sz="1000" b="0" i="0" kern="1200">
                <a:solidFill>
                  <a:srgbClr val="F38D3A"/>
                </a:solidFill>
                <a:effectLst/>
                <a:latin typeface="+mn-lt"/>
                <a:ea typeface="+mn-ea"/>
                <a:cs typeface="+mn-cs"/>
              </a:rPr>
              <a:t>PLLC</a:t>
            </a:r>
          </a:p>
          <a:p>
            <a:pPr algn="r"/>
            <a:r>
              <a:rPr lang="en-US" sz="1100" b="0" i="0" kern="1200">
                <a:solidFill>
                  <a:schemeClr val="bg1"/>
                </a:solidFill>
                <a:effectLst/>
                <a:latin typeface="+mn-lt"/>
                <a:ea typeface="+mn-ea"/>
                <a:cs typeface="+mn-cs"/>
              </a:rPr>
              <a:t>T (804) 500-0310  |  F (804) 500-0309</a:t>
            </a:r>
          </a:p>
          <a:p>
            <a:pPr algn="r"/>
            <a:r>
              <a:rPr lang="en-US" sz="1100" b="0" i="0" kern="1200">
                <a:solidFill>
                  <a:schemeClr val="bg1"/>
                </a:solidFill>
                <a:effectLst/>
                <a:latin typeface="+mn-lt"/>
                <a:ea typeface="+mn-ea"/>
                <a:cs typeface="+mn-cs"/>
              </a:rPr>
              <a:t>11 South 12th St. Suite 300 C</a:t>
            </a:r>
            <a:r>
              <a:rPr lang="en-US" sz="1100" b="0" i="0" kern="1200" baseline="0">
                <a:solidFill>
                  <a:schemeClr val="bg1"/>
                </a:solidFill>
                <a:effectLst/>
                <a:latin typeface="+mn-lt"/>
                <a:ea typeface="+mn-ea"/>
                <a:cs typeface="+mn-cs"/>
              </a:rPr>
              <a:t>, </a:t>
            </a:r>
            <a:r>
              <a:rPr lang="en-US" sz="1100" b="0" i="0" kern="1200">
                <a:solidFill>
                  <a:schemeClr val="bg1"/>
                </a:solidFill>
                <a:effectLst/>
                <a:latin typeface="+mn-lt"/>
                <a:ea typeface="+mn-ea"/>
                <a:cs typeface="+mn-cs"/>
              </a:rPr>
              <a:t>Richmond, Virginia, 23219</a:t>
            </a:r>
          </a:p>
          <a:p>
            <a:pPr algn="r"/>
            <a:endParaRPr lang="en-US" sz="1100">
              <a:solidFill>
                <a:schemeClr val="bg1"/>
              </a:solidFill>
            </a:endParaRPr>
          </a:p>
        </p:txBody>
      </p:sp>
    </p:spTree>
    <p:extLst>
      <p:ext uri="{BB962C8B-B14F-4D97-AF65-F5344CB8AC3E}">
        <p14:creationId xmlns:p14="http://schemas.microsoft.com/office/powerpoint/2010/main" val="5907822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9DEA9A-60E8-7D42-A603-9FE6EF03D055}"/>
              </a:ext>
            </a:extLst>
          </p:cNvPr>
          <p:cNvPicPr>
            <a:picLocks noChangeAspect="1"/>
          </p:cNvPicPr>
          <p:nvPr userDrawn="1"/>
        </p:nvPicPr>
        <p:blipFill>
          <a:blip r:embed="rId2"/>
          <a:stretch>
            <a:fillRect/>
          </a:stretch>
        </p:blipFill>
        <p:spPr>
          <a:xfrm>
            <a:off x="0" y="-1"/>
            <a:ext cx="12192000" cy="6872317"/>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40194" y="826201"/>
            <a:ext cx="6913805" cy="1195467"/>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1F5CAA-B37C-3041-B22B-0EEFDF48BD4C}"/>
              </a:ext>
            </a:extLst>
          </p:cNvPr>
          <p:cNvPicPr>
            <a:picLocks noChangeAspect="1"/>
          </p:cNvPicPr>
          <p:nvPr userDrawn="1"/>
        </p:nvPicPr>
        <p:blipFill rotWithShape="1">
          <a:blip r:embed="rId2"/>
          <a:srcRect r="16173"/>
          <a:stretch/>
        </p:blipFill>
        <p:spPr>
          <a:xfrm>
            <a:off x="1973111" y="13493"/>
            <a:ext cx="10218889" cy="6871494"/>
          </a:xfrm>
          <a:prstGeom prst="rect">
            <a:avLst/>
          </a:prstGeom>
        </p:spPr>
      </p:pic>
      <p:sp>
        <p:nvSpPr>
          <p:cNvPr id="6" name="Rectangle 5">
            <a:extLst>
              <a:ext uri="{FF2B5EF4-FFF2-40B4-BE49-F238E27FC236}">
                <a16:creationId xmlns:a16="http://schemas.microsoft.com/office/drawing/2014/main" id="{561305E6-07F0-3A4B-AA9A-2A25246F2302}"/>
              </a:ext>
            </a:extLst>
          </p:cNvPr>
          <p:cNvSpPr/>
          <p:nvPr userDrawn="1"/>
        </p:nvSpPr>
        <p:spPr>
          <a:xfrm>
            <a:off x="0" y="0"/>
            <a:ext cx="5072514" cy="6884987"/>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02A0199-4ADF-C145-9594-E815A219396D}"/>
              </a:ext>
            </a:extLst>
          </p:cNvPr>
          <p:cNvPicPr>
            <a:picLocks noChangeAspect="1"/>
          </p:cNvPicPr>
          <p:nvPr userDrawn="1"/>
        </p:nvPicPr>
        <p:blipFill>
          <a:blip r:embed="rId3"/>
          <a:stretch>
            <a:fillRect/>
          </a:stretch>
        </p:blipFill>
        <p:spPr>
          <a:xfrm>
            <a:off x="651593" y="4000566"/>
            <a:ext cx="3769329" cy="261241"/>
          </a:xfrm>
          <a:prstGeom prst="rect">
            <a:avLst/>
          </a:prstGeom>
        </p:spPr>
      </p:pic>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69514" y="2608028"/>
            <a:ext cx="1333487" cy="1392538"/>
          </a:xfrm>
          <a:prstGeom prst="rect">
            <a:avLst/>
          </a:prstGeom>
        </p:spPr>
      </p:pic>
    </p:spTree>
    <p:extLst>
      <p:ext uri="{BB962C8B-B14F-4D97-AF65-F5344CB8AC3E}">
        <p14:creationId xmlns:p14="http://schemas.microsoft.com/office/powerpoint/2010/main" val="3419930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47FCF0-00D6-2549-A8F2-188504D09EDD}"/>
              </a:ext>
            </a:extLst>
          </p:cNvPr>
          <p:cNvPicPr>
            <a:picLocks noChangeAspect="1"/>
          </p:cNvPicPr>
          <p:nvPr userDrawn="1"/>
        </p:nvPicPr>
        <p:blipFill>
          <a:blip r:embed="rId2"/>
          <a:stretch>
            <a:fillRect/>
          </a:stretch>
        </p:blipFill>
        <p:spPr>
          <a:xfrm>
            <a:off x="0" y="-1"/>
            <a:ext cx="12313871" cy="6884987"/>
          </a:xfrm>
          <a:prstGeom prst="rect">
            <a:avLst/>
          </a:prstGeom>
        </p:spPr>
      </p:pic>
      <p:sp>
        <p:nvSpPr>
          <p:cNvPr id="5" name="Rectangle 4">
            <a:extLst>
              <a:ext uri="{FF2B5EF4-FFF2-40B4-BE49-F238E27FC236}">
                <a16:creationId xmlns:a16="http://schemas.microsoft.com/office/drawing/2014/main" id="{762C4D63-B530-DC4D-B647-3D249EBD8B4E}"/>
              </a:ext>
            </a:extLst>
          </p:cNvPr>
          <p:cNvSpPr/>
          <p:nvPr userDrawn="1"/>
        </p:nvSpPr>
        <p:spPr>
          <a:xfrm>
            <a:off x="0" y="0"/>
            <a:ext cx="2300438" cy="6884986"/>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1692" y="500931"/>
            <a:ext cx="977054" cy="1020321"/>
          </a:xfrm>
          <a:prstGeom prst="rect">
            <a:avLst/>
          </a:prstGeom>
        </p:spPr>
      </p:pic>
    </p:spTree>
    <p:extLst>
      <p:ext uri="{BB962C8B-B14F-4D97-AF65-F5344CB8AC3E}">
        <p14:creationId xmlns:p14="http://schemas.microsoft.com/office/powerpoint/2010/main" val="499617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49E2BB4-6512-DC4A-912F-D6D01E312716}"/>
              </a:ext>
            </a:extLst>
          </p:cNvPr>
          <p:cNvPicPr>
            <a:picLocks noChangeAspect="1"/>
          </p:cNvPicPr>
          <p:nvPr userDrawn="1"/>
        </p:nvPicPr>
        <p:blipFill>
          <a:blip r:embed="rId2"/>
          <a:stretch>
            <a:fillRect/>
          </a:stretch>
        </p:blipFill>
        <p:spPr>
          <a:xfrm>
            <a:off x="99394" y="-1"/>
            <a:ext cx="12214477" cy="6884987"/>
          </a:xfrm>
          <a:prstGeom prst="rect">
            <a:avLst/>
          </a:prstGeom>
        </p:spPr>
      </p:pic>
      <p:sp>
        <p:nvSpPr>
          <p:cNvPr id="6" name="Rectangle 5">
            <a:extLst>
              <a:ext uri="{FF2B5EF4-FFF2-40B4-BE49-F238E27FC236}">
                <a16:creationId xmlns:a16="http://schemas.microsoft.com/office/drawing/2014/main" id="{561305E6-07F0-3A4B-AA9A-2A25246F2302}"/>
              </a:ext>
            </a:extLst>
          </p:cNvPr>
          <p:cNvSpPr/>
          <p:nvPr userDrawn="1"/>
        </p:nvSpPr>
        <p:spPr>
          <a:xfrm>
            <a:off x="0" y="0"/>
            <a:ext cx="5072514" cy="6884987"/>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02A0199-4ADF-C145-9594-E815A219396D}"/>
              </a:ext>
            </a:extLst>
          </p:cNvPr>
          <p:cNvPicPr>
            <a:picLocks noChangeAspect="1"/>
          </p:cNvPicPr>
          <p:nvPr userDrawn="1"/>
        </p:nvPicPr>
        <p:blipFill>
          <a:blip r:embed="rId3"/>
          <a:stretch>
            <a:fillRect/>
          </a:stretch>
        </p:blipFill>
        <p:spPr>
          <a:xfrm>
            <a:off x="651593" y="4000566"/>
            <a:ext cx="3769329" cy="261241"/>
          </a:xfrm>
          <a:prstGeom prst="rect">
            <a:avLst/>
          </a:prstGeom>
        </p:spPr>
      </p:pic>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69514" y="2608028"/>
            <a:ext cx="1333487" cy="1392538"/>
          </a:xfrm>
          <a:prstGeom prst="rect">
            <a:avLst/>
          </a:prstGeom>
        </p:spPr>
      </p:pic>
    </p:spTree>
    <p:extLst>
      <p:ext uri="{BB962C8B-B14F-4D97-AF65-F5344CB8AC3E}">
        <p14:creationId xmlns:p14="http://schemas.microsoft.com/office/powerpoint/2010/main" val="2934171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44387-EF41-1E44-B6FF-1F3BB79A496F}"/>
              </a:ext>
            </a:extLst>
          </p:cNvPr>
          <p:cNvSpPr>
            <a:spLocks noGrp="1"/>
          </p:cNvSpPr>
          <p:nvPr>
            <p:ph type="ctrTitle"/>
          </p:nvPr>
        </p:nvSpPr>
        <p:spPr>
          <a:xfrm>
            <a:off x="1524000" y="1728754"/>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D106824-17E1-2E40-B507-6F1919E8605E}"/>
              </a:ext>
            </a:extLst>
          </p:cNvPr>
          <p:cNvSpPr>
            <a:spLocks noGrp="1"/>
          </p:cNvSpPr>
          <p:nvPr>
            <p:ph type="subTitle" idx="1"/>
          </p:nvPr>
        </p:nvSpPr>
        <p:spPr>
          <a:xfrm>
            <a:off x="1524000" y="4208429"/>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20CB38-8378-3543-A728-28FBD7A717BD}"/>
              </a:ext>
            </a:extLst>
          </p:cNvPr>
          <p:cNvSpPr>
            <a:spLocks noGrp="1"/>
          </p:cNvSpPr>
          <p:nvPr>
            <p:ph type="dt" sz="half" idx="10"/>
          </p:nvPr>
        </p:nvSpPr>
        <p:spPr>
          <a:xfrm>
            <a:off x="838200" y="6356349"/>
            <a:ext cx="2743200" cy="365125"/>
          </a:xfrm>
        </p:spPr>
        <p:txBody>
          <a:bodyPr/>
          <a:lstStyle/>
          <a:p>
            <a:fld id="{396874BD-009E-094A-83BC-C5C1C2748EBD}" type="datetimeFigureOut">
              <a:rPr lang="en-US" smtClean="0"/>
              <a:t>9/3/2020</a:t>
            </a:fld>
            <a:endParaRPr lang="en-US"/>
          </a:p>
        </p:txBody>
      </p:sp>
      <p:sp>
        <p:nvSpPr>
          <p:cNvPr id="5" name="Footer Placeholder 4">
            <a:extLst>
              <a:ext uri="{FF2B5EF4-FFF2-40B4-BE49-F238E27FC236}">
                <a16:creationId xmlns:a16="http://schemas.microsoft.com/office/drawing/2014/main" id="{51AD931E-DB7B-8B41-B38B-633429BBC697}"/>
              </a:ext>
            </a:extLst>
          </p:cNvPr>
          <p:cNvSpPr>
            <a:spLocks noGrp="1"/>
          </p:cNvSpPr>
          <p:nvPr>
            <p:ph type="ftr" sz="quarter" idx="11"/>
          </p:nvPr>
        </p:nvSpPr>
        <p:spPr>
          <a:xfrm>
            <a:off x="4038600" y="6356350"/>
            <a:ext cx="4114800" cy="365125"/>
          </a:xfrm>
        </p:spPr>
        <p:txBody>
          <a:bodyPr/>
          <a:lstStyle/>
          <a:p>
            <a:endParaRPr lang="en-US"/>
          </a:p>
        </p:txBody>
      </p:sp>
      <p:sp>
        <p:nvSpPr>
          <p:cNvPr id="6" name="Slide Number Placeholder 5">
            <a:extLst>
              <a:ext uri="{FF2B5EF4-FFF2-40B4-BE49-F238E27FC236}">
                <a16:creationId xmlns:a16="http://schemas.microsoft.com/office/drawing/2014/main" id="{1E12B12F-DC56-254A-8A84-D6D39847439B}"/>
              </a:ext>
            </a:extLst>
          </p:cNvPr>
          <p:cNvSpPr>
            <a:spLocks noGrp="1"/>
          </p:cNvSpPr>
          <p:nvPr>
            <p:ph type="sldNum" sz="quarter" idx="12"/>
          </p:nvPr>
        </p:nvSpPr>
        <p:spPr>
          <a:xfrm>
            <a:off x="8610600" y="6356350"/>
            <a:ext cx="2743200" cy="365125"/>
          </a:xfrm>
        </p:spPr>
        <p:txBody>
          <a:bodyPr/>
          <a:lstStyle/>
          <a:p>
            <a:fld id="{69EFB451-5245-3B4A-B867-91C111468DE5}" type="slidenum">
              <a:rPr lang="en-US" smtClean="0"/>
              <a:t>‹#›</a:t>
            </a:fld>
            <a:endParaRPr lang="en-US"/>
          </a:p>
        </p:txBody>
      </p:sp>
      <p:sp>
        <p:nvSpPr>
          <p:cNvPr id="8" name="Rectangle 7">
            <a:extLst>
              <a:ext uri="{FF2B5EF4-FFF2-40B4-BE49-F238E27FC236}">
                <a16:creationId xmlns:a16="http://schemas.microsoft.com/office/drawing/2014/main" id="{50533A21-4503-824B-9B1A-9E4E30763D36}"/>
              </a:ext>
            </a:extLst>
          </p:cNvPr>
          <p:cNvSpPr/>
          <p:nvPr userDrawn="1"/>
        </p:nvSpPr>
        <p:spPr>
          <a:xfrm>
            <a:off x="0" y="1"/>
            <a:ext cx="12192000" cy="779843"/>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74BE2C8-2103-8B45-8B16-00546B5B08A7}"/>
              </a:ext>
            </a:extLst>
          </p:cNvPr>
          <p:cNvPicPr>
            <a:picLocks noChangeAspect="1"/>
          </p:cNvPicPr>
          <p:nvPr userDrawn="1"/>
        </p:nvPicPr>
        <p:blipFill>
          <a:blip r:embed="rId2"/>
          <a:stretch>
            <a:fillRect/>
          </a:stretch>
        </p:blipFill>
        <p:spPr>
          <a:xfrm>
            <a:off x="838200" y="336884"/>
            <a:ext cx="3239058" cy="224489"/>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3124" y="95029"/>
            <a:ext cx="596348" cy="622756"/>
          </a:xfrm>
          <a:prstGeom prst="rect">
            <a:avLst/>
          </a:prstGeom>
        </p:spPr>
      </p:pic>
    </p:spTree>
    <p:extLst>
      <p:ext uri="{BB962C8B-B14F-4D97-AF65-F5344CB8AC3E}">
        <p14:creationId xmlns:p14="http://schemas.microsoft.com/office/powerpoint/2010/main" val="120545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D761A-4F44-2549-BDED-2CDB82C3D4CE}"/>
              </a:ext>
            </a:extLst>
          </p:cNvPr>
          <p:cNvSpPr>
            <a:spLocks noGrp="1"/>
          </p:cNvSpPr>
          <p:nvPr>
            <p:ph type="title"/>
          </p:nvPr>
        </p:nvSpPr>
        <p:spPr>
          <a:xfrm>
            <a:off x="838200" y="1350893"/>
            <a:ext cx="10515600" cy="990328"/>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A9D64A0-E2BC-3C4C-8932-DE2E14677E1B}"/>
              </a:ext>
            </a:extLst>
          </p:cNvPr>
          <p:cNvSpPr>
            <a:spLocks noGrp="1"/>
          </p:cNvSpPr>
          <p:nvPr>
            <p:ph idx="1"/>
          </p:nvPr>
        </p:nvSpPr>
        <p:spPr>
          <a:xfrm>
            <a:off x="838200" y="2512195"/>
            <a:ext cx="10515600" cy="36647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90F172-977C-AD48-B66F-335D896A3337}"/>
              </a:ext>
            </a:extLst>
          </p:cNvPr>
          <p:cNvSpPr>
            <a:spLocks noGrp="1"/>
          </p:cNvSpPr>
          <p:nvPr>
            <p:ph type="dt" sz="half" idx="10"/>
          </p:nvPr>
        </p:nvSpPr>
        <p:spPr/>
        <p:txBody>
          <a:bodyPr/>
          <a:lstStyle/>
          <a:p>
            <a:fld id="{396874BD-009E-094A-83BC-C5C1C2748EBD}" type="datetimeFigureOut">
              <a:rPr lang="en-US" smtClean="0"/>
              <a:t>9/3/2020</a:t>
            </a:fld>
            <a:endParaRPr lang="en-US"/>
          </a:p>
        </p:txBody>
      </p:sp>
      <p:sp>
        <p:nvSpPr>
          <p:cNvPr id="5" name="Footer Placeholder 4">
            <a:extLst>
              <a:ext uri="{FF2B5EF4-FFF2-40B4-BE49-F238E27FC236}">
                <a16:creationId xmlns:a16="http://schemas.microsoft.com/office/drawing/2014/main" id="{7DFB1FA2-8023-C44F-859C-78B1B52C47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285155-6AA7-404E-9D87-BCDDDD156C2E}"/>
              </a:ext>
            </a:extLst>
          </p:cNvPr>
          <p:cNvSpPr>
            <a:spLocks noGrp="1"/>
          </p:cNvSpPr>
          <p:nvPr>
            <p:ph type="sldNum" sz="quarter" idx="12"/>
          </p:nvPr>
        </p:nvSpPr>
        <p:spPr/>
        <p:txBody>
          <a:bodyPr/>
          <a:lstStyle/>
          <a:p>
            <a:fld id="{69EFB451-5245-3B4A-B867-91C111468DE5}" type="slidenum">
              <a:rPr lang="en-US" smtClean="0"/>
              <a:t>‹#›</a:t>
            </a:fld>
            <a:endParaRPr lang="en-US"/>
          </a:p>
        </p:txBody>
      </p:sp>
      <p:sp>
        <p:nvSpPr>
          <p:cNvPr id="7" name="Rectangle 6">
            <a:extLst>
              <a:ext uri="{FF2B5EF4-FFF2-40B4-BE49-F238E27FC236}">
                <a16:creationId xmlns:a16="http://schemas.microsoft.com/office/drawing/2014/main" id="{4F2CDED1-5B7F-1540-8ABB-B9333E3AF242}"/>
              </a:ext>
            </a:extLst>
          </p:cNvPr>
          <p:cNvSpPr/>
          <p:nvPr userDrawn="1"/>
        </p:nvSpPr>
        <p:spPr>
          <a:xfrm>
            <a:off x="0" y="1"/>
            <a:ext cx="12192000" cy="779843"/>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A74BE2C8-2103-8B45-8B16-00546B5B08A7}"/>
              </a:ext>
            </a:extLst>
          </p:cNvPr>
          <p:cNvPicPr>
            <a:picLocks noChangeAspect="1"/>
          </p:cNvPicPr>
          <p:nvPr userDrawn="1"/>
        </p:nvPicPr>
        <p:blipFill>
          <a:blip r:embed="rId2"/>
          <a:stretch>
            <a:fillRect/>
          </a:stretch>
        </p:blipFill>
        <p:spPr>
          <a:xfrm>
            <a:off x="838200" y="336884"/>
            <a:ext cx="3239058" cy="224489"/>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3124" y="95029"/>
            <a:ext cx="596348" cy="622756"/>
          </a:xfrm>
          <a:prstGeom prst="rect">
            <a:avLst/>
          </a:prstGeom>
        </p:spPr>
      </p:pic>
    </p:spTree>
    <p:extLst>
      <p:ext uri="{BB962C8B-B14F-4D97-AF65-F5344CB8AC3E}">
        <p14:creationId xmlns:p14="http://schemas.microsoft.com/office/powerpoint/2010/main" val="2880900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8DC41-7072-5E48-AD96-683FB9C79558}"/>
              </a:ext>
            </a:extLst>
          </p:cNvPr>
          <p:cNvSpPr>
            <a:spLocks noGrp="1"/>
          </p:cNvSpPr>
          <p:nvPr>
            <p:ph type="title"/>
          </p:nvPr>
        </p:nvSpPr>
        <p:spPr>
          <a:xfrm>
            <a:off x="831850" y="828074"/>
            <a:ext cx="10515600" cy="2338638"/>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A8D65D8-69DD-1E47-8D77-6E438CCFEEC0}"/>
              </a:ext>
            </a:extLst>
          </p:cNvPr>
          <p:cNvSpPr>
            <a:spLocks noGrp="1"/>
          </p:cNvSpPr>
          <p:nvPr>
            <p:ph type="body" idx="1"/>
          </p:nvPr>
        </p:nvSpPr>
        <p:spPr>
          <a:xfrm>
            <a:off x="831850" y="3166713"/>
            <a:ext cx="10515600" cy="29229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C7C3920-A1CA-1E40-8582-5EBD2B3AA1E6}"/>
              </a:ext>
            </a:extLst>
          </p:cNvPr>
          <p:cNvSpPr>
            <a:spLocks noGrp="1"/>
          </p:cNvSpPr>
          <p:nvPr>
            <p:ph type="dt" sz="half" idx="10"/>
          </p:nvPr>
        </p:nvSpPr>
        <p:spPr/>
        <p:txBody>
          <a:bodyPr/>
          <a:lstStyle/>
          <a:p>
            <a:fld id="{396874BD-009E-094A-83BC-C5C1C2748EBD}" type="datetimeFigureOut">
              <a:rPr lang="en-US" smtClean="0"/>
              <a:t>9/3/2020</a:t>
            </a:fld>
            <a:endParaRPr lang="en-US"/>
          </a:p>
        </p:txBody>
      </p:sp>
      <p:sp>
        <p:nvSpPr>
          <p:cNvPr id="5" name="Footer Placeholder 4">
            <a:extLst>
              <a:ext uri="{FF2B5EF4-FFF2-40B4-BE49-F238E27FC236}">
                <a16:creationId xmlns:a16="http://schemas.microsoft.com/office/drawing/2014/main" id="{D2D9711C-DC62-294C-B418-1A912EB9C9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1E3523-F5B6-984C-87D8-3C689CCB921E}"/>
              </a:ext>
            </a:extLst>
          </p:cNvPr>
          <p:cNvSpPr>
            <a:spLocks noGrp="1"/>
          </p:cNvSpPr>
          <p:nvPr>
            <p:ph type="sldNum" sz="quarter" idx="12"/>
          </p:nvPr>
        </p:nvSpPr>
        <p:spPr/>
        <p:txBody>
          <a:bodyPr/>
          <a:lstStyle/>
          <a:p>
            <a:fld id="{69EFB451-5245-3B4A-B867-91C111468DE5}" type="slidenum">
              <a:rPr lang="en-US" smtClean="0"/>
              <a:t>‹#›</a:t>
            </a:fld>
            <a:endParaRPr lang="en-US"/>
          </a:p>
        </p:txBody>
      </p:sp>
      <p:sp>
        <p:nvSpPr>
          <p:cNvPr id="7" name="Rectangle 6">
            <a:extLst>
              <a:ext uri="{FF2B5EF4-FFF2-40B4-BE49-F238E27FC236}">
                <a16:creationId xmlns:a16="http://schemas.microsoft.com/office/drawing/2014/main" id="{675B5945-C47D-0244-BBF2-DE7D8DCB5A05}"/>
              </a:ext>
            </a:extLst>
          </p:cNvPr>
          <p:cNvSpPr/>
          <p:nvPr userDrawn="1"/>
        </p:nvSpPr>
        <p:spPr>
          <a:xfrm>
            <a:off x="0" y="1"/>
            <a:ext cx="12192000" cy="779843"/>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A74BE2C8-2103-8B45-8B16-00546B5B08A7}"/>
              </a:ext>
            </a:extLst>
          </p:cNvPr>
          <p:cNvPicPr>
            <a:picLocks noChangeAspect="1"/>
          </p:cNvPicPr>
          <p:nvPr userDrawn="1"/>
        </p:nvPicPr>
        <p:blipFill>
          <a:blip r:embed="rId2"/>
          <a:stretch>
            <a:fillRect/>
          </a:stretch>
        </p:blipFill>
        <p:spPr>
          <a:xfrm>
            <a:off x="838200" y="336884"/>
            <a:ext cx="3239058" cy="224489"/>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3124" y="95029"/>
            <a:ext cx="596348" cy="622756"/>
          </a:xfrm>
          <a:prstGeom prst="rect">
            <a:avLst/>
          </a:prstGeom>
        </p:spPr>
      </p:pic>
    </p:spTree>
    <p:extLst>
      <p:ext uri="{BB962C8B-B14F-4D97-AF65-F5344CB8AC3E}">
        <p14:creationId xmlns:p14="http://schemas.microsoft.com/office/powerpoint/2010/main" val="14965639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210B2-2596-5446-B4DB-E5161F6CFAD9}"/>
              </a:ext>
            </a:extLst>
          </p:cNvPr>
          <p:cNvSpPr>
            <a:spLocks noGrp="1"/>
          </p:cNvSpPr>
          <p:nvPr>
            <p:ph type="title"/>
          </p:nvPr>
        </p:nvSpPr>
        <p:spPr>
          <a:xfrm>
            <a:off x="838200" y="108911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34C7B252-76E2-A04D-BDD3-4BBE409C9232}"/>
              </a:ext>
            </a:extLst>
          </p:cNvPr>
          <p:cNvSpPr>
            <a:spLocks noGrp="1"/>
          </p:cNvSpPr>
          <p:nvPr>
            <p:ph sz="half" idx="1"/>
          </p:nvPr>
        </p:nvSpPr>
        <p:spPr>
          <a:xfrm>
            <a:off x="838200" y="2521819"/>
            <a:ext cx="5181600" cy="36551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18B563-909C-E34A-9150-034E79F2D311}"/>
              </a:ext>
            </a:extLst>
          </p:cNvPr>
          <p:cNvSpPr>
            <a:spLocks noGrp="1"/>
          </p:cNvSpPr>
          <p:nvPr>
            <p:ph sz="half" idx="2"/>
          </p:nvPr>
        </p:nvSpPr>
        <p:spPr>
          <a:xfrm>
            <a:off x="6172200" y="2521819"/>
            <a:ext cx="5181600" cy="36551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3B43A80-0314-7C40-B97E-7BF08FBBCC27}"/>
              </a:ext>
            </a:extLst>
          </p:cNvPr>
          <p:cNvSpPr>
            <a:spLocks noGrp="1"/>
          </p:cNvSpPr>
          <p:nvPr>
            <p:ph type="dt" sz="half" idx="10"/>
          </p:nvPr>
        </p:nvSpPr>
        <p:spPr/>
        <p:txBody>
          <a:bodyPr/>
          <a:lstStyle/>
          <a:p>
            <a:fld id="{396874BD-009E-094A-83BC-C5C1C2748EBD}" type="datetimeFigureOut">
              <a:rPr lang="en-US" smtClean="0"/>
              <a:t>9/3/2020</a:t>
            </a:fld>
            <a:endParaRPr lang="en-US"/>
          </a:p>
        </p:txBody>
      </p:sp>
      <p:sp>
        <p:nvSpPr>
          <p:cNvPr id="6" name="Footer Placeholder 5">
            <a:extLst>
              <a:ext uri="{FF2B5EF4-FFF2-40B4-BE49-F238E27FC236}">
                <a16:creationId xmlns:a16="http://schemas.microsoft.com/office/drawing/2014/main" id="{031FAEB8-09CB-4543-A657-B1D8B6D116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362A7F-EEA3-3146-927D-94F5E51D0CDF}"/>
              </a:ext>
            </a:extLst>
          </p:cNvPr>
          <p:cNvSpPr>
            <a:spLocks noGrp="1"/>
          </p:cNvSpPr>
          <p:nvPr>
            <p:ph type="sldNum" sz="quarter" idx="12"/>
          </p:nvPr>
        </p:nvSpPr>
        <p:spPr/>
        <p:txBody>
          <a:bodyPr/>
          <a:lstStyle/>
          <a:p>
            <a:fld id="{69EFB451-5245-3B4A-B867-91C111468DE5}" type="slidenum">
              <a:rPr lang="en-US" smtClean="0"/>
              <a:t>‹#›</a:t>
            </a:fld>
            <a:endParaRPr lang="en-US"/>
          </a:p>
        </p:txBody>
      </p:sp>
      <p:sp>
        <p:nvSpPr>
          <p:cNvPr id="8" name="Rectangle 7">
            <a:extLst>
              <a:ext uri="{FF2B5EF4-FFF2-40B4-BE49-F238E27FC236}">
                <a16:creationId xmlns:a16="http://schemas.microsoft.com/office/drawing/2014/main" id="{F110BC8D-2524-6B49-8C68-E7929233EAB7}"/>
              </a:ext>
            </a:extLst>
          </p:cNvPr>
          <p:cNvSpPr/>
          <p:nvPr userDrawn="1"/>
        </p:nvSpPr>
        <p:spPr>
          <a:xfrm>
            <a:off x="0" y="1"/>
            <a:ext cx="12192000" cy="779843"/>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A74BE2C8-2103-8B45-8B16-00546B5B08A7}"/>
              </a:ext>
            </a:extLst>
          </p:cNvPr>
          <p:cNvPicPr>
            <a:picLocks noChangeAspect="1"/>
          </p:cNvPicPr>
          <p:nvPr userDrawn="1"/>
        </p:nvPicPr>
        <p:blipFill>
          <a:blip r:embed="rId2"/>
          <a:stretch>
            <a:fillRect/>
          </a:stretch>
        </p:blipFill>
        <p:spPr>
          <a:xfrm>
            <a:off x="838200" y="336884"/>
            <a:ext cx="3239058" cy="224489"/>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3124" y="95029"/>
            <a:ext cx="596348" cy="622756"/>
          </a:xfrm>
          <a:prstGeom prst="rect">
            <a:avLst/>
          </a:prstGeom>
        </p:spPr>
      </p:pic>
    </p:spTree>
    <p:extLst>
      <p:ext uri="{BB962C8B-B14F-4D97-AF65-F5344CB8AC3E}">
        <p14:creationId xmlns:p14="http://schemas.microsoft.com/office/powerpoint/2010/main" val="1888961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02506-60C3-2A47-A5CB-3BAEF8F3A490}"/>
              </a:ext>
            </a:extLst>
          </p:cNvPr>
          <p:cNvSpPr>
            <a:spLocks noGrp="1"/>
          </p:cNvSpPr>
          <p:nvPr>
            <p:ph type="title"/>
          </p:nvPr>
        </p:nvSpPr>
        <p:spPr>
          <a:xfrm>
            <a:off x="839788" y="1325780"/>
            <a:ext cx="10515600" cy="824414"/>
          </a:xfrm>
        </p:spPr>
        <p:txBody>
          <a:bodyPr/>
          <a:lstStyle/>
          <a:p>
            <a:r>
              <a:rPr lang="en-US"/>
              <a:t>Click to edit Master title style</a:t>
            </a:r>
          </a:p>
        </p:txBody>
      </p:sp>
      <p:sp>
        <p:nvSpPr>
          <p:cNvPr id="3" name="Text Placeholder 2">
            <a:extLst>
              <a:ext uri="{FF2B5EF4-FFF2-40B4-BE49-F238E27FC236}">
                <a16:creationId xmlns:a16="http://schemas.microsoft.com/office/drawing/2014/main" id="{FAE6A69F-0797-134A-B273-C9477B96FA98}"/>
              </a:ext>
            </a:extLst>
          </p:cNvPr>
          <p:cNvSpPr>
            <a:spLocks noGrp="1"/>
          </p:cNvSpPr>
          <p:nvPr>
            <p:ph type="body" idx="1"/>
          </p:nvPr>
        </p:nvSpPr>
        <p:spPr>
          <a:xfrm>
            <a:off x="839788" y="2140669"/>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6179EEE-9EAD-484F-B2A4-075C04CF3DDF}"/>
              </a:ext>
            </a:extLst>
          </p:cNvPr>
          <p:cNvSpPr>
            <a:spLocks noGrp="1"/>
          </p:cNvSpPr>
          <p:nvPr>
            <p:ph sz="half" idx="2"/>
          </p:nvPr>
        </p:nvSpPr>
        <p:spPr>
          <a:xfrm>
            <a:off x="839788" y="2964581"/>
            <a:ext cx="5157787" cy="32250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C4D25B4-DBA4-5C4F-A68F-94F772E3E1DE}"/>
              </a:ext>
            </a:extLst>
          </p:cNvPr>
          <p:cNvSpPr>
            <a:spLocks noGrp="1"/>
          </p:cNvSpPr>
          <p:nvPr>
            <p:ph type="body" sz="quarter" idx="3"/>
          </p:nvPr>
        </p:nvSpPr>
        <p:spPr>
          <a:xfrm>
            <a:off x="6172200" y="2140669"/>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1D7B87A-55E2-A44B-81F8-155BE6A30D23}"/>
              </a:ext>
            </a:extLst>
          </p:cNvPr>
          <p:cNvSpPr>
            <a:spLocks noGrp="1"/>
          </p:cNvSpPr>
          <p:nvPr>
            <p:ph sz="quarter" idx="4"/>
          </p:nvPr>
        </p:nvSpPr>
        <p:spPr>
          <a:xfrm>
            <a:off x="6172200" y="2964581"/>
            <a:ext cx="5183188" cy="32250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4D7E34-C4DE-E04D-BF7F-C2BC9981730F}"/>
              </a:ext>
            </a:extLst>
          </p:cNvPr>
          <p:cNvSpPr>
            <a:spLocks noGrp="1"/>
          </p:cNvSpPr>
          <p:nvPr>
            <p:ph type="dt" sz="half" idx="10"/>
          </p:nvPr>
        </p:nvSpPr>
        <p:spPr/>
        <p:txBody>
          <a:bodyPr/>
          <a:lstStyle/>
          <a:p>
            <a:fld id="{396874BD-009E-094A-83BC-C5C1C2748EBD}" type="datetimeFigureOut">
              <a:rPr lang="en-US" smtClean="0"/>
              <a:t>9/3/2020</a:t>
            </a:fld>
            <a:endParaRPr lang="en-US"/>
          </a:p>
        </p:txBody>
      </p:sp>
      <p:sp>
        <p:nvSpPr>
          <p:cNvPr id="8" name="Footer Placeholder 7">
            <a:extLst>
              <a:ext uri="{FF2B5EF4-FFF2-40B4-BE49-F238E27FC236}">
                <a16:creationId xmlns:a16="http://schemas.microsoft.com/office/drawing/2014/main" id="{C537A0ED-987D-164D-98D6-7206904AEB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D9152EC-79BE-E14F-AAA5-FF9441170613}"/>
              </a:ext>
            </a:extLst>
          </p:cNvPr>
          <p:cNvSpPr>
            <a:spLocks noGrp="1"/>
          </p:cNvSpPr>
          <p:nvPr>
            <p:ph type="sldNum" sz="quarter" idx="12"/>
          </p:nvPr>
        </p:nvSpPr>
        <p:spPr/>
        <p:txBody>
          <a:bodyPr/>
          <a:lstStyle/>
          <a:p>
            <a:fld id="{69EFB451-5245-3B4A-B867-91C111468DE5}" type="slidenum">
              <a:rPr lang="en-US" smtClean="0"/>
              <a:t>‹#›</a:t>
            </a:fld>
            <a:endParaRPr lang="en-US"/>
          </a:p>
        </p:txBody>
      </p:sp>
      <p:sp>
        <p:nvSpPr>
          <p:cNvPr id="10" name="Rectangle 9">
            <a:extLst>
              <a:ext uri="{FF2B5EF4-FFF2-40B4-BE49-F238E27FC236}">
                <a16:creationId xmlns:a16="http://schemas.microsoft.com/office/drawing/2014/main" id="{E203839A-BE21-534F-8521-C28304D70103}"/>
              </a:ext>
            </a:extLst>
          </p:cNvPr>
          <p:cNvSpPr/>
          <p:nvPr userDrawn="1"/>
        </p:nvSpPr>
        <p:spPr>
          <a:xfrm>
            <a:off x="0" y="1"/>
            <a:ext cx="12192000" cy="779843"/>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A74BE2C8-2103-8B45-8B16-00546B5B08A7}"/>
              </a:ext>
            </a:extLst>
          </p:cNvPr>
          <p:cNvPicPr>
            <a:picLocks noChangeAspect="1"/>
          </p:cNvPicPr>
          <p:nvPr userDrawn="1"/>
        </p:nvPicPr>
        <p:blipFill>
          <a:blip r:embed="rId2"/>
          <a:stretch>
            <a:fillRect/>
          </a:stretch>
        </p:blipFill>
        <p:spPr>
          <a:xfrm>
            <a:off x="838200" y="336884"/>
            <a:ext cx="3239058" cy="224489"/>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3124" y="95029"/>
            <a:ext cx="596348" cy="622756"/>
          </a:xfrm>
          <a:prstGeom prst="rect">
            <a:avLst/>
          </a:prstGeom>
        </p:spPr>
      </p:pic>
    </p:spTree>
    <p:extLst>
      <p:ext uri="{BB962C8B-B14F-4D97-AF65-F5344CB8AC3E}">
        <p14:creationId xmlns:p14="http://schemas.microsoft.com/office/powerpoint/2010/main" val="1314431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20362-3D90-5E44-836C-1B46B878491A}"/>
              </a:ext>
            </a:extLst>
          </p:cNvPr>
          <p:cNvSpPr>
            <a:spLocks noGrp="1"/>
          </p:cNvSpPr>
          <p:nvPr>
            <p:ph type="title"/>
          </p:nvPr>
        </p:nvSpPr>
        <p:spPr>
          <a:xfrm>
            <a:off x="838200" y="1102787"/>
            <a:ext cx="10515600"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D9628D8E-2DCD-774D-A63B-201825E388B5}"/>
              </a:ext>
            </a:extLst>
          </p:cNvPr>
          <p:cNvSpPr>
            <a:spLocks noGrp="1"/>
          </p:cNvSpPr>
          <p:nvPr>
            <p:ph type="dt" sz="half" idx="10"/>
          </p:nvPr>
        </p:nvSpPr>
        <p:spPr/>
        <p:txBody>
          <a:bodyPr/>
          <a:lstStyle/>
          <a:p>
            <a:fld id="{396874BD-009E-094A-83BC-C5C1C2748EBD}" type="datetimeFigureOut">
              <a:rPr lang="en-US" smtClean="0"/>
              <a:t>9/3/2020</a:t>
            </a:fld>
            <a:endParaRPr lang="en-US"/>
          </a:p>
        </p:txBody>
      </p:sp>
      <p:sp>
        <p:nvSpPr>
          <p:cNvPr id="4" name="Footer Placeholder 3">
            <a:extLst>
              <a:ext uri="{FF2B5EF4-FFF2-40B4-BE49-F238E27FC236}">
                <a16:creationId xmlns:a16="http://schemas.microsoft.com/office/drawing/2014/main" id="{36CFDD13-F719-914F-9919-1B10E0E2DC6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736FE55-E282-0944-B9E6-68029671A257}"/>
              </a:ext>
            </a:extLst>
          </p:cNvPr>
          <p:cNvSpPr>
            <a:spLocks noGrp="1"/>
          </p:cNvSpPr>
          <p:nvPr>
            <p:ph type="sldNum" sz="quarter" idx="12"/>
          </p:nvPr>
        </p:nvSpPr>
        <p:spPr/>
        <p:txBody>
          <a:bodyPr/>
          <a:lstStyle/>
          <a:p>
            <a:fld id="{69EFB451-5245-3B4A-B867-91C111468DE5}" type="slidenum">
              <a:rPr lang="en-US" smtClean="0"/>
              <a:t>‹#›</a:t>
            </a:fld>
            <a:endParaRPr lang="en-US"/>
          </a:p>
        </p:txBody>
      </p:sp>
      <p:sp>
        <p:nvSpPr>
          <p:cNvPr id="8" name="Rectangle 7">
            <a:extLst>
              <a:ext uri="{FF2B5EF4-FFF2-40B4-BE49-F238E27FC236}">
                <a16:creationId xmlns:a16="http://schemas.microsoft.com/office/drawing/2014/main" id="{C27D61FB-7D23-F843-A98A-A55285C26197}"/>
              </a:ext>
            </a:extLst>
          </p:cNvPr>
          <p:cNvSpPr/>
          <p:nvPr userDrawn="1"/>
        </p:nvSpPr>
        <p:spPr>
          <a:xfrm>
            <a:off x="0" y="1"/>
            <a:ext cx="12192000" cy="779843"/>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74BE2C8-2103-8B45-8B16-00546B5B08A7}"/>
              </a:ext>
            </a:extLst>
          </p:cNvPr>
          <p:cNvPicPr>
            <a:picLocks noChangeAspect="1"/>
          </p:cNvPicPr>
          <p:nvPr userDrawn="1"/>
        </p:nvPicPr>
        <p:blipFill>
          <a:blip r:embed="rId2"/>
          <a:stretch>
            <a:fillRect/>
          </a:stretch>
        </p:blipFill>
        <p:spPr>
          <a:xfrm>
            <a:off x="838200" y="336884"/>
            <a:ext cx="3239058" cy="224489"/>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3124" y="95029"/>
            <a:ext cx="596348" cy="622756"/>
          </a:xfrm>
          <a:prstGeom prst="rect">
            <a:avLst/>
          </a:prstGeom>
        </p:spPr>
      </p:pic>
    </p:spTree>
    <p:extLst>
      <p:ext uri="{BB962C8B-B14F-4D97-AF65-F5344CB8AC3E}">
        <p14:creationId xmlns:p14="http://schemas.microsoft.com/office/powerpoint/2010/main" val="6583622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D8F0E45-E4F7-A84C-BBDE-87B256ABA6D3}"/>
              </a:ext>
            </a:extLst>
          </p:cNvPr>
          <p:cNvSpPr/>
          <p:nvPr userDrawn="1"/>
        </p:nvSpPr>
        <p:spPr>
          <a:xfrm>
            <a:off x="1" y="0"/>
            <a:ext cx="1222408" cy="6884987"/>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1205A659-3155-6544-89B9-4593B9AEEF9F}"/>
              </a:ext>
            </a:extLst>
          </p:cNvPr>
          <p:cNvSpPr>
            <a:spLocks noGrp="1"/>
          </p:cNvSpPr>
          <p:nvPr>
            <p:ph type="title"/>
          </p:nvPr>
        </p:nvSpPr>
        <p:spPr>
          <a:xfrm>
            <a:off x="2079057" y="365125"/>
            <a:ext cx="9274742" cy="1325563"/>
          </a:xfrm>
        </p:spPr>
        <p:txBody>
          <a:bodyPr/>
          <a:lstStyle/>
          <a:p>
            <a:r>
              <a:rPr lang="en-US"/>
              <a:t>Click to edit Master title style</a:t>
            </a:r>
          </a:p>
        </p:txBody>
      </p:sp>
      <p:sp>
        <p:nvSpPr>
          <p:cNvPr id="12" name="Content Placeholder 2">
            <a:extLst>
              <a:ext uri="{FF2B5EF4-FFF2-40B4-BE49-F238E27FC236}">
                <a16:creationId xmlns:a16="http://schemas.microsoft.com/office/drawing/2014/main" id="{649EF5FF-AAEE-214E-A8B3-0F117F809A58}"/>
              </a:ext>
            </a:extLst>
          </p:cNvPr>
          <p:cNvSpPr>
            <a:spLocks noGrp="1"/>
          </p:cNvSpPr>
          <p:nvPr>
            <p:ph idx="1"/>
          </p:nvPr>
        </p:nvSpPr>
        <p:spPr>
          <a:xfrm>
            <a:off x="2079057" y="1825625"/>
            <a:ext cx="9274742"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9683" y="365125"/>
            <a:ext cx="814752" cy="850832"/>
          </a:xfrm>
          <a:prstGeom prst="rect">
            <a:avLst/>
          </a:prstGeom>
        </p:spPr>
      </p:pic>
    </p:spTree>
    <p:extLst>
      <p:ext uri="{BB962C8B-B14F-4D97-AF65-F5344CB8AC3E}">
        <p14:creationId xmlns:p14="http://schemas.microsoft.com/office/powerpoint/2010/main" val="2031236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3D42F-D213-C64D-AA7F-3E18D0F7A5F1}"/>
              </a:ext>
            </a:extLst>
          </p:cNvPr>
          <p:cNvSpPr>
            <a:spLocks noGrp="1"/>
          </p:cNvSpPr>
          <p:nvPr>
            <p:ph type="title"/>
          </p:nvPr>
        </p:nvSpPr>
        <p:spPr>
          <a:xfrm>
            <a:off x="839788" y="987424"/>
            <a:ext cx="3932237" cy="1069975"/>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9E5016-707C-6941-B694-AB64ED2FC1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1B9FFD1-67A3-8D4C-A51C-F84D0D4F7C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D82535A-9DFE-024F-94E2-28E5216BE08D}"/>
              </a:ext>
            </a:extLst>
          </p:cNvPr>
          <p:cNvSpPr>
            <a:spLocks noGrp="1"/>
          </p:cNvSpPr>
          <p:nvPr>
            <p:ph type="dt" sz="half" idx="10"/>
          </p:nvPr>
        </p:nvSpPr>
        <p:spPr/>
        <p:txBody>
          <a:bodyPr/>
          <a:lstStyle/>
          <a:p>
            <a:fld id="{396874BD-009E-094A-83BC-C5C1C2748EBD}" type="datetimeFigureOut">
              <a:rPr lang="en-US" smtClean="0"/>
              <a:t>9/3/2020</a:t>
            </a:fld>
            <a:endParaRPr lang="en-US"/>
          </a:p>
        </p:txBody>
      </p:sp>
      <p:sp>
        <p:nvSpPr>
          <p:cNvPr id="6" name="Footer Placeholder 5">
            <a:extLst>
              <a:ext uri="{FF2B5EF4-FFF2-40B4-BE49-F238E27FC236}">
                <a16:creationId xmlns:a16="http://schemas.microsoft.com/office/drawing/2014/main" id="{6757F534-AA84-5341-B17F-EDE1A59E00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38CA5F-DF5E-494C-884A-17652DA7B806}"/>
              </a:ext>
            </a:extLst>
          </p:cNvPr>
          <p:cNvSpPr>
            <a:spLocks noGrp="1"/>
          </p:cNvSpPr>
          <p:nvPr>
            <p:ph type="sldNum" sz="quarter" idx="12"/>
          </p:nvPr>
        </p:nvSpPr>
        <p:spPr/>
        <p:txBody>
          <a:bodyPr/>
          <a:lstStyle/>
          <a:p>
            <a:fld id="{69EFB451-5245-3B4A-B867-91C111468DE5}" type="slidenum">
              <a:rPr lang="en-US" smtClean="0"/>
              <a:t>‹#›</a:t>
            </a:fld>
            <a:endParaRPr lang="en-US"/>
          </a:p>
        </p:txBody>
      </p:sp>
      <p:sp>
        <p:nvSpPr>
          <p:cNvPr id="8" name="Rectangle 7">
            <a:extLst>
              <a:ext uri="{FF2B5EF4-FFF2-40B4-BE49-F238E27FC236}">
                <a16:creationId xmlns:a16="http://schemas.microsoft.com/office/drawing/2014/main" id="{2B4252BE-C42E-D34C-A83E-B92051F4B7A4}"/>
              </a:ext>
            </a:extLst>
          </p:cNvPr>
          <p:cNvSpPr/>
          <p:nvPr userDrawn="1"/>
        </p:nvSpPr>
        <p:spPr>
          <a:xfrm>
            <a:off x="0" y="1"/>
            <a:ext cx="12192000" cy="779843"/>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74BE2C8-2103-8B45-8B16-00546B5B08A7}"/>
              </a:ext>
            </a:extLst>
          </p:cNvPr>
          <p:cNvPicPr>
            <a:picLocks noChangeAspect="1"/>
          </p:cNvPicPr>
          <p:nvPr userDrawn="1"/>
        </p:nvPicPr>
        <p:blipFill>
          <a:blip r:embed="rId2"/>
          <a:stretch>
            <a:fillRect/>
          </a:stretch>
        </p:blipFill>
        <p:spPr>
          <a:xfrm>
            <a:off x="838200" y="336884"/>
            <a:ext cx="3239058" cy="224489"/>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3124" y="95029"/>
            <a:ext cx="596348" cy="622756"/>
          </a:xfrm>
          <a:prstGeom prst="rect">
            <a:avLst/>
          </a:prstGeom>
        </p:spPr>
      </p:pic>
    </p:spTree>
    <p:extLst>
      <p:ext uri="{BB962C8B-B14F-4D97-AF65-F5344CB8AC3E}">
        <p14:creationId xmlns:p14="http://schemas.microsoft.com/office/powerpoint/2010/main" val="18427248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B8C9-793C-DA46-A957-B83A04E72ECC}"/>
              </a:ext>
            </a:extLst>
          </p:cNvPr>
          <p:cNvSpPr>
            <a:spLocks noGrp="1"/>
          </p:cNvSpPr>
          <p:nvPr>
            <p:ph type="title"/>
          </p:nvPr>
        </p:nvSpPr>
        <p:spPr>
          <a:xfrm>
            <a:off x="839788" y="987424"/>
            <a:ext cx="3932237" cy="1069975"/>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2E74422-525B-1C4B-A830-AA74F0514D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3A68948-02BC-5E43-BD88-0A5EBA7C0C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6A3ED76-7C8E-464F-B011-CEBA0B7367F2}"/>
              </a:ext>
            </a:extLst>
          </p:cNvPr>
          <p:cNvSpPr>
            <a:spLocks noGrp="1"/>
          </p:cNvSpPr>
          <p:nvPr>
            <p:ph type="dt" sz="half" idx="10"/>
          </p:nvPr>
        </p:nvSpPr>
        <p:spPr/>
        <p:txBody>
          <a:bodyPr/>
          <a:lstStyle/>
          <a:p>
            <a:fld id="{396874BD-009E-094A-83BC-C5C1C2748EBD}" type="datetimeFigureOut">
              <a:rPr lang="en-US" smtClean="0"/>
              <a:t>9/3/2020</a:t>
            </a:fld>
            <a:endParaRPr lang="en-US"/>
          </a:p>
        </p:txBody>
      </p:sp>
      <p:sp>
        <p:nvSpPr>
          <p:cNvPr id="6" name="Footer Placeholder 5">
            <a:extLst>
              <a:ext uri="{FF2B5EF4-FFF2-40B4-BE49-F238E27FC236}">
                <a16:creationId xmlns:a16="http://schemas.microsoft.com/office/drawing/2014/main" id="{BE8EC964-60E0-6441-834D-653386F9E6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BCC9C7-CF31-564D-B5B2-FE6E20192051}"/>
              </a:ext>
            </a:extLst>
          </p:cNvPr>
          <p:cNvSpPr>
            <a:spLocks noGrp="1"/>
          </p:cNvSpPr>
          <p:nvPr>
            <p:ph type="sldNum" sz="quarter" idx="12"/>
          </p:nvPr>
        </p:nvSpPr>
        <p:spPr/>
        <p:txBody>
          <a:bodyPr/>
          <a:lstStyle/>
          <a:p>
            <a:fld id="{69EFB451-5245-3B4A-B867-91C111468DE5}" type="slidenum">
              <a:rPr lang="en-US" smtClean="0"/>
              <a:t>‹#›</a:t>
            </a:fld>
            <a:endParaRPr lang="en-US"/>
          </a:p>
        </p:txBody>
      </p:sp>
      <p:sp>
        <p:nvSpPr>
          <p:cNvPr id="8" name="Rectangle 7">
            <a:extLst>
              <a:ext uri="{FF2B5EF4-FFF2-40B4-BE49-F238E27FC236}">
                <a16:creationId xmlns:a16="http://schemas.microsoft.com/office/drawing/2014/main" id="{843C7582-46BA-5C4C-8B86-79A2523FE473}"/>
              </a:ext>
            </a:extLst>
          </p:cNvPr>
          <p:cNvSpPr/>
          <p:nvPr userDrawn="1"/>
        </p:nvSpPr>
        <p:spPr>
          <a:xfrm>
            <a:off x="0" y="1"/>
            <a:ext cx="12192000" cy="779843"/>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74BE2C8-2103-8B45-8B16-00546B5B08A7}"/>
              </a:ext>
            </a:extLst>
          </p:cNvPr>
          <p:cNvPicPr>
            <a:picLocks noChangeAspect="1"/>
          </p:cNvPicPr>
          <p:nvPr userDrawn="1"/>
        </p:nvPicPr>
        <p:blipFill>
          <a:blip r:embed="rId2"/>
          <a:stretch>
            <a:fillRect/>
          </a:stretch>
        </p:blipFill>
        <p:spPr>
          <a:xfrm>
            <a:off x="838200" y="336884"/>
            <a:ext cx="3239058" cy="224489"/>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3124" y="95029"/>
            <a:ext cx="596348" cy="622756"/>
          </a:xfrm>
          <a:prstGeom prst="rect">
            <a:avLst/>
          </a:prstGeom>
        </p:spPr>
      </p:pic>
    </p:spTree>
    <p:extLst>
      <p:ext uri="{BB962C8B-B14F-4D97-AF65-F5344CB8AC3E}">
        <p14:creationId xmlns:p14="http://schemas.microsoft.com/office/powerpoint/2010/main" val="36795862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FC231-0097-9D4B-87E0-7C14C25AF3BD}"/>
              </a:ext>
            </a:extLst>
          </p:cNvPr>
          <p:cNvSpPr>
            <a:spLocks noGrp="1"/>
          </p:cNvSpPr>
          <p:nvPr>
            <p:ph type="title"/>
          </p:nvPr>
        </p:nvSpPr>
        <p:spPr>
          <a:xfrm>
            <a:off x="1608221" y="365125"/>
            <a:ext cx="9745579" cy="1325563"/>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012686-0673-A546-B460-43B90FBEDC03}"/>
              </a:ext>
            </a:extLst>
          </p:cNvPr>
          <p:cNvSpPr>
            <a:spLocks noGrp="1"/>
          </p:cNvSpPr>
          <p:nvPr>
            <p:ph type="body" orient="vert" idx="1"/>
          </p:nvPr>
        </p:nvSpPr>
        <p:spPr>
          <a:xfrm>
            <a:off x="1608221" y="1825625"/>
            <a:ext cx="9745579" cy="43513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7482D8-3468-D646-8446-7B593A062518}"/>
              </a:ext>
            </a:extLst>
          </p:cNvPr>
          <p:cNvSpPr>
            <a:spLocks noGrp="1"/>
          </p:cNvSpPr>
          <p:nvPr>
            <p:ph type="dt" sz="half" idx="10"/>
          </p:nvPr>
        </p:nvSpPr>
        <p:spPr>
          <a:xfrm>
            <a:off x="1608221" y="6356350"/>
            <a:ext cx="1973179" cy="365125"/>
          </a:xfrm>
        </p:spPr>
        <p:txBody>
          <a:bodyPr/>
          <a:lstStyle/>
          <a:p>
            <a:fld id="{396874BD-009E-094A-83BC-C5C1C2748EBD}" type="datetimeFigureOut">
              <a:rPr lang="en-US" smtClean="0"/>
              <a:t>9/3/2020</a:t>
            </a:fld>
            <a:endParaRPr lang="en-US"/>
          </a:p>
        </p:txBody>
      </p:sp>
      <p:sp>
        <p:nvSpPr>
          <p:cNvPr id="5" name="Footer Placeholder 4">
            <a:extLst>
              <a:ext uri="{FF2B5EF4-FFF2-40B4-BE49-F238E27FC236}">
                <a16:creationId xmlns:a16="http://schemas.microsoft.com/office/drawing/2014/main" id="{1C504CC3-BD1A-B945-9550-B40ABF7249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AB800A-2B6A-1547-B865-A2ECE425D60A}"/>
              </a:ext>
            </a:extLst>
          </p:cNvPr>
          <p:cNvSpPr>
            <a:spLocks noGrp="1"/>
          </p:cNvSpPr>
          <p:nvPr>
            <p:ph type="sldNum" sz="quarter" idx="12"/>
          </p:nvPr>
        </p:nvSpPr>
        <p:spPr/>
        <p:txBody>
          <a:bodyPr/>
          <a:lstStyle/>
          <a:p>
            <a:fld id="{69EFB451-5245-3B4A-B867-91C111468DE5}" type="slidenum">
              <a:rPr lang="en-US" smtClean="0"/>
              <a:t>‹#›</a:t>
            </a:fld>
            <a:endParaRPr lang="en-US"/>
          </a:p>
        </p:txBody>
      </p:sp>
      <p:sp>
        <p:nvSpPr>
          <p:cNvPr id="9" name="Rectangle 8">
            <a:extLst>
              <a:ext uri="{FF2B5EF4-FFF2-40B4-BE49-F238E27FC236}">
                <a16:creationId xmlns:a16="http://schemas.microsoft.com/office/drawing/2014/main" id="{124590AD-CBD3-5A4F-A755-4BE7605C11A2}"/>
              </a:ext>
            </a:extLst>
          </p:cNvPr>
          <p:cNvSpPr/>
          <p:nvPr userDrawn="1"/>
        </p:nvSpPr>
        <p:spPr>
          <a:xfrm>
            <a:off x="1" y="0"/>
            <a:ext cx="1222408" cy="6884987"/>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9683" y="365125"/>
            <a:ext cx="814752" cy="850832"/>
          </a:xfrm>
          <a:prstGeom prst="rect">
            <a:avLst/>
          </a:prstGeom>
        </p:spPr>
      </p:pic>
    </p:spTree>
    <p:extLst>
      <p:ext uri="{BB962C8B-B14F-4D97-AF65-F5344CB8AC3E}">
        <p14:creationId xmlns:p14="http://schemas.microsoft.com/office/powerpoint/2010/main" val="42574575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079029-AC46-C049-8F98-167B30199E3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B9B0DEF-B1C5-CA45-A08C-939019E5B600}"/>
              </a:ext>
            </a:extLst>
          </p:cNvPr>
          <p:cNvSpPr>
            <a:spLocks noGrp="1"/>
          </p:cNvSpPr>
          <p:nvPr>
            <p:ph type="body" orient="vert" idx="1"/>
          </p:nvPr>
        </p:nvSpPr>
        <p:spPr>
          <a:xfrm>
            <a:off x="1464644" y="365125"/>
            <a:ext cx="7032458"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55A4E2-3582-CB43-9B87-E56505A9CD6B}"/>
              </a:ext>
            </a:extLst>
          </p:cNvPr>
          <p:cNvSpPr>
            <a:spLocks noGrp="1"/>
          </p:cNvSpPr>
          <p:nvPr>
            <p:ph type="dt" sz="half" idx="10"/>
          </p:nvPr>
        </p:nvSpPr>
        <p:spPr>
          <a:xfrm>
            <a:off x="1464644" y="6359391"/>
            <a:ext cx="2116756" cy="365125"/>
          </a:xfrm>
        </p:spPr>
        <p:txBody>
          <a:bodyPr/>
          <a:lstStyle/>
          <a:p>
            <a:fld id="{396874BD-009E-094A-83BC-C5C1C2748EBD}" type="datetimeFigureOut">
              <a:rPr lang="en-US" smtClean="0"/>
              <a:t>9/3/2020</a:t>
            </a:fld>
            <a:endParaRPr lang="en-US"/>
          </a:p>
        </p:txBody>
      </p:sp>
      <p:sp>
        <p:nvSpPr>
          <p:cNvPr id="5" name="Footer Placeholder 4">
            <a:extLst>
              <a:ext uri="{FF2B5EF4-FFF2-40B4-BE49-F238E27FC236}">
                <a16:creationId xmlns:a16="http://schemas.microsoft.com/office/drawing/2014/main" id="{D5E8C4C3-F1F6-0E47-838D-6629D5B853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058ED7-C9C6-0C47-94A6-61B04911F221}"/>
              </a:ext>
            </a:extLst>
          </p:cNvPr>
          <p:cNvSpPr>
            <a:spLocks noGrp="1"/>
          </p:cNvSpPr>
          <p:nvPr>
            <p:ph type="sldNum" sz="quarter" idx="12"/>
          </p:nvPr>
        </p:nvSpPr>
        <p:spPr/>
        <p:txBody>
          <a:bodyPr/>
          <a:lstStyle/>
          <a:p>
            <a:fld id="{69EFB451-5245-3B4A-B867-91C111468DE5}" type="slidenum">
              <a:rPr lang="en-US" smtClean="0"/>
              <a:t>‹#›</a:t>
            </a:fld>
            <a:endParaRPr lang="en-US"/>
          </a:p>
        </p:txBody>
      </p:sp>
      <p:sp>
        <p:nvSpPr>
          <p:cNvPr id="7" name="Rectangle 6">
            <a:extLst>
              <a:ext uri="{FF2B5EF4-FFF2-40B4-BE49-F238E27FC236}">
                <a16:creationId xmlns:a16="http://schemas.microsoft.com/office/drawing/2014/main" id="{41DF9CE0-E6DA-D44F-AAEE-502EEEA04738}"/>
              </a:ext>
            </a:extLst>
          </p:cNvPr>
          <p:cNvSpPr/>
          <p:nvPr userDrawn="1"/>
        </p:nvSpPr>
        <p:spPr>
          <a:xfrm>
            <a:off x="1" y="0"/>
            <a:ext cx="1222408" cy="6884987"/>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9683" y="365125"/>
            <a:ext cx="814752" cy="850832"/>
          </a:xfrm>
          <a:prstGeom prst="rect">
            <a:avLst/>
          </a:prstGeom>
        </p:spPr>
      </p:pic>
    </p:spTree>
    <p:extLst>
      <p:ext uri="{BB962C8B-B14F-4D97-AF65-F5344CB8AC3E}">
        <p14:creationId xmlns:p14="http://schemas.microsoft.com/office/powerpoint/2010/main" val="2889609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069FFC-C75B-1D44-AB47-EF1A0EC680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F2E3F1-7DB7-0C49-9937-E2B936A135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ECD35E-D246-A149-BA26-7F23D9ACE8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082A38"/>
                </a:solidFill>
              </a:defRPr>
            </a:lvl1pPr>
          </a:lstStyle>
          <a:p>
            <a:fld id="{396874BD-009E-094A-83BC-C5C1C2748EBD}" type="datetimeFigureOut">
              <a:rPr lang="en-US" smtClean="0"/>
              <a:pPr/>
              <a:t>9/3/2020</a:t>
            </a:fld>
            <a:endParaRPr lang="en-US"/>
          </a:p>
        </p:txBody>
      </p:sp>
      <p:sp>
        <p:nvSpPr>
          <p:cNvPr id="5" name="Footer Placeholder 4">
            <a:extLst>
              <a:ext uri="{FF2B5EF4-FFF2-40B4-BE49-F238E27FC236}">
                <a16:creationId xmlns:a16="http://schemas.microsoft.com/office/drawing/2014/main" id="{916D28CD-2EC1-894E-A415-FC5717A24C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082A38"/>
                </a:solidFill>
              </a:defRPr>
            </a:lvl1pPr>
          </a:lstStyle>
          <a:p>
            <a:endParaRPr lang="en-US"/>
          </a:p>
        </p:txBody>
      </p:sp>
      <p:sp>
        <p:nvSpPr>
          <p:cNvPr id="6" name="Slide Number Placeholder 5">
            <a:extLst>
              <a:ext uri="{FF2B5EF4-FFF2-40B4-BE49-F238E27FC236}">
                <a16:creationId xmlns:a16="http://schemas.microsoft.com/office/drawing/2014/main" id="{FD811E29-A7F2-F844-ADAD-3AE0C0472E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082A38"/>
                </a:solidFill>
              </a:defRPr>
            </a:lvl1pPr>
          </a:lstStyle>
          <a:p>
            <a:fld id="{69EFB451-5245-3B4A-B867-91C111468DE5}" type="slidenum">
              <a:rPr lang="en-US" smtClean="0"/>
              <a:pPr/>
              <a:t>‹#›</a:t>
            </a:fld>
            <a:endParaRPr lang="en-US"/>
          </a:p>
        </p:txBody>
      </p:sp>
    </p:spTree>
    <p:extLst>
      <p:ext uri="{BB962C8B-B14F-4D97-AF65-F5344CB8AC3E}">
        <p14:creationId xmlns:p14="http://schemas.microsoft.com/office/powerpoint/2010/main" val="1597300824"/>
      </p:ext>
    </p:extLst>
  </p:cSld>
  <p:clrMap bg1="lt1" tx1="dk1" bg2="lt2" tx2="dk2" accent1="accent1" accent2="accent2" accent3="accent3" accent4="accent4" accent5="accent5" accent6="accent6" hlink="hlink" folHlink="folHlink"/>
  <p:sldLayoutIdLst>
    <p:sldLayoutId id="2147483668" r:id="rId1"/>
    <p:sldLayoutId id="2147483655" r:id="rId2"/>
    <p:sldLayoutId id="2147483663" r:id="rId3"/>
    <p:sldLayoutId id="2147483665" r:id="rId4"/>
    <p:sldLayoutId id="2147483661" r:id="rId5"/>
    <p:sldLayoutId id="2147483664" r:id="rId6"/>
    <p:sldLayoutId id="2147483662" r:id="rId7"/>
    <p:sldLayoutId id="2147483649" r:id="rId8"/>
    <p:sldLayoutId id="2147483650" r:id="rId9"/>
    <p:sldLayoutId id="2147483651" r:id="rId10"/>
    <p:sldLayoutId id="2147483652" r:id="rId11"/>
    <p:sldLayoutId id="2147483653" r:id="rId12"/>
    <p:sldLayoutId id="2147483654" r:id="rId13"/>
    <p:sldLayoutId id="2147483660" r:id="rId14"/>
    <p:sldLayoutId id="2147483656" r:id="rId15"/>
    <p:sldLayoutId id="2147483657" r:id="rId16"/>
    <p:sldLayoutId id="2147483658" r:id="rId17"/>
    <p:sldLayoutId id="2147483659" r:id="rId18"/>
  </p:sldLayoutIdLst>
  <p:txStyles>
    <p:titleStyle>
      <a:lvl1pPr algn="l" defTabSz="914400" rtl="0" eaLnBrk="1" latinLnBrk="0" hangingPunct="1">
        <a:lnSpc>
          <a:spcPct val="90000"/>
        </a:lnSpc>
        <a:spcBef>
          <a:spcPct val="0"/>
        </a:spcBef>
        <a:buNone/>
        <a:defRPr sz="4400" kern="1200">
          <a:solidFill>
            <a:srgbClr val="082A38"/>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82A38"/>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82A38"/>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82A38"/>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82A38"/>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82A38"/>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9.xml"/><Relationship Id="rId4" Type="http://schemas.openxmlformats.org/officeDocument/2006/relationships/image" Target="../media/image8.sv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hyperlink" Target="mailto:TitleIXCoordinator@henry.k12.va.us" TargetMode="External"/><Relationship Id="rId2" Type="http://schemas.openxmlformats.org/officeDocument/2006/relationships/notesSlide" Target="../notesSlides/notesSlide42.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3.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4.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6.xml"/><Relationship Id="rId1" Type="http://schemas.openxmlformats.org/officeDocument/2006/relationships/slideLayout" Target="../slideLayouts/slideLayout9.xml"/><Relationship Id="rId4" Type="http://schemas.openxmlformats.org/officeDocument/2006/relationships/image" Target="../media/image10.sv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8.xml"/><Relationship Id="rId1" Type="http://schemas.openxmlformats.org/officeDocument/2006/relationships/slideLayout" Target="../slideLayouts/slideLayout9.xml"/><Relationship Id="rId4" Type="http://schemas.openxmlformats.org/officeDocument/2006/relationships/image" Target="../media/image10.sv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0.xml"/><Relationship Id="rId1" Type="http://schemas.openxmlformats.org/officeDocument/2006/relationships/slideLayout" Target="../slideLayouts/slideLayout9.xml"/><Relationship Id="rId4" Type="http://schemas.openxmlformats.org/officeDocument/2006/relationships/image" Target="../media/image10.sv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2.xml"/><Relationship Id="rId1" Type="http://schemas.openxmlformats.org/officeDocument/2006/relationships/slideLayout" Target="../slideLayouts/slideLayout9.xml"/><Relationship Id="rId4" Type="http://schemas.openxmlformats.org/officeDocument/2006/relationships/image" Target="../media/image12.sv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4.xml"/><Relationship Id="rId1" Type="http://schemas.openxmlformats.org/officeDocument/2006/relationships/slideLayout" Target="../slideLayouts/slideLayout9.xml"/><Relationship Id="rId4" Type="http://schemas.openxmlformats.org/officeDocument/2006/relationships/image" Target="../media/image10.sv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6.xml"/><Relationship Id="rId1" Type="http://schemas.openxmlformats.org/officeDocument/2006/relationships/slideLayout" Target="../slideLayouts/slideLayout9.xml"/><Relationship Id="rId4" Type="http://schemas.openxmlformats.org/officeDocument/2006/relationships/image" Target="../media/image10.sv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8.xml"/><Relationship Id="rId1" Type="http://schemas.openxmlformats.org/officeDocument/2006/relationships/slideLayout" Target="../slideLayouts/slideLayout9.xml"/><Relationship Id="rId4" Type="http://schemas.openxmlformats.org/officeDocument/2006/relationships/image" Target="../media/image12.sv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0.xml"/><Relationship Id="rId1" Type="http://schemas.openxmlformats.org/officeDocument/2006/relationships/slideLayout" Target="../slideLayouts/slideLayout9.xml"/><Relationship Id="rId4" Type="http://schemas.openxmlformats.org/officeDocument/2006/relationships/image" Target="../media/image10.sv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2.xml"/><Relationship Id="rId1" Type="http://schemas.openxmlformats.org/officeDocument/2006/relationships/slideLayout" Target="../slideLayouts/slideLayout9.xml"/><Relationship Id="rId4" Type="http://schemas.openxmlformats.org/officeDocument/2006/relationships/image" Target="../media/image12.sv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4.xml"/><Relationship Id="rId1" Type="http://schemas.openxmlformats.org/officeDocument/2006/relationships/slideLayout" Target="../slideLayouts/slideLayout9.xml"/><Relationship Id="rId4" Type="http://schemas.openxmlformats.org/officeDocument/2006/relationships/image" Target="../media/image10.sv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6.xml"/><Relationship Id="rId1" Type="http://schemas.openxmlformats.org/officeDocument/2006/relationships/slideLayout" Target="../slideLayouts/slideLayout9.xml"/><Relationship Id="rId4" Type="http://schemas.openxmlformats.org/officeDocument/2006/relationships/image" Target="../media/image10.sv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9.xml"/></Relationships>
</file>

<file path=ppt/slides/_rels/slide6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8.xml"/><Relationship Id="rId1" Type="http://schemas.openxmlformats.org/officeDocument/2006/relationships/slideLayout" Target="../slideLayouts/slideLayout9.xml"/><Relationship Id="rId4" Type="http://schemas.openxmlformats.org/officeDocument/2006/relationships/image" Target="../media/image12.sv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0.xml"/><Relationship Id="rId1" Type="http://schemas.openxmlformats.org/officeDocument/2006/relationships/slideLayout" Target="../slideLayouts/slideLayout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1.xml"/><Relationship Id="rId1" Type="http://schemas.openxmlformats.org/officeDocument/2006/relationships/slideLayout" Target="../slideLayouts/slideLayout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Title IX: Identifying and </a:t>
            </a:r>
            <a:br>
              <a:rPr lang="en-US"/>
            </a:br>
            <a:r>
              <a:rPr lang="en-US"/>
              <a:t>Reporting Sexual Harassment</a:t>
            </a:r>
          </a:p>
        </p:txBody>
      </p:sp>
    </p:spTree>
    <p:extLst>
      <p:ext uri="{BB962C8B-B14F-4D97-AF65-F5344CB8AC3E}">
        <p14:creationId xmlns:p14="http://schemas.microsoft.com/office/powerpoint/2010/main" val="2990032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Rectangle 39">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CA183CC3-8A01-4C6F-82B5-D711BF8D7383}"/>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What is Title IX?</a:t>
            </a:r>
          </a:p>
        </p:txBody>
      </p:sp>
      <p:sp>
        <p:nvSpPr>
          <p:cNvPr id="3" name="Content Placeholder 2">
            <a:extLst>
              <a:ext uri="{FF2B5EF4-FFF2-40B4-BE49-F238E27FC236}">
                <a16:creationId xmlns:a16="http://schemas.microsoft.com/office/drawing/2014/main" id="{0EAAF208-BD73-4A88-8C29-9AE8338EB59B}"/>
              </a:ext>
            </a:extLst>
          </p:cNvPr>
          <p:cNvSpPr>
            <a:spLocks noGrp="1"/>
          </p:cNvSpPr>
          <p:nvPr>
            <p:ph idx="1"/>
          </p:nvPr>
        </p:nvSpPr>
        <p:spPr>
          <a:xfrm>
            <a:off x="1367624" y="2490436"/>
            <a:ext cx="9708995" cy="3567173"/>
          </a:xfrm>
        </p:spPr>
        <p:txBody>
          <a:bodyPr anchor="ctr">
            <a:normAutofit/>
          </a:bodyPr>
          <a:lstStyle/>
          <a:p>
            <a:pPr marL="0" indent="0">
              <a:buNone/>
            </a:pPr>
            <a:r>
              <a:rPr lang="en-US" sz="2400" dirty="0"/>
              <a:t>Title IX of the Education Amendments of 1972 provides that:	</a:t>
            </a:r>
          </a:p>
          <a:p>
            <a:pPr marL="0" indent="0">
              <a:buNone/>
            </a:pPr>
            <a:r>
              <a:rPr lang="en-US" sz="2400" dirty="0"/>
              <a:t>	“No person in the United States shall, on the basis of sex, be 	excluded from participation in, be denied the benefits of, or be 	subjected to discrimination under any education program or activity 	receiving Federal financial assistance.”</a:t>
            </a:r>
          </a:p>
          <a:p>
            <a:pPr marL="0" indent="0">
              <a:buNone/>
            </a:pPr>
            <a:r>
              <a:rPr lang="en-US" sz="2400" dirty="0"/>
              <a:t>20 U.S.C. § 1681</a:t>
            </a:r>
          </a:p>
          <a:p>
            <a:endParaRPr lang="en-US" sz="2400" dirty="0"/>
          </a:p>
        </p:txBody>
      </p:sp>
    </p:spTree>
    <p:extLst>
      <p:ext uri="{BB962C8B-B14F-4D97-AF65-F5344CB8AC3E}">
        <p14:creationId xmlns:p14="http://schemas.microsoft.com/office/powerpoint/2010/main" val="3538725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9AA1293-468B-44BB-BA85-E1228D188F29}"/>
              </a:ext>
            </a:extLst>
          </p:cNvPr>
          <p:cNvSpPr>
            <a:spLocks noGrp="1"/>
          </p:cNvSpPr>
          <p:nvPr>
            <p:ph type="title"/>
          </p:nvPr>
        </p:nvSpPr>
        <p:spPr>
          <a:xfrm>
            <a:off x="934872" y="982272"/>
            <a:ext cx="3388419" cy="4560970"/>
          </a:xfrm>
        </p:spPr>
        <p:txBody>
          <a:bodyPr>
            <a:normAutofit/>
          </a:bodyPr>
          <a:lstStyle/>
          <a:p>
            <a:r>
              <a:rPr lang="en-US" sz="4000">
                <a:solidFill>
                  <a:srgbClr val="FFFFFF"/>
                </a:solidFill>
              </a:rPr>
              <a:t>New Title IX Regulations</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DD899297-FD9B-4075-97D1-C3300B608454}"/>
              </a:ext>
            </a:extLst>
          </p:cNvPr>
          <p:cNvSpPr>
            <a:spLocks noGrp="1"/>
          </p:cNvSpPr>
          <p:nvPr>
            <p:ph idx="1"/>
          </p:nvPr>
        </p:nvSpPr>
        <p:spPr>
          <a:xfrm>
            <a:off x="5221862" y="1719618"/>
            <a:ext cx="5948831" cy="4334629"/>
          </a:xfrm>
        </p:spPr>
        <p:txBody>
          <a:bodyPr anchor="ctr">
            <a:normAutofit/>
          </a:bodyPr>
          <a:lstStyle/>
          <a:p>
            <a:r>
              <a:rPr lang="en-US" sz="2400" dirty="0">
                <a:solidFill>
                  <a:srgbClr val="FEFFFF"/>
                </a:solidFill>
              </a:rPr>
              <a:t>U.S. Department of Education promulgates regulations to implement Title IX.  </a:t>
            </a:r>
          </a:p>
          <a:p>
            <a:r>
              <a:rPr lang="en-US" sz="2400" dirty="0">
                <a:solidFill>
                  <a:srgbClr val="FEFFFF"/>
                </a:solidFill>
              </a:rPr>
              <a:t>New regulations were adopted on May 6, 2020, effective August 18, 2020.</a:t>
            </a:r>
          </a:p>
          <a:p>
            <a:r>
              <a:rPr lang="en-US" sz="2400" dirty="0">
                <a:solidFill>
                  <a:srgbClr val="FEFFFF"/>
                </a:solidFill>
              </a:rPr>
              <a:t>The new regulations, for the first time, specifically define sex discrimination to include sexual harassment.</a:t>
            </a:r>
          </a:p>
          <a:p>
            <a:r>
              <a:rPr lang="en-US" sz="2400" dirty="0">
                <a:solidFill>
                  <a:srgbClr val="FEFFFF"/>
                </a:solidFill>
              </a:rPr>
              <a:t>The regulations impose new and significant requirements on school divisions to identify and respond to reports of sexual harassment. </a:t>
            </a:r>
          </a:p>
        </p:txBody>
      </p:sp>
    </p:spTree>
    <p:extLst>
      <p:ext uri="{BB962C8B-B14F-4D97-AF65-F5344CB8AC3E}">
        <p14:creationId xmlns:p14="http://schemas.microsoft.com/office/powerpoint/2010/main" val="3473372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Rectangle 40">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FC0B11FC-C744-4B47-89B6-0BAD06E1180A}"/>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Applicable School Board Policy </a:t>
            </a:r>
          </a:p>
        </p:txBody>
      </p:sp>
      <p:sp>
        <p:nvSpPr>
          <p:cNvPr id="3" name="Content Placeholder 2">
            <a:extLst>
              <a:ext uri="{FF2B5EF4-FFF2-40B4-BE49-F238E27FC236}">
                <a16:creationId xmlns:a16="http://schemas.microsoft.com/office/drawing/2014/main" id="{34C781B3-D8DA-46B7-97A6-A6476D41E472}"/>
              </a:ext>
            </a:extLst>
          </p:cNvPr>
          <p:cNvSpPr>
            <a:spLocks noGrp="1"/>
          </p:cNvSpPr>
          <p:nvPr>
            <p:ph idx="1"/>
          </p:nvPr>
        </p:nvSpPr>
        <p:spPr>
          <a:xfrm>
            <a:off x="1367624" y="2490436"/>
            <a:ext cx="9708995" cy="3567173"/>
          </a:xfrm>
        </p:spPr>
        <p:txBody>
          <a:bodyPr anchor="ctr">
            <a:normAutofit/>
          </a:bodyPr>
          <a:lstStyle/>
          <a:p>
            <a:r>
              <a:rPr lang="en-US" sz="2400" dirty="0"/>
              <a:t>Policy JFHA/GBA – Prohibition Against Harassment and Retaliation</a:t>
            </a:r>
          </a:p>
          <a:p>
            <a:pPr lvl="1"/>
            <a:r>
              <a:rPr lang="en-US" dirty="0"/>
              <a:t>Policy prohibits sexual harassment (among other things)</a:t>
            </a:r>
          </a:p>
          <a:p>
            <a:pPr lvl="1"/>
            <a:r>
              <a:rPr lang="en-US" dirty="0"/>
              <a:t>Policy applies to employees, students, volunteers, others (but see definitions)</a:t>
            </a:r>
          </a:p>
        </p:txBody>
      </p:sp>
    </p:spTree>
    <p:extLst>
      <p:ext uri="{BB962C8B-B14F-4D97-AF65-F5344CB8AC3E}">
        <p14:creationId xmlns:p14="http://schemas.microsoft.com/office/powerpoint/2010/main" val="1193614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14F842-FCA6-4F1C-A5C8-ECC0A142A690}"/>
              </a:ext>
            </a:extLst>
          </p:cNvPr>
          <p:cNvSpPr>
            <a:spLocks noGrp="1"/>
          </p:cNvSpPr>
          <p:nvPr>
            <p:ph type="title"/>
          </p:nvPr>
        </p:nvSpPr>
        <p:spPr>
          <a:xfrm>
            <a:off x="686834" y="1153572"/>
            <a:ext cx="3200400" cy="4461163"/>
          </a:xfrm>
        </p:spPr>
        <p:txBody>
          <a:bodyPr>
            <a:normAutofit/>
          </a:bodyPr>
          <a:lstStyle/>
          <a:p>
            <a:r>
              <a:rPr lang="en-US">
                <a:solidFill>
                  <a:srgbClr val="FFFFFF"/>
                </a:solidFill>
              </a:rPr>
              <a:t>Prevalence Data</a:t>
            </a:r>
          </a:p>
        </p:txBody>
      </p:sp>
      <p:sp>
        <p:nvSpPr>
          <p:cNvPr id="7"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3A3B55C-B8A2-4E4D-959A-7BF625C7940C}"/>
              </a:ext>
            </a:extLst>
          </p:cNvPr>
          <p:cNvSpPr>
            <a:spLocks noGrp="1"/>
          </p:cNvSpPr>
          <p:nvPr>
            <p:ph idx="1"/>
          </p:nvPr>
        </p:nvSpPr>
        <p:spPr>
          <a:xfrm>
            <a:off x="4447308" y="591344"/>
            <a:ext cx="6906491" cy="5585619"/>
          </a:xfrm>
        </p:spPr>
        <p:txBody>
          <a:bodyPr anchor="ctr">
            <a:normAutofit/>
          </a:bodyPr>
          <a:lstStyle/>
          <a:p>
            <a:r>
              <a:rPr lang="en-US" sz="2600" dirty="0"/>
              <a:t>The commentary to the regulations reference a number of sources of “prevalence data” that demonstrates the prevalence of sexual harassment against children and adolescents and in elementary and secondary schools.</a:t>
            </a:r>
          </a:p>
          <a:p>
            <a:r>
              <a:rPr lang="en-US" sz="2600" dirty="0"/>
              <a:t>This data includes the following:</a:t>
            </a:r>
          </a:p>
          <a:p>
            <a:r>
              <a:rPr lang="en-US" sz="2600" dirty="0"/>
              <a:t>“Data show that sexual assault is most prevalent among adolescents as compared to any other group. School was reported as the most common location for this peer-on-peer victimization to occur. Fifty-one percent of high school girls and 26 percent of high school boys experienced adolescent peer-on-peer sexual assault victimization.”</a:t>
            </a:r>
          </a:p>
        </p:txBody>
      </p:sp>
    </p:spTree>
    <p:extLst>
      <p:ext uri="{BB962C8B-B14F-4D97-AF65-F5344CB8AC3E}">
        <p14:creationId xmlns:p14="http://schemas.microsoft.com/office/powerpoint/2010/main" val="948790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14F842-FCA6-4F1C-A5C8-ECC0A142A690}"/>
              </a:ext>
            </a:extLst>
          </p:cNvPr>
          <p:cNvSpPr>
            <a:spLocks noGrp="1"/>
          </p:cNvSpPr>
          <p:nvPr>
            <p:ph type="title"/>
          </p:nvPr>
        </p:nvSpPr>
        <p:spPr>
          <a:xfrm>
            <a:off x="686834" y="1153572"/>
            <a:ext cx="3200400" cy="4461163"/>
          </a:xfrm>
        </p:spPr>
        <p:txBody>
          <a:bodyPr>
            <a:normAutofit/>
          </a:bodyPr>
          <a:lstStyle/>
          <a:p>
            <a:r>
              <a:rPr lang="en-US">
                <a:solidFill>
                  <a:srgbClr val="FFFFFF"/>
                </a:solidFill>
              </a:rPr>
              <a:t>Prevalence Data</a:t>
            </a:r>
          </a:p>
        </p:txBody>
      </p:sp>
      <p:sp>
        <p:nvSpPr>
          <p:cNvPr id="7"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3A3B55C-B8A2-4E4D-959A-7BF625C7940C}"/>
              </a:ext>
            </a:extLst>
          </p:cNvPr>
          <p:cNvSpPr>
            <a:spLocks noGrp="1"/>
          </p:cNvSpPr>
          <p:nvPr>
            <p:ph idx="1"/>
          </p:nvPr>
        </p:nvSpPr>
        <p:spPr>
          <a:xfrm>
            <a:off x="4447308" y="591344"/>
            <a:ext cx="6906491" cy="5585619"/>
          </a:xfrm>
        </p:spPr>
        <p:txBody>
          <a:bodyPr anchor="ctr">
            <a:normAutofit/>
          </a:bodyPr>
          <a:lstStyle/>
          <a:p>
            <a:r>
              <a:rPr lang="en-US" sz="2400"/>
              <a:t>“One study found that ten percent of children were targets of educator sexual misconduct by the time they graduated from high school.”</a:t>
            </a:r>
          </a:p>
          <a:p>
            <a:r>
              <a:rPr lang="en-US" sz="2400"/>
              <a:t>“Nearly half (48 percent) of U.S. students are subject to sexual harassment or assault at school before they graduate high school (56 percent of girls and 40 percent of boys).”</a:t>
            </a:r>
          </a:p>
        </p:txBody>
      </p:sp>
    </p:spTree>
    <p:extLst>
      <p:ext uri="{BB962C8B-B14F-4D97-AF65-F5344CB8AC3E}">
        <p14:creationId xmlns:p14="http://schemas.microsoft.com/office/powerpoint/2010/main" val="3707620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14F842-FCA6-4F1C-A5C8-ECC0A142A690}"/>
              </a:ext>
            </a:extLst>
          </p:cNvPr>
          <p:cNvSpPr>
            <a:spLocks noGrp="1"/>
          </p:cNvSpPr>
          <p:nvPr>
            <p:ph type="title"/>
          </p:nvPr>
        </p:nvSpPr>
        <p:spPr>
          <a:xfrm>
            <a:off x="686834" y="1153572"/>
            <a:ext cx="3200400" cy="4461163"/>
          </a:xfrm>
        </p:spPr>
        <p:txBody>
          <a:bodyPr>
            <a:normAutofit/>
          </a:bodyPr>
          <a:lstStyle/>
          <a:p>
            <a:r>
              <a:rPr lang="en-US">
                <a:solidFill>
                  <a:srgbClr val="FFFFFF"/>
                </a:solidFill>
              </a:rPr>
              <a:t>Prevalence Data</a:t>
            </a:r>
          </a:p>
        </p:txBody>
      </p:sp>
      <p:sp>
        <p:nvSpPr>
          <p:cNvPr id="7"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3A3B55C-B8A2-4E4D-959A-7BF625C7940C}"/>
              </a:ext>
            </a:extLst>
          </p:cNvPr>
          <p:cNvSpPr>
            <a:spLocks noGrp="1"/>
          </p:cNvSpPr>
          <p:nvPr>
            <p:ph idx="1"/>
          </p:nvPr>
        </p:nvSpPr>
        <p:spPr>
          <a:xfrm>
            <a:off x="4447308" y="591344"/>
            <a:ext cx="6906491" cy="5585619"/>
          </a:xfrm>
        </p:spPr>
        <p:txBody>
          <a:bodyPr anchor="ctr">
            <a:normAutofit/>
          </a:bodyPr>
          <a:lstStyle/>
          <a:p>
            <a:r>
              <a:rPr lang="en-US" sz="2400"/>
              <a:t>“In one study designed to examine sexual harassment victimization among American middle school youth (grades five through eight), verbal victimization was more frequent than physical victimization and sexual assault; the types of sexual harassment experienced and the perpetrators varied by sex, race, and grade level; nearly half (43 percent) of middle school students experienced verbal sexual harassment the previous year; 21 percent of middle school students reported having been pinched, touched, or grabbed in a sexual way, 14 percent reported having been the target of sexual rumors, and nine percent had been victimized with sexually explicit graffiti in school locker rooms or bathrooms.”</a:t>
            </a:r>
          </a:p>
        </p:txBody>
      </p:sp>
    </p:spTree>
    <p:extLst>
      <p:ext uri="{BB962C8B-B14F-4D97-AF65-F5344CB8AC3E}">
        <p14:creationId xmlns:p14="http://schemas.microsoft.com/office/powerpoint/2010/main" val="2901788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14F842-FCA6-4F1C-A5C8-ECC0A142A690}"/>
              </a:ext>
            </a:extLst>
          </p:cNvPr>
          <p:cNvSpPr>
            <a:spLocks noGrp="1"/>
          </p:cNvSpPr>
          <p:nvPr>
            <p:ph type="title"/>
          </p:nvPr>
        </p:nvSpPr>
        <p:spPr>
          <a:xfrm>
            <a:off x="686834" y="1153572"/>
            <a:ext cx="3200400" cy="4461163"/>
          </a:xfrm>
        </p:spPr>
        <p:txBody>
          <a:bodyPr>
            <a:normAutofit/>
          </a:bodyPr>
          <a:lstStyle/>
          <a:p>
            <a:r>
              <a:rPr lang="en-US">
                <a:solidFill>
                  <a:srgbClr val="FFFFFF"/>
                </a:solidFill>
              </a:rPr>
              <a:t>Prevalence Data</a:t>
            </a:r>
          </a:p>
        </p:txBody>
      </p:sp>
      <p:sp>
        <p:nvSpPr>
          <p:cNvPr id="7"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3A3B55C-B8A2-4E4D-959A-7BF625C7940C}"/>
              </a:ext>
            </a:extLst>
          </p:cNvPr>
          <p:cNvSpPr>
            <a:spLocks noGrp="1"/>
          </p:cNvSpPr>
          <p:nvPr>
            <p:ph idx="1"/>
          </p:nvPr>
        </p:nvSpPr>
        <p:spPr>
          <a:xfrm>
            <a:off x="4447308" y="591344"/>
            <a:ext cx="6906491" cy="5585619"/>
          </a:xfrm>
        </p:spPr>
        <p:txBody>
          <a:bodyPr anchor="ctr">
            <a:normAutofit/>
          </a:bodyPr>
          <a:lstStyle/>
          <a:p>
            <a:r>
              <a:rPr lang="en-US" sz="2400"/>
              <a:t>“A survey of 2,064 students in grades eight through 11 indicated: 83 percent of girls have been sexually harassed; 78 percent of boys have been sexually harassed; 38 percent of the students were harassed by teachers or school employees; 36 percent of school employees or teachers were harassed by students; and 42 percent of school employees or teachers had been harassed by each other.”</a:t>
            </a:r>
          </a:p>
        </p:txBody>
      </p:sp>
    </p:spTree>
    <p:extLst>
      <p:ext uri="{BB962C8B-B14F-4D97-AF65-F5344CB8AC3E}">
        <p14:creationId xmlns:p14="http://schemas.microsoft.com/office/powerpoint/2010/main" val="4231971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14F842-FCA6-4F1C-A5C8-ECC0A142A690}"/>
              </a:ext>
            </a:extLst>
          </p:cNvPr>
          <p:cNvSpPr>
            <a:spLocks noGrp="1"/>
          </p:cNvSpPr>
          <p:nvPr>
            <p:ph type="title"/>
          </p:nvPr>
        </p:nvSpPr>
        <p:spPr>
          <a:xfrm>
            <a:off x="686834" y="1153572"/>
            <a:ext cx="3200400" cy="4461163"/>
          </a:xfrm>
        </p:spPr>
        <p:txBody>
          <a:bodyPr>
            <a:normAutofit/>
          </a:bodyPr>
          <a:lstStyle/>
          <a:p>
            <a:r>
              <a:rPr lang="en-US">
                <a:solidFill>
                  <a:srgbClr val="FFFFFF"/>
                </a:solidFill>
              </a:rPr>
              <a:t>Prevalence Data</a:t>
            </a:r>
          </a:p>
        </p:txBody>
      </p:sp>
      <p:sp>
        <p:nvSpPr>
          <p:cNvPr id="7"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3A3B55C-B8A2-4E4D-959A-7BF625C7940C}"/>
              </a:ext>
            </a:extLst>
          </p:cNvPr>
          <p:cNvSpPr>
            <a:spLocks noGrp="1"/>
          </p:cNvSpPr>
          <p:nvPr>
            <p:ph idx="1"/>
          </p:nvPr>
        </p:nvSpPr>
        <p:spPr>
          <a:xfrm>
            <a:off x="4447308" y="591344"/>
            <a:ext cx="6906491" cy="5585619"/>
          </a:xfrm>
        </p:spPr>
        <p:txBody>
          <a:bodyPr anchor="ctr">
            <a:normAutofit/>
          </a:bodyPr>
          <a:lstStyle/>
          <a:p>
            <a:r>
              <a:rPr lang="en-US" sz="2400"/>
              <a:t>“Analysis of the Civil Rights Data Collection for 2015-16, with data from 96,000 public and public charter P-12 educational institutions including magnet schools, special education schools, alternative schools, and juvenile justice facilities showed that: more than three-fourths (79 percent) of the 48,000 public schools with students in grades seven through 12 disclosed zero reported allegations of harassment or bullying on the basis of sex, </a:t>
            </a:r>
            <a:r>
              <a:rPr lang="en-US" sz="2400" u="sng"/>
              <a:t>showing that students experience far more sexual harassment than schools report</a:t>
            </a:r>
            <a:r>
              <a:rPr lang="en-US" sz="2400"/>
              <a:t>.”</a:t>
            </a:r>
          </a:p>
        </p:txBody>
      </p:sp>
    </p:spTree>
    <p:extLst>
      <p:ext uri="{BB962C8B-B14F-4D97-AF65-F5344CB8AC3E}">
        <p14:creationId xmlns:p14="http://schemas.microsoft.com/office/powerpoint/2010/main" val="2737229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14F842-FCA6-4F1C-A5C8-ECC0A142A690}"/>
              </a:ext>
            </a:extLst>
          </p:cNvPr>
          <p:cNvSpPr>
            <a:spLocks noGrp="1"/>
          </p:cNvSpPr>
          <p:nvPr>
            <p:ph type="title"/>
          </p:nvPr>
        </p:nvSpPr>
        <p:spPr>
          <a:xfrm>
            <a:off x="686834" y="591344"/>
            <a:ext cx="3200400" cy="5585619"/>
          </a:xfrm>
        </p:spPr>
        <p:txBody>
          <a:bodyPr>
            <a:normAutofit/>
          </a:bodyPr>
          <a:lstStyle/>
          <a:p>
            <a:r>
              <a:rPr lang="en-US">
                <a:solidFill>
                  <a:srgbClr val="FFFFFF"/>
                </a:solidFill>
              </a:rPr>
              <a:t>#MeToo</a:t>
            </a:r>
          </a:p>
        </p:txBody>
      </p:sp>
      <p:sp>
        <p:nvSpPr>
          <p:cNvPr id="25" name="Arc 2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3A3B55C-B8A2-4E4D-959A-7BF625C7940C}"/>
              </a:ext>
            </a:extLst>
          </p:cNvPr>
          <p:cNvSpPr>
            <a:spLocks noGrp="1"/>
          </p:cNvSpPr>
          <p:nvPr>
            <p:ph idx="1"/>
          </p:nvPr>
        </p:nvSpPr>
        <p:spPr>
          <a:xfrm>
            <a:off x="4447308" y="591344"/>
            <a:ext cx="6906491" cy="5585619"/>
          </a:xfrm>
        </p:spPr>
        <p:txBody>
          <a:bodyPr anchor="ctr">
            <a:normAutofit/>
          </a:bodyPr>
          <a:lstStyle/>
          <a:p>
            <a:r>
              <a:rPr lang="en-US" dirty="0"/>
              <a:t>The #MeToo movement started in 2006 by </a:t>
            </a:r>
            <a:r>
              <a:rPr lang="en-US" dirty="0" err="1"/>
              <a:t>Tarana</a:t>
            </a:r>
            <a:r>
              <a:rPr lang="en-US" dirty="0"/>
              <a:t> Burke, when she created Just Be Inc. to help victims of sexual harassment and abuse. </a:t>
            </a:r>
          </a:p>
          <a:p>
            <a:r>
              <a:rPr lang="en-US" dirty="0"/>
              <a:t>The movement gained prominence approximately 10 years later following heightened attention on college campuses regarding sexual assault and a wave of sexual harassment allegations in the media industry.</a:t>
            </a:r>
          </a:p>
          <a:p>
            <a:pPr lvl="1"/>
            <a:r>
              <a:rPr lang="en-US" dirty="0"/>
              <a:t>Intensified focus after October 15, 2017, when actress Alyssa Milano famously tweeted the hashtag #MeToo to encourage victims of sexual harassment and assault to speak out.</a:t>
            </a:r>
          </a:p>
        </p:txBody>
      </p:sp>
    </p:spTree>
    <p:extLst>
      <p:ext uri="{BB962C8B-B14F-4D97-AF65-F5344CB8AC3E}">
        <p14:creationId xmlns:p14="http://schemas.microsoft.com/office/powerpoint/2010/main" val="1975655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02D886F1-CB4A-4FC1-AAA7-9402B0D0D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762B7B97-C3EE-4AEE-A61F-AFA873FE2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013557" y="0"/>
            <a:ext cx="10178443"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F4985C4-8101-4888-811A-C1A36E1266CB}"/>
              </a:ext>
            </a:extLst>
          </p:cNvPr>
          <p:cNvSpPr>
            <a:spLocks noGrp="1"/>
          </p:cNvSpPr>
          <p:nvPr>
            <p:ph type="title"/>
          </p:nvPr>
        </p:nvSpPr>
        <p:spPr>
          <a:xfrm>
            <a:off x="623787" y="1635358"/>
            <a:ext cx="2752344" cy="2706624"/>
          </a:xfrm>
          <a:prstGeom prst="ellipse">
            <a:avLst/>
          </a:prstGeom>
          <a:solidFill>
            <a:schemeClr val="bg1"/>
          </a:solidFill>
          <a:ln w="174625" cmpd="thinThick">
            <a:solidFill>
              <a:schemeClr val="bg1"/>
            </a:solidFill>
          </a:ln>
        </p:spPr>
        <p:txBody>
          <a:bodyPr>
            <a:normAutofit/>
          </a:bodyPr>
          <a:lstStyle/>
          <a:p>
            <a:pPr algn="ctr"/>
            <a:r>
              <a:rPr lang="en-US" sz="2600">
                <a:cs typeface="Calibri Light"/>
              </a:rPr>
              <a:t>Definition of Sexual Harassment</a:t>
            </a:r>
            <a:endParaRPr lang="en-US" sz="2600"/>
          </a:p>
        </p:txBody>
      </p:sp>
      <p:sp>
        <p:nvSpPr>
          <p:cNvPr id="3" name="Content Placeholder 2">
            <a:extLst>
              <a:ext uri="{FF2B5EF4-FFF2-40B4-BE49-F238E27FC236}">
                <a16:creationId xmlns:a16="http://schemas.microsoft.com/office/drawing/2014/main" id="{7618D1A0-78A1-4110-B5B4-6300A0543617}"/>
              </a:ext>
            </a:extLst>
          </p:cNvPr>
          <p:cNvSpPr>
            <a:spLocks noGrp="1"/>
          </p:cNvSpPr>
          <p:nvPr>
            <p:ph idx="1"/>
          </p:nvPr>
        </p:nvSpPr>
        <p:spPr>
          <a:xfrm>
            <a:off x="4256690" y="1088137"/>
            <a:ext cx="6180082" cy="3801067"/>
          </a:xfrm>
        </p:spPr>
        <p:txBody>
          <a:bodyPr vert="horz" lIns="91440" tIns="45720" rIns="91440" bIns="45720" rtlCol="0" anchor="ctr">
            <a:normAutofit/>
          </a:bodyPr>
          <a:lstStyle/>
          <a:p>
            <a:r>
              <a:rPr lang="en-US" sz="2400">
                <a:solidFill>
                  <a:schemeClr val="bg1"/>
                </a:solidFill>
                <a:cs typeface="Calibri"/>
              </a:rPr>
              <a:t>Three-prong definition</a:t>
            </a:r>
          </a:p>
          <a:p>
            <a:pPr lvl="1"/>
            <a:r>
              <a:rPr lang="en-US">
                <a:solidFill>
                  <a:schemeClr val="bg1"/>
                </a:solidFill>
                <a:ea typeface="+mn-lt"/>
                <a:cs typeface="+mn-lt"/>
              </a:rPr>
              <a:t>Quid pro quo</a:t>
            </a:r>
          </a:p>
          <a:p>
            <a:pPr lvl="1"/>
            <a:r>
              <a:rPr lang="en-US">
                <a:solidFill>
                  <a:schemeClr val="bg1"/>
                </a:solidFill>
                <a:ea typeface="+mn-lt"/>
                <a:cs typeface="+mn-lt"/>
              </a:rPr>
              <a:t>“Unwelcome conduct” (or “Hostile environment”)</a:t>
            </a:r>
          </a:p>
          <a:p>
            <a:pPr lvl="1"/>
            <a:r>
              <a:rPr lang="en-US">
                <a:solidFill>
                  <a:schemeClr val="bg1"/>
                </a:solidFill>
                <a:cs typeface="Calibri"/>
              </a:rPr>
              <a:t>Sexual violence as defined by Federal law</a:t>
            </a:r>
          </a:p>
        </p:txBody>
      </p:sp>
    </p:spTree>
    <p:extLst>
      <p:ext uri="{BB962C8B-B14F-4D97-AF65-F5344CB8AC3E}">
        <p14:creationId xmlns:p14="http://schemas.microsoft.com/office/powerpoint/2010/main" val="3043561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D55E05-51A2-4173-A7FA-869DE4F7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1345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C85DBC-ED12-442E-BC0F-DF0D87ADDA86}"/>
              </a:ext>
            </a:extLst>
          </p:cNvPr>
          <p:cNvSpPr>
            <a:spLocks noGrp="1"/>
          </p:cNvSpPr>
          <p:nvPr>
            <p:ph type="title"/>
          </p:nvPr>
        </p:nvSpPr>
        <p:spPr>
          <a:xfrm>
            <a:off x="838200" y="621792"/>
            <a:ext cx="4795157" cy="5413248"/>
          </a:xfrm>
        </p:spPr>
        <p:txBody>
          <a:bodyPr>
            <a:normAutofit/>
          </a:bodyPr>
          <a:lstStyle/>
          <a:p>
            <a:r>
              <a:rPr lang="en-US" sz="5200">
                <a:solidFill>
                  <a:schemeClr val="bg1"/>
                </a:solidFill>
                <a:cs typeface="Calibri Light"/>
              </a:rPr>
              <a:t>Quid pro quo</a:t>
            </a:r>
            <a:endParaRPr lang="en-US" sz="5200">
              <a:solidFill>
                <a:schemeClr val="bg1"/>
              </a:solidFill>
            </a:endParaRPr>
          </a:p>
        </p:txBody>
      </p:sp>
      <p:sp>
        <p:nvSpPr>
          <p:cNvPr id="3" name="Content Placeholder 2">
            <a:extLst>
              <a:ext uri="{FF2B5EF4-FFF2-40B4-BE49-F238E27FC236}">
                <a16:creationId xmlns:a16="http://schemas.microsoft.com/office/drawing/2014/main" id="{7EE64829-65F4-45A5-939C-43EA93288717}"/>
              </a:ext>
            </a:extLst>
          </p:cNvPr>
          <p:cNvSpPr>
            <a:spLocks noGrp="1"/>
          </p:cNvSpPr>
          <p:nvPr>
            <p:ph idx="1"/>
          </p:nvPr>
        </p:nvSpPr>
        <p:spPr>
          <a:xfrm>
            <a:off x="6521450" y="621792"/>
            <a:ext cx="4832349" cy="5413248"/>
          </a:xfrm>
        </p:spPr>
        <p:txBody>
          <a:bodyPr vert="horz" lIns="91440" tIns="45720" rIns="91440" bIns="45720" rtlCol="0" anchor="ctr">
            <a:normAutofit/>
          </a:bodyPr>
          <a:lstStyle/>
          <a:p>
            <a:r>
              <a:rPr lang="en-US" sz="2400">
                <a:cs typeface="Calibri"/>
              </a:rPr>
              <a:t>"</a:t>
            </a:r>
            <a:r>
              <a:rPr lang="en-US" sz="2400">
                <a:ea typeface="+mn-lt"/>
                <a:cs typeface="+mn-lt"/>
              </a:rPr>
              <a:t>An </a:t>
            </a:r>
            <a:r>
              <a:rPr lang="en-US" sz="2400" b="1">
                <a:ea typeface="+mn-lt"/>
                <a:cs typeface="+mn-lt"/>
              </a:rPr>
              <a:t>employee</a:t>
            </a:r>
            <a:r>
              <a:rPr lang="en-US" sz="2400">
                <a:ea typeface="+mn-lt"/>
                <a:cs typeface="+mn-lt"/>
              </a:rPr>
              <a:t> of the recipient conditioning the provision of an aid, benefit, or service of the recipient on an individual’s participation in unwelcome sexual conduct"</a:t>
            </a:r>
            <a:endParaRPr lang="en-US" sz="2400">
              <a:cs typeface="Calibri"/>
            </a:endParaRPr>
          </a:p>
        </p:txBody>
      </p:sp>
    </p:spTree>
    <p:extLst>
      <p:ext uri="{BB962C8B-B14F-4D97-AF65-F5344CB8AC3E}">
        <p14:creationId xmlns:p14="http://schemas.microsoft.com/office/powerpoint/2010/main" val="312551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D55E05-51A2-4173-A7FA-869DE4F7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1345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C85DBC-ED12-442E-BC0F-DF0D87ADDA86}"/>
              </a:ext>
            </a:extLst>
          </p:cNvPr>
          <p:cNvSpPr>
            <a:spLocks noGrp="1"/>
          </p:cNvSpPr>
          <p:nvPr>
            <p:ph type="title"/>
          </p:nvPr>
        </p:nvSpPr>
        <p:spPr>
          <a:xfrm>
            <a:off x="838200" y="621792"/>
            <a:ext cx="4795157" cy="5413248"/>
          </a:xfrm>
        </p:spPr>
        <p:txBody>
          <a:bodyPr>
            <a:normAutofit fontScale="90000"/>
          </a:bodyPr>
          <a:lstStyle/>
          <a:p>
            <a:r>
              <a:rPr lang="en-US" sz="3600">
                <a:solidFill>
                  <a:schemeClr val="bg1"/>
                </a:solidFill>
                <a:cs typeface="Calibri Light"/>
              </a:rPr>
              <a:t>Quid pro quo:</a:t>
            </a:r>
            <a:br>
              <a:rPr lang="en-US" sz="3600">
                <a:solidFill>
                  <a:schemeClr val="bg1"/>
                </a:solidFill>
                <a:cs typeface="Calibri Light"/>
              </a:rPr>
            </a:br>
            <a:br>
              <a:rPr lang="en-US" sz="3600">
                <a:solidFill>
                  <a:schemeClr val="bg1"/>
                </a:solidFill>
                <a:cs typeface="Calibri Light"/>
              </a:rPr>
            </a:br>
            <a:r>
              <a:rPr lang="en-US" sz="3600">
                <a:solidFill>
                  <a:schemeClr val="bg1"/>
                </a:solidFill>
                <a:cs typeface="Calibri Light"/>
              </a:rPr>
              <a:t>"An employee of the recipient conditioning the provision of an aid, benefit, or service of the recipient on an individual’s participation in unwelcome sexual conduct”</a:t>
            </a:r>
            <a:br>
              <a:rPr lang="en-US" sz="5200">
                <a:solidFill>
                  <a:schemeClr val="bg1"/>
                </a:solidFill>
                <a:cs typeface="Calibri Light"/>
              </a:rPr>
            </a:br>
            <a:endParaRPr lang="en-US" sz="5200">
              <a:solidFill>
                <a:schemeClr val="bg1"/>
              </a:solidFill>
            </a:endParaRPr>
          </a:p>
        </p:txBody>
      </p:sp>
      <p:sp>
        <p:nvSpPr>
          <p:cNvPr id="3" name="Content Placeholder 2">
            <a:extLst>
              <a:ext uri="{FF2B5EF4-FFF2-40B4-BE49-F238E27FC236}">
                <a16:creationId xmlns:a16="http://schemas.microsoft.com/office/drawing/2014/main" id="{7EE64829-65F4-45A5-939C-43EA93288717}"/>
              </a:ext>
            </a:extLst>
          </p:cNvPr>
          <p:cNvSpPr>
            <a:spLocks noGrp="1"/>
          </p:cNvSpPr>
          <p:nvPr>
            <p:ph idx="1"/>
          </p:nvPr>
        </p:nvSpPr>
        <p:spPr>
          <a:xfrm>
            <a:off x="6521450" y="621792"/>
            <a:ext cx="4832349" cy="5413248"/>
          </a:xfrm>
        </p:spPr>
        <p:txBody>
          <a:bodyPr vert="horz" lIns="91440" tIns="45720" rIns="91440" bIns="45720" rtlCol="0" anchor="ctr">
            <a:normAutofit/>
          </a:bodyPr>
          <a:lstStyle/>
          <a:p>
            <a:r>
              <a:rPr lang="en-US" dirty="0">
                <a:ea typeface="+mn-lt"/>
                <a:cs typeface="+mn-lt"/>
              </a:rPr>
              <a:t>Example 1:</a:t>
            </a:r>
          </a:p>
          <a:p>
            <a:pPr lvl="1"/>
            <a:r>
              <a:rPr lang="en-US" dirty="0">
                <a:ea typeface="+mn-lt"/>
                <a:cs typeface="+mn-lt"/>
              </a:rPr>
              <a:t>A principal tells a teacher that the teacher will receive a favorable performance evaluation if the teacher submits to the principal’s sexual advances.</a:t>
            </a:r>
            <a:endParaRPr lang="en-US" dirty="0">
              <a:cs typeface="Calibri"/>
            </a:endParaRPr>
          </a:p>
        </p:txBody>
      </p:sp>
    </p:spTree>
    <p:extLst>
      <p:ext uri="{BB962C8B-B14F-4D97-AF65-F5344CB8AC3E}">
        <p14:creationId xmlns:p14="http://schemas.microsoft.com/office/powerpoint/2010/main" val="3302419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D55E05-51A2-4173-A7FA-869DE4F7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1345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C85DBC-ED12-442E-BC0F-DF0D87ADDA86}"/>
              </a:ext>
            </a:extLst>
          </p:cNvPr>
          <p:cNvSpPr>
            <a:spLocks noGrp="1"/>
          </p:cNvSpPr>
          <p:nvPr>
            <p:ph type="title"/>
          </p:nvPr>
        </p:nvSpPr>
        <p:spPr>
          <a:xfrm>
            <a:off x="838200" y="621792"/>
            <a:ext cx="4795157" cy="5413248"/>
          </a:xfrm>
        </p:spPr>
        <p:txBody>
          <a:bodyPr>
            <a:normAutofit fontScale="90000"/>
          </a:bodyPr>
          <a:lstStyle/>
          <a:p>
            <a:r>
              <a:rPr lang="en-US" sz="3600">
                <a:solidFill>
                  <a:schemeClr val="bg1"/>
                </a:solidFill>
                <a:cs typeface="Calibri Light"/>
              </a:rPr>
              <a:t>Quid pro quo:</a:t>
            </a:r>
            <a:br>
              <a:rPr lang="en-US" sz="3600">
                <a:solidFill>
                  <a:schemeClr val="bg1"/>
                </a:solidFill>
                <a:cs typeface="Calibri Light"/>
              </a:rPr>
            </a:br>
            <a:br>
              <a:rPr lang="en-US" sz="3600">
                <a:solidFill>
                  <a:schemeClr val="bg1"/>
                </a:solidFill>
                <a:cs typeface="Calibri Light"/>
              </a:rPr>
            </a:br>
            <a:r>
              <a:rPr lang="en-US" sz="3600">
                <a:solidFill>
                  <a:schemeClr val="bg1"/>
                </a:solidFill>
                <a:cs typeface="Calibri Light"/>
              </a:rPr>
              <a:t>"An employee of the recipient conditioning the provision of an aid, benefit, or service of the recipient on an individual’s participation in unwelcome sexual conduct”</a:t>
            </a:r>
            <a:br>
              <a:rPr lang="en-US" sz="5200">
                <a:solidFill>
                  <a:schemeClr val="bg1"/>
                </a:solidFill>
                <a:cs typeface="Calibri Light"/>
              </a:rPr>
            </a:br>
            <a:endParaRPr lang="en-US" sz="5200">
              <a:solidFill>
                <a:schemeClr val="bg1"/>
              </a:solidFill>
            </a:endParaRPr>
          </a:p>
        </p:txBody>
      </p:sp>
      <p:sp>
        <p:nvSpPr>
          <p:cNvPr id="3" name="Content Placeholder 2">
            <a:extLst>
              <a:ext uri="{FF2B5EF4-FFF2-40B4-BE49-F238E27FC236}">
                <a16:creationId xmlns:a16="http://schemas.microsoft.com/office/drawing/2014/main" id="{7EE64829-65F4-45A5-939C-43EA93288717}"/>
              </a:ext>
            </a:extLst>
          </p:cNvPr>
          <p:cNvSpPr>
            <a:spLocks noGrp="1"/>
          </p:cNvSpPr>
          <p:nvPr>
            <p:ph idx="1"/>
          </p:nvPr>
        </p:nvSpPr>
        <p:spPr>
          <a:xfrm>
            <a:off x="6521450" y="621792"/>
            <a:ext cx="4832349" cy="5413248"/>
          </a:xfrm>
        </p:spPr>
        <p:txBody>
          <a:bodyPr vert="horz" lIns="91440" tIns="45720" rIns="91440" bIns="45720" rtlCol="0" anchor="ctr">
            <a:normAutofit/>
          </a:bodyPr>
          <a:lstStyle/>
          <a:p>
            <a:r>
              <a:rPr lang="en-US" dirty="0">
                <a:ea typeface="+mn-lt"/>
                <a:cs typeface="+mn-lt"/>
              </a:rPr>
              <a:t>Example 2:</a:t>
            </a:r>
          </a:p>
          <a:p>
            <a:pPr lvl="1"/>
            <a:r>
              <a:rPr lang="en-US" dirty="0">
                <a:ea typeface="+mn-lt"/>
                <a:cs typeface="+mn-lt"/>
              </a:rPr>
              <a:t>A teacher agrees to write college recommendations for a student only if the student submits to the teacher’s romantic advances.</a:t>
            </a:r>
          </a:p>
        </p:txBody>
      </p:sp>
    </p:spTree>
    <p:extLst>
      <p:ext uri="{BB962C8B-B14F-4D97-AF65-F5344CB8AC3E}">
        <p14:creationId xmlns:p14="http://schemas.microsoft.com/office/powerpoint/2010/main" val="297978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D55E05-51A2-4173-A7FA-869DE4F7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1345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C85DBC-ED12-442E-BC0F-DF0D87ADDA86}"/>
              </a:ext>
            </a:extLst>
          </p:cNvPr>
          <p:cNvSpPr>
            <a:spLocks noGrp="1"/>
          </p:cNvSpPr>
          <p:nvPr>
            <p:ph type="title"/>
          </p:nvPr>
        </p:nvSpPr>
        <p:spPr>
          <a:xfrm>
            <a:off x="838200" y="621792"/>
            <a:ext cx="4795157" cy="5413248"/>
          </a:xfrm>
        </p:spPr>
        <p:txBody>
          <a:bodyPr>
            <a:normAutofit/>
          </a:bodyPr>
          <a:lstStyle/>
          <a:p>
            <a:r>
              <a:rPr lang="en-US" sz="5200">
                <a:solidFill>
                  <a:schemeClr val="bg1"/>
                </a:solidFill>
                <a:cs typeface="Calibri Light"/>
              </a:rPr>
              <a:t>"Unwelcome conduct“ </a:t>
            </a:r>
            <a:br>
              <a:rPr lang="en-US" sz="5200">
                <a:solidFill>
                  <a:schemeClr val="bg1"/>
                </a:solidFill>
                <a:cs typeface="Calibri Light"/>
              </a:rPr>
            </a:br>
            <a:r>
              <a:rPr lang="en-US" sz="5200">
                <a:solidFill>
                  <a:schemeClr val="bg1"/>
                </a:solidFill>
                <a:cs typeface="Calibri Light"/>
              </a:rPr>
              <a:t>(aka Hostile environment)</a:t>
            </a:r>
            <a:endParaRPr lang="en-US" sz="5200">
              <a:solidFill>
                <a:schemeClr val="bg1"/>
              </a:solidFill>
            </a:endParaRPr>
          </a:p>
        </p:txBody>
      </p:sp>
      <p:sp>
        <p:nvSpPr>
          <p:cNvPr id="3" name="Content Placeholder 2">
            <a:extLst>
              <a:ext uri="{FF2B5EF4-FFF2-40B4-BE49-F238E27FC236}">
                <a16:creationId xmlns:a16="http://schemas.microsoft.com/office/drawing/2014/main" id="{7EE64829-65F4-45A5-939C-43EA93288717}"/>
              </a:ext>
            </a:extLst>
          </p:cNvPr>
          <p:cNvSpPr>
            <a:spLocks noGrp="1"/>
          </p:cNvSpPr>
          <p:nvPr>
            <p:ph idx="1"/>
          </p:nvPr>
        </p:nvSpPr>
        <p:spPr>
          <a:xfrm>
            <a:off x="6521450" y="621792"/>
            <a:ext cx="4832349" cy="5413248"/>
          </a:xfrm>
        </p:spPr>
        <p:txBody>
          <a:bodyPr vert="horz" lIns="91440" tIns="45720" rIns="91440" bIns="45720" rtlCol="0" anchor="ctr">
            <a:normAutofit/>
          </a:bodyPr>
          <a:lstStyle/>
          <a:p>
            <a:r>
              <a:rPr lang="en-US" sz="2400">
                <a:cs typeface="Calibri"/>
              </a:rPr>
              <a:t>"</a:t>
            </a:r>
            <a:r>
              <a:rPr lang="en-US" sz="2400">
                <a:ea typeface="+mn-lt"/>
                <a:cs typeface="+mn-lt"/>
              </a:rPr>
              <a:t>Unwelcome conduct determined by a reasonable person to be so severe, pervasive, </a:t>
            </a:r>
            <a:r>
              <a:rPr lang="en-US" sz="2400" b="1">
                <a:ea typeface="+mn-lt"/>
                <a:cs typeface="+mn-lt"/>
              </a:rPr>
              <a:t>and</a:t>
            </a:r>
            <a:r>
              <a:rPr lang="en-US" sz="2400">
                <a:ea typeface="+mn-lt"/>
                <a:cs typeface="+mn-lt"/>
              </a:rPr>
              <a:t> objectively offensive that it </a:t>
            </a:r>
            <a:r>
              <a:rPr lang="en-US" sz="2400" b="1">
                <a:ea typeface="+mn-lt"/>
                <a:cs typeface="+mn-lt"/>
              </a:rPr>
              <a:t>effectively denies</a:t>
            </a:r>
            <a:r>
              <a:rPr lang="en-US" sz="2400">
                <a:ea typeface="+mn-lt"/>
                <a:cs typeface="+mn-lt"/>
              </a:rPr>
              <a:t> a person equal access to the recipient’s education program or activity."</a:t>
            </a:r>
          </a:p>
        </p:txBody>
      </p:sp>
    </p:spTree>
    <p:extLst>
      <p:ext uri="{BB962C8B-B14F-4D97-AF65-F5344CB8AC3E}">
        <p14:creationId xmlns:p14="http://schemas.microsoft.com/office/powerpoint/2010/main" val="3416662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D55E05-51A2-4173-A7FA-869DE4F7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1345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C85DBC-ED12-442E-BC0F-DF0D87ADDA86}"/>
              </a:ext>
            </a:extLst>
          </p:cNvPr>
          <p:cNvSpPr>
            <a:spLocks noGrp="1"/>
          </p:cNvSpPr>
          <p:nvPr>
            <p:ph type="title"/>
          </p:nvPr>
        </p:nvSpPr>
        <p:spPr>
          <a:xfrm>
            <a:off x="838200" y="621792"/>
            <a:ext cx="4795157" cy="5413248"/>
          </a:xfrm>
        </p:spPr>
        <p:txBody>
          <a:bodyPr>
            <a:normAutofit/>
          </a:bodyPr>
          <a:lstStyle/>
          <a:p>
            <a:r>
              <a:rPr lang="en-US" sz="2800">
                <a:solidFill>
                  <a:schemeClr val="bg1"/>
                </a:solidFill>
                <a:cs typeface="Calibri Light"/>
              </a:rPr>
              <a:t>"Unwelcome conduct“ </a:t>
            </a:r>
            <a:br>
              <a:rPr lang="en-US" sz="2800">
                <a:solidFill>
                  <a:schemeClr val="bg1"/>
                </a:solidFill>
                <a:cs typeface="Calibri Light"/>
              </a:rPr>
            </a:br>
            <a:r>
              <a:rPr lang="en-US" sz="2800">
                <a:solidFill>
                  <a:schemeClr val="bg1"/>
                </a:solidFill>
                <a:cs typeface="Calibri Light"/>
              </a:rPr>
              <a:t>(aka Hostile environment):</a:t>
            </a:r>
            <a:br>
              <a:rPr lang="en-US" sz="2800">
                <a:solidFill>
                  <a:schemeClr val="bg1"/>
                </a:solidFill>
                <a:cs typeface="Calibri Light"/>
              </a:rPr>
            </a:br>
            <a:r>
              <a:rPr lang="en-US" sz="2800">
                <a:solidFill>
                  <a:schemeClr val="bg1"/>
                </a:solidFill>
                <a:cs typeface="Calibri Light"/>
              </a:rPr>
              <a:t>"Unwelcome conduct determined by a reasonable person to be so severe, pervasive, </a:t>
            </a:r>
            <a:r>
              <a:rPr lang="en-US" sz="2800" b="1" u="sng">
                <a:solidFill>
                  <a:schemeClr val="bg1"/>
                </a:solidFill>
                <a:cs typeface="Calibri Light"/>
              </a:rPr>
              <a:t>and</a:t>
            </a:r>
            <a:r>
              <a:rPr lang="en-US" sz="2800">
                <a:solidFill>
                  <a:schemeClr val="bg1"/>
                </a:solidFill>
                <a:cs typeface="Calibri Light"/>
              </a:rPr>
              <a:t> objectively offensive that it </a:t>
            </a:r>
            <a:r>
              <a:rPr lang="en-US" sz="2800" b="1" u="sng">
                <a:solidFill>
                  <a:schemeClr val="bg1"/>
                </a:solidFill>
                <a:cs typeface="Calibri Light"/>
              </a:rPr>
              <a:t>effectively denies</a:t>
            </a:r>
            <a:r>
              <a:rPr lang="en-US" sz="2800">
                <a:solidFill>
                  <a:schemeClr val="bg1"/>
                </a:solidFill>
                <a:cs typeface="Calibri Light"/>
              </a:rPr>
              <a:t> a person equal access to the recipient’s education program or activity." </a:t>
            </a:r>
            <a:endParaRPr lang="en-US" sz="2800">
              <a:solidFill>
                <a:schemeClr val="bg1"/>
              </a:solidFill>
            </a:endParaRPr>
          </a:p>
        </p:txBody>
      </p:sp>
      <p:sp>
        <p:nvSpPr>
          <p:cNvPr id="3" name="Content Placeholder 2">
            <a:extLst>
              <a:ext uri="{FF2B5EF4-FFF2-40B4-BE49-F238E27FC236}">
                <a16:creationId xmlns:a16="http://schemas.microsoft.com/office/drawing/2014/main" id="{7EE64829-65F4-45A5-939C-43EA93288717}"/>
              </a:ext>
            </a:extLst>
          </p:cNvPr>
          <p:cNvSpPr>
            <a:spLocks noGrp="1"/>
          </p:cNvSpPr>
          <p:nvPr>
            <p:ph idx="1"/>
          </p:nvPr>
        </p:nvSpPr>
        <p:spPr>
          <a:xfrm>
            <a:off x="6521450" y="1043796"/>
            <a:ext cx="4832349" cy="5615796"/>
          </a:xfrm>
        </p:spPr>
        <p:txBody>
          <a:bodyPr vert="horz" lIns="91440" tIns="45720" rIns="91440" bIns="45720" rtlCol="0" anchor="ctr">
            <a:normAutofit/>
          </a:bodyPr>
          <a:lstStyle/>
          <a:p>
            <a:r>
              <a:rPr lang="en-US" sz="2400">
                <a:ea typeface="+mn-lt"/>
                <a:cs typeface="+mn-lt"/>
              </a:rPr>
              <a:t>Example 1:  </a:t>
            </a:r>
            <a:r>
              <a:rPr lang="en-US" sz="2400"/>
              <a:t>A seventh grade female student reported that another student had called her a “bitch” and a “whore” during gym class. </a:t>
            </a:r>
          </a:p>
        </p:txBody>
      </p:sp>
    </p:spTree>
    <p:extLst>
      <p:ext uri="{BB962C8B-B14F-4D97-AF65-F5344CB8AC3E}">
        <p14:creationId xmlns:p14="http://schemas.microsoft.com/office/powerpoint/2010/main" val="34336702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D55E05-51A2-4173-A7FA-869DE4F7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1345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C85DBC-ED12-442E-BC0F-DF0D87ADDA86}"/>
              </a:ext>
            </a:extLst>
          </p:cNvPr>
          <p:cNvSpPr>
            <a:spLocks noGrp="1"/>
          </p:cNvSpPr>
          <p:nvPr>
            <p:ph type="title"/>
          </p:nvPr>
        </p:nvSpPr>
        <p:spPr>
          <a:xfrm>
            <a:off x="838200" y="621792"/>
            <a:ext cx="4795157" cy="5413248"/>
          </a:xfrm>
        </p:spPr>
        <p:txBody>
          <a:bodyPr>
            <a:normAutofit/>
          </a:bodyPr>
          <a:lstStyle/>
          <a:p>
            <a:r>
              <a:rPr lang="en-US" sz="2800">
                <a:solidFill>
                  <a:schemeClr val="bg1"/>
                </a:solidFill>
                <a:cs typeface="Calibri Light"/>
              </a:rPr>
              <a:t>"Unwelcome conduct“ </a:t>
            </a:r>
            <a:br>
              <a:rPr lang="en-US" sz="2800">
                <a:solidFill>
                  <a:schemeClr val="bg1"/>
                </a:solidFill>
                <a:cs typeface="Calibri Light"/>
              </a:rPr>
            </a:br>
            <a:r>
              <a:rPr lang="en-US" sz="2800">
                <a:solidFill>
                  <a:schemeClr val="bg1"/>
                </a:solidFill>
                <a:cs typeface="Calibri Light"/>
              </a:rPr>
              <a:t>(aka Hostile environment):</a:t>
            </a:r>
            <a:br>
              <a:rPr lang="en-US" sz="2800">
                <a:solidFill>
                  <a:schemeClr val="bg1"/>
                </a:solidFill>
                <a:cs typeface="Calibri Light"/>
              </a:rPr>
            </a:br>
            <a:r>
              <a:rPr lang="en-US" sz="2800">
                <a:solidFill>
                  <a:schemeClr val="bg1"/>
                </a:solidFill>
                <a:cs typeface="Calibri Light"/>
              </a:rPr>
              <a:t>"Unwelcome conduct determined by a reasonable person to be so severe, pervasive, </a:t>
            </a:r>
            <a:r>
              <a:rPr lang="en-US" sz="2800" b="1" u="sng">
                <a:solidFill>
                  <a:schemeClr val="bg1"/>
                </a:solidFill>
                <a:cs typeface="Calibri Light"/>
              </a:rPr>
              <a:t>and</a:t>
            </a:r>
            <a:r>
              <a:rPr lang="en-US" sz="2800">
                <a:solidFill>
                  <a:schemeClr val="bg1"/>
                </a:solidFill>
                <a:cs typeface="Calibri Light"/>
              </a:rPr>
              <a:t> objectively offensive that it </a:t>
            </a:r>
            <a:r>
              <a:rPr lang="en-US" sz="2800" b="1" u="sng">
                <a:solidFill>
                  <a:schemeClr val="bg1"/>
                </a:solidFill>
                <a:cs typeface="Calibri Light"/>
              </a:rPr>
              <a:t>effectively denies</a:t>
            </a:r>
            <a:r>
              <a:rPr lang="en-US" sz="2800">
                <a:solidFill>
                  <a:schemeClr val="bg1"/>
                </a:solidFill>
                <a:cs typeface="Calibri Light"/>
              </a:rPr>
              <a:t> a person equal access to the recipient’s education program or activity." </a:t>
            </a:r>
            <a:endParaRPr lang="en-US" sz="2800">
              <a:solidFill>
                <a:schemeClr val="bg1"/>
              </a:solidFill>
            </a:endParaRPr>
          </a:p>
        </p:txBody>
      </p:sp>
      <p:sp>
        <p:nvSpPr>
          <p:cNvPr id="3" name="Content Placeholder 2">
            <a:extLst>
              <a:ext uri="{FF2B5EF4-FFF2-40B4-BE49-F238E27FC236}">
                <a16:creationId xmlns:a16="http://schemas.microsoft.com/office/drawing/2014/main" id="{7EE64829-65F4-45A5-939C-43EA93288717}"/>
              </a:ext>
            </a:extLst>
          </p:cNvPr>
          <p:cNvSpPr>
            <a:spLocks noGrp="1"/>
          </p:cNvSpPr>
          <p:nvPr>
            <p:ph idx="1"/>
          </p:nvPr>
        </p:nvSpPr>
        <p:spPr>
          <a:xfrm>
            <a:off x="6521450" y="1043796"/>
            <a:ext cx="4832349" cy="5615796"/>
          </a:xfrm>
        </p:spPr>
        <p:txBody>
          <a:bodyPr vert="horz" lIns="91440" tIns="45720" rIns="91440" bIns="45720" rtlCol="0" anchor="ctr">
            <a:normAutofit/>
          </a:bodyPr>
          <a:lstStyle/>
          <a:p>
            <a:r>
              <a:rPr lang="en-US" sz="2400">
                <a:ea typeface="+mn-lt"/>
                <a:cs typeface="+mn-lt"/>
              </a:rPr>
              <a:t>Example 1:  </a:t>
            </a:r>
            <a:r>
              <a:rPr lang="en-US" sz="2400"/>
              <a:t>A seventh grade female student reported that another student had called her a “bitch” and a “whore” during gym class. </a:t>
            </a:r>
          </a:p>
          <a:p>
            <a:r>
              <a:rPr lang="en-US" sz="2400"/>
              <a:t>Upon initial investigation, however, the principal discovered from a student witness that this has been ongoing for several weeks involving at least a dozen other students who also called the female student a “bitch” and a “whore” and made similar derogatory statements about her. </a:t>
            </a:r>
          </a:p>
        </p:txBody>
      </p:sp>
    </p:spTree>
    <p:extLst>
      <p:ext uri="{BB962C8B-B14F-4D97-AF65-F5344CB8AC3E}">
        <p14:creationId xmlns:p14="http://schemas.microsoft.com/office/powerpoint/2010/main" val="17237240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D55E05-51A2-4173-A7FA-869DE4F7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1345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C85DBC-ED12-442E-BC0F-DF0D87ADDA86}"/>
              </a:ext>
            </a:extLst>
          </p:cNvPr>
          <p:cNvSpPr>
            <a:spLocks noGrp="1"/>
          </p:cNvSpPr>
          <p:nvPr>
            <p:ph type="title"/>
          </p:nvPr>
        </p:nvSpPr>
        <p:spPr>
          <a:xfrm>
            <a:off x="838200" y="621792"/>
            <a:ext cx="4795157" cy="5413248"/>
          </a:xfrm>
        </p:spPr>
        <p:txBody>
          <a:bodyPr>
            <a:normAutofit/>
          </a:bodyPr>
          <a:lstStyle/>
          <a:p>
            <a:r>
              <a:rPr lang="en-US" sz="2800">
                <a:solidFill>
                  <a:schemeClr val="bg1"/>
                </a:solidFill>
                <a:cs typeface="Calibri Light"/>
              </a:rPr>
              <a:t>"Unwelcome conduct“ </a:t>
            </a:r>
            <a:br>
              <a:rPr lang="en-US" sz="2800">
                <a:solidFill>
                  <a:schemeClr val="bg1"/>
                </a:solidFill>
                <a:cs typeface="Calibri Light"/>
              </a:rPr>
            </a:br>
            <a:r>
              <a:rPr lang="en-US" sz="2800">
                <a:solidFill>
                  <a:schemeClr val="bg1"/>
                </a:solidFill>
                <a:cs typeface="Calibri Light"/>
              </a:rPr>
              <a:t>(aka Hostile environment):</a:t>
            </a:r>
            <a:br>
              <a:rPr lang="en-US" sz="2800">
                <a:solidFill>
                  <a:schemeClr val="bg1"/>
                </a:solidFill>
                <a:cs typeface="Calibri Light"/>
              </a:rPr>
            </a:br>
            <a:r>
              <a:rPr lang="en-US" sz="2800">
                <a:solidFill>
                  <a:schemeClr val="bg1"/>
                </a:solidFill>
                <a:cs typeface="Calibri Light"/>
              </a:rPr>
              <a:t>"Unwelcome conduct determined by a reasonable person to be so severe, pervasive, </a:t>
            </a:r>
            <a:r>
              <a:rPr lang="en-US" sz="2800" b="1" u="sng">
                <a:solidFill>
                  <a:schemeClr val="bg1"/>
                </a:solidFill>
                <a:cs typeface="Calibri Light"/>
              </a:rPr>
              <a:t>and</a:t>
            </a:r>
            <a:r>
              <a:rPr lang="en-US" sz="2800">
                <a:solidFill>
                  <a:schemeClr val="bg1"/>
                </a:solidFill>
                <a:cs typeface="Calibri Light"/>
              </a:rPr>
              <a:t> objectively offensive that it </a:t>
            </a:r>
            <a:r>
              <a:rPr lang="en-US" sz="2800" b="1" u="sng">
                <a:solidFill>
                  <a:schemeClr val="bg1"/>
                </a:solidFill>
                <a:cs typeface="Calibri Light"/>
              </a:rPr>
              <a:t>effectively denies</a:t>
            </a:r>
            <a:r>
              <a:rPr lang="en-US" sz="2800">
                <a:solidFill>
                  <a:schemeClr val="bg1"/>
                </a:solidFill>
                <a:cs typeface="Calibri Light"/>
              </a:rPr>
              <a:t> a person equal access to the recipient’s education program or activity." </a:t>
            </a:r>
            <a:endParaRPr lang="en-US" sz="2800">
              <a:solidFill>
                <a:schemeClr val="bg1"/>
              </a:solidFill>
            </a:endParaRPr>
          </a:p>
        </p:txBody>
      </p:sp>
      <p:sp>
        <p:nvSpPr>
          <p:cNvPr id="3" name="Content Placeholder 2">
            <a:extLst>
              <a:ext uri="{FF2B5EF4-FFF2-40B4-BE49-F238E27FC236}">
                <a16:creationId xmlns:a16="http://schemas.microsoft.com/office/drawing/2014/main" id="{7EE64829-65F4-45A5-939C-43EA93288717}"/>
              </a:ext>
            </a:extLst>
          </p:cNvPr>
          <p:cNvSpPr>
            <a:spLocks noGrp="1"/>
          </p:cNvSpPr>
          <p:nvPr>
            <p:ph idx="1"/>
          </p:nvPr>
        </p:nvSpPr>
        <p:spPr>
          <a:xfrm>
            <a:off x="6521450" y="1043796"/>
            <a:ext cx="4832349" cy="5615796"/>
          </a:xfrm>
        </p:spPr>
        <p:txBody>
          <a:bodyPr vert="horz" lIns="91440" tIns="45720" rIns="91440" bIns="45720" rtlCol="0" anchor="ctr">
            <a:normAutofit fontScale="92500"/>
          </a:bodyPr>
          <a:lstStyle/>
          <a:p>
            <a:r>
              <a:rPr lang="en-US" sz="2400">
                <a:ea typeface="+mn-lt"/>
                <a:cs typeface="+mn-lt"/>
              </a:rPr>
              <a:t>Example 1:  </a:t>
            </a:r>
            <a:r>
              <a:rPr lang="en-US" sz="2400"/>
              <a:t>A seventh grade female student reported that another student had called her a “bitch” and a “whore” during gym class. </a:t>
            </a:r>
          </a:p>
          <a:p>
            <a:r>
              <a:rPr lang="en-US" sz="2400"/>
              <a:t>Upon initial investigation, however, the principal discovered from a student witness that this has been ongoing for several weeks involving at least a dozen other students who also called the female student a “bitch” and a “whore” and made similar derogatory statements about her. </a:t>
            </a:r>
          </a:p>
          <a:p>
            <a:r>
              <a:rPr lang="en-US" sz="2400"/>
              <a:t>In addition, the student reported that she felt isolated from her peers.  A review of her attendance also shows that she has been increasingly absent from school.  </a:t>
            </a:r>
          </a:p>
        </p:txBody>
      </p:sp>
    </p:spTree>
    <p:extLst>
      <p:ext uri="{BB962C8B-B14F-4D97-AF65-F5344CB8AC3E}">
        <p14:creationId xmlns:p14="http://schemas.microsoft.com/office/powerpoint/2010/main" val="14800401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D55E05-51A2-4173-A7FA-869DE4F7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1345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C85DBC-ED12-442E-BC0F-DF0D87ADDA86}"/>
              </a:ext>
            </a:extLst>
          </p:cNvPr>
          <p:cNvSpPr>
            <a:spLocks noGrp="1"/>
          </p:cNvSpPr>
          <p:nvPr>
            <p:ph type="title"/>
          </p:nvPr>
        </p:nvSpPr>
        <p:spPr>
          <a:xfrm>
            <a:off x="838200" y="621792"/>
            <a:ext cx="4795157" cy="5413248"/>
          </a:xfrm>
        </p:spPr>
        <p:txBody>
          <a:bodyPr>
            <a:normAutofit/>
          </a:bodyPr>
          <a:lstStyle/>
          <a:p>
            <a:r>
              <a:rPr lang="en-US" sz="2800">
                <a:solidFill>
                  <a:schemeClr val="bg1"/>
                </a:solidFill>
                <a:cs typeface="Calibri Light"/>
              </a:rPr>
              <a:t>"Unwelcome conduct“ </a:t>
            </a:r>
            <a:br>
              <a:rPr lang="en-US" sz="2800">
                <a:solidFill>
                  <a:schemeClr val="bg1"/>
                </a:solidFill>
                <a:cs typeface="Calibri Light"/>
              </a:rPr>
            </a:br>
            <a:r>
              <a:rPr lang="en-US" sz="2800">
                <a:solidFill>
                  <a:schemeClr val="bg1"/>
                </a:solidFill>
                <a:cs typeface="Calibri Light"/>
              </a:rPr>
              <a:t>(aka Hostile environment):</a:t>
            </a:r>
            <a:br>
              <a:rPr lang="en-US" sz="2800">
                <a:solidFill>
                  <a:schemeClr val="bg1"/>
                </a:solidFill>
                <a:cs typeface="Calibri Light"/>
              </a:rPr>
            </a:br>
            <a:r>
              <a:rPr lang="en-US" sz="2800">
                <a:solidFill>
                  <a:schemeClr val="bg1"/>
                </a:solidFill>
                <a:cs typeface="Calibri Light"/>
              </a:rPr>
              <a:t>"Unwelcome conduct determined by a reasonable person to be so severe, pervasive, </a:t>
            </a:r>
            <a:r>
              <a:rPr lang="en-US" sz="2800" b="1" u="sng">
                <a:solidFill>
                  <a:schemeClr val="bg1"/>
                </a:solidFill>
                <a:cs typeface="Calibri Light"/>
              </a:rPr>
              <a:t>and</a:t>
            </a:r>
            <a:r>
              <a:rPr lang="en-US" sz="2800">
                <a:solidFill>
                  <a:schemeClr val="bg1"/>
                </a:solidFill>
                <a:cs typeface="Calibri Light"/>
              </a:rPr>
              <a:t> objectively offensive that it </a:t>
            </a:r>
            <a:r>
              <a:rPr lang="en-US" sz="2800" b="1" u="sng">
                <a:solidFill>
                  <a:schemeClr val="bg1"/>
                </a:solidFill>
                <a:cs typeface="Calibri Light"/>
              </a:rPr>
              <a:t>effectively denies</a:t>
            </a:r>
            <a:r>
              <a:rPr lang="en-US" sz="2800">
                <a:solidFill>
                  <a:schemeClr val="bg1"/>
                </a:solidFill>
                <a:cs typeface="Calibri Light"/>
              </a:rPr>
              <a:t> a person equal access to the recipient’s education program or activity." </a:t>
            </a:r>
            <a:endParaRPr lang="en-US" sz="2800">
              <a:solidFill>
                <a:schemeClr val="bg1"/>
              </a:solidFill>
            </a:endParaRPr>
          </a:p>
        </p:txBody>
      </p:sp>
      <p:sp>
        <p:nvSpPr>
          <p:cNvPr id="3" name="Content Placeholder 2">
            <a:extLst>
              <a:ext uri="{FF2B5EF4-FFF2-40B4-BE49-F238E27FC236}">
                <a16:creationId xmlns:a16="http://schemas.microsoft.com/office/drawing/2014/main" id="{7EE64829-65F4-45A5-939C-43EA93288717}"/>
              </a:ext>
            </a:extLst>
          </p:cNvPr>
          <p:cNvSpPr>
            <a:spLocks noGrp="1"/>
          </p:cNvSpPr>
          <p:nvPr>
            <p:ph idx="1"/>
          </p:nvPr>
        </p:nvSpPr>
        <p:spPr>
          <a:xfrm>
            <a:off x="6521450" y="1043796"/>
            <a:ext cx="4832349" cy="5615796"/>
          </a:xfrm>
        </p:spPr>
        <p:txBody>
          <a:bodyPr vert="horz" lIns="91440" tIns="45720" rIns="91440" bIns="45720" rtlCol="0" anchor="ctr">
            <a:normAutofit fontScale="92500" lnSpcReduction="20000"/>
          </a:bodyPr>
          <a:lstStyle/>
          <a:p>
            <a:r>
              <a:rPr lang="en-US" sz="2400" dirty="0">
                <a:ea typeface="+mn-lt"/>
                <a:cs typeface="+mn-lt"/>
              </a:rPr>
              <a:t>Example 1:  </a:t>
            </a:r>
            <a:r>
              <a:rPr lang="en-US" sz="2400" dirty="0"/>
              <a:t>A seventh grade female student reported that another student had called her a “bitch” and a “whore” during gym class. </a:t>
            </a:r>
          </a:p>
          <a:p>
            <a:r>
              <a:rPr lang="en-US" sz="2400" dirty="0"/>
              <a:t>Upon initial investigation, however, the principal discovered from a student witness that this has been ongoing for several weeks involving at least a dozen other students who also called the female student a “bitch” and a “whore” and made similar derogatory statements about her. </a:t>
            </a:r>
          </a:p>
          <a:p>
            <a:r>
              <a:rPr lang="en-US" sz="2400" dirty="0"/>
              <a:t>In addition, the student reported that she felt isolated from her peers.  A review of her attendance also shows that she has been increasingly absent from school.  </a:t>
            </a:r>
          </a:p>
          <a:p>
            <a:r>
              <a:rPr lang="en-US" sz="2400"/>
              <a:t>After several more weeks, during which the student’s grades decline drastically, she withdrew from school.</a:t>
            </a:r>
          </a:p>
        </p:txBody>
      </p:sp>
    </p:spTree>
    <p:extLst>
      <p:ext uri="{BB962C8B-B14F-4D97-AF65-F5344CB8AC3E}">
        <p14:creationId xmlns:p14="http://schemas.microsoft.com/office/powerpoint/2010/main" val="20304961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D55E05-51A2-4173-A7FA-869DE4F7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1345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C85DBC-ED12-442E-BC0F-DF0D87ADDA86}"/>
              </a:ext>
            </a:extLst>
          </p:cNvPr>
          <p:cNvSpPr>
            <a:spLocks noGrp="1"/>
          </p:cNvSpPr>
          <p:nvPr>
            <p:ph type="title"/>
          </p:nvPr>
        </p:nvSpPr>
        <p:spPr>
          <a:xfrm>
            <a:off x="838200" y="621792"/>
            <a:ext cx="4795157" cy="5413248"/>
          </a:xfrm>
        </p:spPr>
        <p:txBody>
          <a:bodyPr>
            <a:normAutofit/>
          </a:bodyPr>
          <a:lstStyle/>
          <a:p>
            <a:r>
              <a:rPr lang="en-US" sz="2800">
                <a:solidFill>
                  <a:schemeClr val="bg1"/>
                </a:solidFill>
                <a:cs typeface="Calibri Light"/>
              </a:rPr>
              <a:t>"Unwelcome conduct“ </a:t>
            </a:r>
            <a:br>
              <a:rPr lang="en-US" sz="2800">
                <a:solidFill>
                  <a:schemeClr val="bg1"/>
                </a:solidFill>
                <a:cs typeface="Calibri Light"/>
              </a:rPr>
            </a:br>
            <a:r>
              <a:rPr lang="en-US" sz="2800">
                <a:solidFill>
                  <a:schemeClr val="bg1"/>
                </a:solidFill>
                <a:cs typeface="Calibri Light"/>
              </a:rPr>
              <a:t>(aka Hostile environment):</a:t>
            </a:r>
            <a:br>
              <a:rPr lang="en-US" sz="2800">
                <a:solidFill>
                  <a:schemeClr val="bg1"/>
                </a:solidFill>
                <a:cs typeface="Calibri Light"/>
              </a:rPr>
            </a:br>
            <a:r>
              <a:rPr lang="en-US" sz="2800">
                <a:solidFill>
                  <a:schemeClr val="bg1"/>
                </a:solidFill>
                <a:cs typeface="Calibri Light"/>
              </a:rPr>
              <a:t>"Unwelcome conduct determined by a reasonable person to be so severe, pervasive, </a:t>
            </a:r>
            <a:r>
              <a:rPr lang="en-US" sz="2800" b="1" u="sng">
                <a:solidFill>
                  <a:schemeClr val="bg1"/>
                </a:solidFill>
                <a:cs typeface="Calibri Light"/>
              </a:rPr>
              <a:t>and</a:t>
            </a:r>
            <a:r>
              <a:rPr lang="en-US" sz="2800">
                <a:solidFill>
                  <a:schemeClr val="bg1"/>
                </a:solidFill>
                <a:cs typeface="Calibri Light"/>
              </a:rPr>
              <a:t> objectively offensive that it </a:t>
            </a:r>
            <a:r>
              <a:rPr lang="en-US" sz="2800" b="1" u="sng">
                <a:solidFill>
                  <a:schemeClr val="bg1"/>
                </a:solidFill>
                <a:cs typeface="Calibri Light"/>
              </a:rPr>
              <a:t>effectively denies</a:t>
            </a:r>
            <a:r>
              <a:rPr lang="en-US" sz="2800">
                <a:solidFill>
                  <a:schemeClr val="bg1"/>
                </a:solidFill>
                <a:cs typeface="Calibri Light"/>
              </a:rPr>
              <a:t> a person equal access to the recipient’s education program or activity." </a:t>
            </a:r>
            <a:endParaRPr lang="en-US" sz="2800">
              <a:solidFill>
                <a:schemeClr val="bg1"/>
              </a:solidFill>
            </a:endParaRPr>
          </a:p>
        </p:txBody>
      </p:sp>
      <p:sp>
        <p:nvSpPr>
          <p:cNvPr id="3" name="Content Placeholder 2">
            <a:extLst>
              <a:ext uri="{FF2B5EF4-FFF2-40B4-BE49-F238E27FC236}">
                <a16:creationId xmlns:a16="http://schemas.microsoft.com/office/drawing/2014/main" id="{7EE64829-65F4-45A5-939C-43EA93288717}"/>
              </a:ext>
            </a:extLst>
          </p:cNvPr>
          <p:cNvSpPr>
            <a:spLocks noGrp="1"/>
          </p:cNvSpPr>
          <p:nvPr>
            <p:ph idx="1"/>
          </p:nvPr>
        </p:nvSpPr>
        <p:spPr>
          <a:xfrm>
            <a:off x="6521450" y="1043796"/>
            <a:ext cx="4832349" cy="5615796"/>
          </a:xfrm>
        </p:spPr>
        <p:txBody>
          <a:bodyPr vert="horz" lIns="91440" tIns="45720" rIns="91440" bIns="45720" rtlCol="0" anchor="ctr">
            <a:normAutofit/>
          </a:bodyPr>
          <a:lstStyle/>
          <a:p>
            <a:r>
              <a:rPr lang="en-US" sz="2400">
                <a:ea typeface="+mn-lt"/>
                <a:cs typeface="+mn-lt"/>
              </a:rPr>
              <a:t>Example 2:  The parent of a high school student reports that a teacher has been communicating with the student via social media in an overly personal manner. </a:t>
            </a:r>
          </a:p>
        </p:txBody>
      </p:sp>
    </p:spTree>
    <p:extLst>
      <p:ext uri="{BB962C8B-B14F-4D97-AF65-F5344CB8AC3E}">
        <p14:creationId xmlns:p14="http://schemas.microsoft.com/office/powerpoint/2010/main" val="68601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D55E05-51A2-4173-A7FA-869DE4F7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1345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C85DBC-ED12-442E-BC0F-DF0D87ADDA86}"/>
              </a:ext>
            </a:extLst>
          </p:cNvPr>
          <p:cNvSpPr>
            <a:spLocks noGrp="1"/>
          </p:cNvSpPr>
          <p:nvPr>
            <p:ph type="title"/>
          </p:nvPr>
        </p:nvSpPr>
        <p:spPr>
          <a:xfrm>
            <a:off x="838200" y="621792"/>
            <a:ext cx="4795157" cy="5413248"/>
          </a:xfrm>
        </p:spPr>
        <p:txBody>
          <a:bodyPr>
            <a:normAutofit/>
          </a:bodyPr>
          <a:lstStyle/>
          <a:p>
            <a:r>
              <a:rPr lang="en-US" sz="2800">
                <a:solidFill>
                  <a:schemeClr val="bg1"/>
                </a:solidFill>
                <a:cs typeface="Calibri Light"/>
              </a:rPr>
              <a:t>"Unwelcome conduct“ </a:t>
            </a:r>
            <a:br>
              <a:rPr lang="en-US" sz="2800">
                <a:solidFill>
                  <a:schemeClr val="bg1"/>
                </a:solidFill>
                <a:cs typeface="Calibri Light"/>
              </a:rPr>
            </a:br>
            <a:r>
              <a:rPr lang="en-US" sz="2800">
                <a:solidFill>
                  <a:schemeClr val="bg1"/>
                </a:solidFill>
                <a:cs typeface="Calibri Light"/>
              </a:rPr>
              <a:t>(aka Hostile environment):</a:t>
            </a:r>
            <a:br>
              <a:rPr lang="en-US" sz="2800">
                <a:solidFill>
                  <a:schemeClr val="bg1"/>
                </a:solidFill>
                <a:cs typeface="Calibri Light"/>
              </a:rPr>
            </a:br>
            <a:r>
              <a:rPr lang="en-US" sz="2800">
                <a:solidFill>
                  <a:schemeClr val="bg1"/>
                </a:solidFill>
                <a:cs typeface="Calibri Light"/>
              </a:rPr>
              <a:t>"Unwelcome conduct determined by a reasonable person to be so severe, pervasive, </a:t>
            </a:r>
            <a:r>
              <a:rPr lang="en-US" sz="2800" b="1" u="sng">
                <a:solidFill>
                  <a:schemeClr val="bg1"/>
                </a:solidFill>
                <a:cs typeface="Calibri Light"/>
              </a:rPr>
              <a:t>and</a:t>
            </a:r>
            <a:r>
              <a:rPr lang="en-US" sz="2800">
                <a:solidFill>
                  <a:schemeClr val="bg1"/>
                </a:solidFill>
                <a:cs typeface="Calibri Light"/>
              </a:rPr>
              <a:t> objectively offensive that it </a:t>
            </a:r>
            <a:r>
              <a:rPr lang="en-US" sz="2800" b="1" u="sng">
                <a:solidFill>
                  <a:schemeClr val="bg1"/>
                </a:solidFill>
                <a:cs typeface="Calibri Light"/>
              </a:rPr>
              <a:t>effectively denies</a:t>
            </a:r>
            <a:r>
              <a:rPr lang="en-US" sz="2800">
                <a:solidFill>
                  <a:schemeClr val="bg1"/>
                </a:solidFill>
                <a:cs typeface="Calibri Light"/>
              </a:rPr>
              <a:t> a person equal access to the recipient’s education program or activity." </a:t>
            </a:r>
            <a:endParaRPr lang="en-US" sz="2800">
              <a:solidFill>
                <a:schemeClr val="bg1"/>
              </a:solidFill>
            </a:endParaRPr>
          </a:p>
        </p:txBody>
      </p:sp>
      <p:sp>
        <p:nvSpPr>
          <p:cNvPr id="3" name="Content Placeholder 2">
            <a:extLst>
              <a:ext uri="{FF2B5EF4-FFF2-40B4-BE49-F238E27FC236}">
                <a16:creationId xmlns:a16="http://schemas.microsoft.com/office/drawing/2014/main" id="{7EE64829-65F4-45A5-939C-43EA93288717}"/>
              </a:ext>
            </a:extLst>
          </p:cNvPr>
          <p:cNvSpPr>
            <a:spLocks noGrp="1"/>
          </p:cNvSpPr>
          <p:nvPr>
            <p:ph idx="1"/>
          </p:nvPr>
        </p:nvSpPr>
        <p:spPr>
          <a:xfrm>
            <a:off x="6521450" y="1043796"/>
            <a:ext cx="4832349" cy="5615796"/>
          </a:xfrm>
        </p:spPr>
        <p:txBody>
          <a:bodyPr vert="horz" lIns="91440" tIns="45720" rIns="91440" bIns="45720" rtlCol="0" anchor="ctr">
            <a:normAutofit/>
          </a:bodyPr>
          <a:lstStyle/>
          <a:p>
            <a:r>
              <a:rPr lang="en-US" sz="2400">
                <a:ea typeface="+mn-lt"/>
                <a:cs typeface="+mn-lt"/>
              </a:rPr>
              <a:t>Example 2:  The parent of a high school student reports that a teacher has been communicating with the student via social media in an overly personal manner. </a:t>
            </a:r>
          </a:p>
          <a:p>
            <a:r>
              <a:rPr lang="en-US" sz="2400">
                <a:ea typeface="+mn-lt"/>
                <a:cs typeface="+mn-lt"/>
              </a:rPr>
              <a:t>The messages include telling the student that he is attractive.</a:t>
            </a:r>
          </a:p>
        </p:txBody>
      </p:sp>
    </p:spTree>
    <p:extLst>
      <p:ext uri="{BB962C8B-B14F-4D97-AF65-F5344CB8AC3E}">
        <p14:creationId xmlns:p14="http://schemas.microsoft.com/office/powerpoint/2010/main" val="37148540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D55E05-51A2-4173-A7FA-869DE4F7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1345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C85DBC-ED12-442E-BC0F-DF0D87ADDA86}"/>
              </a:ext>
            </a:extLst>
          </p:cNvPr>
          <p:cNvSpPr>
            <a:spLocks noGrp="1"/>
          </p:cNvSpPr>
          <p:nvPr>
            <p:ph type="title"/>
          </p:nvPr>
        </p:nvSpPr>
        <p:spPr>
          <a:xfrm>
            <a:off x="838200" y="621792"/>
            <a:ext cx="4795157" cy="5413248"/>
          </a:xfrm>
        </p:spPr>
        <p:txBody>
          <a:bodyPr>
            <a:normAutofit/>
          </a:bodyPr>
          <a:lstStyle/>
          <a:p>
            <a:r>
              <a:rPr lang="en-US" sz="2800">
                <a:solidFill>
                  <a:schemeClr val="bg1"/>
                </a:solidFill>
                <a:cs typeface="Calibri Light"/>
              </a:rPr>
              <a:t>"Unwelcome conduct“ </a:t>
            </a:r>
            <a:br>
              <a:rPr lang="en-US" sz="2800">
                <a:solidFill>
                  <a:schemeClr val="bg1"/>
                </a:solidFill>
                <a:cs typeface="Calibri Light"/>
              </a:rPr>
            </a:br>
            <a:r>
              <a:rPr lang="en-US" sz="2800">
                <a:solidFill>
                  <a:schemeClr val="bg1"/>
                </a:solidFill>
                <a:cs typeface="Calibri Light"/>
              </a:rPr>
              <a:t>(aka Hostile environment):</a:t>
            </a:r>
            <a:br>
              <a:rPr lang="en-US" sz="2800">
                <a:solidFill>
                  <a:schemeClr val="bg1"/>
                </a:solidFill>
                <a:cs typeface="Calibri Light"/>
              </a:rPr>
            </a:br>
            <a:r>
              <a:rPr lang="en-US" sz="2800">
                <a:solidFill>
                  <a:schemeClr val="bg1"/>
                </a:solidFill>
                <a:cs typeface="Calibri Light"/>
              </a:rPr>
              <a:t>"Unwelcome conduct determined by a reasonable person to be so severe, pervasive, </a:t>
            </a:r>
            <a:r>
              <a:rPr lang="en-US" sz="2800" b="1" u="sng">
                <a:solidFill>
                  <a:schemeClr val="bg1"/>
                </a:solidFill>
                <a:cs typeface="Calibri Light"/>
              </a:rPr>
              <a:t>and</a:t>
            </a:r>
            <a:r>
              <a:rPr lang="en-US" sz="2800">
                <a:solidFill>
                  <a:schemeClr val="bg1"/>
                </a:solidFill>
                <a:cs typeface="Calibri Light"/>
              </a:rPr>
              <a:t> objectively offensive that it </a:t>
            </a:r>
            <a:r>
              <a:rPr lang="en-US" sz="2800" b="1" u="sng">
                <a:solidFill>
                  <a:schemeClr val="bg1"/>
                </a:solidFill>
                <a:cs typeface="Calibri Light"/>
              </a:rPr>
              <a:t>effectively denies</a:t>
            </a:r>
            <a:r>
              <a:rPr lang="en-US" sz="2800">
                <a:solidFill>
                  <a:schemeClr val="bg1"/>
                </a:solidFill>
                <a:cs typeface="Calibri Light"/>
              </a:rPr>
              <a:t> a person equal access to the recipient’s education program or activity." </a:t>
            </a:r>
            <a:endParaRPr lang="en-US" sz="2800">
              <a:solidFill>
                <a:schemeClr val="bg1"/>
              </a:solidFill>
            </a:endParaRPr>
          </a:p>
        </p:txBody>
      </p:sp>
      <p:sp>
        <p:nvSpPr>
          <p:cNvPr id="3" name="Content Placeholder 2">
            <a:extLst>
              <a:ext uri="{FF2B5EF4-FFF2-40B4-BE49-F238E27FC236}">
                <a16:creationId xmlns:a16="http://schemas.microsoft.com/office/drawing/2014/main" id="{7EE64829-65F4-45A5-939C-43EA93288717}"/>
              </a:ext>
            </a:extLst>
          </p:cNvPr>
          <p:cNvSpPr>
            <a:spLocks noGrp="1"/>
          </p:cNvSpPr>
          <p:nvPr>
            <p:ph idx="1"/>
          </p:nvPr>
        </p:nvSpPr>
        <p:spPr>
          <a:xfrm>
            <a:off x="6521450" y="1043796"/>
            <a:ext cx="4832349" cy="5615796"/>
          </a:xfrm>
        </p:spPr>
        <p:txBody>
          <a:bodyPr vert="horz" lIns="91440" tIns="45720" rIns="91440" bIns="45720" rtlCol="0" anchor="ctr">
            <a:normAutofit/>
          </a:bodyPr>
          <a:lstStyle/>
          <a:p>
            <a:r>
              <a:rPr lang="en-US" sz="2400">
                <a:ea typeface="+mn-lt"/>
                <a:cs typeface="+mn-lt"/>
              </a:rPr>
              <a:t>Example 2:  The parent of a high school student reports that a teacher has been communicating with the student via social media in an overly personal manner. </a:t>
            </a:r>
          </a:p>
          <a:p>
            <a:r>
              <a:rPr lang="en-US" sz="2400">
                <a:ea typeface="+mn-lt"/>
                <a:cs typeface="+mn-lt"/>
              </a:rPr>
              <a:t>The messages include telling the student that he is attractive.</a:t>
            </a:r>
          </a:p>
          <a:p>
            <a:r>
              <a:rPr lang="en-US" sz="2400">
                <a:ea typeface="+mn-lt"/>
                <a:cs typeface="+mn-lt"/>
              </a:rPr>
              <a:t>The messages include personal details about the teacher’s past romantic relationships.</a:t>
            </a:r>
          </a:p>
        </p:txBody>
      </p:sp>
    </p:spTree>
    <p:extLst>
      <p:ext uri="{BB962C8B-B14F-4D97-AF65-F5344CB8AC3E}">
        <p14:creationId xmlns:p14="http://schemas.microsoft.com/office/powerpoint/2010/main" val="7397844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D55E05-51A2-4173-A7FA-869DE4F7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1345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C85DBC-ED12-442E-BC0F-DF0D87ADDA86}"/>
              </a:ext>
            </a:extLst>
          </p:cNvPr>
          <p:cNvSpPr>
            <a:spLocks noGrp="1"/>
          </p:cNvSpPr>
          <p:nvPr>
            <p:ph type="title"/>
          </p:nvPr>
        </p:nvSpPr>
        <p:spPr>
          <a:xfrm>
            <a:off x="838200" y="621792"/>
            <a:ext cx="4795157" cy="5413248"/>
          </a:xfrm>
        </p:spPr>
        <p:txBody>
          <a:bodyPr>
            <a:normAutofit/>
          </a:bodyPr>
          <a:lstStyle/>
          <a:p>
            <a:r>
              <a:rPr lang="en-US" sz="2800">
                <a:solidFill>
                  <a:schemeClr val="bg1"/>
                </a:solidFill>
                <a:cs typeface="Calibri Light"/>
              </a:rPr>
              <a:t>"Unwelcome conduct“ </a:t>
            </a:r>
            <a:br>
              <a:rPr lang="en-US" sz="2800">
                <a:solidFill>
                  <a:schemeClr val="bg1"/>
                </a:solidFill>
                <a:cs typeface="Calibri Light"/>
              </a:rPr>
            </a:br>
            <a:r>
              <a:rPr lang="en-US" sz="2800">
                <a:solidFill>
                  <a:schemeClr val="bg1"/>
                </a:solidFill>
                <a:cs typeface="Calibri Light"/>
              </a:rPr>
              <a:t>(aka Hostile environment):</a:t>
            </a:r>
            <a:br>
              <a:rPr lang="en-US" sz="2800">
                <a:solidFill>
                  <a:schemeClr val="bg1"/>
                </a:solidFill>
                <a:cs typeface="Calibri Light"/>
              </a:rPr>
            </a:br>
            <a:r>
              <a:rPr lang="en-US" sz="2800">
                <a:solidFill>
                  <a:schemeClr val="bg1"/>
                </a:solidFill>
                <a:cs typeface="Calibri Light"/>
              </a:rPr>
              <a:t>"Unwelcome conduct determined by a reasonable person to be so severe, pervasive, </a:t>
            </a:r>
            <a:r>
              <a:rPr lang="en-US" sz="2800" b="1" u="sng">
                <a:solidFill>
                  <a:schemeClr val="bg1"/>
                </a:solidFill>
                <a:cs typeface="Calibri Light"/>
              </a:rPr>
              <a:t>and</a:t>
            </a:r>
            <a:r>
              <a:rPr lang="en-US" sz="2800">
                <a:solidFill>
                  <a:schemeClr val="bg1"/>
                </a:solidFill>
                <a:cs typeface="Calibri Light"/>
              </a:rPr>
              <a:t> objectively offensive that it </a:t>
            </a:r>
            <a:r>
              <a:rPr lang="en-US" sz="2800" b="1" u="sng">
                <a:solidFill>
                  <a:schemeClr val="bg1"/>
                </a:solidFill>
                <a:cs typeface="Calibri Light"/>
              </a:rPr>
              <a:t>effectively denies</a:t>
            </a:r>
            <a:r>
              <a:rPr lang="en-US" sz="2800">
                <a:solidFill>
                  <a:schemeClr val="bg1"/>
                </a:solidFill>
                <a:cs typeface="Calibri Light"/>
              </a:rPr>
              <a:t> a person equal access to the recipient’s education program or activity." </a:t>
            </a:r>
            <a:endParaRPr lang="en-US" sz="2800">
              <a:solidFill>
                <a:schemeClr val="bg1"/>
              </a:solidFill>
            </a:endParaRPr>
          </a:p>
        </p:txBody>
      </p:sp>
      <p:sp>
        <p:nvSpPr>
          <p:cNvPr id="3" name="Content Placeholder 2">
            <a:extLst>
              <a:ext uri="{FF2B5EF4-FFF2-40B4-BE49-F238E27FC236}">
                <a16:creationId xmlns:a16="http://schemas.microsoft.com/office/drawing/2014/main" id="{7EE64829-65F4-45A5-939C-43EA93288717}"/>
              </a:ext>
            </a:extLst>
          </p:cNvPr>
          <p:cNvSpPr>
            <a:spLocks noGrp="1"/>
          </p:cNvSpPr>
          <p:nvPr>
            <p:ph idx="1"/>
          </p:nvPr>
        </p:nvSpPr>
        <p:spPr>
          <a:xfrm>
            <a:off x="6521450" y="1043796"/>
            <a:ext cx="4832349" cy="5615796"/>
          </a:xfrm>
        </p:spPr>
        <p:txBody>
          <a:bodyPr vert="horz" lIns="91440" tIns="45720" rIns="91440" bIns="45720" rtlCol="0" anchor="ctr">
            <a:normAutofit/>
          </a:bodyPr>
          <a:lstStyle/>
          <a:p>
            <a:r>
              <a:rPr lang="en-US" sz="2400">
                <a:ea typeface="+mn-lt"/>
                <a:cs typeface="+mn-lt"/>
              </a:rPr>
              <a:t>Example 2:  The parent of a high school student reports that a teacher has been communicating with the student via social media in an overly personal manner. </a:t>
            </a:r>
          </a:p>
          <a:p>
            <a:r>
              <a:rPr lang="en-US" sz="2400">
                <a:ea typeface="+mn-lt"/>
                <a:cs typeface="+mn-lt"/>
              </a:rPr>
              <a:t>The messages include telling the student that he is attractive.</a:t>
            </a:r>
          </a:p>
          <a:p>
            <a:r>
              <a:rPr lang="en-US" sz="2400">
                <a:ea typeface="+mn-lt"/>
                <a:cs typeface="+mn-lt"/>
              </a:rPr>
              <a:t>The messages include personal details about the teacher’s past romantic relationships.</a:t>
            </a:r>
          </a:p>
          <a:p>
            <a:r>
              <a:rPr lang="en-US" sz="2400">
                <a:ea typeface="+mn-lt"/>
                <a:cs typeface="+mn-lt"/>
              </a:rPr>
              <a:t>The teacher asks about the student’s romantic and sexual relationships.</a:t>
            </a:r>
          </a:p>
        </p:txBody>
      </p:sp>
    </p:spTree>
    <p:extLst>
      <p:ext uri="{BB962C8B-B14F-4D97-AF65-F5344CB8AC3E}">
        <p14:creationId xmlns:p14="http://schemas.microsoft.com/office/powerpoint/2010/main" val="1351171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D55E05-51A2-4173-A7FA-869DE4F7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1345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C85DBC-ED12-442E-BC0F-DF0D87ADDA86}"/>
              </a:ext>
            </a:extLst>
          </p:cNvPr>
          <p:cNvSpPr>
            <a:spLocks noGrp="1"/>
          </p:cNvSpPr>
          <p:nvPr>
            <p:ph type="title"/>
          </p:nvPr>
        </p:nvSpPr>
        <p:spPr>
          <a:xfrm>
            <a:off x="838200" y="621792"/>
            <a:ext cx="4795157" cy="5413248"/>
          </a:xfrm>
        </p:spPr>
        <p:txBody>
          <a:bodyPr>
            <a:normAutofit/>
          </a:bodyPr>
          <a:lstStyle/>
          <a:p>
            <a:r>
              <a:rPr lang="en-US" sz="2800">
                <a:solidFill>
                  <a:schemeClr val="bg1"/>
                </a:solidFill>
                <a:cs typeface="Calibri Light"/>
              </a:rPr>
              <a:t>"Unwelcome conduct“ </a:t>
            </a:r>
            <a:br>
              <a:rPr lang="en-US" sz="2800">
                <a:solidFill>
                  <a:schemeClr val="bg1"/>
                </a:solidFill>
                <a:cs typeface="Calibri Light"/>
              </a:rPr>
            </a:br>
            <a:r>
              <a:rPr lang="en-US" sz="2800">
                <a:solidFill>
                  <a:schemeClr val="bg1"/>
                </a:solidFill>
                <a:cs typeface="Calibri Light"/>
              </a:rPr>
              <a:t>(aka Hostile environment):</a:t>
            </a:r>
            <a:br>
              <a:rPr lang="en-US" sz="2800">
                <a:solidFill>
                  <a:schemeClr val="bg1"/>
                </a:solidFill>
                <a:cs typeface="Calibri Light"/>
              </a:rPr>
            </a:br>
            <a:r>
              <a:rPr lang="en-US" sz="2800">
                <a:solidFill>
                  <a:schemeClr val="bg1"/>
                </a:solidFill>
                <a:cs typeface="Calibri Light"/>
              </a:rPr>
              <a:t>"Unwelcome conduct determined by a reasonable person to be so severe, pervasive, </a:t>
            </a:r>
            <a:r>
              <a:rPr lang="en-US" sz="2800" b="1" u="sng">
                <a:solidFill>
                  <a:schemeClr val="bg1"/>
                </a:solidFill>
                <a:cs typeface="Calibri Light"/>
              </a:rPr>
              <a:t>and</a:t>
            </a:r>
            <a:r>
              <a:rPr lang="en-US" sz="2800">
                <a:solidFill>
                  <a:schemeClr val="bg1"/>
                </a:solidFill>
                <a:cs typeface="Calibri Light"/>
              </a:rPr>
              <a:t> objectively offensive that it </a:t>
            </a:r>
            <a:r>
              <a:rPr lang="en-US" sz="2800" b="1" u="sng">
                <a:solidFill>
                  <a:schemeClr val="bg1"/>
                </a:solidFill>
                <a:cs typeface="Calibri Light"/>
              </a:rPr>
              <a:t>effectively denies</a:t>
            </a:r>
            <a:r>
              <a:rPr lang="en-US" sz="2800">
                <a:solidFill>
                  <a:schemeClr val="bg1"/>
                </a:solidFill>
                <a:cs typeface="Calibri Light"/>
              </a:rPr>
              <a:t> a person equal access to the recipient’s education program or activity." </a:t>
            </a:r>
            <a:endParaRPr lang="en-US" sz="2800">
              <a:solidFill>
                <a:schemeClr val="bg1"/>
              </a:solidFill>
            </a:endParaRPr>
          </a:p>
        </p:txBody>
      </p:sp>
      <p:sp>
        <p:nvSpPr>
          <p:cNvPr id="3" name="Content Placeholder 2">
            <a:extLst>
              <a:ext uri="{FF2B5EF4-FFF2-40B4-BE49-F238E27FC236}">
                <a16:creationId xmlns:a16="http://schemas.microsoft.com/office/drawing/2014/main" id="{7EE64829-65F4-45A5-939C-43EA93288717}"/>
              </a:ext>
            </a:extLst>
          </p:cNvPr>
          <p:cNvSpPr>
            <a:spLocks noGrp="1"/>
          </p:cNvSpPr>
          <p:nvPr>
            <p:ph idx="1"/>
          </p:nvPr>
        </p:nvSpPr>
        <p:spPr>
          <a:xfrm>
            <a:off x="6521450" y="1043796"/>
            <a:ext cx="4832349" cy="5615796"/>
          </a:xfrm>
        </p:spPr>
        <p:txBody>
          <a:bodyPr vert="horz" lIns="91440" tIns="45720" rIns="91440" bIns="45720" rtlCol="0" anchor="ctr">
            <a:normAutofit lnSpcReduction="10000"/>
          </a:bodyPr>
          <a:lstStyle/>
          <a:p>
            <a:r>
              <a:rPr lang="en-US" sz="2400">
                <a:ea typeface="+mn-lt"/>
                <a:cs typeface="+mn-lt"/>
              </a:rPr>
              <a:t>Example 2:  The parent of a high school student reports that a teacher has been communicating with the student via social media in an overly personal manner. </a:t>
            </a:r>
          </a:p>
          <a:p>
            <a:r>
              <a:rPr lang="en-US" sz="2400">
                <a:ea typeface="+mn-lt"/>
                <a:cs typeface="+mn-lt"/>
              </a:rPr>
              <a:t>The messages include telling the student that he is attractive.</a:t>
            </a:r>
          </a:p>
          <a:p>
            <a:r>
              <a:rPr lang="en-US" sz="2400">
                <a:ea typeface="+mn-lt"/>
                <a:cs typeface="+mn-lt"/>
              </a:rPr>
              <a:t>The messages include personal details about the teacher’s past romantic relationships.</a:t>
            </a:r>
          </a:p>
          <a:p>
            <a:r>
              <a:rPr lang="en-US" sz="2400">
                <a:ea typeface="+mn-lt"/>
                <a:cs typeface="+mn-lt"/>
              </a:rPr>
              <a:t>The teacher asks about the student’s romantic and sexual relationships.</a:t>
            </a:r>
          </a:p>
          <a:p>
            <a:r>
              <a:rPr lang="en-US" sz="2400">
                <a:ea typeface="+mn-lt"/>
                <a:cs typeface="+mn-lt"/>
              </a:rPr>
              <a:t>The teacher requests that the student come to the teacher’s home.</a:t>
            </a:r>
          </a:p>
        </p:txBody>
      </p:sp>
    </p:spTree>
    <p:extLst>
      <p:ext uri="{BB962C8B-B14F-4D97-AF65-F5344CB8AC3E}">
        <p14:creationId xmlns:p14="http://schemas.microsoft.com/office/powerpoint/2010/main" val="15670574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D55E05-51A2-4173-A7FA-869DE4F7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1345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C85DBC-ED12-442E-BC0F-DF0D87ADDA86}"/>
              </a:ext>
            </a:extLst>
          </p:cNvPr>
          <p:cNvSpPr>
            <a:spLocks noGrp="1"/>
          </p:cNvSpPr>
          <p:nvPr>
            <p:ph type="title"/>
          </p:nvPr>
        </p:nvSpPr>
        <p:spPr>
          <a:xfrm>
            <a:off x="838200" y="621792"/>
            <a:ext cx="4795157" cy="5413248"/>
          </a:xfrm>
        </p:spPr>
        <p:txBody>
          <a:bodyPr>
            <a:normAutofit/>
          </a:bodyPr>
          <a:lstStyle/>
          <a:p>
            <a:r>
              <a:rPr lang="en-US" sz="2800">
                <a:solidFill>
                  <a:schemeClr val="bg1"/>
                </a:solidFill>
                <a:cs typeface="Calibri Light"/>
              </a:rPr>
              <a:t>"Unwelcome conduct“ </a:t>
            </a:r>
            <a:br>
              <a:rPr lang="en-US" sz="2800">
                <a:solidFill>
                  <a:schemeClr val="bg1"/>
                </a:solidFill>
                <a:cs typeface="Calibri Light"/>
              </a:rPr>
            </a:br>
            <a:r>
              <a:rPr lang="en-US" sz="2800">
                <a:solidFill>
                  <a:schemeClr val="bg1"/>
                </a:solidFill>
                <a:cs typeface="Calibri Light"/>
              </a:rPr>
              <a:t>(aka Hostile environment):</a:t>
            </a:r>
            <a:br>
              <a:rPr lang="en-US" sz="2800">
                <a:solidFill>
                  <a:schemeClr val="bg1"/>
                </a:solidFill>
                <a:cs typeface="Calibri Light"/>
              </a:rPr>
            </a:br>
            <a:r>
              <a:rPr lang="en-US" sz="2800">
                <a:solidFill>
                  <a:schemeClr val="bg1"/>
                </a:solidFill>
                <a:cs typeface="Calibri Light"/>
              </a:rPr>
              <a:t>"Unwelcome conduct determined by a reasonable person to be so severe, pervasive, </a:t>
            </a:r>
            <a:r>
              <a:rPr lang="en-US" sz="2800" b="1" u="sng">
                <a:solidFill>
                  <a:schemeClr val="bg1"/>
                </a:solidFill>
                <a:cs typeface="Calibri Light"/>
              </a:rPr>
              <a:t>and</a:t>
            </a:r>
            <a:r>
              <a:rPr lang="en-US" sz="2800">
                <a:solidFill>
                  <a:schemeClr val="bg1"/>
                </a:solidFill>
                <a:cs typeface="Calibri Light"/>
              </a:rPr>
              <a:t> objectively offensive that it </a:t>
            </a:r>
            <a:r>
              <a:rPr lang="en-US" sz="2800" b="1" u="sng">
                <a:solidFill>
                  <a:schemeClr val="bg1"/>
                </a:solidFill>
                <a:cs typeface="Calibri Light"/>
              </a:rPr>
              <a:t>effectively denies</a:t>
            </a:r>
            <a:r>
              <a:rPr lang="en-US" sz="2800">
                <a:solidFill>
                  <a:schemeClr val="bg1"/>
                </a:solidFill>
                <a:cs typeface="Calibri Light"/>
              </a:rPr>
              <a:t> a person equal access to the recipient’s education program or activity." </a:t>
            </a:r>
            <a:endParaRPr lang="en-US" sz="2800">
              <a:solidFill>
                <a:schemeClr val="bg1"/>
              </a:solidFill>
            </a:endParaRPr>
          </a:p>
        </p:txBody>
      </p:sp>
      <p:sp>
        <p:nvSpPr>
          <p:cNvPr id="3" name="Content Placeholder 2">
            <a:extLst>
              <a:ext uri="{FF2B5EF4-FFF2-40B4-BE49-F238E27FC236}">
                <a16:creationId xmlns:a16="http://schemas.microsoft.com/office/drawing/2014/main" id="{7EE64829-65F4-45A5-939C-43EA93288717}"/>
              </a:ext>
            </a:extLst>
          </p:cNvPr>
          <p:cNvSpPr>
            <a:spLocks noGrp="1"/>
          </p:cNvSpPr>
          <p:nvPr>
            <p:ph idx="1"/>
          </p:nvPr>
        </p:nvSpPr>
        <p:spPr>
          <a:xfrm>
            <a:off x="6521450" y="1043796"/>
            <a:ext cx="4832349" cy="5615796"/>
          </a:xfrm>
        </p:spPr>
        <p:txBody>
          <a:bodyPr vert="horz" lIns="91440" tIns="45720" rIns="91440" bIns="45720" rtlCol="0" anchor="ctr">
            <a:normAutofit fontScale="92500"/>
          </a:bodyPr>
          <a:lstStyle/>
          <a:p>
            <a:r>
              <a:rPr lang="en-US" sz="2400">
                <a:ea typeface="+mn-lt"/>
                <a:cs typeface="+mn-lt"/>
              </a:rPr>
              <a:t>Example 2:  The parent of a high school student reports that a teacher has been communicating with the student via social media in an overly personal manner. </a:t>
            </a:r>
          </a:p>
          <a:p>
            <a:r>
              <a:rPr lang="en-US" sz="2400">
                <a:ea typeface="+mn-lt"/>
                <a:cs typeface="+mn-lt"/>
              </a:rPr>
              <a:t>The messages include telling the student that he is attractive.</a:t>
            </a:r>
          </a:p>
          <a:p>
            <a:r>
              <a:rPr lang="en-US" sz="2400">
                <a:ea typeface="+mn-lt"/>
                <a:cs typeface="+mn-lt"/>
              </a:rPr>
              <a:t>The messages include personal details about the teacher’s past romantic relationships.</a:t>
            </a:r>
          </a:p>
          <a:p>
            <a:r>
              <a:rPr lang="en-US" sz="2400">
                <a:ea typeface="+mn-lt"/>
                <a:cs typeface="+mn-lt"/>
              </a:rPr>
              <a:t>The teacher asks about the student’s romantic and sexual relationships.</a:t>
            </a:r>
          </a:p>
          <a:p>
            <a:r>
              <a:rPr lang="en-US" sz="2400">
                <a:ea typeface="+mn-lt"/>
                <a:cs typeface="+mn-lt"/>
              </a:rPr>
              <a:t>The teacher requests that the student come to the teacher’s home.</a:t>
            </a:r>
          </a:p>
          <a:p>
            <a:r>
              <a:rPr lang="en-US" sz="2400">
                <a:ea typeface="+mn-lt"/>
                <a:cs typeface="+mn-lt"/>
              </a:rPr>
              <a:t>The teacher urges the student not to tell anyone about their relationship.</a:t>
            </a:r>
          </a:p>
        </p:txBody>
      </p:sp>
    </p:spTree>
    <p:extLst>
      <p:ext uri="{BB962C8B-B14F-4D97-AF65-F5344CB8AC3E}">
        <p14:creationId xmlns:p14="http://schemas.microsoft.com/office/powerpoint/2010/main" val="11645649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D55E05-51A2-4173-A7FA-869DE4F7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1345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C85DBC-ED12-442E-BC0F-DF0D87ADDA86}"/>
              </a:ext>
            </a:extLst>
          </p:cNvPr>
          <p:cNvSpPr>
            <a:spLocks noGrp="1"/>
          </p:cNvSpPr>
          <p:nvPr>
            <p:ph type="title"/>
          </p:nvPr>
        </p:nvSpPr>
        <p:spPr>
          <a:xfrm>
            <a:off x="838200" y="621792"/>
            <a:ext cx="4795157" cy="5413248"/>
          </a:xfrm>
        </p:spPr>
        <p:txBody>
          <a:bodyPr>
            <a:normAutofit/>
          </a:bodyPr>
          <a:lstStyle/>
          <a:p>
            <a:r>
              <a:rPr lang="en-US" sz="2800">
                <a:solidFill>
                  <a:schemeClr val="bg1"/>
                </a:solidFill>
                <a:cs typeface="Calibri Light"/>
              </a:rPr>
              <a:t>"Unwelcome conduct“ </a:t>
            </a:r>
            <a:br>
              <a:rPr lang="en-US" sz="2800">
                <a:solidFill>
                  <a:schemeClr val="bg1"/>
                </a:solidFill>
                <a:cs typeface="Calibri Light"/>
              </a:rPr>
            </a:br>
            <a:r>
              <a:rPr lang="en-US" sz="2800">
                <a:solidFill>
                  <a:schemeClr val="bg1"/>
                </a:solidFill>
                <a:cs typeface="Calibri Light"/>
              </a:rPr>
              <a:t>(aka Hostile environment):</a:t>
            </a:r>
            <a:br>
              <a:rPr lang="en-US" sz="2800">
                <a:solidFill>
                  <a:schemeClr val="bg1"/>
                </a:solidFill>
                <a:cs typeface="Calibri Light"/>
              </a:rPr>
            </a:br>
            <a:r>
              <a:rPr lang="en-US" sz="2800">
                <a:solidFill>
                  <a:schemeClr val="bg1"/>
                </a:solidFill>
                <a:cs typeface="Calibri Light"/>
              </a:rPr>
              <a:t>"Unwelcome conduct determined by a reasonable person to be so severe, pervasive, </a:t>
            </a:r>
            <a:r>
              <a:rPr lang="en-US" sz="2800" b="1" u="sng">
                <a:solidFill>
                  <a:schemeClr val="bg1"/>
                </a:solidFill>
                <a:cs typeface="Calibri Light"/>
              </a:rPr>
              <a:t>and</a:t>
            </a:r>
            <a:r>
              <a:rPr lang="en-US" sz="2800">
                <a:solidFill>
                  <a:schemeClr val="bg1"/>
                </a:solidFill>
                <a:cs typeface="Calibri Light"/>
              </a:rPr>
              <a:t> objectively offensive that it </a:t>
            </a:r>
            <a:r>
              <a:rPr lang="en-US" sz="2800" b="1" u="sng">
                <a:solidFill>
                  <a:schemeClr val="bg1"/>
                </a:solidFill>
                <a:cs typeface="Calibri Light"/>
              </a:rPr>
              <a:t>effectively denies</a:t>
            </a:r>
            <a:r>
              <a:rPr lang="en-US" sz="2800">
                <a:solidFill>
                  <a:schemeClr val="bg1"/>
                </a:solidFill>
                <a:cs typeface="Calibri Light"/>
              </a:rPr>
              <a:t> a person equal access to the recipient’s education program or activity." </a:t>
            </a:r>
            <a:endParaRPr lang="en-US" sz="2800">
              <a:solidFill>
                <a:schemeClr val="bg1"/>
              </a:solidFill>
            </a:endParaRPr>
          </a:p>
        </p:txBody>
      </p:sp>
      <p:sp>
        <p:nvSpPr>
          <p:cNvPr id="3" name="Content Placeholder 2">
            <a:extLst>
              <a:ext uri="{FF2B5EF4-FFF2-40B4-BE49-F238E27FC236}">
                <a16:creationId xmlns:a16="http://schemas.microsoft.com/office/drawing/2014/main" id="{7EE64829-65F4-45A5-939C-43EA93288717}"/>
              </a:ext>
            </a:extLst>
          </p:cNvPr>
          <p:cNvSpPr>
            <a:spLocks noGrp="1"/>
          </p:cNvSpPr>
          <p:nvPr>
            <p:ph idx="1"/>
          </p:nvPr>
        </p:nvSpPr>
        <p:spPr>
          <a:xfrm>
            <a:off x="6521450" y="1043796"/>
            <a:ext cx="4832349" cy="5615796"/>
          </a:xfrm>
        </p:spPr>
        <p:txBody>
          <a:bodyPr vert="horz" lIns="91440" tIns="45720" rIns="91440" bIns="45720" rtlCol="0" anchor="ctr">
            <a:normAutofit fontScale="92500" lnSpcReduction="20000"/>
          </a:bodyPr>
          <a:lstStyle/>
          <a:p>
            <a:r>
              <a:rPr lang="en-US" sz="2400">
                <a:ea typeface="+mn-lt"/>
                <a:cs typeface="+mn-lt"/>
              </a:rPr>
              <a:t>Example 2:  The parent of a high school student reports that a teacher has been communicating with the student via social media in an overly personal manner. </a:t>
            </a:r>
          </a:p>
          <a:p>
            <a:r>
              <a:rPr lang="en-US" sz="2400">
                <a:ea typeface="+mn-lt"/>
                <a:cs typeface="+mn-lt"/>
              </a:rPr>
              <a:t>The messages include telling the student that he is attractive.</a:t>
            </a:r>
          </a:p>
          <a:p>
            <a:r>
              <a:rPr lang="en-US" sz="2400">
                <a:ea typeface="+mn-lt"/>
                <a:cs typeface="+mn-lt"/>
              </a:rPr>
              <a:t>The messages include personal details about the teacher’s past romantic relationships.</a:t>
            </a:r>
          </a:p>
          <a:p>
            <a:r>
              <a:rPr lang="en-US" sz="2400">
                <a:ea typeface="+mn-lt"/>
                <a:cs typeface="+mn-lt"/>
              </a:rPr>
              <a:t>The teacher asks about the student’s romantic and sexual relationships.</a:t>
            </a:r>
          </a:p>
          <a:p>
            <a:r>
              <a:rPr lang="en-US" sz="2400">
                <a:ea typeface="+mn-lt"/>
                <a:cs typeface="+mn-lt"/>
              </a:rPr>
              <a:t>The teacher requests that the student come to the teacher’s home.</a:t>
            </a:r>
          </a:p>
          <a:p>
            <a:r>
              <a:rPr lang="en-US" sz="2400">
                <a:ea typeface="+mn-lt"/>
                <a:cs typeface="+mn-lt"/>
              </a:rPr>
              <a:t>The teacher urges the student not to tell anyone about their relationship.</a:t>
            </a:r>
          </a:p>
          <a:p>
            <a:r>
              <a:rPr lang="en-US" sz="2400">
                <a:ea typeface="+mn-lt"/>
                <a:cs typeface="+mn-lt"/>
              </a:rPr>
              <a:t>After the student’s parent learns of the relationship, the student becomes depressed and talks about committing suicide.</a:t>
            </a:r>
          </a:p>
        </p:txBody>
      </p:sp>
    </p:spTree>
    <p:extLst>
      <p:ext uri="{BB962C8B-B14F-4D97-AF65-F5344CB8AC3E}">
        <p14:creationId xmlns:p14="http://schemas.microsoft.com/office/powerpoint/2010/main" val="42566880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D55E05-51A2-4173-A7FA-869DE4F7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1345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C85DBC-ED12-442E-BC0F-DF0D87ADDA86}"/>
              </a:ext>
            </a:extLst>
          </p:cNvPr>
          <p:cNvSpPr>
            <a:spLocks noGrp="1"/>
          </p:cNvSpPr>
          <p:nvPr>
            <p:ph type="title"/>
          </p:nvPr>
        </p:nvSpPr>
        <p:spPr>
          <a:xfrm>
            <a:off x="838200" y="621792"/>
            <a:ext cx="4795157" cy="5413248"/>
          </a:xfrm>
        </p:spPr>
        <p:txBody>
          <a:bodyPr>
            <a:normAutofit/>
          </a:bodyPr>
          <a:lstStyle/>
          <a:p>
            <a:r>
              <a:rPr lang="en-US" sz="2800">
                <a:solidFill>
                  <a:schemeClr val="bg1"/>
                </a:solidFill>
                <a:cs typeface="Calibri Light"/>
              </a:rPr>
              <a:t>"Unwelcome conduct“ </a:t>
            </a:r>
            <a:br>
              <a:rPr lang="en-US" sz="2800">
                <a:solidFill>
                  <a:schemeClr val="bg1"/>
                </a:solidFill>
                <a:cs typeface="Calibri Light"/>
              </a:rPr>
            </a:br>
            <a:r>
              <a:rPr lang="en-US" sz="2800">
                <a:solidFill>
                  <a:schemeClr val="bg1"/>
                </a:solidFill>
                <a:cs typeface="Calibri Light"/>
              </a:rPr>
              <a:t>(aka Hostile environment):</a:t>
            </a:r>
            <a:br>
              <a:rPr lang="en-US" sz="2800">
                <a:solidFill>
                  <a:schemeClr val="bg1"/>
                </a:solidFill>
                <a:cs typeface="Calibri Light"/>
              </a:rPr>
            </a:br>
            <a:r>
              <a:rPr lang="en-US" sz="2800">
                <a:solidFill>
                  <a:schemeClr val="bg1"/>
                </a:solidFill>
                <a:cs typeface="Calibri Light"/>
              </a:rPr>
              <a:t>"Unwelcome conduct determined by a reasonable person to be so severe, pervasive, </a:t>
            </a:r>
            <a:r>
              <a:rPr lang="en-US" sz="2800" b="1" u="sng">
                <a:solidFill>
                  <a:schemeClr val="bg1"/>
                </a:solidFill>
                <a:cs typeface="Calibri Light"/>
              </a:rPr>
              <a:t>and</a:t>
            </a:r>
            <a:r>
              <a:rPr lang="en-US" sz="2800">
                <a:solidFill>
                  <a:schemeClr val="bg1"/>
                </a:solidFill>
                <a:cs typeface="Calibri Light"/>
              </a:rPr>
              <a:t> objectively offensive that it </a:t>
            </a:r>
            <a:r>
              <a:rPr lang="en-US" sz="2800" b="1" u="sng">
                <a:solidFill>
                  <a:schemeClr val="bg1"/>
                </a:solidFill>
                <a:cs typeface="Calibri Light"/>
              </a:rPr>
              <a:t>effectively denies</a:t>
            </a:r>
            <a:r>
              <a:rPr lang="en-US" sz="2800">
                <a:solidFill>
                  <a:schemeClr val="bg1"/>
                </a:solidFill>
                <a:cs typeface="Calibri Light"/>
              </a:rPr>
              <a:t> a person equal access to the recipient’s education program or activity." </a:t>
            </a:r>
            <a:endParaRPr lang="en-US" sz="2800">
              <a:solidFill>
                <a:schemeClr val="bg1"/>
              </a:solidFill>
            </a:endParaRPr>
          </a:p>
        </p:txBody>
      </p:sp>
      <p:sp>
        <p:nvSpPr>
          <p:cNvPr id="3" name="Content Placeholder 2">
            <a:extLst>
              <a:ext uri="{FF2B5EF4-FFF2-40B4-BE49-F238E27FC236}">
                <a16:creationId xmlns:a16="http://schemas.microsoft.com/office/drawing/2014/main" id="{7EE64829-65F4-45A5-939C-43EA93288717}"/>
              </a:ext>
            </a:extLst>
          </p:cNvPr>
          <p:cNvSpPr>
            <a:spLocks noGrp="1"/>
          </p:cNvSpPr>
          <p:nvPr>
            <p:ph idx="1"/>
          </p:nvPr>
        </p:nvSpPr>
        <p:spPr>
          <a:xfrm>
            <a:off x="6521450" y="1043796"/>
            <a:ext cx="4832349" cy="5615796"/>
          </a:xfrm>
        </p:spPr>
        <p:txBody>
          <a:bodyPr vert="horz" lIns="91440" tIns="45720" rIns="91440" bIns="45720" rtlCol="0" anchor="ctr">
            <a:normAutofit/>
          </a:bodyPr>
          <a:lstStyle/>
          <a:p>
            <a:r>
              <a:rPr lang="en-US" sz="2400">
                <a:ea typeface="+mn-lt"/>
                <a:cs typeface="+mn-lt"/>
              </a:rPr>
              <a:t>Example 3: A parent reports that her child, a kindergarten student, said that another student in the same class touched her child’s genitals on the playground.  </a:t>
            </a:r>
          </a:p>
        </p:txBody>
      </p:sp>
    </p:spTree>
    <p:extLst>
      <p:ext uri="{BB962C8B-B14F-4D97-AF65-F5344CB8AC3E}">
        <p14:creationId xmlns:p14="http://schemas.microsoft.com/office/powerpoint/2010/main" val="19807588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D55E05-51A2-4173-A7FA-869DE4F7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1345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C85DBC-ED12-442E-BC0F-DF0D87ADDA86}"/>
              </a:ext>
            </a:extLst>
          </p:cNvPr>
          <p:cNvSpPr>
            <a:spLocks noGrp="1"/>
          </p:cNvSpPr>
          <p:nvPr>
            <p:ph type="title"/>
          </p:nvPr>
        </p:nvSpPr>
        <p:spPr>
          <a:xfrm>
            <a:off x="838200" y="621792"/>
            <a:ext cx="4795157" cy="5413248"/>
          </a:xfrm>
        </p:spPr>
        <p:txBody>
          <a:bodyPr>
            <a:normAutofit/>
          </a:bodyPr>
          <a:lstStyle/>
          <a:p>
            <a:r>
              <a:rPr lang="en-US" sz="2800">
                <a:solidFill>
                  <a:schemeClr val="bg1"/>
                </a:solidFill>
                <a:cs typeface="Calibri Light"/>
              </a:rPr>
              <a:t>"Unwelcome conduct“ </a:t>
            </a:r>
            <a:br>
              <a:rPr lang="en-US" sz="2800">
                <a:solidFill>
                  <a:schemeClr val="bg1"/>
                </a:solidFill>
                <a:cs typeface="Calibri Light"/>
              </a:rPr>
            </a:br>
            <a:r>
              <a:rPr lang="en-US" sz="2800">
                <a:solidFill>
                  <a:schemeClr val="bg1"/>
                </a:solidFill>
                <a:cs typeface="Calibri Light"/>
              </a:rPr>
              <a:t>(aka Hostile environment):</a:t>
            </a:r>
            <a:br>
              <a:rPr lang="en-US" sz="2800">
                <a:solidFill>
                  <a:schemeClr val="bg1"/>
                </a:solidFill>
                <a:cs typeface="Calibri Light"/>
              </a:rPr>
            </a:br>
            <a:r>
              <a:rPr lang="en-US" sz="2800">
                <a:solidFill>
                  <a:schemeClr val="bg1"/>
                </a:solidFill>
                <a:cs typeface="Calibri Light"/>
              </a:rPr>
              <a:t>"Unwelcome conduct determined by a reasonable person to be so severe, pervasive, </a:t>
            </a:r>
            <a:r>
              <a:rPr lang="en-US" sz="2800" b="1" u="sng">
                <a:solidFill>
                  <a:schemeClr val="bg1"/>
                </a:solidFill>
                <a:cs typeface="Calibri Light"/>
              </a:rPr>
              <a:t>and</a:t>
            </a:r>
            <a:r>
              <a:rPr lang="en-US" sz="2800">
                <a:solidFill>
                  <a:schemeClr val="bg1"/>
                </a:solidFill>
                <a:cs typeface="Calibri Light"/>
              </a:rPr>
              <a:t> objectively offensive that it </a:t>
            </a:r>
            <a:r>
              <a:rPr lang="en-US" sz="2800" b="1" u="sng">
                <a:solidFill>
                  <a:schemeClr val="bg1"/>
                </a:solidFill>
                <a:cs typeface="Calibri Light"/>
              </a:rPr>
              <a:t>effectively denies</a:t>
            </a:r>
            <a:r>
              <a:rPr lang="en-US" sz="2800">
                <a:solidFill>
                  <a:schemeClr val="bg1"/>
                </a:solidFill>
                <a:cs typeface="Calibri Light"/>
              </a:rPr>
              <a:t> a person equal access to the recipient’s education program or activity." </a:t>
            </a:r>
            <a:endParaRPr lang="en-US" sz="2800">
              <a:solidFill>
                <a:schemeClr val="bg1"/>
              </a:solidFill>
            </a:endParaRPr>
          </a:p>
        </p:txBody>
      </p:sp>
      <p:sp>
        <p:nvSpPr>
          <p:cNvPr id="3" name="Content Placeholder 2">
            <a:extLst>
              <a:ext uri="{FF2B5EF4-FFF2-40B4-BE49-F238E27FC236}">
                <a16:creationId xmlns:a16="http://schemas.microsoft.com/office/drawing/2014/main" id="{7EE64829-65F4-45A5-939C-43EA93288717}"/>
              </a:ext>
            </a:extLst>
          </p:cNvPr>
          <p:cNvSpPr>
            <a:spLocks noGrp="1"/>
          </p:cNvSpPr>
          <p:nvPr>
            <p:ph idx="1"/>
          </p:nvPr>
        </p:nvSpPr>
        <p:spPr>
          <a:xfrm>
            <a:off x="6521450" y="1043796"/>
            <a:ext cx="4832349" cy="5615796"/>
          </a:xfrm>
        </p:spPr>
        <p:txBody>
          <a:bodyPr vert="horz" lIns="91440" tIns="45720" rIns="91440" bIns="45720" rtlCol="0" anchor="ctr">
            <a:normAutofit/>
          </a:bodyPr>
          <a:lstStyle/>
          <a:p>
            <a:r>
              <a:rPr lang="en-US" sz="2400">
                <a:ea typeface="+mn-lt"/>
                <a:cs typeface="+mn-lt"/>
              </a:rPr>
              <a:t>Example 3: A parent reports that her child, a kindergarten student, said that another student in the same class touched her child’s genitals on the playground.  </a:t>
            </a:r>
          </a:p>
          <a:p>
            <a:r>
              <a:rPr lang="en-US" sz="2400">
                <a:ea typeface="+mn-lt"/>
                <a:cs typeface="+mn-lt"/>
              </a:rPr>
              <a:t>Upon investigation, both students report that they “played a game” in which they pulled down their pants and briefly touched each other’s genital area.  This only occurred once.</a:t>
            </a:r>
          </a:p>
        </p:txBody>
      </p:sp>
    </p:spTree>
    <p:extLst>
      <p:ext uri="{BB962C8B-B14F-4D97-AF65-F5344CB8AC3E}">
        <p14:creationId xmlns:p14="http://schemas.microsoft.com/office/powerpoint/2010/main" val="35223853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D55E05-51A2-4173-A7FA-869DE4F7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1345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C85DBC-ED12-442E-BC0F-DF0D87ADDA86}"/>
              </a:ext>
            </a:extLst>
          </p:cNvPr>
          <p:cNvSpPr>
            <a:spLocks noGrp="1"/>
          </p:cNvSpPr>
          <p:nvPr>
            <p:ph type="title"/>
          </p:nvPr>
        </p:nvSpPr>
        <p:spPr>
          <a:xfrm>
            <a:off x="838200" y="621792"/>
            <a:ext cx="4795157" cy="5413248"/>
          </a:xfrm>
        </p:spPr>
        <p:txBody>
          <a:bodyPr>
            <a:normAutofit/>
          </a:bodyPr>
          <a:lstStyle/>
          <a:p>
            <a:r>
              <a:rPr lang="en-US" sz="2800">
                <a:solidFill>
                  <a:schemeClr val="bg1"/>
                </a:solidFill>
                <a:cs typeface="Calibri Light"/>
              </a:rPr>
              <a:t>"Unwelcome conduct“ </a:t>
            </a:r>
            <a:br>
              <a:rPr lang="en-US" sz="2800">
                <a:solidFill>
                  <a:schemeClr val="bg1"/>
                </a:solidFill>
                <a:cs typeface="Calibri Light"/>
              </a:rPr>
            </a:br>
            <a:r>
              <a:rPr lang="en-US" sz="2800">
                <a:solidFill>
                  <a:schemeClr val="bg1"/>
                </a:solidFill>
                <a:cs typeface="Calibri Light"/>
              </a:rPr>
              <a:t>(aka Hostile environment):</a:t>
            </a:r>
            <a:br>
              <a:rPr lang="en-US" sz="2800">
                <a:solidFill>
                  <a:schemeClr val="bg1"/>
                </a:solidFill>
                <a:cs typeface="Calibri Light"/>
              </a:rPr>
            </a:br>
            <a:r>
              <a:rPr lang="en-US" sz="2800">
                <a:solidFill>
                  <a:schemeClr val="bg1"/>
                </a:solidFill>
                <a:cs typeface="Calibri Light"/>
              </a:rPr>
              <a:t>"Unwelcome conduct determined by a reasonable person to be so severe, pervasive, and objectively offensive that it effectively denies a person equal access to the recipient’s education program or activity." </a:t>
            </a:r>
            <a:endParaRPr lang="en-US" sz="2800">
              <a:solidFill>
                <a:schemeClr val="bg1"/>
              </a:solidFill>
            </a:endParaRPr>
          </a:p>
        </p:txBody>
      </p:sp>
      <p:sp>
        <p:nvSpPr>
          <p:cNvPr id="3" name="Content Placeholder 2">
            <a:extLst>
              <a:ext uri="{FF2B5EF4-FFF2-40B4-BE49-F238E27FC236}">
                <a16:creationId xmlns:a16="http://schemas.microsoft.com/office/drawing/2014/main" id="{7EE64829-65F4-45A5-939C-43EA93288717}"/>
              </a:ext>
            </a:extLst>
          </p:cNvPr>
          <p:cNvSpPr>
            <a:spLocks noGrp="1"/>
          </p:cNvSpPr>
          <p:nvPr>
            <p:ph idx="1"/>
          </p:nvPr>
        </p:nvSpPr>
        <p:spPr>
          <a:xfrm>
            <a:off x="6521450" y="1043796"/>
            <a:ext cx="4832349" cy="5615796"/>
          </a:xfrm>
        </p:spPr>
        <p:txBody>
          <a:bodyPr vert="horz" lIns="91440" tIns="45720" rIns="91440" bIns="45720" rtlCol="0" anchor="ctr">
            <a:normAutofit/>
          </a:bodyPr>
          <a:lstStyle/>
          <a:p>
            <a:r>
              <a:rPr lang="en-US" sz="2400">
                <a:ea typeface="+mn-lt"/>
                <a:cs typeface="+mn-lt"/>
              </a:rPr>
              <a:t>Example 3: A parent reports that her child, a kindergarten student, said that another student in the same class touched her child’s genitals on the playground.  </a:t>
            </a:r>
          </a:p>
          <a:p>
            <a:r>
              <a:rPr lang="en-US" sz="2400">
                <a:ea typeface="+mn-lt"/>
                <a:cs typeface="+mn-lt"/>
              </a:rPr>
              <a:t>Upon investigation, both students report that they “played a game” in which they pulled down their pants and briefly touched each other’s genital area.  This only occurred once.</a:t>
            </a:r>
          </a:p>
          <a:p>
            <a:r>
              <a:rPr lang="en-US" sz="2400">
                <a:ea typeface="+mn-lt"/>
                <a:cs typeface="+mn-lt"/>
              </a:rPr>
              <a:t>Counseling and other supports were provided to both students and they both have continued to do well in school.</a:t>
            </a:r>
          </a:p>
        </p:txBody>
      </p:sp>
    </p:spTree>
    <p:extLst>
      <p:ext uri="{BB962C8B-B14F-4D97-AF65-F5344CB8AC3E}">
        <p14:creationId xmlns:p14="http://schemas.microsoft.com/office/powerpoint/2010/main" val="12283825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D55E05-51A2-4173-A7FA-869DE4F7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1345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C85DBC-ED12-442E-BC0F-DF0D87ADDA86}"/>
              </a:ext>
            </a:extLst>
          </p:cNvPr>
          <p:cNvSpPr>
            <a:spLocks noGrp="1"/>
          </p:cNvSpPr>
          <p:nvPr>
            <p:ph type="title"/>
          </p:nvPr>
        </p:nvSpPr>
        <p:spPr>
          <a:xfrm>
            <a:off x="838200" y="621792"/>
            <a:ext cx="4795157" cy="5413248"/>
          </a:xfrm>
        </p:spPr>
        <p:txBody>
          <a:bodyPr>
            <a:normAutofit/>
          </a:bodyPr>
          <a:lstStyle/>
          <a:p>
            <a:r>
              <a:rPr lang="en-US" sz="2800">
                <a:solidFill>
                  <a:schemeClr val="bg1"/>
                </a:solidFill>
                <a:cs typeface="Calibri Light"/>
              </a:rPr>
              <a:t>"Unwelcome conduct“ </a:t>
            </a:r>
            <a:br>
              <a:rPr lang="en-US" sz="2800">
                <a:solidFill>
                  <a:schemeClr val="bg1"/>
                </a:solidFill>
                <a:cs typeface="Calibri Light"/>
              </a:rPr>
            </a:br>
            <a:r>
              <a:rPr lang="en-US" sz="2800">
                <a:solidFill>
                  <a:schemeClr val="bg1"/>
                </a:solidFill>
                <a:cs typeface="Calibri Light"/>
              </a:rPr>
              <a:t>(aka Hostile environment):</a:t>
            </a:r>
            <a:br>
              <a:rPr lang="en-US" sz="2800">
                <a:solidFill>
                  <a:schemeClr val="bg1"/>
                </a:solidFill>
                <a:cs typeface="Calibri Light"/>
              </a:rPr>
            </a:br>
            <a:r>
              <a:rPr lang="en-US" sz="2800">
                <a:solidFill>
                  <a:schemeClr val="bg1"/>
                </a:solidFill>
                <a:cs typeface="Calibri Light"/>
              </a:rPr>
              <a:t>"Unwelcome conduct determined by a reasonable person to be so severe, pervasive, and objectively offensive that it effectively denies a person equal access to the recipient’s education program or activity." </a:t>
            </a:r>
            <a:endParaRPr lang="en-US" sz="2800">
              <a:solidFill>
                <a:schemeClr val="bg1"/>
              </a:solidFill>
            </a:endParaRPr>
          </a:p>
        </p:txBody>
      </p:sp>
      <p:sp>
        <p:nvSpPr>
          <p:cNvPr id="3" name="Content Placeholder 2">
            <a:extLst>
              <a:ext uri="{FF2B5EF4-FFF2-40B4-BE49-F238E27FC236}">
                <a16:creationId xmlns:a16="http://schemas.microsoft.com/office/drawing/2014/main" id="{7EE64829-65F4-45A5-939C-43EA93288717}"/>
              </a:ext>
            </a:extLst>
          </p:cNvPr>
          <p:cNvSpPr>
            <a:spLocks noGrp="1"/>
          </p:cNvSpPr>
          <p:nvPr>
            <p:ph idx="1"/>
          </p:nvPr>
        </p:nvSpPr>
        <p:spPr>
          <a:xfrm>
            <a:off x="6521450" y="1043796"/>
            <a:ext cx="4832349" cy="5615796"/>
          </a:xfrm>
        </p:spPr>
        <p:txBody>
          <a:bodyPr vert="horz" lIns="91440" tIns="45720" rIns="91440" bIns="45720" rtlCol="0" anchor="ctr">
            <a:normAutofit fontScale="92500" lnSpcReduction="10000"/>
          </a:bodyPr>
          <a:lstStyle/>
          <a:p>
            <a:r>
              <a:rPr lang="en-US" sz="2400" dirty="0">
                <a:ea typeface="+mn-lt"/>
                <a:cs typeface="+mn-lt"/>
              </a:rPr>
              <a:t>Example 3: A parent reports that her child, a kindergarten student, said that another student in the same class touched her child’s genitals on the playground.  </a:t>
            </a:r>
          </a:p>
          <a:p>
            <a:r>
              <a:rPr lang="en-US" sz="2400" dirty="0">
                <a:ea typeface="+mn-lt"/>
                <a:cs typeface="+mn-lt"/>
              </a:rPr>
              <a:t>Upon investigation, both students report that they “played a game” in which they pulled down their pants and briefly touched each other’s genital area.  This only occurred once.</a:t>
            </a:r>
          </a:p>
          <a:p>
            <a:r>
              <a:rPr lang="en-US" sz="2400" dirty="0">
                <a:ea typeface="+mn-lt"/>
                <a:cs typeface="+mn-lt"/>
              </a:rPr>
              <a:t>Counseling and other supports were provided to both students and they both have continued to do well in school.</a:t>
            </a:r>
          </a:p>
          <a:p>
            <a:r>
              <a:rPr lang="en-US" sz="2400" dirty="0">
                <a:ea typeface="+mn-lt"/>
                <a:cs typeface="+mn-lt"/>
              </a:rPr>
              <a:t>Probably does not meet the definition of sexual harassment, but CAUTION, this is a determination that is not made at the outset. Report this to the Title IX Coordinator.</a:t>
            </a:r>
          </a:p>
        </p:txBody>
      </p:sp>
      <p:pic>
        <p:nvPicPr>
          <p:cNvPr id="5" name="Graphic 4" descr="Warning">
            <a:extLst>
              <a:ext uri="{FF2B5EF4-FFF2-40B4-BE49-F238E27FC236}">
                <a16:creationId xmlns:a16="http://schemas.microsoft.com/office/drawing/2014/main" id="{4BE99186-2CD4-4E5D-9CCB-A6A08621DDB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14675" y="5357004"/>
            <a:ext cx="914400" cy="914400"/>
          </a:xfrm>
          <a:prstGeom prst="rect">
            <a:avLst/>
          </a:prstGeom>
        </p:spPr>
      </p:pic>
    </p:spTree>
    <p:extLst>
      <p:ext uri="{BB962C8B-B14F-4D97-AF65-F5344CB8AC3E}">
        <p14:creationId xmlns:p14="http://schemas.microsoft.com/office/powerpoint/2010/main" val="26390020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D55E05-51A2-4173-A7FA-869DE4F7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1345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C85DBC-ED12-442E-BC0F-DF0D87ADDA86}"/>
              </a:ext>
            </a:extLst>
          </p:cNvPr>
          <p:cNvSpPr>
            <a:spLocks noGrp="1"/>
          </p:cNvSpPr>
          <p:nvPr>
            <p:ph type="title"/>
          </p:nvPr>
        </p:nvSpPr>
        <p:spPr>
          <a:xfrm>
            <a:off x="838200" y="621792"/>
            <a:ext cx="4795157" cy="5413248"/>
          </a:xfrm>
        </p:spPr>
        <p:txBody>
          <a:bodyPr>
            <a:normAutofit/>
          </a:bodyPr>
          <a:lstStyle/>
          <a:p>
            <a:r>
              <a:rPr lang="en-US" sz="2800" dirty="0">
                <a:solidFill>
                  <a:schemeClr val="bg1"/>
                </a:solidFill>
                <a:cs typeface="Calibri Light"/>
              </a:rPr>
              <a:t>Sexual Violence as Defined in Federal Law (Four types)</a:t>
            </a:r>
            <a:endParaRPr lang="en-US" sz="2800" dirty="0">
              <a:solidFill>
                <a:schemeClr val="bg1"/>
              </a:solidFill>
            </a:endParaRPr>
          </a:p>
        </p:txBody>
      </p:sp>
      <p:sp>
        <p:nvSpPr>
          <p:cNvPr id="3" name="Content Placeholder 2">
            <a:extLst>
              <a:ext uri="{FF2B5EF4-FFF2-40B4-BE49-F238E27FC236}">
                <a16:creationId xmlns:a16="http://schemas.microsoft.com/office/drawing/2014/main" id="{7EE64829-65F4-45A5-939C-43EA93288717}"/>
              </a:ext>
            </a:extLst>
          </p:cNvPr>
          <p:cNvSpPr>
            <a:spLocks noGrp="1"/>
          </p:cNvSpPr>
          <p:nvPr>
            <p:ph idx="1"/>
          </p:nvPr>
        </p:nvSpPr>
        <p:spPr>
          <a:xfrm>
            <a:off x="6521450" y="1043796"/>
            <a:ext cx="4832349" cy="5615796"/>
          </a:xfrm>
        </p:spPr>
        <p:txBody>
          <a:bodyPr vert="horz" lIns="91440" tIns="45720" rIns="91440" bIns="45720" rtlCol="0" anchor="ctr">
            <a:normAutofit/>
          </a:bodyPr>
          <a:lstStyle/>
          <a:p>
            <a:r>
              <a:rPr lang="en-US" sz="2400">
                <a:ea typeface="+mn-lt"/>
                <a:cs typeface="+mn-lt"/>
              </a:rPr>
              <a:t>“'Sexual assault' as defined in 20 U.S.C. 1092(f)(6)(A)(v), 'dating violence' as defined in 34 U.S.C. 12291(a)(10), 'domestic violence' as defined in 34 U.S.C. 12291(a)(8), or 'stalking' as defined in 34 U.S.C. 12291(a)(30)." </a:t>
            </a:r>
          </a:p>
        </p:txBody>
      </p:sp>
    </p:spTree>
    <p:extLst>
      <p:ext uri="{BB962C8B-B14F-4D97-AF65-F5344CB8AC3E}">
        <p14:creationId xmlns:p14="http://schemas.microsoft.com/office/powerpoint/2010/main" val="37461872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2D886F1-CB4A-4FC1-AAA7-9402B0D0D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62B7B97-C3EE-4AEE-A61F-AFA873FE2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013557" y="0"/>
            <a:ext cx="10178443"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B30E3BB-8124-4C84-9022-37AAA8A74FEB}"/>
              </a:ext>
            </a:extLst>
          </p:cNvPr>
          <p:cNvSpPr>
            <a:spLocks noGrp="1"/>
          </p:cNvSpPr>
          <p:nvPr>
            <p:ph type="title"/>
          </p:nvPr>
        </p:nvSpPr>
        <p:spPr>
          <a:xfrm>
            <a:off x="623787" y="1635358"/>
            <a:ext cx="2752344" cy="2706624"/>
          </a:xfrm>
          <a:prstGeom prst="ellipse">
            <a:avLst/>
          </a:prstGeom>
          <a:solidFill>
            <a:schemeClr val="bg1"/>
          </a:solidFill>
          <a:ln w="174625" cmpd="thinThick">
            <a:solidFill>
              <a:schemeClr val="bg1"/>
            </a:solidFill>
          </a:ln>
        </p:spPr>
        <p:txBody>
          <a:bodyPr>
            <a:normAutofit/>
          </a:bodyPr>
          <a:lstStyle/>
          <a:p>
            <a:pPr algn="ctr"/>
            <a:r>
              <a:rPr lang="en-US" sz="2600">
                <a:cs typeface="Calibri Light"/>
              </a:rPr>
              <a:t>Sexual Assault</a:t>
            </a:r>
            <a:endParaRPr lang="en-US" sz="2600"/>
          </a:p>
        </p:txBody>
      </p:sp>
      <p:sp>
        <p:nvSpPr>
          <p:cNvPr id="3" name="Content Placeholder 2">
            <a:extLst>
              <a:ext uri="{FF2B5EF4-FFF2-40B4-BE49-F238E27FC236}">
                <a16:creationId xmlns:a16="http://schemas.microsoft.com/office/drawing/2014/main" id="{FBE4CFA0-8421-4D87-9D52-8FBC6141D771}"/>
              </a:ext>
            </a:extLst>
          </p:cNvPr>
          <p:cNvSpPr>
            <a:spLocks noGrp="1"/>
          </p:cNvSpPr>
          <p:nvPr>
            <p:ph idx="1"/>
          </p:nvPr>
        </p:nvSpPr>
        <p:spPr>
          <a:xfrm>
            <a:off x="4256690" y="1088137"/>
            <a:ext cx="6180082" cy="3801067"/>
          </a:xfrm>
        </p:spPr>
        <p:txBody>
          <a:bodyPr vert="horz" lIns="91440" tIns="45720" rIns="91440" bIns="45720" rtlCol="0" anchor="ctr">
            <a:normAutofit/>
          </a:bodyPr>
          <a:lstStyle/>
          <a:p>
            <a:r>
              <a:rPr lang="en-US" sz="2000">
                <a:solidFill>
                  <a:schemeClr val="bg1"/>
                </a:solidFill>
                <a:ea typeface="+mn-lt"/>
                <a:cs typeface="+mn-lt"/>
              </a:rPr>
              <a:t>“The term “sexual assault” means an offense classified as a forcible or nonforcible sex offense under the uniform crime reporting system of the Federal Bureau of Investigation.” </a:t>
            </a:r>
          </a:p>
          <a:p>
            <a:pPr marL="0" indent="0">
              <a:buNone/>
            </a:pPr>
            <a:r>
              <a:rPr lang="en-US" sz="2000">
                <a:solidFill>
                  <a:schemeClr val="bg1"/>
                </a:solidFill>
                <a:ea typeface="+mn-lt"/>
                <a:cs typeface="+mn-lt"/>
              </a:rPr>
              <a:t>20 U.S.C. 1092(f)(6)(A)(v).</a:t>
            </a:r>
          </a:p>
          <a:p>
            <a:pPr lvl="1"/>
            <a:r>
              <a:rPr lang="en-US" sz="2000">
                <a:solidFill>
                  <a:schemeClr val="bg1"/>
                </a:solidFill>
                <a:ea typeface="+mn-lt"/>
                <a:cs typeface="+mn-lt"/>
              </a:rPr>
              <a:t>Forcible sex offenses are rape, sodomy, sexual assault with an object, and forcible fondling.</a:t>
            </a:r>
          </a:p>
          <a:p>
            <a:pPr lvl="1"/>
            <a:r>
              <a:rPr lang="en-US" sz="2000">
                <a:solidFill>
                  <a:schemeClr val="bg1"/>
                </a:solidFill>
                <a:ea typeface="+mn-lt"/>
                <a:cs typeface="+mn-lt"/>
              </a:rPr>
              <a:t>Nonforcible sex offenses are incest and statutory rape.</a:t>
            </a:r>
            <a:endParaRPr lang="en-US" sz="2000">
              <a:solidFill>
                <a:schemeClr val="bg1"/>
              </a:solidFill>
            </a:endParaRPr>
          </a:p>
        </p:txBody>
      </p:sp>
    </p:spTree>
    <p:extLst>
      <p:ext uri="{BB962C8B-B14F-4D97-AF65-F5344CB8AC3E}">
        <p14:creationId xmlns:p14="http://schemas.microsoft.com/office/powerpoint/2010/main" val="40390326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2D886F1-CB4A-4FC1-AAA7-9402B0D0D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62B7B97-C3EE-4AEE-A61F-AFA873FE2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013557" y="0"/>
            <a:ext cx="10178443"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B30E3BB-8124-4C84-9022-37AAA8A74FEB}"/>
              </a:ext>
            </a:extLst>
          </p:cNvPr>
          <p:cNvSpPr>
            <a:spLocks noGrp="1"/>
          </p:cNvSpPr>
          <p:nvPr>
            <p:ph type="title"/>
          </p:nvPr>
        </p:nvSpPr>
        <p:spPr>
          <a:xfrm>
            <a:off x="623787" y="1635358"/>
            <a:ext cx="2752344" cy="2706624"/>
          </a:xfrm>
          <a:prstGeom prst="ellipse">
            <a:avLst/>
          </a:prstGeom>
          <a:solidFill>
            <a:schemeClr val="bg1"/>
          </a:solidFill>
          <a:ln w="174625" cmpd="thinThick">
            <a:solidFill>
              <a:schemeClr val="bg1"/>
            </a:solidFill>
          </a:ln>
        </p:spPr>
        <p:txBody>
          <a:bodyPr>
            <a:normAutofit/>
          </a:bodyPr>
          <a:lstStyle/>
          <a:p>
            <a:pPr algn="ctr"/>
            <a:r>
              <a:rPr lang="en-US" sz="2600">
                <a:cs typeface="Calibri Light"/>
              </a:rPr>
              <a:t>Dating Violence</a:t>
            </a:r>
            <a:endParaRPr lang="en-US" sz="2600"/>
          </a:p>
        </p:txBody>
      </p:sp>
      <p:sp>
        <p:nvSpPr>
          <p:cNvPr id="3" name="Content Placeholder 2">
            <a:extLst>
              <a:ext uri="{FF2B5EF4-FFF2-40B4-BE49-F238E27FC236}">
                <a16:creationId xmlns:a16="http://schemas.microsoft.com/office/drawing/2014/main" id="{FBE4CFA0-8421-4D87-9D52-8FBC6141D771}"/>
              </a:ext>
            </a:extLst>
          </p:cNvPr>
          <p:cNvSpPr>
            <a:spLocks noGrp="1"/>
          </p:cNvSpPr>
          <p:nvPr>
            <p:ph idx="1"/>
          </p:nvPr>
        </p:nvSpPr>
        <p:spPr>
          <a:xfrm>
            <a:off x="4256690" y="1088137"/>
            <a:ext cx="6180082" cy="3801067"/>
          </a:xfrm>
        </p:spPr>
        <p:txBody>
          <a:bodyPr vert="horz" lIns="91440" tIns="45720" rIns="91440" bIns="45720" rtlCol="0" anchor="ctr">
            <a:normAutofit fontScale="92500" lnSpcReduction="10000"/>
          </a:bodyPr>
          <a:lstStyle/>
          <a:p>
            <a:r>
              <a:rPr lang="en-US" sz="2000">
                <a:solidFill>
                  <a:schemeClr val="bg1"/>
                </a:solidFill>
                <a:ea typeface="+mn-lt"/>
                <a:cs typeface="+mn-lt"/>
              </a:rPr>
              <a:t>The term “dating violence” means violence committed by a person—</a:t>
            </a:r>
          </a:p>
          <a:p>
            <a:r>
              <a:rPr lang="en-US" sz="2000">
                <a:solidFill>
                  <a:schemeClr val="bg1"/>
                </a:solidFill>
                <a:ea typeface="+mn-lt"/>
                <a:cs typeface="+mn-lt"/>
              </a:rPr>
              <a:t>	(A) who is or has been in a social relationship of a romantic or intimate nature with the victim; and</a:t>
            </a:r>
          </a:p>
          <a:p>
            <a:r>
              <a:rPr lang="en-US" sz="2000">
                <a:solidFill>
                  <a:schemeClr val="bg1"/>
                </a:solidFill>
                <a:ea typeface="+mn-lt"/>
                <a:cs typeface="+mn-lt"/>
              </a:rPr>
              <a:t>	(B) where the existence of such a relationship shall be determined based on a consideration of the following factors:</a:t>
            </a:r>
          </a:p>
          <a:p>
            <a:r>
              <a:rPr lang="en-US" sz="2000">
                <a:solidFill>
                  <a:schemeClr val="bg1"/>
                </a:solidFill>
                <a:ea typeface="+mn-lt"/>
                <a:cs typeface="+mn-lt"/>
              </a:rPr>
              <a:t>	(</a:t>
            </a:r>
            <a:r>
              <a:rPr lang="en-US" sz="2000" err="1">
                <a:solidFill>
                  <a:schemeClr val="bg1"/>
                </a:solidFill>
                <a:ea typeface="+mn-lt"/>
                <a:cs typeface="+mn-lt"/>
              </a:rPr>
              <a:t>i</a:t>
            </a:r>
            <a:r>
              <a:rPr lang="en-US" sz="2000">
                <a:solidFill>
                  <a:schemeClr val="bg1"/>
                </a:solidFill>
                <a:ea typeface="+mn-lt"/>
                <a:cs typeface="+mn-lt"/>
              </a:rPr>
              <a:t>)The length of the relationship.</a:t>
            </a:r>
          </a:p>
          <a:p>
            <a:r>
              <a:rPr lang="en-US" sz="2000">
                <a:solidFill>
                  <a:schemeClr val="bg1"/>
                </a:solidFill>
                <a:ea typeface="+mn-lt"/>
                <a:cs typeface="+mn-lt"/>
              </a:rPr>
              <a:t>	(ii)The type of relationship.</a:t>
            </a:r>
          </a:p>
          <a:p>
            <a:r>
              <a:rPr lang="en-US" sz="2000">
                <a:solidFill>
                  <a:schemeClr val="bg1"/>
                </a:solidFill>
                <a:ea typeface="+mn-lt"/>
                <a:cs typeface="+mn-lt"/>
              </a:rPr>
              <a:t>	(iii)The frequency of interaction between the 	persons involved in the relationship.</a:t>
            </a:r>
          </a:p>
          <a:p>
            <a:r>
              <a:rPr lang="en-US" sz="2000">
                <a:solidFill>
                  <a:schemeClr val="bg1"/>
                </a:solidFill>
                <a:ea typeface="+mn-lt"/>
                <a:cs typeface="+mn-lt"/>
              </a:rPr>
              <a:t>34 U.S.C. 12291(a)(10). </a:t>
            </a:r>
          </a:p>
        </p:txBody>
      </p:sp>
    </p:spTree>
    <p:extLst>
      <p:ext uri="{BB962C8B-B14F-4D97-AF65-F5344CB8AC3E}">
        <p14:creationId xmlns:p14="http://schemas.microsoft.com/office/powerpoint/2010/main" val="25566967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2D886F1-CB4A-4FC1-AAA7-9402B0D0D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62B7B97-C3EE-4AEE-A61F-AFA873FE2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013557" y="0"/>
            <a:ext cx="10178443"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B30E3BB-8124-4C84-9022-37AAA8A74FEB}"/>
              </a:ext>
            </a:extLst>
          </p:cNvPr>
          <p:cNvSpPr>
            <a:spLocks noGrp="1"/>
          </p:cNvSpPr>
          <p:nvPr>
            <p:ph type="title"/>
          </p:nvPr>
        </p:nvSpPr>
        <p:spPr>
          <a:xfrm>
            <a:off x="623787" y="1635358"/>
            <a:ext cx="2752344" cy="2706624"/>
          </a:xfrm>
          <a:prstGeom prst="ellipse">
            <a:avLst/>
          </a:prstGeom>
          <a:solidFill>
            <a:schemeClr val="bg1"/>
          </a:solidFill>
          <a:ln w="174625" cmpd="thinThick">
            <a:solidFill>
              <a:schemeClr val="bg1"/>
            </a:solidFill>
          </a:ln>
        </p:spPr>
        <p:txBody>
          <a:bodyPr>
            <a:normAutofit/>
          </a:bodyPr>
          <a:lstStyle/>
          <a:p>
            <a:pPr algn="ctr"/>
            <a:r>
              <a:rPr lang="en-US" sz="2600">
                <a:cs typeface="Calibri Light"/>
              </a:rPr>
              <a:t>Domestic Violence</a:t>
            </a:r>
            <a:endParaRPr lang="en-US" sz="2600"/>
          </a:p>
        </p:txBody>
      </p:sp>
      <p:sp>
        <p:nvSpPr>
          <p:cNvPr id="3" name="Content Placeholder 2">
            <a:extLst>
              <a:ext uri="{FF2B5EF4-FFF2-40B4-BE49-F238E27FC236}">
                <a16:creationId xmlns:a16="http://schemas.microsoft.com/office/drawing/2014/main" id="{FBE4CFA0-8421-4D87-9D52-8FBC6141D771}"/>
              </a:ext>
            </a:extLst>
          </p:cNvPr>
          <p:cNvSpPr>
            <a:spLocks noGrp="1"/>
          </p:cNvSpPr>
          <p:nvPr>
            <p:ph idx="1"/>
          </p:nvPr>
        </p:nvSpPr>
        <p:spPr>
          <a:xfrm>
            <a:off x="4256690" y="1088137"/>
            <a:ext cx="6180082" cy="5294908"/>
          </a:xfrm>
        </p:spPr>
        <p:txBody>
          <a:bodyPr vert="horz" lIns="91440" tIns="45720" rIns="91440" bIns="45720" rtlCol="0" anchor="ctr">
            <a:noAutofit/>
          </a:bodyPr>
          <a:lstStyle/>
          <a:p>
            <a:r>
              <a:rPr lang="en-US" sz="2200" dirty="0">
                <a:solidFill>
                  <a:schemeClr val="bg1"/>
                </a:solidFill>
                <a:ea typeface="+mn-lt"/>
                <a:cs typeface="+mn-lt"/>
              </a:rPr>
              <a:t>The term “domestic violence” includes felony or misdemeanor crimes of violence committed by a current or former spouse or intimate partner of the victim, by a person with whom the victim shares a child in common, by a person who is cohabitating with or has cohabitated with the victim as a spouse or intimate partner, by a person similarly situated to a spouse of the victim under the domestic or family violence laws of the jurisdiction receiving grant monies, or by any other person against an adult or youth victim who is protected from that person’s acts under the domestic or family violence laws of the jurisdiction. </a:t>
            </a:r>
          </a:p>
          <a:p>
            <a:r>
              <a:rPr lang="en-US" sz="2200" dirty="0">
                <a:solidFill>
                  <a:schemeClr val="bg1"/>
                </a:solidFill>
                <a:ea typeface="+mn-lt"/>
                <a:cs typeface="+mn-lt"/>
              </a:rPr>
              <a:t>34 U.S.C. 12291(a)(8). </a:t>
            </a:r>
          </a:p>
          <a:p>
            <a:r>
              <a:rPr lang="en-US" sz="2200" dirty="0">
                <a:solidFill>
                  <a:schemeClr val="bg1"/>
                </a:solidFill>
                <a:ea typeface="+mn-lt"/>
                <a:cs typeface="+mn-lt"/>
              </a:rPr>
              <a:t>You must look to state law.</a:t>
            </a:r>
          </a:p>
        </p:txBody>
      </p:sp>
    </p:spTree>
    <p:extLst>
      <p:ext uri="{BB962C8B-B14F-4D97-AF65-F5344CB8AC3E}">
        <p14:creationId xmlns:p14="http://schemas.microsoft.com/office/powerpoint/2010/main" val="481966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2D886F1-CB4A-4FC1-AAA7-9402B0D0D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62B7B97-C3EE-4AEE-A61F-AFA873FE2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013557" y="0"/>
            <a:ext cx="10178443"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B30E3BB-8124-4C84-9022-37AAA8A74FEB}"/>
              </a:ext>
            </a:extLst>
          </p:cNvPr>
          <p:cNvSpPr>
            <a:spLocks noGrp="1"/>
          </p:cNvSpPr>
          <p:nvPr>
            <p:ph type="title"/>
          </p:nvPr>
        </p:nvSpPr>
        <p:spPr>
          <a:xfrm>
            <a:off x="623787" y="1635358"/>
            <a:ext cx="2752344" cy="2706624"/>
          </a:xfrm>
          <a:prstGeom prst="ellipse">
            <a:avLst/>
          </a:prstGeom>
          <a:solidFill>
            <a:schemeClr val="bg1"/>
          </a:solidFill>
          <a:ln w="174625" cmpd="thinThick">
            <a:solidFill>
              <a:schemeClr val="bg1"/>
            </a:solidFill>
          </a:ln>
        </p:spPr>
        <p:txBody>
          <a:bodyPr>
            <a:normAutofit/>
          </a:bodyPr>
          <a:lstStyle/>
          <a:p>
            <a:pPr algn="ctr"/>
            <a:r>
              <a:rPr lang="en-US" sz="2600">
                <a:cs typeface="Calibri Light"/>
              </a:rPr>
              <a:t>Domestic Violence</a:t>
            </a:r>
            <a:endParaRPr lang="en-US" sz="2600"/>
          </a:p>
        </p:txBody>
      </p:sp>
      <p:sp>
        <p:nvSpPr>
          <p:cNvPr id="3" name="Content Placeholder 2">
            <a:extLst>
              <a:ext uri="{FF2B5EF4-FFF2-40B4-BE49-F238E27FC236}">
                <a16:creationId xmlns:a16="http://schemas.microsoft.com/office/drawing/2014/main" id="{FBE4CFA0-8421-4D87-9D52-8FBC6141D771}"/>
              </a:ext>
            </a:extLst>
          </p:cNvPr>
          <p:cNvSpPr>
            <a:spLocks noGrp="1"/>
          </p:cNvSpPr>
          <p:nvPr>
            <p:ph idx="1"/>
          </p:nvPr>
        </p:nvSpPr>
        <p:spPr>
          <a:xfrm>
            <a:off x="4256690" y="1088137"/>
            <a:ext cx="6180082" cy="5578993"/>
          </a:xfrm>
        </p:spPr>
        <p:txBody>
          <a:bodyPr vert="horz" lIns="91440" tIns="45720" rIns="91440" bIns="45720" rtlCol="0" anchor="ctr">
            <a:normAutofit/>
          </a:bodyPr>
          <a:lstStyle/>
          <a:p>
            <a:r>
              <a:rPr lang="en-US" sz="2200" dirty="0">
                <a:solidFill>
                  <a:schemeClr val="bg1"/>
                </a:solidFill>
                <a:ea typeface="+mn-lt"/>
                <a:cs typeface="+mn-lt"/>
              </a:rPr>
              <a:t>In Virginia, “family abuse” is defined as “any act involving violence, force, or threat that results in bodily injury or places one in reasonable apprehension of death, sexual assault, or bodily injury and that is committed by a person against such person's family or household member.”</a:t>
            </a:r>
          </a:p>
          <a:p>
            <a:r>
              <a:rPr lang="en-US" sz="2200" dirty="0">
                <a:solidFill>
                  <a:schemeClr val="bg1"/>
                </a:solidFill>
                <a:ea typeface="+mn-lt"/>
                <a:cs typeface="+mn-lt"/>
              </a:rPr>
              <a:t>Includes “any forceful detention, stalking, criminal sexual assault[], or any criminal offense that results in bodily injury or places one in reasonable apprehension of death, sexual assault, or bodily injury.”</a:t>
            </a:r>
          </a:p>
          <a:p>
            <a:r>
              <a:rPr lang="en-US" sz="2200" dirty="0">
                <a:solidFill>
                  <a:schemeClr val="bg1"/>
                </a:solidFill>
                <a:ea typeface="+mn-lt"/>
                <a:cs typeface="+mn-lt"/>
              </a:rPr>
              <a:t>Va. Code § 16.1-228</a:t>
            </a:r>
          </a:p>
        </p:txBody>
      </p:sp>
    </p:spTree>
    <p:extLst>
      <p:ext uri="{BB962C8B-B14F-4D97-AF65-F5344CB8AC3E}">
        <p14:creationId xmlns:p14="http://schemas.microsoft.com/office/powerpoint/2010/main" val="6419935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2D886F1-CB4A-4FC1-AAA7-9402B0D0D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62B7B97-C3EE-4AEE-A61F-AFA873FE2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013557" y="0"/>
            <a:ext cx="10178443"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B30E3BB-8124-4C84-9022-37AAA8A74FEB}"/>
              </a:ext>
            </a:extLst>
          </p:cNvPr>
          <p:cNvSpPr>
            <a:spLocks noGrp="1"/>
          </p:cNvSpPr>
          <p:nvPr>
            <p:ph type="title"/>
          </p:nvPr>
        </p:nvSpPr>
        <p:spPr>
          <a:xfrm>
            <a:off x="623787" y="1635358"/>
            <a:ext cx="2752344" cy="2706624"/>
          </a:xfrm>
          <a:prstGeom prst="ellipse">
            <a:avLst/>
          </a:prstGeom>
          <a:solidFill>
            <a:schemeClr val="bg1"/>
          </a:solidFill>
          <a:ln w="174625" cmpd="thinThick">
            <a:solidFill>
              <a:schemeClr val="bg1"/>
            </a:solidFill>
          </a:ln>
        </p:spPr>
        <p:txBody>
          <a:bodyPr>
            <a:normAutofit/>
          </a:bodyPr>
          <a:lstStyle/>
          <a:p>
            <a:pPr algn="ctr"/>
            <a:r>
              <a:rPr lang="en-US" sz="2600">
                <a:cs typeface="Calibri Light"/>
              </a:rPr>
              <a:t>Stalking</a:t>
            </a:r>
            <a:endParaRPr lang="en-US" sz="2600"/>
          </a:p>
        </p:txBody>
      </p:sp>
      <p:sp>
        <p:nvSpPr>
          <p:cNvPr id="3" name="Content Placeholder 2">
            <a:extLst>
              <a:ext uri="{FF2B5EF4-FFF2-40B4-BE49-F238E27FC236}">
                <a16:creationId xmlns:a16="http://schemas.microsoft.com/office/drawing/2014/main" id="{FBE4CFA0-8421-4D87-9D52-8FBC6141D771}"/>
              </a:ext>
            </a:extLst>
          </p:cNvPr>
          <p:cNvSpPr>
            <a:spLocks noGrp="1"/>
          </p:cNvSpPr>
          <p:nvPr>
            <p:ph idx="1"/>
          </p:nvPr>
        </p:nvSpPr>
        <p:spPr>
          <a:xfrm>
            <a:off x="4256690" y="1088137"/>
            <a:ext cx="6180082" cy="3801067"/>
          </a:xfrm>
        </p:spPr>
        <p:txBody>
          <a:bodyPr vert="horz" lIns="91440" tIns="45720" rIns="91440" bIns="45720" rtlCol="0" anchor="ctr">
            <a:normAutofit/>
          </a:bodyPr>
          <a:lstStyle/>
          <a:p>
            <a:r>
              <a:rPr lang="en-US" sz="2400" dirty="0">
                <a:solidFill>
                  <a:schemeClr val="bg1"/>
                </a:solidFill>
                <a:ea typeface="+mn-lt"/>
                <a:cs typeface="+mn-lt"/>
              </a:rPr>
              <a:t>The term “stalking” means engaging in a course of conduct directed at a specific person that would cause a reasonable person to—</a:t>
            </a:r>
          </a:p>
          <a:p>
            <a:pPr lvl="1"/>
            <a:r>
              <a:rPr lang="en-US" dirty="0">
                <a:solidFill>
                  <a:schemeClr val="bg1"/>
                </a:solidFill>
                <a:ea typeface="+mn-lt"/>
                <a:cs typeface="+mn-lt"/>
              </a:rPr>
              <a:t>(A) fear for his or her safety or the safety of others; or</a:t>
            </a:r>
          </a:p>
          <a:p>
            <a:pPr lvl="1"/>
            <a:r>
              <a:rPr lang="en-US" sz="2400" dirty="0">
                <a:solidFill>
                  <a:schemeClr val="bg1"/>
                </a:solidFill>
                <a:ea typeface="+mn-lt"/>
                <a:cs typeface="+mn-lt"/>
              </a:rPr>
              <a:t>(</a:t>
            </a:r>
            <a:r>
              <a:rPr lang="en-US" sz="2400">
                <a:solidFill>
                  <a:schemeClr val="bg1"/>
                </a:solidFill>
                <a:ea typeface="+mn-lt"/>
                <a:cs typeface="+mn-lt"/>
              </a:rPr>
              <a:t>B) suffer </a:t>
            </a:r>
            <a:r>
              <a:rPr lang="en-US" sz="2400" dirty="0">
                <a:solidFill>
                  <a:schemeClr val="bg1"/>
                </a:solidFill>
                <a:ea typeface="+mn-lt"/>
                <a:cs typeface="+mn-lt"/>
              </a:rPr>
              <a:t>substantial emotional distress.</a:t>
            </a:r>
          </a:p>
          <a:p>
            <a:r>
              <a:rPr lang="en-US" sz="2400" dirty="0">
                <a:solidFill>
                  <a:schemeClr val="bg1"/>
                </a:solidFill>
                <a:ea typeface="+mn-lt"/>
                <a:cs typeface="+mn-lt"/>
              </a:rPr>
              <a:t>34 U.S.C. 12291(a)(30).  </a:t>
            </a:r>
          </a:p>
        </p:txBody>
      </p:sp>
    </p:spTree>
    <p:extLst>
      <p:ext uri="{BB962C8B-B14F-4D97-AF65-F5344CB8AC3E}">
        <p14:creationId xmlns:p14="http://schemas.microsoft.com/office/powerpoint/2010/main" val="19632511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C65D2F-AFCD-4752-B50C-363A6163FAD0}"/>
              </a:ext>
            </a:extLst>
          </p:cNvPr>
          <p:cNvSpPr>
            <a:spLocks noGrp="1"/>
          </p:cNvSpPr>
          <p:nvPr>
            <p:ph type="title"/>
          </p:nvPr>
        </p:nvSpPr>
        <p:spPr>
          <a:xfrm>
            <a:off x="686834" y="591344"/>
            <a:ext cx="3200400" cy="5585619"/>
          </a:xfrm>
        </p:spPr>
        <p:txBody>
          <a:bodyPr>
            <a:normAutofit/>
          </a:bodyPr>
          <a:lstStyle/>
          <a:p>
            <a:r>
              <a:rPr lang="en-US">
                <a:solidFill>
                  <a:srgbClr val="FFFFFF"/>
                </a:solidFill>
              </a:rPr>
              <a:t>To What Conduct Do the Regulations Apply? </a:t>
            </a: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31ABFE6-1A82-4201-8072-DB490E757B80}"/>
              </a:ext>
            </a:extLst>
          </p:cNvPr>
          <p:cNvSpPr>
            <a:spLocks noGrp="1"/>
          </p:cNvSpPr>
          <p:nvPr>
            <p:ph idx="1"/>
          </p:nvPr>
        </p:nvSpPr>
        <p:spPr>
          <a:xfrm>
            <a:off x="4447308" y="591344"/>
            <a:ext cx="6906491" cy="5585619"/>
          </a:xfrm>
        </p:spPr>
        <p:txBody>
          <a:bodyPr anchor="ctr">
            <a:normAutofit/>
          </a:bodyPr>
          <a:lstStyle/>
          <a:p>
            <a:r>
              <a:rPr lang="en-US"/>
              <a:t>The Title IX regulations apply to sexual harassment “</a:t>
            </a:r>
            <a:r>
              <a:rPr lang="en-US" u="sng"/>
              <a:t>in an education program or activity</a:t>
            </a:r>
            <a:r>
              <a:rPr lang="en-US"/>
              <a:t> of </a:t>
            </a:r>
            <a:r>
              <a:rPr lang="en-US" u="sng"/>
              <a:t>the recipient </a:t>
            </a:r>
            <a:r>
              <a:rPr lang="en-US"/>
              <a:t>against </a:t>
            </a:r>
            <a:r>
              <a:rPr lang="en-US" u="sng"/>
              <a:t>a person in the United States</a:t>
            </a:r>
            <a:r>
              <a:rPr lang="en-US"/>
              <a:t>.”</a:t>
            </a:r>
          </a:p>
        </p:txBody>
      </p:sp>
    </p:spTree>
    <p:extLst>
      <p:ext uri="{BB962C8B-B14F-4D97-AF65-F5344CB8AC3E}">
        <p14:creationId xmlns:p14="http://schemas.microsoft.com/office/powerpoint/2010/main" val="28161411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C65D2F-AFCD-4752-B50C-363A6163FAD0}"/>
              </a:ext>
            </a:extLst>
          </p:cNvPr>
          <p:cNvSpPr>
            <a:spLocks noGrp="1"/>
          </p:cNvSpPr>
          <p:nvPr>
            <p:ph type="title"/>
          </p:nvPr>
        </p:nvSpPr>
        <p:spPr>
          <a:xfrm>
            <a:off x="686834" y="591344"/>
            <a:ext cx="3200400" cy="5585619"/>
          </a:xfrm>
        </p:spPr>
        <p:txBody>
          <a:bodyPr>
            <a:normAutofit/>
          </a:bodyPr>
          <a:lstStyle/>
          <a:p>
            <a:r>
              <a:rPr lang="en-US">
                <a:solidFill>
                  <a:srgbClr val="FFFFFF"/>
                </a:solidFill>
              </a:rPr>
              <a:t>To What Conduct Do the Regulations Apply? </a:t>
            </a: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31ABFE6-1A82-4201-8072-DB490E757B80}"/>
              </a:ext>
            </a:extLst>
          </p:cNvPr>
          <p:cNvSpPr>
            <a:spLocks noGrp="1"/>
          </p:cNvSpPr>
          <p:nvPr>
            <p:ph idx="1"/>
          </p:nvPr>
        </p:nvSpPr>
        <p:spPr>
          <a:xfrm>
            <a:off x="4447308" y="636190"/>
            <a:ext cx="6906491" cy="5585619"/>
          </a:xfrm>
        </p:spPr>
        <p:txBody>
          <a:bodyPr anchor="ctr">
            <a:normAutofit/>
          </a:bodyPr>
          <a:lstStyle/>
          <a:p>
            <a:r>
              <a:rPr lang="en-US"/>
              <a:t>The Title IX regulations apply to sexual harassment “</a:t>
            </a:r>
            <a:r>
              <a:rPr lang="en-US" u="sng"/>
              <a:t>in an education program or activity</a:t>
            </a:r>
            <a:r>
              <a:rPr lang="en-US"/>
              <a:t> of </a:t>
            </a:r>
            <a:r>
              <a:rPr lang="en-US" u="sng"/>
              <a:t>the recipient </a:t>
            </a:r>
            <a:r>
              <a:rPr lang="en-US"/>
              <a:t>against </a:t>
            </a:r>
            <a:r>
              <a:rPr lang="en-US" u="sng"/>
              <a:t>a person in the United States</a:t>
            </a:r>
            <a:r>
              <a:rPr lang="en-US"/>
              <a:t>.”</a:t>
            </a:r>
          </a:p>
          <a:p>
            <a:pPr lvl="1"/>
            <a:r>
              <a:rPr lang="en-US"/>
              <a:t>In an education program or activity = locations, events, or circumstances over which the recipient exercised substantial control over both the respondent and the context in which the sexual harassment occurs.</a:t>
            </a:r>
          </a:p>
        </p:txBody>
      </p:sp>
    </p:spTree>
    <p:extLst>
      <p:ext uri="{BB962C8B-B14F-4D97-AF65-F5344CB8AC3E}">
        <p14:creationId xmlns:p14="http://schemas.microsoft.com/office/powerpoint/2010/main" val="19145069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C65D2F-AFCD-4752-B50C-363A6163FAD0}"/>
              </a:ext>
            </a:extLst>
          </p:cNvPr>
          <p:cNvSpPr>
            <a:spLocks noGrp="1"/>
          </p:cNvSpPr>
          <p:nvPr>
            <p:ph type="title"/>
          </p:nvPr>
        </p:nvSpPr>
        <p:spPr>
          <a:xfrm>
            <a:off x="686834" y="591344"/>
            <a:ext cx="3200400" cy="5585619"/>
          </a:xfrm>
        </p:spPr>
        <p:txBody>
          <a:bodyPr>
            <a:normAutofit/>
          </a:bodyPr>
          <a:lstStyle/>
          <a:p>
            <a:r>
              <a:rPr lang="en-US">
                <a:solidFill>
                  <a:srgbClr val="FFFFFF"/>
                </a:solidFill>
              </a:rPr>
              <a:t>To What Conduct Do the Regulations Apply? </a:t>
            </a: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31ABFE6-1A82-4201-8072-DB490E757B80}"/>
              </a:ext>
            </a:extLst>
          </p:cNvPr>
          <p:cNvSpPr>
            <a:spLocks noGrp="1"/>
          </p:cNvSpPr>
          <p:nvPr>
            <p:ph idx="1"/>
          </p:nvPr>
        </p:nvSpPr>
        <p:spPr>
          <a:xfrm>
            <a:off x="4447308" y="636190"/>
            <a:ext cx="6906491" cy="5585619"/>
          </a:xfrm>
        </p:spPr>
        <p:txBody>
          <a:bodyPr anchor="ctr">
            <a:normAutofit/>
          </a:bodyPr>
          <a:lstStyle/>
          <a:p>
            <a:r>
              <a:rPr lang="en-US"/>
              <a:t>The Title IX regulations apply to sexual harassment “</a:t>
            </a:r>
            <a:r>
              <a:rPr lang="en-US" u="sng"/>
              <a:t>in an education program or activity</a:t>
            </a:r>
            <a:r>
              <a:rPr lang="en-US"/>
              <a:t> of </a:t>
            </a:r>
            <a:r>
              <a:rPr lang="en-US" u="sng"/>
              <a:t>the recipient </a:t>
            </a:r>
            <a:r>
              <a:rPr lang="en-US"/>
              <a:t>against </a:t>
            </a:r>
            <a:r>
              <a:rPr lang="en-US" u="sng"/>
              <a:t>a person in the United States</a:t>
            </a:r>
            <a:r>
              <a:rPr lang="en-US"/>
              <a:t>.”</a:t>
            </a:r>
          </a:p>
          <a:p>
            <a:pPr lvl="1"/>
            <a:r>
              <a:rPr lang="en-US"/>
              <a:t>In an education program or activity = locations, events, or circumstances over which the recipient exercised substantial control over both the respondent and the context in which the sexual harassment occurs.</a:t>
            </a:r>
          </a:p>
          <a:p>
            <a:pPr lvl="1"/>
            <a:r>
              <a:rPr lang="en-US"/>
              <a:t>Recipient = school system</a:t>
            </a:r>
          </a:p>
        </p:txBody>
      </p:sp>
    </p:spTree>
    <p:extLst>
      <p:ext uri="{BB962C8B-B14F-4D97-AF65-F5344CB8AC3E}">
        <p14:creationId xmlns:p14="http://schemas.microsoft.com/office/powerpoint/2010/main" val="36089852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C65D2F-AFCD-4752-B50C-363A6163FAD0}"/>
              </a:ext>
            </a:extLst>
          </p:cNvPr>
          <p:cNvSpPr>
            <a:spLocks noGrp="1"/>
          </p:cNvSpPr>
          <p:nvPr>
            <p:ph type="title"/>
          </p:nvPr>
        </p:nvSpPr>
        <p:spPr>
          <a:xfrm>
            <a:off x="686834" y="591344"/>
            <a:ext cx="3200400" cy="5585619"/>
          </a:xfrm>
        </p:spPr>
        <p:txBody>
          <a:bodyPr>
            <a:normAutofit/>
          </a:bodyPr>
          <a:lstStyle/>
          <a:p>
            <a:r>
              <a:rPr lang="en-US">
                <a:solidFill>
                  <a:srgbClr val="FFFFFF"/>
                </a:solidFill>
              </a:rPr>
              <a:t>To What Conduct Do the Regulations Apply? </a:t>
            </a: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31ABFE6-1A82-4201-8072-DB490E757B80}"/>
              </a:ext>
            </a:extLst>
          </p:cNvPr>
          <p:cNvSpPr>
            <a:spLocks noGrp="1"/>
          </p:cNvSpPr>
          <p:nvPr>
            <p:ph idx="1"/>
          </p:nvPr>
        </p:nvSpPr>
        <p:spPr>
          <a:xfrm>
            <a:off x="4447308" y="636190"/>
            <a:ext cx="6906491" cy="5585619"/>
          </a:xfrm>
        </p:spPr>
        <p:txBody>
          <a:bodyPr anchor="ctr">
            <a:normAutofit/>
          </a:bodyPr>
          <a:lstStyle/>
          <a:p>
            <a:r>
              <a:rPr lang="en-US"/>
              <a:t>The Title IX regulations apply to sexual harassment “</a:t>
            </a:r>
            <a:r>
              <a:rPr lang="en-US" u="sng"/>
              <a:t>in an education program or activity</a:t>
            </a:r>
            <a:r>
              <a:rPr lang="en-US"/>
              <a:t> of </a:t>
            </a:r>
            <a:r>
              <a:rPr lang="en-US" u="sng"/>
              <a:t>the recipient </a:t>
            </a:r>
            <a:r>
              <a:rPr lang="en-US"/>
              <a:t>against </a:t>
            </a:r>
            <a:r>
              <a:rPr lang="en-US" u="sng"/>
              <a:t>a person in the United States</a:t>
            </a:r>
            <a:r>
              <a:rPr lang="en-US"/>
              <a:t>.”</a:t>
            </a:r>
          </a:p>
          <a:p>
            <a:pPr lvl="1"/>
            <a:r>
              <a:rPr lang="en-US"/>
              <a:t>In an education program or activity = locations, events, or circumstances over which the recipient exercised substantial control over both the respondent and the context in which the sexual harassment occurs.</a:t>
            </a:r>
          </a:p>
          <a:p>
            <a:pPr lvl="1"/>
            <a:r>
              <a:rPr lang="en-US"/>
              <a:t>Recipient = school system</a:t>
            </a:r>
          </a:p>
          <a:p>
            <a:pPr lvl="1"/>
            <a:r>
              <a:rPr lang="en-US"/>
              <a:t>A person in the United States = A person </a:t>
            </a:r>
            <a:r>
              <a:rPr lang="en-US" u="sng"/>
              <a:t>in the United States</a:t>
            </a:r>
          </a:p>
        </p:txBody>
      </p:sp>
    </p:spTree>
    <p:extLst>
      <p:ext uri="{BB962C8B-B14F-4D97-AF65-F5344CB8AC3E}">
        <p14:creationId xmlns:p14="http://schemas.microsoft.com/office/powerpoint/2010/main" val="27206771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F9FB88-7328-4948-AA88-546C556FFCA2}"/>
              </a:ext>
            </a:extLst>
          </p:cNvPr>
          <p:cNvSpPr>
            <a:spLocks noGrp="1"/>
          </p:cNvSpPr>
          <p:nvPr>
            <p:ph type="title"/>
          </p:nvPr>
        </p:nvSpPr>
        <p:spPr>
          <a:xfrm>
            <a:off x="808638" y="386930"/>
            <a:ext cx="9236700" cy="1188950"/>
          </a:xfrm>
        </p:spPr>
        <p:txBody>
          <a:bodyPr anchor="b">
            <a:normAutofit/>
          </a:bodyPr>
          <a:lstStyle/>
          <a:p>
            <a:r>
              <a:rPr lang="en-US" sz="5400"/>
              <a:t>Reporting Requirements</a:t>
            </a:r>
          </a:p>
        </p:txBody>
      </p:sp>
      <p:grpSp>
        <p:nvGrpSpPr>
          <p:cNvPr id="25" name="Group 24">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26" name="Rectangle 25">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ectangle 28">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69DCEC8-49B8-4DC1-A977-AEC08717AACF}"/>
              </a:ext>
            </a:extLst>
          </p:cNvPr>
          <p:cNvSpPr>
            <a:spLocks noGrp="1"/>
          </p:cNvSpPr>
          <p:nvPr>
            <p:ph idx="1"/>
          </p:nvPr>
        </p:nvSpPr>
        <p:spPr>
          <a:xfrm>
            <a:off x="793660" y="2599509"/>
            <a:ext cx="10143668" cy="3435531"/>
          </a:xfrm>
        </p:spPr>
        <p:txBody>
          <a:bodyPr anchor="ctr">
            <a:normAutofit/>
          </a:bodyPr>
          <a:lstStyle/>
          <a:p>
            <a:r>
              <a:rPr lang="en-US" sz="2200" u="sng" dirty="0"/>
              <a:t>All school employees</a:t>
            </a:r>
            <a:r>
              <a:rPr lang="en-US" sz="2200" dirty="0"/>
              <a:t> are required to </a:t>
            </a:r>
            <a:r>
              <a:rPr lang="en-US" sz="2200" u="sng" dirty="0"/>
              <a:t>immediately</a:t>
            </a:r>
            <a:r>
              <a:rPr lang="en-US" sz="2200" dirty="0"/>
              <a:t> report suspected instances of sexual harassment </a:t>
            </a:r>
            <a:r>
              <a:rPr lang="en-US" sz="2200" u="sng" dirty="0"/>
              <a:t>directly to the Title IX Coordinator</a:t>
            </a:r>
            <a:r>
              <a:rPr lang="en-US" sz="2200" dirty="0"/>
              <a:t>.  </a:t>
            </a:r>
          </a:p>
          <a:p>
            <a:r>
              <a:rPr lang="en-US" sz="2200" dirty="0"/>
              <a:t>Franklin County Public Schools Title IX Coordinator</a:t>
            </a:r>
          </a:p>
          <a:p>
            <a:pPr lvl="1"/>
            <a:r>
              <a:rPr lang="en-US" sz="2200" dirty="0"/>
              <a:t>Gregg Cuddy, Director of Human Resources/Title IX Coordinator</a:t>
            </a:r>
          </a:p>
          <a:p>
            <a:pPr lvl="1"/>
            <a:r>
              <a:rPr lang="en-US" sz="2200" dirty="0"/>
              <a:t>Email: Gregg.cuddy@frco.k12.va.us</a:t>
            </a:r>
          </a:p>
          <a:p>
            <a:pPr lvl="1"/>
            <a:r>
              <a:rPr lang="en-US" sz="2200" dirty="0"/>
              <a:t>Phone: (540) 483-5138</a:t>
            </a:r>
          </a:p>
          <a:p>
            <a:pPr lvl="1"/>
            <a:r>
              <a:rPr lang="en-US" sz="2200" dirty="0"/>
              <a:t>Mail: 25 Bernard Rd., Rocky Mount, VA 24151</a:t>
            </a:r>
          </a:p>
          <a:p>
            <a:r>
              <a:rPr lang="en-US" sz="2200" dirty="0"/>
              <a:t>If the sexual harassment involves the Title IX Coordinator, then the report is made to the Superintendent. </a:t>
            </a:r>
          </a:p>
          <a:p>
            <a:pPr marL="0" indent="0">
              <a:buNone/>
            </a:pPr>
            <a:endParaRPr lang="en-US" sz="2200" dirty="0"/>
          </a:p>
        </p:txBody>
      </p:sp>
    </p:spTree>
    <p:extLst>
      <p:ext uri="{BB962C8B-B14F-4D97-AF65-F5344CB8AC3E}">
        <p14:creationId xmlns:p14="http://schemas.microsoft.com/office/powerpoint/2010/main" val="24827616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F9FB88-7328-4948-AA88-546C556FFCA2}"/>
              </a:ext>
            </a:extLst>
          </p:cNvPr>
          <p:cNvSpPr>
            <a:spLocks noGrp="1"/>
          </p:cNvSpPr>
          <p:nvPr>
            <p:ph type="title"/>
          </p:nvPr>
        </p:nvSpPr>
        <p:spPr>
          <a:xfrm>
            <a:off x="808638" y="386930"/>
            <a:ext cx="9236700" cy="1188950"/>
          </a:xfrm>
        </p:spPr>
        <p:txBody>
          <a:bodyPr anchor="b">
            <a:normAutofit/>
          </a:bodyPr>
          <a:lstStyle/>
          <a:p>
            <a:r>
              <a:rPr lang="en-US" sz="5400"/>
              <a:t>Reporting Requirements</a:t>
            </a:r>
          </a:p>
        </p:txBody>
      </p:sp>
      <p:grpSp>
        <p:nvGrpSpPr>
          <p:cNvPr id="25" name="Group 24">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26" name="Rectangle 25">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ectangle 28">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69DCEC8-49B8-4DC1-A977-AEC08717AACF}"/>
              </a:ext>
            </a:extLst>
          </p:cNvPr>
          <p:cNvSpPr>
            <a:spLocks noGrp="1"/>
          </p:cNvSpPr>
          <p:nvPr>
            <p:ph idx="1"/>
          </p:nvPr>
        </p:nvSpPr>
        <p:spPr>
          <a:xfrm>
            <a:off x="793660" y="2599509"/>
            <a:ext cx="10143668" cy="3435531"/>
          </a:xfrm>
        </p:spPr>
        <p:txBody>
          <a:bodyPr anchor="ctr">
            <a:normAutofit lnSpcReduction="10000"/>
          </a:bodyPr>
          <a:lstStyle/>
          <a:p>
            <a:r>
              <a:rPr lang="en-US" sz="2200" u="sng" dirty="0"/>
              <a:t>All school employees</a:t>
            </a:r>
            <a:r>
              <a:rPr lang="en-US" sz="2200" dirty="0"/>
              <a:t> are required to </a:t>
            </a:r>
            <a:r>
              <a:rPr lang="en-US" sz="2200" u="sng" dirty="0"/>
              <a:t>immediately</a:t>
            </a:r>
            <a:r>
              <a:rPr lang="en-US" sz="2200" dirty="0"/>
              <a:t> report suspected instances of sexual harassment </a:t>
            </a:r>
            <a:r>
              <a:rPr lang="en-US" sz="2200" u="sng" dirty="0"/>
              <a:t>directly to the Title IX Coordinator</a:t>
            </a:r>
            <a:r>
              <a:rPr lang="en-US" sz="2200" dirty="0"/>
              <a:t>.  </a:t>
            </a:r>
          </a:p>
          <a:p>
            <a:r>
              <a:rPr lang="en-US" sz="2200" dirty="0"/>
              <a:t>Henry County Public Schools Title IX Coordinator</a:t>
            </a:r>
          </a:p>
          <a:p>
            <a:pPr lvl="1"/>
            <a:r>
              <a:rPr lang="en-US" sz="2200" dirty="0"/>
              <a:t>Mr. David Scott, Title IX Coordinator and Assistant Superintendent for Operations &amp; Administrative Services</a:t>
            </a:r>
          </a:p>
          <a:p>
            <a:pPr lvl="1"/>
            <a:r>
              <a:rPr lang="en-US" sz="2200" dirty="0"/>
              <a:t>Email</a:t>
            </a:r>
            <a:r>
              <a:rPr lang="en-US" sz="2200"/>
              <a:t>: </a:t>
            </a:r>
            <a:r>
              <a:rPr lang="en-US" sz="2200">
                <a:hlinkClick r:id="rId3"/>
              </a:rPr>
              <a:t>TitleIXCoordinator</a:t>
            </a:r>
            <a:r>
              <a:rPr lang="en-US" sz="2200" dirty="0">
                <a:hlinkClick r:id="rId3"/>
              </a:rPr>
              <a:t>@henry.k12.va</a:t>
            </a:r>
            <a:r>
              <a:rPr lang="en-US" sz="2200">
                <a:hlinkClick r:id="rId3"/>
              </a:rPr>
              <a:t>.us</a:t>
            </a:r>
            <a:r>
              <a:rPr lang="en-US" sz="2200"/>
              <a:t> </a:t>
            </a:r>
            <a:endParaRPr lang="en-US" sz="2200" dirty="0"/>
          </a:p>
          <a:p>
            <a:pPr lvl="1"/>
            <a:r>
              <a:rPr lang="en-US" sz="2200" dirty="0"/>
              <a:t>Phone: (276) 634-4741</a:t>
            </a:r>
          </a:p>
          <a:p>
            <a:pPr lvl="1"/>
            <a:r>
              <a:rPr lang="en-US" sz="2200" dirty="0"/>
              <a:t>Mail: P.O. Box 8958, Collinsville, VA 24078-8958</a:t>
            </a:r>
          </a:p>
          <a:p>
            <a:r>
              <a:rPr lang="en-US" sz="2200" dirty="0"/>
              <a:t>If the sexual harassment involves the Title IX Coordinator, then the report is made to the Superintendent. </a:t>
            </a:r>
          </a:p>
          <a:p>
            <a:pPr marL="0" indent="0">
              <a:buNone/>
            </a:pPr>
            <a:endParaRPr lang="en-US" sz="2200" dirty="0"/>
          </a:p>
        </p:txBody>
      </p:sp>
    </p:spTree>
    <p:extLst>
      <p:ext uri="{BB962C8B-B14F-4D97-AF65-F5344CB8AC3E}">
        <p14:creationId xmlns:p14="http://schemas.microsoft.com/office/powerpoint/2010/main" val="6768284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945DE3-B550-4495-9DAF-33BB8E2D7907}"/>
              </a:ext>
            </a:extLst>
          </p:cNvPr>
          <p:cNvSpPr>
            <a:spLocks noGrp="1"/>
          </p:cNvSpPr>
          <p:nvPr>
            <p:ph type="title"/>
          </p:nvPr>
        </p:nvSpPr>
        <p:spPr>
          <a:xfrm>
            <a:off x="838200" y="557189"/>
            <a:ext cx="3374136" cy="5567891"/>
          </a:xfrm>
        </p:spPr>
        <p:txBody>
          <a:bodyPr>
            <a:normAutofit/>
          </a:bodyPr>
          <a:lstStyle/>
          <a:p>
            <a:r>
              <a:rPr lang="en-US" sz="5200"/>
              <a:t>How to Report</a:t>
            </a:r>
          </a:p>
        </p:txBody>
      </p:sp>
      <p:graphicFrame>
        <p:nvGraphicFramePr>
          <p:cNvPr id="5" name="Content Placeholder 2">
            <a:extLst>
              <a:ext uri="{FF2B5EF4-FFF2-40B4-BE49-F238E27FC236}">
                <a16:creationId xmlns:a16="http://schemas.microsoft.com/office/drawing/2014/main" id="{A49FC548-C8E9-4A2C-A021-D7541345B684}"/>
              </a:ext>
            </a:extLst>
          </p:cNvPr>
          <p:cNvGraphicFramePr>
            <a:graphicFrameLocks noGrp="1"/>
          </p:cNvGraphicFramePr>
          <p:nvPr>
            <p:ph idx="1"/>
            <p:extLst>
              <p:ext uri="{D42A27DB-BD31-4B8C-83A1-F6EECF244321}">
                <p14:modId xmlns:p14="http://schemas.microsoft.com/office/powerpoint/2010/main" val="1703669079"/>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163445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04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6F3B82C4-7866-4D37-B5AB-DE4FE3840E6E}"/>
              </a:ext>
            </a:extLst>
          </p:cNvPr>
          <p:cNvSpPr>
            <a:spLocks noGrp="1"/>
          </p:cNvSpPr>
          <p:nvPr>
            <p:ph type="title"/>
          </p:nvPr>
        </p:nvSpPr>
        <p:spPr>
          <a:xfrm>
            <a:off x="594360" y="339117"/>
            <a:ext cx="11003280" cy="1619890"/>
          </a:xfrm>
        </p:spPr>
        <p:txBody>
          <a:bodyPr anchor="ctr">
            <a:normAutofit/>
          </a:bodyPr>
          <a:lstStyle/>
          <a:p>
            <a:r>
              <a:rPr lang="en-US" sz="4200"/>
              <a:t>When to Report</a:t>
            </a:r>
          </a:p>
        </p:txBody>
      </p:sp>
      <p:grpSp>
        <p:nvGrpSpPr>
          <p:cNvPr id="24" name="Group 23">
            <a:extLst>
              <a:ext uri="{FF2B5EF4-FFF2-40B4-BE49-F238E27FC236}">
                <a16:creationId xmlns:a16="http://schemas.microsoft.com/office/drawing/2014/main" id="{5B725D86-3DE6-4E0C-851E-E1DD45A555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484632"/>
            <a:ext cx="242107" cy="1340860"/>
            <a:chOff x="56167" y="2761488"/>
            <a:chExt cx="242107" cy="1340860"/>
          </a:xfrm>
        </p:grpSpPr>
        <p:sp>
          <p:nvSpPr>
            <p:cNvPr id="25" name="Rectangle 2">
              <a:extLst>
                <a:ext uri="{FF2B5EF4-FFF2-40B4-BE49-F238E27FC236}">
                  <a16:creationId xmlns:a16="http://schemas.microsoft.com/office/drawing/2014/main" id="{62CAEF33-636F-4036-BA69-CC3BF78EF2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id="{2CF76BD1-5BDD-4678-B22A-5B8AA3AA87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
              <a:extLst>
                <a:ext uri="{FF2B5EF4-FFF2-40B4-BE49-F238E27FC236}">
                  <a16:creationId xmlns:a16="http://schemas.microsoft.com/office/drawing/2014/main" id="{ABE7D26F-5EBA-426E-AFD4-595BDB9768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59">
              <a:extLst>
                <a:ext uri="{FF2B5EF4-FFF2-40B4-BE49-F238E27FC236}">
                  <a16:creationId xmlns:a16="http://schemas.microsoft.com/office/drawing/2014/main" id="{1C38FEF4-B27D-4FD4-A92F-06E9A93C17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
              <a:extLst>
                <a:ext uri="{FF2B5EF4-FFF2-40B4-BE49-F238E27FC236}">
                  <a16:creationId xmlns:a16="http://schemas.microsoft.com/office/drawing/2014/main" id="{BF628E95-8FC2-46E9-A49C-8925789489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883796CB-BD1E-4C41-B439-1E68E41D92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
              <a:extLst>
                <a:ext uri="{FF2B5EF4-FFF2-40B4-BE49-F238E27FC236}">
                  <a16:creationId xmlns:a16="http://schemas.microsoft.com/office/drawing/2014/main" id="{2459FE16-46F6-4E64-995D-9DAE6A206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59">
              <a:extLst>
                <a:ext uri="{FF2B5EF4-FFF2-40B4-BE49-F238E27FC236}">
                  <a16:creationId xmlns:a16="http://schemas.microsoft.com/office/drawing/2014/main" id="{0C2227DA-24BF-437C-867E-5BBD68241E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2">
              <a:extLst>
                <a:ext uri="{FF2B5EF4-FFF2-40B4-BE49-F238E27FC236}">
                  <a16:creationId xmlns:a16="http://schemas.microsoft.com/office/drawing/2014/main" id="{53ADF932-1963-444E-9123-3739999A97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59">
              <a:extLst>
                <a:ext uri="{FF2B5EF4-FFF2-40B4-BE49-F238E27FC236}">
                  <a16:creationId xmlns:a16="http://schemas.microsoft.com/office/drawing/2014/main" id="{191AF4E7-7CE7-43B3-B7C2-1191242AF0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2">
              <a:extLst>
                <a:ext uri="{FF2B5EF4-FFF2-40B4-BE49-F238E27FC236}">
                  <a16:creationId xmlns:a16="http://schemas.microsoft.com/office/drawing/2014/main" id="{6C3E0E02-B374-4D57-B3DE-4F82C04658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59">
              <a:extLst>
                <a:ext uri="{FF2B5EF4-FFF2-40B4-BE49-F238E27FC236}">
                  <a16:creationId xmlns:a16="http://schemas.microsoft.com/office/drawing/2014/main" id="{1D60AD3C-01C0-4142-858C-EBB4365DBC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2">
              <a:extLst>
                <a:ext uri="{FF2B5EF4-FFF2-40B4-BE49-F238E27FC236}">
                  <a16:creationId xmlns:a16="http://schemas.microsoft.com/office/drawing/2014/main" id="{1F127BCA-309A-448D-9D9E-F94C259AF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59">
              <a:extLst>
                <a:ext uri="{FF2B5EF4-FFF2-40B4-BE49-F238E27FC236}">
                  <a16:creationId xmlns:a16="http://schemas.microsoft.com/office/drawing/2014/main" id="{15E70E66-4DE0-4B7A-ACB4-CB5BD017DE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2">
              <a:extLst>
                <a:ext uri="{FF2B5EF4-FFF2-40B4-BE49-F238E27FC236}">
                  <a16:creationId xmlns:a16="http://schemas.microsoft.com/office/drawing/2014/main" id="{479AB281-5F89-473E-B48F-7528329C27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59">
              <a:extLst>
                <a:ext uri="{FF2B5EF4-FFF2-40B4-BE49-F238E27FC236}">
                  <a16:creationId xmlns:a16="http://schemas.microsoft.com/office/drawing/2014/main" id="{D3B6C99C-8B14-479D-96E1-F0E8D1AFB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2">
              <a:extLst>
                <a:ext uri="{FF2B5EF4-FFF2-40B4-BE49-F238E27FC236}">
                  <a16:creationId xmlns:a16="http://schemas.microsoft.com/office/drawing/2014/main" id="{272CAA8A-0050-4E07-BC38-9189ACF1A9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59">
              <a:extLst>
                <a:ext uri="{FF2B5EF4-FFF2-40B4-BE49-F238E27FC236}">
                  <a16:creationId xmlns:a16="http://schemas.microsoft.com/office/drawing/2014/main" id="{809F8414-1980-430C-BD54-DD7126F51B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2">
              <a:extLst>
                <a:ext uri="{FF2B5EF4-FFF2-40B4-BE49-F238E27FC236}">
                  <a16:creationId xmlns:a16="http://schemas.microsoft.com/office/drawing/2014/main" id="{B74D5608-4AC7-4553-A124-AC41DCDD6D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59">
              <a:extLst>
                <a:ext uri="{FF2B5EF4-FFF2-40B4-BE49-F238E27FC236}">
                  <a16:creationId xmlns:a16="http://schemas.microsoft.com/office/drawing/2014/main" id="{4C045074-9A3D-4075-BE06-7CD4A6EFF9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Content Placeholder 4">
            <a:extLst>
              <a:ext uri="{FF2B5EF4-FFF2-40B4-BE49-F238E27FC236}">
                <a16:creationId xmlns:a16="http://schemas.microsoft.com/office/drawing/2014/main" id="{06CED2EF-EB28-4E13-896C-63912F654939}"/>
              </a:ext>
            </a:extLst>
          </p:cNvPr>
          <p:cNvGraphicFramePr>
            <a:graphicFrameLocks noGrp="1"/>
          </p:cNvGraphicFramePr>
          <p:nvPr>
            <p:ph idx="1"/>
            <p:extLst>
              <p:ext uri="{D42A27DB-BD31-4B8C-83A1-F6EECF244321}">
                <p14:modId xmlns:p14="http://schemas.microsoft.com/office/powerpoint/2010/main" val="4092268981"/>
              </p:ext>
            </p:extLst>
          </p:nvPr>
        </p:nvGraphicFramePr>
        <p:xfrm>
          <a:off x="594360" y="2724912"/>
          <a:ext cx="11000232" cy="34930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141334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4341A55E-2373-496F-B3B6-D2B52FF4991D}"/>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Reporting Examples</a:t>
            </a:r>
          </a:p>
        </p:txBody>
      </p:sp>
      <p:sp>
        <p:nvSpPr>
          <p:cNvPr id="3" name="Content Placeholder 2">
            <a:extLst>
              <a:ext uri="{FF2B5EF4-FFF2-40B4-BE49-F238E27FC236}">
                <a16:creationId xmlns:a16="http://schemas.microsoft.com/office/drawing/2014/main" id="{38080E46-2C40-41F0-AE03-9701481E2093}"/>
              </a:ext>
            </a:extLst>
          </p:cNvPr>
          <p:cNvSpPr>
            <a:spLocks noGrp="1"/>
          </p:cNvSpPr>
          <p:nvPr>
            <p:ph idx="1"/>
          </p:nvPr>
        </p:nvSpPr>
        <p:spPr>
          <a:xfrm>
            <a:off x="1367624" y="2490436"/>
            <a:ext cx="9708995" cy="3567173"/>
          </a:xfrm>
        </p:spPr>
        <p:txBody>
          <a:bodyPr anchor="ctr">
            <a:normAutofit/>
          </a:bodyPr>
          <a:lstStyle/>
          <a:p>
            <a:r>
              <a:rPr lang="en-US" sz="2400"/>
              <a:t>Example 1:  Teacher A witnesses Teacher B making sexually charged jokes toward Teacher C, who is visibly uncomfortable with the jokes. </a:t>
            </a:r>
          </a:p>
          <a:p>
            <a:r>
              <a:rPr lang="en-US" sz="2400"/>
              <a:t>Teacher A tells Teacher B to “knock it off” and does nothing further.</a:t>
            </a:r>
          </a:p>
          <a:p>
            <a:r>
              <a:rPr lang="en-US" sz="2400"/>
              <a:t>Did Teacher A do the right thing? </a:t>
            </a:r>
          </a:p>
        </p:txBody>
      </p:sp>
    </p:spTree>
    <p:extLst>
      <p:ext uri="{BB962C8B-B14F-4D97-AF65-F5344CB8AC3E}">
        <p14:creationId xmlns:p14="http://schemas.microsoft.com/office/powerpoint/2010/main" val="17739128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27D15F9-FBA9-45B6-A1EE-7E26109074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549D845D-9A57-49AC-9523-BB0D6DA6FE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3" name="Freeform 44">
              <a:extLst>
                <a:ext uri="{FF2B5EF4-FFF2-40B4-BE49-F238E27FC236}">
                  <a16:creationId xmlns:a16="http://schemas.microsoft.com/office/drawing/2014/main" id="{3348EFE1-9D21-4DC0-8EC9-C887670613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5">
              <a:extLst>
                <a:ext uri="{FF2B5EF4-FFF2-40B4-BE49-F238E27FC236}">
                  <a16:creationId xmlns:a16="http://schemas.microsoft.com/office/drawing/2014/main" id="{D9CD0CF4-76F6-470E-A8EF-DD74FC196C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6">
              <a:extLst>
                <a:ext uri="{FF2B5EF4-FFF2-40B4-BE49-F238E27FC236}">
                  <a16:creationId xmlns:a16="http://schemas.microsoft.com/office/drawing/2014/main" id="{71645EB6-7E0C-491E-9A5B-C25E80A64A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7">
              <a:extLst>
                <a:ext uri="{FF2B5EF4-FFF2-40B4-BE49-F238E27FC236}">
                  <a16:creationId xmlns:a16="http://schemas.microsoft.com/office/drawing/2014/main" id="{D20E5CAC-62A4-48E1-9F9F-1F81766831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Rectangle 16">
              <a:extLst>
                <a:ext uri="{FF2B5EF4-FFF2-40B4-BE49-F238E27FC236}">
                  <a16:creationId xmlns:a16="http://schemas.microsoft.com/office/drawing/2014/main" id="{053A11D2-F06B-447E-96A7-27A21A8FA64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4341A55E-2373-496F-B3B6-D2B52FF4991D}"/>
              </a:ext>
            </a:extLst>
          </p:cNvPr>
          <p:cNvSpPr>
            <a:spLocks noGrp="1"/>
          </p:cNvSpPr>
          <p:nvPr>
            <p:ph type="title"/>
          </p:nvPr>
        </p:nvSpPr>
        <p:spPr>
          <a:xfrm>
            <a:off x="1047280" y="759805"/>
            <a:ext cx="10306520" cy="1325563"/>
          </a:xfrm>
        </p:spPr>
        <p:txBody>
          <a:bodyPr>
            <a:normAutofit/>
          </a:bodyPr>
          <a:lstStyle/>
          <a:p>
            <a:r>
              <a:rPr lang="en-US" sz="4000">
                <a:solidFill>
                  <a:srgbClr val="FFFFFF"/>
                </a:solidFill>
              </a:rPr>
              <a:t>Reporting Examples</a:t>
            </a:r>
          </a:p>
        </p:txBody>
      </p:sp>
      <p:pic>
        <p:nvPicPr>
          <p:cNvPr id="5" name="Graphic 4" descr="Close">
            <a:extLst>
              <a:ext uri="{FF2B5EF4-FFF2-40B4-BE49-F238E27FC236}">
                <a16:creationId xmlns:a16="http://schemas.microsoft.com/office/drawing/2014/main" id="{450DCE88-4E93-4A2F-931C-F60943A54C7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24902" y="2669172"/>
            <a:ext cx="3209779" cy="3209779"/>
          </a:xfrm>
          <a:prstGeom prst="rect">
            <a:avLst/>
          </a:prstGeom>
        </p:spPr>
      </p:pic>
      <p:sp>
        <p:nvSpPr>
          <p:cNvPr id="3" name="Content Placeholder 2">
            <a:extLst>
              <a:ext uri="{FF2B5EF4-FFF2-40B4-BE49-F238E27FC236}">
                <a16:creationId xmlns:a16="http://schemas.microsoft.com/office/drawing/2014/main" id="{38080E46-2C40-41F0-AE03-9701481E2093}"/>
              </a:ext>
            </a:extLst>
          </p:cNvPr>
          <p:cNvSpPr>
            <a:spLocks noGrp="1"/>
          </p:cNvSpPr>
          <p:nvPr>
            <p:ph idx="1"/>
          </p:nvPr>
        </p:nvSpPr>
        <p:spPr>
          <a:xfrm>
            <a:off x="5295569" y="2494450"/>
            <a:ext cx="5471529" cy="3563159"/>
          </a:xfrm>
        </p:spPr>
        <p:txBody>
          <a:bodyPr>
            <a:normAutofit/>
          </a:bodyPr>
          <a:lstStyle/>
          <a:p>
            <a:r>
              <a:rPr lang="en-US" sz="2400"/>
              <a:t>Example 1:  Teacher A witnesses Teacher B making sexually charged jokes toward Teacher C, who is visibly uncomfortable with the jokes. </a:t>
            </a:r>
          </a:p>
          <a:p>
            <a:r>
              <a:rPr lang="en-US" sz="2400"/>
              <a:t>Teacher A tells Teacher B to “knock it off” and does nothing further.</a:t>
            </a:r>
          </a:p>
          <a:p>
            <a:r>
              <a:rPr lang="en-US" sz="2400"/>
              <a:t>Did Teacher A do the right thing? </a:t>
            </a:r>
          </a:p>
        </p:txBody>
      </p:sp>
    </p:spTree>
    <p:extLst>
      <p:ext uri="{BB962C8B-B14F-4D97-AF65-F5344CB8AC3E}">
        <p14:creationId xmlns:p14="http://schemas.microsoft.com/office/powerpoint/2010/main" val="41075004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4341A55E-2373-496F-B3B6-D2B52FF4991D}"/>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Reporting Examples</a:t>
            </a:r>
          </a:p>
        </p:txBody>
      </p:sp>
      <p:sp>
        <p:nvSpPr>
          <p:cNvPr id="3" name="Content Placeholder 2">
            <a:extLst>
              <a:ext uri="{FF2B5EF4-FFF2-40B4-BE49-F238E27FC236}">
                <a16:creationId xmlns:a16="http://schemas.microsoft.com/office/drawing/2014/main" id="{38080E46-2C40-41F0-AE03-9701481E2093}"/>
              </a:ext>
            </a:extLst>
          </p:cNvPr>
          <p:cNvSpPr>
            <a:spLocks noGrp="1"/>
          </p:cNvSpPr>
          <p:nvPr>
            <p:ph idx="1"/>
          </p:nvPr>
        </p:nvSpPr>
        <p:spPr>
          <a:xfrm>
            <a:off x="1367624" y="2490436"/>
            <a:ext cx="9708995" cy="3567173"/>
          </a:xfrm>
        </p:spPr>
        <p:txBody>
          <a:bodyPr anchor="ctr">
            <a:normAutofit/>
          </a:bodyPr>
          <a:lstStyle/>
          <a:p>
            <a:r>
              <a:rPr lang="en-US" sz="2400"/>
              <a:t>Example 1:  Teacher A witnesses Teacher B making sexually charged jokes toward Teacher C, who is visibly uncomfortable with the jokes. </a:t>
            </a:r>
          </a:p>
          <a:p>
            <a:r>
              <a:rPr lang="en-US" sz="2400"/>
              <a:t>Teacher A reports the situation to the Principal, who tells Teacher B to “knock it off” and does nothing further.</a:t>
            </a:r>
          </a:p>
          <a:p>
            <a:r>
              <a:rPr lang="en-US" sz="2400"/>
              <a:t>Did Teacher A do the right thing? </a:t>
            </a:r>
          </a:p>
          <a:p>
            <a:r>
              <a:rPr lang="en-US" sz="2400"/>
              <a:t>Did the Principal do the right thing?</a:t>
            </a:r>
          </a:p>
        </p:txBody>
      </p:sp>
    </p:spTree>
    <p:extLst>
      <p:ext uri="{BB962C8B-B14F-4D97-AF65-F5344CB8AC3E}">
        <p14:creationId xmlns:p14="http://schemas.microsoft.com/office/powerpoint/2010/main" val="16822378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27D15F9-FBA9-45B6-A1EE-7E26109074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49D845D-9A57-49AC-9523-BB0D6DA6FE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2" name="Freeform 44">
              <a:extLst>
                <a:ext uri="{FF2B5EF4-FFF2-40B4-BE49-F238E27FC236}">
                  <a16:creationId xmlns:a16="http://schemas.microsoft.com/office/drawing/2014/main" id="{3348EFE1-9D21-4DC0-8EC9-C887670613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5">
              <a:extLst>
                <a:ext uri="{FF2B5EF4-FFF2-40B4-BE49-F238E27FC236}">
                  <a16:creationId xmlns:a16="http://schemas.microsoft.com/office/drawing/2014/main" id="{D9CD0CF4-76F6-470E-A8EF-DD74FC196C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71645EB6-7E0C-491E-9A5B-C25E80A64A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D20E5CAC-62A4-48E1-9F9F-1F81766831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053A11D2-F06B-447E-96A7-27A21A8FA64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4341A55E-2373-496F-B3B6-D2B52FF4991D}"/>
              </a:ext>
            </a:extLst>
          </p:cNvPr>
          <p:cNvSpPr>
            <a:spLocks noGrp="1"/>
          </p:cNvSpPr>
          <p:nvPr>
            <p:ph type="title"/>
          </p:nvPr>
        </p:nvSpPr>
        <p:spPr>
          <a:xfrm>
            <a:off x="1047280" y="759805"/>
            <a:ext cx="10306520" cy="1325563"/>
          </a:xfrm>
        </p:spPr>
        <p:txBody>
          <a:bodyPr>
            <a:normAutofit/>
          </a:bodyPr>
          <a:lstStyle/>
          <a:p>
            <a:r>
              <a:rPr lang="en-US" sz="4000">
                <a:solidFill>
                  <a:srgbClr val="FFFFFF"/>
                </a:solidFill>
              </a:rPr>
              <a:t>Reporting Examples</a:t>
            </a:r>
          </a:p>
        </p:txBody>
      </p:sp>
      <p:pic>
        <p:nvPicPr>
          <p:cNvPr id="4" name="Graphic 3" descr="Close">
            <a:extLst>
              <a:ext uri="{FF2B5EF4-FFF2-40B4-BE49-F238E27FC236}">
                <a16:creationId xmlns:a16="http://schemas.microsoft.com/office/drawing/2014/main" id="{55E038C6-FD1D-4727-BDC6-0E32724A5B7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24902" y="2669172"/>
            <a:ext cx="3209779" cy="3209779"/>
          </a:xfrm>
          <a:prstGeom prst="rect">
            <a:avLst/>
          </a:prstGeom>
        </p:spPr>
      </p:pic>
      <p:sp>
        <p:nvSpPr>
          <p:cNvPr id="3" name="Content Placeholder 2">
            <a:extLst>
              <a:ext uri="{FF2B5EF4-FFF2-40B4-BE49-F238E27FC236}">
                <a16:creationId xmlns:a16="http://schemas.microsoft.com/office/drawing/2014/main" id="{38080E46-2C40-41F0-AE03-9701481E2093}"/>
              </a:ext>
            </a:extLst>
          </p:cNvPr>
          <p:cNvSpPr>
            <a:spLocks noGrp="1"/>
          </p:cNvSpPr>
          <p:nvPr>
            <p:ph idx="1"/>
          </p:nvPr>
        </p:nvSpPr>
        <p:spPr>
          <a:xfrm>
            <a:off x="5295569" y="2494450"/>
            <a:ext cx="5471529" cy="3563159"/>
          </a:xfrm>
        </p:spPr>
        <p:txBody>
          <a:bodyPr>
            <a:normAutofit/>
          </a:bodyPr>
          <a:lstStyle/>
          <a:p>
            <a:r>
              <a:rPr lang="en-US" sz="2400"/>
              <a:t>Example 1:  Teacher A witnesses Teacher B making sexually charged jokes toward Teacher C, who is visibly uncomfortable with the jokes. </a:t>
            </a:r>
          </a:p>
          <a:p>
            <a:r>
              <a:rPr lang="en-US" sz="2400"/>
              <a:t>Teacher A reports the situation to the Principal, who tells Teacher B to “knock it off” and does nothing further.</a:t>
            </a:r>
          </a:p>
          <a:p>
            <a:r>
              <a:rPr lang="en-US" sz="2400"/>
              <a:t>Did Teacher A do the right thing? </a:t>
            </a:r>
          </a:p>
          <a:p>
            <a:r>
              <a:rPr lang="en-US" sz="2400"/>
              <a:t>Did the Principal do the right thing?</a:t>
            </a:r>
          </a:p>
        </p:txBody>
      </p:sp>
    </p:spTree>
    <p:extLst>
      <p:ext uri="{BB962C8B-B14F-4D97-AF65-F5344CB8AC3E}">
        <p14:creationId xmlns:p14="http://schemas.microsoft.com/office/powerpoint/2010/main" val="7697578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4341A55E-2373-496F-B3B6-D2B52FF4991D}"/>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Reporting Examples</a:t>
            </a:r>
          </a:p>
        </p:txBody>
      </p:sp>
      <p:sp>
        <p:nvSpPr>
          <p:cNvPr id="3" name="Content Placeholder 2">
            <a:extLst>
              <a:ext uri="{FF2B5EF4-FFF2-40B4-BE49-F238E27FC236}">
                <a16:creationId xmlns:a16="http://schemas.microsoft.com/office/drawing/2014/main" id="{38080E46-2C40-41F0-AE03-9701481E2093}"/>
              </a:ext>
            </a:extLst>
          </p:cNvPr>
          <p:cNvSpPr>
            <a:spLocks noGrp="1"/>
          </p:cNvSpPr>
          <p:nvPr>
            <p:ph idx="1"/>
          </p:nvPr>
        </p:nvSpPr>
        <p:spPr>
          <a:xfrm>
            <a:off x="1367624" y="2490436"/>
            <a:ext cx="9708995" cy="3567173"/>
          </a:xfrm>
        </p:spPr>
        <p:txBody>
          <a:bodyPr anchor="ctr">
            <a:normAutofit/>
          </a:bodyPr>
          <a:lstStyle/>
          <a:p>
            <a:r>
              <a:rPr lang="en-US" sz="2400"/>
              <a:t>Example 1:  Teacher A witnesses Teacher B making sexually charged jokes toward Teacher C, who is visibly uncomfortable with the jokes. </a:t>
            </a:r>
          </a:p>
          <a:p>
            <a:r>
              <a:rPr lang="en-US" sz="2400"/>
              <a:t>Teacher A reports the situation to the Principal, who tells Teacher B to “knock it off.”</a:t>
            </a:r>
          </a:p>
          <a:p>
            <a:r>
              <a:rPr lang="en-US" sz="2400"/>
              <a:t>Teacher A then remembers some training she attended and contacts the Title IX Coordinator two days later.  </a:t>
            </a:r>
          </a:p>
          <a:p>
            <a:r>
              <a:rPr lang="en-US" sz="2400"/>
              <a:t>Did Teacher A do the right thing? </a:t>
            </a:r>
          </a:p>
          <a:p>
            <a:r>
              <a:rPr lang="en-US" sz="2400"/>
              <a:t>Did the Principal do the right thing?</a:t>
            </a:r>
          </a:p>
        </p:txBody>
      </p:sp>
    </p:spTree>
    <p:extLst>
      <p:ext uri="{BB962C8B-B14F-4D97-AF65-F5344CB8AC3E}">
        <p14:creationId xmlns:p14="http://schemas.microsoft.com/office/powerpoint/2010/main" val="42901043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427D15F9-FBA9-45B6-A1EE-7E26109074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549D845D-9A57-49AC-9523-BB0D6DA6FE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20" name="Freeform 44">
              <a:extLst>
                <a:ext uri="{FF2B5EF4-FFF2-40B4-BE49-F238E27FC236}">
                  <a16:creationId xmlns:a16="http://schemas.microsoft.com/office/drawing/2014/main" id="{3348EFE1-9D21-4DC0-8EC9-C887670613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45">
              <a:extLst>
                <a:ext uri="{FF2B5EF4-FFF2-40B4-BE49-F238E27FC236}">
                  <a16:creationId xmlns:a16="http://schemas.microsoft.com/office/drawing/2014/main" id="{D9CD0CF4-76F6-470E-A8EF-DD74FC196C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46">
              <a:extLst>
                <a:ext uri="{FF2B5EF4-FFF2-40B4-BE49-F238E27FC236}">
                  <a16:creationId xmlns:a16="http://schemas.microsoft.com/office/drawing/2014/main" id="{71645EB6-7E0C-491E-9A5B-C25E80A64A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47">
              <a:extLst>
                <a:ext uri="{FF2B5EF4-FFF2-40B4-BE49-F238E27FC236}">
                  <a16:creationId xmlns:a16="http://schemas.microsoft.com/office/drawing/2014/main" id="{D20E5CAC-62A4-48E1-9F9F-1F81766831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Rectangle 23">
              <a:extLst>
                <a:ext uri="{FF2B5EF4-FFF2-40B4-BE49-F238E27FC236}">
                  <a16:creationId xmlns:a16="http://schemas.microsoft.com/office/drawing/2014/main" id="{053A11D2-F06B-447E-96A7-27A21A8FA64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4341A55E-2373-496F-B3B6-D2B52FF4991D}"/>
              </a:ext>
            </a:extLst>
          </p:cNvPr>
          <p:cNvSpPr>
            <a:spLocks noGrp="1"/>
          </p:cNvSpPr>
          <p:nvPr>
            <p:ph type="title"/>
          </p:nvPr>
        </p:nvSpPr>
        <p:spPr>
          <a:xfrm>
            <a:off x="1047280" y="759805"/>
            <a:ext cx="10306520" cy="1325563"/>
          </a:xfrm>
        </p:spPr>
        <p:txBody>
          <a:bodyPr>
            <a:normAutofit/>
          </a:bodyPr>
          <a:lstStyle/>
          <a:p>
            <a:r>
              <a:rPr lang="en-US" sz="4000">
                <a:solidFill>
                  <a:srgbClr val="FFFFFF"/>
                </a:solidFill>
              </a:rPr>
              <a:t>Reporting Examples</a:t>
            </a:r>
          </a:p>
        </p:txBody>
      </p:sp>
      <p:pic>
        <p:nvPicPr>
          <p:cNvPr id="4" name="Graphic 3" descr="Close">
            <a:extLst>
              <a:ext uri="{FF2B5EF4-FFF2-40B4-BE49-F238E27FC236}">
                <a16:creationId xmlns:a16="http://schemas.microsoft.com/office/drawing/2014/main" id="{927969A2-8199-47EF-9388-B8E2DC1AA4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24902" y="2669172"/>
            <a:ext cx="3209779" cy="3209779"/>
          </a:xfrm>
          <a:prstGeom prst="rect">
            <a:avLst/>
          </a:prstGeom>
        </p:spPr>
      </p:pic>
      <p:sp>
        <p:nvSpPr>
          <p:cNvPr id="3" name="Content Placeholder 2">
            <a:extLst>
              <a:ext uri="{FF2B5EF4-FFF2-40B4-BE49-F238E27FC236}">
                <a16:creationId xmlns:a16="http://schemas.microsoft.com/office/drawing/2014/main" id="{38080E46-2C40-41F0-AE03-9701481E2093}"/>
              </a:ext>
            </a:extLst>
          </p:cNvPr>
          <p:cNvSpPr>
            <a:spLocks noGrp="1"/>
          </p:cNvSpPr>
          <p:nvPr>
            <p:ph idx="1"/>
          </p:nvPr>
        </p:nvSpPr>
        <p:spPr>
          <a:xfrm>
            <a:off x="5295569" y="2494450"/>
            <a:ext cx="5471529" cy="3563159"/>
          </a:xfrm>
        </p:spPr>
        <p:txBody>
          <a:bodyPr>
            <a:normAutofit/>
          </a:bodyPr>
          <a:lstStyle/>
          <a:p>
            <a:r>
              <a:rPr lang="en-US" sz="2000"/>
              <a:t>Example 1:  Teacher A witnesses Teacher B making sexually charged jokes toward Teacher C, who is visibly uncomfortable with the jokes. </a:t>
            </a:r>
          </a:p>
          <a:p>
            <a:r>
              <a:rPr lang="en-US" sz="2000"/>
              <a:t>Teacher A reports the situation to the Principal, who tells Teacher B to “knock it off.”</a:t>
            </a:r>
          </a:p>
          <a:p>
            <a:r>
              <a:rPr lang="en-US" sz="2000"/>
              <a:t>Teacher A then remembers some training she attended and contacts the Title IX Coordinator two days later.  </a:t>
            </a:r>
          </a:p>
          <a:p>
            <a:r>
              <a:rPr lang="en-US" sz="2000"/>
              <a:t>Did Teacher A do the right thing? </a:t>
            </a:r>
          </a:p>
          <a:p>
            <a:r>
              <a:rPr lang="en-US" sz="2000"/>
              <a:t>Did the Principal do the right thing?</a:t>
            </a:r>
          </a:p>
        </p:txBody>
      </p:sp>
      <p:sp>
        <p:nvSpPr>
          <p:cNvPr id="12" name="TextBox 11">
            <a:extLst>
              <a:ext uri="{FF2B5EF4-FFF2-40B4-BE49-F238E27FC236}">
                <a16:creationId xmlns:a16="http://schemas.microsoft.com/office/drawing/2014/main" id="{F8CA4BDD-E33B-4946-8F04-7C5C4BC23F93}"/>
              </a:ext>
            </a:extLst>
          </p:cNvPr>
          <p:cNvSpPr txBox="1"/>
          <p:nvPr/>
        </p:nvSpPr>
        <p:spPr>
          <a:xfrm>
            <a:off x="1884830" y="2543175"/>
            <a:ext cx="2645230" cy="461665"/>
          </a:xfrm>
          <a:prstGeom prst="rect">
            <a:avLst/>
          </a:prstGeom>
          <a:noFill/>
        </p:spPr>
        <p:txBody>
          <a:bodyPr wrap="square" rtlCol="0">
            <a:spAutoFit/>
          </a:bodyPr>
          <a:lstStyle/>
          <a:p>
            <a:pPr>
              <a:spcAft>
                <a:spcPts val="600"/>
              </a:spcAft>
            </a:pPr>
            <a:r>
              <a:rPr lang="en-US" sz="2400"/>
              <a:t>Better but still:</a:t>
            </a:r>
          </a:p>
        </p:txBody>
      </p:sp>
    </p:spTree>
    <p:extLst>
      <p:ext uri="{BB962C8B-B14F-4D97-AF65-F5344CB8AC3E}">
        <p14:creationId xmlns:p14="http://schemas.microsoft.com/office/powerpoint/2010/main" val="22336759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4341A55E-2373-496F-B3B6-D2B52FF4991D}"/>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Reporting Examples</a:t>
            </a:r>
          </a:p>
        </p:txBody>
      </p:sp>
      <p:sp>
        <p:nvSpPr>
          <p:cNvPr id="3" name="Content Placeholder 2">
            <a:extLst>
              <a:ext uri="{FF2B5EF4-FFF2-40B4-BE49-F238E27FC236}">
                <a16:creationId xmlns:a16="http://schemas.microsoft.com/office/drawing/2014/main" id="{38080E46-2C40-41F0-AE03-9701481E2093}"/>
              </a:ext>
            </a:extLst>
          </p:cNvPr>
          <p:cNvSpPr>
            <a:spLocks noGrp="1"/>
          </p:cNvSpPr>
          <p:nvPr>
            <p:ph idx="1"/>
          </p:nvPr>
        </p:nvSpPr>
        <p:spPr>
          <a:xfrm>
            <a:off x="1367624" y="2490436"/>
            <a:ext cx="9708995" cy="3567173"/>
          </a:xfrm>
        </p:spPr>
        <p:txBody>
          <a:bodyPr anchor="ctr">
            <a:normAutofit/>
          </a:bodyPr>
          <a:lstStyle/>
          <a:p>
            <a:r>
              <a:rPr lang="en-US" sz="2400"/>
              <a:t>Example 1:  Teacher A witnesses Teacher B making sexually charged jokes toward Teacher C, who is visibly uncomfortable with the jokes. </a:t>
            </a:r>
          </a:p>
          <a:p>
            <a:r>
              <a:rPr lang="en-US" sz="2400"/>
              <a:t>Teacher A immediately reports the situation to the Title IX Coordinator. </a:t>
            </a:r>
          </a:p>
          <a:p>
            <a:r>
              <a:rPr lang="en-US" sz="2400"/>
              <a:t>Did Teacher A do the right thing?</a:t>
            </a:r>
          </a:p>
        </p:txBody>
      </p:sp>
    </p:spTree>
    <p:extLst>
      <p:ext uri="{BB962C8B-B14F-4D97-AF65-F5344CB8AC3E}">
        <p14:creationId xmlns:p14="http://schemas.microsoft.com/office/powerpoint/2010/main" val="28571551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27D15F9-FBA9-45B6-A1EE-7E26109074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549D845D-9A57-49AC-9523-BB0D6DA6FE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3" name="Freeform 44">
              <a:extLst>
                <a:ext uri="{FF2B5EF4-FFF2-40B4-BE49-F238E27FC236}">
                  <a16:creationId xmlns:a16="http://schemas.microsoft.com/office/drawing/2014/main" id="{3348EFE1-9D21-4DC0-8EC9-C887670613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5">
              <a:extLst>
                <a:ext uri="{FF2B5EF4-FFF2-40B4-BE49-F238E27FC236}">
                  <a16:creationId xmlns:a16="http://schemas.microsoft.com/office/drawing/2014/main" id="{D9CD0CF4-76F6-470E-A8EF-DD74FC196C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6">
              <a:extLst>
                <a:ext uri="{FF2B5EF4-FFF2-40B4-BE49-F238E27FC236}">
                  <a16:creationId xmlns:a16="http://schemas.microsoft.com/office/drawing/2014/main" id="{71645EB6-7E0C-491E-9A5B-C25E80A64A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7">
              <a:extLst>
                <a:ext uri="{FF2B5EF4-FFF2-40B4-BE49-F238E27FC236}">
                  <a16:creationId xmlns:a16="http://schemas.microsoft.com/office/drawing/2014/main" id="{D20E5CAC-62A4-48E1-9F9F-1F81766831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Rectangle 16">
              <a:extLst>
                <a:ext uri="{FF2B5EF4-FFF2-40B4-BE49-F238E27FC236}">
                  <a16:creationId xmlns:a16="http://schemas.microsoft.com/office/drawing/2014/main" id="{053A11D2-F06B-447E-96A7-27A21A8FA64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4341A55E-2373-496F-B3B6-D2B52FF4991D}"/>
              </a:ext>
            </a:extLst>
          </p:cNvPr>
          <p:cNvSpPr>
            <a:spLocks noGrp="1"/>
          </p:cNvSpPr>
          <p:nvPr>
            <p:ph type="title"/>
          </p:nvPr>
        </p:nvSpPr>
        <p:spPr>
          <a:xfrm>
            <a:off x="1047280" y="759805"/>
            <a:ext cx="10306520" cy="1325563"/>
          </a:xfrm>
        </p:spPr>
        <p:txBody>
          <a:bodyPr>
            <a:normAutofit/>
          </a:bodyPr>
          <a:lstStyle/>
          <a:p>
            <a:r>
              <a:rPr lang="en-US" sz="4000">
                <a:solidFill>
                  <a:srgbClr val="FFFFFF"/>
                </a:solidFill>
              </a:rPr>
              <a:t>Reporting Examples</a:t>
            </a:r>
          </a:p>
        </p:txBody>
      </p:sp>
      <p:pic>
        <p:nvPicPr>
          <p:cNvPr id="5" name="Graphic 4" descr="Checkmark">
            <a:extLst>
              <a:ext uri="{FF2B5EF4-FFF2-40B4-BE49-F238E27FC236}">
                <a16:creationId xmlns:a16="http://schemas.microsoft.com/office/drawing/2014/main" id="{C12856E2-F9C5-4B62-B6F2-C539615C7F9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24902" y="2669172"/>
            <a:ext cx="3209779" cy="3209779"/>
          </a:xfrm>
          <a:prstGeom prst="rect">
            <a:avLst/>
          </a:prstGeom>
        </p:spPr>
      </p:pic>
      <p:sp>
        <p:nvSpPr>
          <p:cNvPr id="3" name="Content Placeholder 2">
            <a:extLst>
              <a:ext uri="{FF2B5EF4-FFF2-40B4-BE49-F238E27FC236}">
                <a16:creationId xmlns:a16="http://schemas.microsoft.com/office/drawing/2014/main" id="{38080E46-2C40-41F0-AE03-9701481E2093}"/>
              </a:ext>
            </a:extLst>
          </p:cNvPr>
          <p:cNvSpPr>
            <a:spLocks noGrp="1"/>
          </p:cNvSpPr>
          <p:nvPr>
            <p:ph idx="1"/>
          </p:nvPr>
        </p:nvSpPr>
        <p:spPr>
          <a:xfrm>
            <a:off x="5295569" y="2494450"/>
            <a:ext cx="5471529" cy="3563159"/>
          </a:xfrm>
        </p:spPr>
        <p:txBody>
          <a:bodyPr>
            <a:normAutofit/>
          </a:bodyPr>
          <a:lstStyle/>
          <a:p>
            <a:r>
              <a:rPr lang="en-US" sz="2400"/>
              <a:t>Example 1:  Teacher A witnesses Teacher B making sexually charged jokes toward Teacher C, who is visibly uncomfortable with the jokes. </a:t>
            </a:r>
          </a:p>
          <a:p>
            <a:r>
              <a:rPr lang="en-US" sz="2400"/>
              <a:t>Teacher A immediately reports the situation to the Title IX Coordinator. </a:t>
            </a:r>
          </a:p>
          <a:p>
            <a:r>
              <a:rPr lang="en-US" sz="2400"/>
              <a:t>Did Teacher A do the right thing?</a:t>
            </a:r>
          </a:p>
        </p:txBody>
      </p:sp>
    </p:spTree>
    <p:extLst>
      <p:ext uri="{BB962C8B-B14F-4D97-AF65-F5344CB8AC3E}">
        <p14:creationId xmlns:p14="http://schemas.microsoft.com/office/powerpoint/2010/main" val="6686688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4341A55E-2373-496F-B3B6-D2B52FF4991D}"/>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Reporting Examples</a:t>
            </a:r>
          </a:p>
        </p:txBody>
      </p:sp>
      <p:sp>
        <p:nvSpPr>
          <p:cNvPr id="3" name="Content Placeholder 2">
            <a:extLst>
              <a:ext uri="{FF2B5EF4-FFF2-40B4-BE49-F238E27FC236}">
                <a16:creationId xmlns:a16="http://schemas.microsoft.com/office/drawing/2014/main" id="{38080E46-2C40-41F0-AE03-9701481E2093}"/>
              </a:ext>
            </a:extLst>
          </p:cNvPr>
          <p:cNvSpPr>
            <a:spLocks noGrp="1"/>
          </p:cNvSpPr>
          <p:nvPr>
            <p:ph idx="1"/>
          </p:nvPr>
        </p:nvSpPr>
        <p:spPr>
          <a:xfrm>
            <a:off x="1367624" y="2490436"/>
            <a:ext cx="9708995" cy="3567173"/>
          </a:xfrm>
        </p:spPr>
        <p:txBody>
          <a:bodyPr anchor="ctr">
            <a:normAutofit/>
          </a:bodyPr>
          <a:lstStyle/>
          <a:p>
            <a:r>
              <a:rPr lang="en-US" sz="2200"/>
              <a:t>Example 2: Student A confides in Teacher A that he recently broke up with Student B after dating for several months.  Student A reports that after the break-up, Student B forwarded a nude picture of Student A to several other students in the school.  Student A is extremely distressed because everyone is talking about it and making jokes and unkind comments to Student A.  </a:t>
            </a:r>
          </a:p>
          <a:p>
            <a:r>
              <a:rPr lang="en-US" sz="2200"/>
              <a:t>Teacher A reports this information to the Principal, who conducts and investigation, confiscates and searches all of the involved students’ phones to see if they have the picture, and calls their parents.  </a:t>
            </a:r>
          </a:p>
          <a:p>
            <a:r>
              <a:rPr lang="en-US" sz="2200"/>
              <a:t>Did Teacher A did the right thing?</a:t>
            </a:r>
          </a:p>
          <a:p>
            <a:r>
              <a:rPr lang="en-US" sz="2200"/>
              <a:t>Did the Principal do the right thing?</a:t>
            </a:r>
          </a:p>
        </p:txBody>
      </p:sp>
    </p:spTree>
    <p:extLst>
      <p:ext uri="{BB962C8B-B14F-4D97-AF65-F5344CB8AC3E}">
        <p14:creationId xmlns:p14="http://schemas.microsoft.com/office/powerpoint/2010/main" val="5957619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27D15F9-FBA9-45B6-A1EE-7E26109074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49D845D-9A57-49AC-9523-BB0D6DA6FE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2" name="Freeform 44">
              <a:extLst>
                <a:ext uri="{FF2B5EF4-FFF2-40B4-BE49-F238E27FC236}">
                  <a16:creationId xmlns:a16="http://schemas.microsoft.com/office/drawing/2014/main" id="{3348EFE1-9D21-4DC0-8EC9-C887670613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5">
              <a:extLst>
                <a:ext uri="{FF2B5EF4-FFF2-40B4-BE49-F238E27FC236}">
                  <a16:creationId xmlns:a16="http://schemas.microsoft.com/office/drawing/2014/main" id="{D9CD0CF4-76F6-470E-A8EF-DD74FC196C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71645EB6-7E0C-491E-9A5B-C25E80A64A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D20E5CAC-62A4-48E1-9F9F-1F81766831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053A11D2-F06B-447E-96A7-27A21A8FA64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4341A55E-2373-496F-B3B6-D2B52FF4991D}"/>
              </a:ext>
            </a:extLst>
          </p:cNvPr>
          <p:cNvSpPr>
            <a:spLocks noGrp="1"/>
          </p:cNvSpPr>
          <p:nvPr>
            <p:ph type="title"/>
          </p:nvPr>
        </p:nvSpPr>
        <p:spPr>
          <a:xfrm>
            <a:off x="1047280" y="759805"/>
            <a:ext cx="10306520" cy="1325563"/>
          </a:xfrm>
        </p:spPr>
        <p:txBody>
          <a:bodyPr>
            <a:normAutofit/>
          </a:bodyPr>
          <a:lstStyle/>
          <a:p>
            <a:r>
              <a:rPr lang="en-US" sz="4000">
                <a:solidFill>
                  <a:srgbClr val="FFFFFF"/>
                </a:solidFill>
              </a:rPr>
              <a:t>Reporting Examples</a:t>
            </a:r>
          </a:p>
        </p:txBody>
      </p:sp>
      <p:pic>
        <p:nvPicPr>
          <p:cNvPr id="4" name="Graphic 3" descr="Close">
            <a:extLst>
              <a:ext uri="{FF2B5EF4-FFF2-40B4-BE49-F238E27FC236}">
                <a16:creationId xmlns:a16="http://schemas.microsoft.com/office/drawing/2014/main" id="{F532E745-E280-4736-9A36-F02F6455DF5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24902" y="2669172"/>
            <a:ext cx="3209779" cy="3209779"/>
          </a:xfrm>
          <a:prstGeom prst="rect">
            <a:avLst/>
          </a:prstGeom>
        </p:spPr>
      </p:pic>
      <p:sp>
        <p:nvSpPr>
          <p:cNvPr id="3" name="Content Placeholder 2">
            <a:extLst>
              <a:ext uri="{FF2B5EF4-FFF2-40B4-BE49-F238E27FC236}">
                <a16:creationId xmlns:a16="http://schemas.microsoft.com/office/drawing/2014/main" id="{38080E46-2C40-41F0-AE03-9701481E2093}"/>
              </a:ext>
            </a:extLst>
          </p:cNvPr>
          <p:cNvSpPr>
            <a:spLocks noGrp="1"/>
          </p:cNvSpPr>
          <p:nvPr>
            <p:ph idx="1"/>
          </p:nvPr>
        </p:nvSpPr>
        <p:spPr>
          <a:xfrm>
            <a:off x="5295569" y="2494450"/>
            <a:ext cx="5471529" cy="3563159"/>
          </a:xfrm>
        </p:spPr>
        <p:txBody>
          <a:bodyPr>
            <a:normAutofit/>
          </a:bodyPr>
          <a:lstStyle/>
          <a:p>
            <a:r>
              <a:rPr lang="en-US" sz="1700"/>
              <a:t>Example 2: Student A confides in Teacher A that he recently broke up with Student B after dating for several months.  Student A reports that after the break-up, Student B forwarded a nude picture of Student A to several other students in the school.  Student A is extremely distressed because everyone is talking about it and making jokes and unkind comments to Student A.  </a:t>
            </a:r>
          </a:p>
          <a:p>
            <a:r>
              <a:rPr lang="en-US" sz="1700"/>
              <a:t>Teacher A reports this information to the Principal, who conducts and investigation, confiscates and searches all of the involved students’ phones to see if they have the picture, and calls their parents.  </a:t>
            </a:r>
          </a:p>
          <a:p>
            <a:r>
              <a:rPr lang="en-US" sz="1700"/>
              <a:t>Did Teacher A did the right thing?</a:t>
            </a:r>
          </a:p>
          <a:p>
            <a:r>
              <a:rPr lang="en-US" sz="1700"/>
              <a:t>Did the Principal do the right thing?</a:t>
            </a:r>
          </a:p>
        </p:txBody>
      </p:sp>
    </p:spTree>
    <p:extLst>
      <p:ext uri="{BB962C8B-B14F-4D97-AF65-F5344CB8AC3E}">
        <p14:creationId xmlns:p14="http://schemas.microsoft.com/office/powerpoint/2010/main" val="25284541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4341A55E-2373-496F-B3B6-D2B52FF4991D}"/>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Reporting Examples</a:t>
            </a:r>
          </a:p>
        </p:txBody>
      </p:sp>
      <p:sp>
        <p:nvSpPr>
          <p:cNvPr id="3" name="Content Placeholder 2">
            <a:extLst>
              <a:ext uri="{FF2B5EF4-FFF2-40B4-BE49-F238E27FC236}">
                <a16:creationId xmlns:a16="http://schemas.microsoft.com/office/drawing/2014/main" id="{38080E46-2C40-41F0-AE03-9701481E2093}"/>
              </a:ext>
            </a:extLst>
          </p:cNvPr>
          <p:cNvSpPr>
            <a:spLocks noGrp="1"/>
          </p:cNvSpPr>
          <p:nvPr>
            <p:ph idx="1"/>
          </p:nvPr>
        </p:nvSpPr>
        <p:spPr>
          <a:xfrm>
            <a:off x="1367624" y="2490436"/>
            <a:ext cx="9708995" cy="3567173"/>
          </a:xfrm>
        </p:spPr>
        <p:txBody>
          <a:bodyPr anchor="ctr">
            <a:normAutofit/>
          </a:bodyPr>
          <a:lstStyle/>
          <a:p>
            <a:r>
              <a:rPr lang="en-US" sz="1900"/>
              <a:t>Example 2: Student A confides in Teacher A that he recently broke up with Student B after dating for several months.  Student A reports that after the break-up, Student B forwarded a nude picture of Student A to several other students in the school.  Student A is extremely distressed because everyone is talking about it and making jokes and unkind comments to Student A.  </a:t>
            </a:r>
          </a:p>
          <a:p>
            <a:r>
              <a:rPr lang="en-US" sz="1900"/>
              <a:t>Teacher A reports this information to the Principal, who contacts law enforcement because the matter appears to involve child pornography.  </a:t>
            </a:r>
          </a:p>
          <a:p>
            <a:r>
              <a:rPr lang="en-US" sz="1900"/>
              <a:t>The Principal turns the matter over to law enforcement to handle and takes no further action. </a:t>
            </a:r>
          </a:p>
          <a:p>
            <a:r>
              <a:rPr lang="en-US" sz="1900"/>
              <a:t>Did Teacher A did the right thing?</a:t>
            </a:r>
          </a:p>
          <a:p>
            <a:r>
              <a:rPr lang="en-US" sz="1900"/>
              <a:t>Did the Principal do the right thing?</a:t>
            </a:r>
          </a:p>
        </p:txBody>
      </p:sp>
    </p:spTree>
    <p:extLst>
      <p:ext uri="{BB962C8B-B14F-4D97-AF65-F5344CB8AC3E}">
        <p14:creationId xmlns:p14="http://schemas.microsoft.com/office/powerpoint/2010/main" val="14806828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27D15F9-FBA9-45B6-A1EE-7E26109074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549D845D-9A57-49AC-9523-BB0D6DA6FE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5" name="Freeform 44">
              <a:extLst>
                <a:ext uri="{FF2B5EF4-FFF2-40B4-BE49-F238E27FC236}">
                  <a16:creationId xmlns:a16="http://schemas.microsoft.com/office/drawing/2014/main" id="{3348EFE1-9D21-4DC0-8EC9-C887670613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5">
              <a:extLst>
                <a:ext uri="{FF2B5EF4-FFF2-40B4-BE49-F238E27FC236}">
                  <a16:creationId xmlns:a16="http://schemas.microsoft.com/office/drawing/2014/main" id="{D9CD0CF4-76F6-470E-A8EF-DD74FC196C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46">
              <a:extLst>
                <a:ext uri="{FF2B5EF4-FFF2-40B4-BE49-F238E27FC236}">
                  <a16:creationId xmlns:a16="http://schemas.microsoft.com/office/drawing/2014/main" id="{71645EB6-7E0C-491E-9A5B-C25E80A64A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47">
              <a:extLst>
                <a:ext uri="{FF2B5EF4-FFF2-40B4-BE49-F238E27FC236}">
                  <a16:creationId xmlns:a16="http://schemas.microsoft.com/office/drawing/2014/main" id="{D20E5CAC-62A4-48E1-9F9F-1F81766831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Rectangle 18">
              <a:extLst>
                <a:ext uri="{FF2B5EF4-FFF2-40B4-BE49-F238E27FC236}">
                  <a16:creationId xmlns:a16="http://schemas.microsoft.com/office/drawing/2014/main" id="{053A11D2-F06B-447E-96A7-27A21A8FA64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4341A55E-2373-496F-B3B6-D2B52FF4991D}"/>
              </a:ext>
            </a:extLst>
          </p:cNvPr>
          <p:cNvSpPr>
            <a:spLocks noGrp="1"/>
          </p:cNvSpPr>
          <p:nvPr>
            <p:ph type="title"/>
          </p:nvPr>
        </p:nvSpPr>
        <p:spPr>
          <a:xfrm>
            <a:off x="1047280" y="759805"/>
            <a:ext cx="10306520" cy="1325563"/>
          </a:xfrm>
        </p:spPr>
        <p:txBody>
          <a:bodyPr>
            <a:normAutofit/>
          </a:bodyPr>
          <a:lstStyle/>
          <a:p>
            <a:r>
              <a:rPr lang="en-US" sz="4000">
                <a:solidFill>
                  <a:srgbClr val="FFFFFF"/>
                </a:solidFill>
              </a:rPr>
              <a:t>Reporting Examples</a:t>
            </a:r>
          </a:p>
        </p:txBody>
      </p:sp>
      <p:pic>
        <p:nvPicPr>
          <p:cNvPr id="4" name="Graphic 3" descr="Close">
            <a:extLst>
              <a:ext uri="{FF2B5EF4-FFF2-40B4-BE49-F238E27FC236}">
                <a16:creationId xmlns:a16="http://schemas.microsoft.com/office/drawing/2014/main" id="{ECC4A1FB-79FF-4C76-B9DE-2645935BD5D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24902" y="2669172"/>
            <a:ext cx="3209779" cy="3209779"/>
          </a:xfrm>
          <a:prstGeom prst="rect">
            <a:avLst/>
          </a:prstGeom>
        </p:spPr>
      </p:pic>
      <p:sp>
        <p:nvSpPr>
          <p:cNvPr id="3" name="Content Placeholder 2">
            <a:extLst>
              <a:ext uri="{FF2B5EF4-FFF2-40B4-BE49-F238E27FC236}">
                <a16:creationId xmlns:a16="http://schemas.microsoft.com/office/drawing/2014/main" id="{38080E46-2C40-41F0-AE03-9701481E2093}"/>
              </a:ext>
            </a:extLst>
          </p:cNvPr>
          <p:cNvSpPr>
            <a:spLocks noGrp="1"/>
          </p:cNvSpPr>
          <p:nvPr>
            <p:ph idx="1"/>
          </p:nvPr>
        </p:nvSpPr>
        <p:spPr>
          <a:xfrm>
            <a:off x="5295569" y="2494450"/>
            <a:ext cx="5471529" cy="3563159"/>
          </a:xfrm>
        </p:spPr>
        <p:txBody>
          <a:bodyPr>
            <a:normAutofit/>
          </a:bodyPr>
          <a:lstStyle/>
          <a:p>
            <a:r>
              <a:rPr lang="en-US" sz="1500"/>
              <a:t>Example 2: Student A confides in Teacher A that he recently broke up with Student B after dating for several months.  Student A reports that after the break-up, Student B forwarded a nude picture of Student A to several other students in the school.  Student A is extremely distressed because everyone is talking about it and making jokes and unkind comments to Student A.  </a:t>
            </a:r>
          </a:p>
          <a:p>
            <a:r>
              <a:rPr lang="en-US" sz="1500"/>
              <a:t>Teacher A reports this information to the Principal, who contacts law enforcement because the matter appears to involve child pornography.  </a:t>
            </a:r>
          </a:p>
          <a:p>
            <a:r>
              <a:rPr lang="en-US" sz="1500"/>
              <a:t>The Principal turns the matter over to law enforcement to handle and takes no further action. </a:t>
            </a:r>
          </a:p>
          <a:p>
            <a:r>
              <a:rPr lang="en-US" sz="1500"/>
              <a:t>Did Teacher A did the right thing?</a:t>
            </a:r>
          </a:p>
          <a:p>
            <a:r>
              <a:rPr lang="en-US" sz="1500"/>
              <a:t>Did the Principal do the right thing? </a:t>
            </a:r>
          </a:p>
        </p:txBody>
      </p:sp>
      <p:sp>
        <p:nvSpPr>
          <p:cNvPr id="7" name="TextBox 6">
            <a:extLst>
              <a:ext uri="{FF2B5EF4-FFF2-40B4-BE49-F238E27FC236}">
                <a16:creationId xmlns:a16="http://schemas.microsoft.com/office/drawing/2014/main" id="{7AA37831-6AC1-4A1D-9442-64C63FB7EBF7}"/>
              </a:ext>
            </a:extLst>
          </p:cNvPr>
          <p:cNvSpPr txBox="1"/>
          <p:nvPr/>
        </p:nvSpPr>
        <p:spPr>
          <a:xfrm>
            <a:off x="1602556" y="2652398"/>
            <a:ext cx="3209779" cy="320977"/>
          </a:xfrm>
          <a:prstGeom prst="rect">
            <a:avLst/>
          </a:prstGeom>
          <a:solidFill>
            <a:srgbClr val="000000">
              <a:alpha val="50000"/>
            </a:srgbClr>
          </a:solidFill>
          <a:ln>
            <a:noFill/>
          </a:ln>
        </p:spPr>
        <p:txBody>
          <a:bodyPr wrap="square" rtlCol="0">
            <a:noAutofit/>
          </a:bodyPr>
          <a:lstStyle/>
          <a:p>
            <a:pPr algn="ctr">
              <a:spcAft>
                <a:spcPts val="600"/>
              </a:spcAft>
            </a:pPr>
            <a:r>
              <a:rPr lang="en-US" sz="1300">
                <a:solidFill>
                  <a:srgbClr val="FFFFFF"/>
                </a:solidFill>
              </a:rPr>
              <a:t>Better but still:</a:t>
            </a:r>
          </a:p>
        </p:txBody>
      </p:sp>
    </p:spTree>
    <p:extLst>
      <p:ext uri="{BB962C8B-B14F-4D97-AF65-F5344CB8AC3E}">
        <p14:creationId xmlns:p14="http://schemas.microsoft.com/office/powerpoint/2010/main" val="28927476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4341A55E-2373-496F-B3B6-D2B52FF4991D}"/>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Reporting Examples</a:t>
            </a:r>
          </a:p>
        </p:txBody>
      </p:sp>
      <p:sp>
        <p:nvSpPr>
          <p:cNvPr id="3" name="Content Placeholder 2">
            <a:extLst>
              <a:ext uri="{FF2B5EF4-FFF2-40B4-BE49-F238E27FC236}">
                <a16:creationId xmlns:a16="http://schemas.microsoft.com/office/drawing/2014/main" id="{38080E46-2C40-41F0-AE03-9701481E2093}"/>
              </a:ext>
            </a:extLst>
          </p:cNvPr>
          <p:cNvSpPr>
            <a:spLocks noGrp="1"/>
          </p:cNvSpPr>
          <p:nvPr>
            <p:ph idx="1"/>
          </p:nvPr>
        </p:nvSpPr>
        <p:spPr>
          <a:xfrm>
            <a:off x="1367624" y="2490436"/>
            <a:ext cx="9708995" cy="3567173"/>
          </a:xfrm>
        </p:spPr>
        <p:txBody>
          <a:bodyPr anchor="ctr">
            <a:normAutofit/>
          </a:bodyPr>
          <a:lstStyle/>
          <a:p>
            <a:r>
              <a:rPr lang="en-US" sz="2200"/>
              <a:t>Example 2: Student A confides in Teacher A that he recently broke up with Student B after dating for several months.  Student A reports that after the break-up, Student B forwarded a nude picture of Student A to several other students in the school.  Student A is extremely distressed because everyone is talking about it and making jokes and unkind comments to Student A.  </a:t>
            </a:r>
          </a:p>
          <a:p>
            <a:r>
              <a:rPr lang="en-US" sz="2200"/>
              <a:t>Teacher A immediately reports this information to the Title IX Coordinator, who advises Teacher A to also notify the Principal, who contacts law enforcement because the matter appears to involve child pornography.  </a:t>
            </a:r>
          </a:p>
          <a:p>
            <a:r>
              <a:rPr lang="en-US" sz="2200"/>
              <a:t>Did Teacher A did the right thing?</a:t>
            </a:r>
          </a:p>
          <a:p>
            <a:r>
              <a:rPr lang="en-US" sz="2200"/>
              <a:t>Did the Principal do the right thing? </a:t>
            </a:r>
          </a:p>
        </p:txBody>
      </p:sp>
    </p:spTree>
    <p:extLst>
      <p:ext uri="{BB962C8B-B14F-4D97-AF65-F5344CB8AC3E}">
        <p14:creationId xmlns:p14="http://schemas.microsoft.com/office/powerpoint/2010/main" val="1256021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27D15F9-FBA9-45B6-A1EE-7E26109074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49D845D-9A57-49AC-9523-BB0D6DA6FE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2" name="Freeform 44">
              <a:extLst>
                <a:ext uri="{FF2B5EF4-FFF2-40B4-BE49-F238E27FC236}">
                  <a16:creationId xmlns:a16="http://schemas.microsoft.com/office/drawing/2014/main" id="{3348EFE1-9D21-4DC0-8EC9-C887670613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5">
              <a:extLst>
                <a:ext uri="{FF2B5EF4-FFF2-40B4-BE49-F238E27FC236}">
                  <a16:creationId xmlns:a16="http://schemas.microsoft.com/office/drawing/2014/main" id="{D9CD0CF4-76F6-470E-A8EF-DD74FC196C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71645EB6-7E0C-491E-9A5B-C25E80A64A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D20E5CAC-62A4-48E1-9F9F-1F81766831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053A11D2-F06B-447E-96A7-27A21A8FA64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4341A55E-2373-496F-B3B6-D2B52FF4991D}"/>
              </a:ext>
            </a:extLst>
          </p:cNvPr>
          <p:cNvSpPr>
            <a:spLocks noGrp="1"/>
          </p:cNvSpPr>
          <p:nvPr>
            <p:ph type="title"/>
          </p:nvPr>
        </p:nvSpPr>
        <p:spPr>
          <a:xfrm>
            <a:off x="1047280" y="759805"/>
            <a:ext cx="10306520" cy="1325563"/>
          </a:xfrm>
        </p:spPr>
        <p:txBody>
          <a:bodyPr>
            <a:normAutofit/>
          </a:bodyPr>
          <a:lstStyle/>
          <a:p>
            <a:r>
              <a:rPr lang="en-US" sz="4000">
                <a:solidFill>
                  <a:srgbClr val="FFFFFF"/>
                </a:solidFill>
              </a:rPr>
              <a:t>Reporting Examples</a:t>
            </a:r>
          </a:p>
        </p:txBody>
      </p:sp>
      <p:pic>
        <p:nvPicPr>
          <p:cNvPr id="4" name="Graphic 3" descr="Checkmark">
            <a:extLst>
              <a:ext uri="{FF2B5EF4-FFF2-40B4-BE49-F238E27FC236}">
                <a16:creationId xmlns:a16="http://schemas.microsoft.com/office/drawing/2014/main" id="{A8469AA1-1B85-4EED-B361-50AE1465CAA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24902" y="2669172"/>
            <a:ext cx="3209779" cy="3209779"/>
          </a:xfrm>
          <a:prstGeom prst="rect">
            <a:avLst/>
          </a:prstGeom>
        </p:spPr>
      </p:pic>
      <p:sp>
        <p:nvSpPr>
          <p:cNvPr id="3" name="Content Placeholder 2">
            <a:extLst>
              <a:ext uri="{FF2B5EF4-FFF2-40B4-BE49-F238E27FC236}">
                <a16:creationId xmlns:a16="http://schemas.microsoft.com/office/drawing/2014/main" id="{38080E46-2C40-41F0-AE03-9701481E2093}"/>
              </a:ext>
            </a:extLst>
          </p:cNvPr>
          <p:cNvSpPr>
            <a:spLocks noGrp="1"/>
          </p:cNvSpPr>
          <p:nvPr>
            <p:ph idx="1"/>
          </p:nvPr>
        </p:nvSpPr>
        <p:spPr>
          <a:xfrm>
            <a:off x="5295569" y="2494450"/>
            <a:ext cx="5471529" cy="3563159"/>
          </a:xfrm>
        </p:spPr>
        <p:txBody>
          <a:bodyPr>
            <a:normAutofit/>
          </a:bodyPr>
          <a:lstStyle/>
          <a:p>
            <a:r>
              <a:rPr lang="en-US" sz="1700"/>
              <a:t>Example 2: Student A confides in Teacher A that he recently broke up with Student B after dating for several months.  Student A reports that after the break-up, Student B forwarded a nude picture of Student A to several other students in the school.  Student A is extremely distressed because everyone is talking about it and making jokes and unkind comments to Student A.  </a:t>
            </a:r>
          </a:p>
          <a:p>
            <a:r>
              <a:rPr lang="en-US" sz="1700"/>
              <a:t>Teacher A immediately reports this information to the Title IX Coordinator, who advises Teacher A to also notify the Principal, who contacts law enforcement because the matter appears to involve child pornography.  </a:t>
            </a:r>
          </a:p>
          <a:p>
            <a:r>
              <a:rPr lang="en-US" sz="1700"/>
              <a:t>Did Teacher A did the right thing?</a:t>
            </a:r>
          </a:p>
          <a:p>
            <a:r>
              <a:rPr lang="en-US" sz="1700"/>
              <a:t>Did the Principal do the right thing? </a:t>
            </a:r>
          </a:p>
        </p:txBody>
      </p:sp>
    </p:spTree>
    <p:extLst>
      <p:ext uri="{BB962C8B-B14F-4D97-AF65-F5344CB8AC3E}">
        <p14:creationId xmlns:p14="http://schemas.microsoft.com/office/powerpoint/2010/main" val="26424709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4341A55E-2373-496F-B3B6-D2B52FF4991D}"/>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Reporting Examples</a:t>
            </a:r>
          </a:p>
        </p:txBody>
      </p:sp>
      <p:sp>
        <p:nvSpPr>
          <p:cNvPr id="3" name="Content Placeholder 2">
            <a:extLst>
              <a:ext uri="{FF2B5EF4-FFF2-40B4-BE49-F238E27FC236}">
                <a16:creationId xmlns:a16="http://schemas.microsoft.com/office/drawing/2014/main" id="{38080E46-2C40-41F0-AE03-9701481E2093}"/>
              </a:ext>
            </a:extLst>
          </p:cNvPr>
          <p:cNvSpPr>
            <a:spLocks noGrp="1"/>
          </p:cNvSpPr>
          <p:nvPr>
            <p:ph idx="1"/>
          </p:nvPr>
        </p:nvSpPr>
        <p:spPr>
          <a:xfrm>
            <a:off x="1367624" y="2490436"/>
            <a:ext cx="9708995" cy="3567173"/>
          </a:xfrm>
        </p:spPr>
        <p:txBody>
          <a:bodyPr anchor="ctr">
            <a:normAutofit/>
          </a:bodyPr>
          <a:lstStyle/>
          <a:p>
            <a:r>
              <a:rPr lang="en-US" sz="2200" dirty="0"/>
              <a:t>Example 3: Parent A calls the Principal to report that her third-grade son, Student A, was touched on the buttocks by a female classmate, Student B, during lunch.  The parent insists that her son was sexually assaulted.  </a:t>
            </a:r>
          </a:p>
          <a:p>
            <a:r>
              <a:rPr lang="en-US" sz="2200" dirty="0"/>
              <a:t>The Principal reviews the video footage of the cafeteria and sees that the two students are interacting  playfully throughout the lunch period and that Student A appears to briefly slap at Student B’s buttocks and then Student B does the same in return.  </a:t>
            </a:r>
          </a:p>
          <a:p>
            <a:r>
              <a:rPr lang="en-US" sz="2200" dirty="0"/>
              <a:t>The Principal calls Parent A back, explains what the video footage showed and tells Parent A that it was not “sexual assault.”</a:t>
            </a:r>
          </a:p>
          <a:p>
            <a:r>
              <a:rPr lang="en-US" sz="2200" dirty="0"/>
              <a:t>Did the Principal do the right thing?</a:t>
            </a:r>
          </a:p>
          <a:p>
            <a:endParaRPr lang="en-US" sz="2200" dirty="0"/>
          </a:p>
        </p:txBody>
      </p:sp>
    </p:spTree>
    <p:extLst>
      <p:ext uri="{BB962C8B-B14F-4D97-AF65-F5344CB8AC3E}">
        <p14:creationId xmlns:p14="http://schemas.microsoft.com/office/powerpoint/2010/main" val="22453191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27D15F9-FBA9-45B6-A1EE-7E26109074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49D845D-9A57-49AC-9523-BB0D6DA6FE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2" name="Freeform 44">
              <a:extLst>
                <a:ext uri="{FF2B5EF4-FFF2-40B4-BE49-F238E27FC236}">
                  <a16:creationId xmlns:a16="http://schemas.microsoft.com/office/drawing/2014/main" id="{3348EFE1-9D21-4DC0-8EC9-C887670613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5">
              <a:extLst>
                <a:ext uri="{FF2B5EF4-FFF2-40B4-BE49-F238E27FC236}">
                  <a16:creationId xmlns:a16="http://schemas.microsoft.com/office/drawing/2014/main" id="{D9CD0CF4-76F6-470E-A8EF-DD74FC196C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71645EB6-7E0C-491E-9A5B-C25E80A64A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D20E5CAC-62A4-48E1-9F9F-1F81766831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053A11D2-F06B-447E-96A7-27A21A8FA64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4341A55E-2373-496F-B3B6-D2B52FF4991D}"/>
              </a:ext>
            </a:extLst>
          </p:cNvPr>
          <p:cNvSpPr>
            <a:spLocks noGrp="1"/>
          </p:cNvSpPr>
          <p:nvPr>
            <p:ph type="title"/>
          </p:nvPr>
        </p:nvSpPr>
        <p:spPr>
          <a:xfrm>
            <a:off x="1047280" y="759805"/>
            <a:ext cx="10306520" cy="1325563"/>
          </a:xfrm>
        </p:spPr>
        <p:txBody>
          <a:bodyPr>
            <a:normAutofit/>
          </a:bodyPr>
          <a:lstStyle/>
          <a:p>
            <a:r>
              <a:rPr lang="en-US" sz="4000">
                <a:solidFill>
                  <a:srgbClr val="FFFFFF"/>
                </a:solidFill>
              </a:rPr>
              <a:t>Reporting Examples</a:t>
            </a:r>
          </a:p>
        </p:txBody>
      </p:sp>
      <p:pic>
        <p:nvPicPr>
          <p:cNvPr id="4" name="Graphic 3" descr="Close">
            <a:extLst>
              <a:ext uri="{FF2B5EF4-FFF2-40B4-BE49-F238E27FC236}">
                <a16:creationId xmlns:a16="http://schemas.microsoft.com/office/drawing/2014/main" id="{2D9492C7-376A-4B00-957C-A82BC248E7F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24902" y="2669172"/>
            <a:ext cx="3209779" cy="3209779"/>
          </a:xfrm>
          <a:prstGeom prst="rect">
            <a:avLst/>
          </a:prstGeom>
        </p:spPr>
      </p:pic>
      <p:sp>
        <p:nvSpPr>
          <p:cNvPr id="3" name="Content Placeholder 2">
            <a:extLst>
              <a:ext uri="{FF2B5EF4-FFF2-40B4-BE49-F238E27FC236}">
                <a16:creationId xmlns:a16="http://schemas.microsoft.com/office/drawing/2014/main" id="{38080E46-2C40-41F0-AE03-9701481E2093}"/>
              </a:ext>
            </a:extLst>
          </p:cNvPr>
          <p:cNvSpPr>
            <a:spLocks noGrp="1"/>
          </p:cNvSpPr>
          <p:nvPr>
            <p:ph idx="1"/>
          </p:nvPr>
        </p:nvSpPr>
        <p:spPr>
          <a:xfrm>
            <a:off x="5295569" y="2494450"/>
            <a:ext cx="5471529" cy="3563159"/>
          </a:xfrm>
        </p:spPr>
        <p:txBody>
          <a:bodyPr>
            <a:normAutofit/>
          </a:bodyPr>
          <a:lstStyle/>
          <a:p>
            <a:r>
              <a:rPr lang="en-US" sz="1700" dirty="0"/>
              <a:t>Example 3: Parent A calls the Principal to report that her third-grade son, Student A, was touched on the buttocks by a female classmate, Student B, during lunch.  The parent insists that her son was sexually assaulted.  </a:t>
            </a:r>
          </a:p>
          <a:p>
            <a:r>
              <a:rPr lang="en-US" sz="1700" dirty="0"/>
              <a:t>The Principal reviews the video footage of the cafeteria and sees that the two students are interacting  playfully throughout the lunch period and that Student A appears to briefly slap at Student B’s buttocks and then Student B does the same in return.  </a:t>
            </a:r>
          </a:p>
          <a:p>
            <a:r>
              <a:rPr lang="en-US" sz="1700" dirty="0"/>
              <a:t>The Principal calls Parent A back, explains what the video footage showed and tells Parent A that it was not “sexual assault.”</a:t>
            </a:r>
          </a:p>
          <a:p>
            <a:r>
              <a:rPr lang="en-US" sz="1700" dirty="0"/>
              <a:t>Did the Principal do the right thing?</a:t>
            </a:r>
          </a:p>
          <a:p>
            <a:endParaRPr lang="en-US" sz="1700" dirty="0"/>
          </a:p>
        </p:txBody>
      </p:sp>
    </p:spTree>
    <p:extLst>
      <p:ext uri="{BB962C8B-B14F-4D97-AF65-F5344CB8AC3E}">
        <p14:creationId xmlns:p14="http://schemas.microsoft.com/office/powerpoint/2010/main" val="24196235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4341A55E-2373-496F-B3B6-D2B52FF4991D}"/>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Reporting Examples</a:t>
            </a:r>
          </a:p>
        </p:txBody>
      </p:sp>
      <p:sp>
        <p:nvSpPr>
          <p:cNvPr id="3" name="Content Placeholder 2">
            <a:extLst>
              <a:ext uri="{FF2B5EF4-FFF2-40B4-BE49-F238E27FC236}">
                <a16:creationId xmlns:a16="http://schemas.microsoft.com/office/drawing/2014/main" id="{38080E46-2C40-41F0-AE03-9701481E2093}"/>
              </a:ext>
            </a:extLst>
          </p:cNvPr>
          <p:cNvSpPr>
            <a:spLocks noGrp="1"/>
          </p:cNvSpPr>
          <p:nvPr>
            <p:ph idx="1"/>
          </p:nvPr>
        </p:nvSpPr>
        <p:spPr>
          <a:xfrm>
            <a:off x="1367624" y="2490436"/>
            <a:ext cx="9708995" cy="3567173"/>
          </a:xfrm>
        </p:spPr>
        <p:txBody>
          <a:bodyPr anchor="ctr">
            <a:normAutofit/>
          </a:bodyPr>
          <a:lstStyle/>
          <a:p>
            <a:r>
              <a:rPr lang="en-US" sz="2400"/>
              <a:t>Example 3: Parent A calls the Principal to report that her second-grade daughter, Student A, was touched on the buttocks by a female classmate, Student B, during lunch.  The parent insists that her daughter was sexually assaulted.  </a:t>
            </a:r>
          </a:p>
          <a:p>
            <a:r>
              <a:rPr lang="en-US" sz="2400"/>
              <a:t>The Principal immediately contacts the Title IX Coordinator to relay what Parent A has reported.  </a:t>
            </a:r>
          </a:p>
          <a:p>
            <a:r>
              <a:rPr lang="en-US" sz="2400"/>
              <a:t>Did the Principal do the right thing?</a:t>
            </a:r>
          </a:p>
          <a:p>
            <a:endParaRPr lang="en-US" sz="2400"/>
          </a:p>
        </p:txBody>
      </p:sp>
    </p:spTree>
    <p:extLst>
      <p:ext uri="{BB962C8B-B14F-4D97-AF65-F5344CB8AC3E}">
        <p14:creationId xmlns:p14="http://schemas.microsoft.com/office/powerpoint/2010/main" val="39622651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27D15F9-FBA9-45B6-A1EE-7E26109074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49D845D-9A57-49AC-9523-BB0D6DA6FE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2" name="Freeform 44">
              <a:extLst>
                <a:ext uri="{FF2B5EF4-FFF2-40B4-BE49-F238E27FC236}">
                  <a16:creationId xmlns:a16="http://schemas.microsoft.com/office/drawing/2014/main" id="{3348EFE1-9D21-4DC0-8EC9-C887670613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5">
              <a:extLst>
                <a:ext uri="{FF2B5EF4-FFF2-40B4-BE49-F238E27FC236}">
                  <a16:creationId xmlns:a16="http://schemas.microsoft.com/office/drawing/2014/main" id="{D9CD0CF4-76F6-470E-A8EF-DD74FC196C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71645EB6-7E0C-491E-9A5B-C25E80A64A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D20E5CAC-62A4-48E1-9F9F-1F81766831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053A11D2-F06B-447E-96A7-27A21A8FA64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4341A55E-2373-496F-B3B6-D2B52FF4991D}"/>
              </a:ext>
            </a:extLst>
          </p:cNvPr>
          <p:cNvSpPr>
            <a:spLocks noGrp="1"/>
          </p:cNvSpPr>
          <p:nvPr>
            <p:ph type="title"/>
          </p:nvPr>
        </p:nvSpPr>
        <p:spPr>
          <a:xfrm>
            <a:off x="1047280" y="759805"/>
            <a:ext cx="10306520" cy="1325563"/>
          </a:xfrm>
        </p:spPr>
        <p:txBody>
          <a:bodyPr>
            <a:normAutofit/>
          </a:bodyPr>
          <a:lstStyle/>
          <a:p>
            <a:r>
              <a:rPr lang="en-US" sz="4000">
                <a:solidFill>
                  <a:srgbClr val="FFFFFF"/>
                </a:solidFill>
              </a:rPr>
              <a:t>Reporting Examples</a:t>
            </a:r>
          </a:p>
        </p:txBody>
      </p:sp>
      <p:pic>
        <p:nvPicPr>
          <p:cNvPr id="4" name="Graphic 3" descr="Checkmark">
            <a:extLst>
              <a:ext uri="{FF2B5EF4-FFF2-40B4-BE49-F238E27FC236}">
                <a16:creationId xmlns:a16="http://schemas.microsoft.com/office/drawing/2014/main" id="{77FC5CA7-4970-492C-8A01-A96C4A746F0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24902" y="2669172"/>
            <a:ext cx="3209779" cy="3209779"/>
          </a:xfrm>
          <a:prstGeom prst="rect">
            <a:avLst/>
          </a:prstGeom>
        </p:spPr>
      </p:pic>
      <p:sp>
        <p:nvSpPr>
          <p:cNvPr id="3" name="Content Placeholder 2">
            <a:extLst>
              <a:ext uri="{FF2B5EF4-FFF2-40B4-BE49-F238E27FC236}">
                <a16:creationId xmlns:a16="http://schemas.microsoft.com/office/drawing/2014/main" id="{38080E46-2C40-41F0-AE03-9701481E2093}"/>
              </a:ext>
            </a:extLst>
          </p:cNvPr>
          <p:cNvSpPr>
            <a:spLocks noGrp="1"/>
          </p:cNvSpPr>
          <p:nvPr>
            <p:ph idx="1"/>
          </p:nvPr>
        </p:nvSpPr>
        <p:spPr>
          <a:xfrm>
            <a:off x="5295569" y="2494450"/>
            <a:ext cx="5471529" cy="3563159"/>
          </a:xfrm>
        </p:spPr>
        <p:txBody>
          <a:bodyPr>
            <a:normAutofit/>
          </a:bodyPr>
          <a:lstStyle/>
          <a:p>
            <a:r>
              <a:rPr lang="en-US" sz="2200"/>
              <a:t>Example 3: Parent A calls the Principal to report that her second-grade daughter, Student A, was touched on the buttocks by a female classmate, Student B, during lunch.  The parent insists that her daughter was sexually assaulted.  </a:t>
            </a:r>
          </a:p>
          <a:p>
            <a:r>
              <a:rPr lang="en-US" sz="2200"/>
              <a:t>The Principal immediately contacts the Title IX Coordinator to relay what Parent A has reported.  </a:t>
            </a:r>
          </a:p>
          <a:p>
            <a:r>
              <a:rPr lang="en-US" sz="2200"/>
              <a:t>Did the Principal do the right thing?</a:t>
            </a:r>
          </a:p>
          <a:p>
            <a:endParaRPr lang="en-US" sz="2200"/>
          </a:p>
        </p:txBody>
      </p:sp>
    </p:spTree>
    <p:extLst>
      <p:ext uri="{BB962C8B-B14F-4D97-AF65-F5344CB8AC3E}">
        <p14:creationId xmlns:p14="http://schemas.microsoft.com/office/powerpoint/2010/main" val="12599297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4341A55E-2373-496F-B3B6-D2B52FF4991D}"/>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Reporting Examples</a:t>
            </a:r>
          </a:p>
        </p:txBody>
      </p:sp>
      <p:sp>
        <p:nvSpPr>
          <p:cNvPr id="3" name="Content Placeholder 2">
            <a:extLst>
              <a:ext uri="{FF2B5EF4-FFF2-40B4-BE49-F238E27FC236}">
                <a16:creationId xmlns:a16="http://schemas.microsoft.com/office/drawing/2014/main" id="{38080E46-2C40-41F0-AE03-9701481E2093}"/>
              </a:ext>
            </a:extLst>
          </p:cNvPr>
          <p:cNvSpPr>
            <a:spLocks noGrp="1"/>
          </p:cNvSpPr>
          <p:nvPr>
            <p:ph idx="1"/>
          </p:nvPr>
        </p:nvSpPr>
        <p:spPr>
          <a:xfrm>
            <a:off x="1367624" y="2490436"/>
            <a:ext cx="9708995" cy="3567173"/>
          </a:xfrm>
        </p:spPr>
        <p:txBody>
          <a:bodyPr anchor="ctr">
            <a:normAutofit/>
          </a:bodyPr>
          <a:lstStyle/>
          <a:p>
            <a:r>
              <a:rPr lang="en-US" sz="2400"/>
              <a:t>Example 4: Bus Driver A observes a small group of students regularly bullying Student A, a transgender student who recently transitioned.  The Bus Driver hears the students making inappropriate jokes about sex and gender and taunting Student A about what bathroom facilities the student should use.  </a:t>
            </a:r>
          </a:p>
          <a:p>
            <a:r>
              <a:rPr lang="en-US" sz="2400"/>
              <a:t>The Bus Driver writes a referral for the bullying behavior. </a:t>
            </a:r>
          </a:p>
          <a:p>
            <a:r>
              <a:rPr lang="en-US" sz="2400"/>
              <a:t>Did the Bus Driver do the right thing?</a:t>
            </a:r>
          </a:p>
          <a:p>
            <a:endParaRPr lang="en-US" sz="2400"/>
          </a:p>
        </p:txBody>
      </p:sp>
    </p:spTree>
    <p:extLst>
      <p:ext uri="{BB962C8B-B14F-4D97-AF65-F5344CB8AC3E}">
        <p14:creationId xmlns:p14="http://schemas.microsoft.com/office/powerpoint/2010/main" val="41019029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27D15F9-FBA9-45B6-A1EE-7E26109074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49D845D-9A57-49AC-9523-BB0D6DA6FE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2" name="Freeform 44">
              <a:extLst>
                <a:ext uri="{FF2B5EF4-FFF2-40B4-BE49-F238E27FC236}">
                  <a16:creationId xmlns:a16="http://schemas.microsoft.com/office/drawing/2014/main" id="{3348EFE1-9D21-4DC0-8EC9-C887670613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5">
              <a:extLst>
                <a:ext uri="{FF2B5EF4-FFF2-40B4-BE49-F238E27FC236}">
                  <a16:creationId xmlns:a16="http://schemas.microsoft.com/office/drawing/2014/main" id="{D9CD0CF4-76F6-470E-A8EF-DD74FC196C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71645EB6-7E0C-491E-9A5B-C25E80A64A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D20E5CAC-62A4-48E1-9F9F-1F81766831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053A11D2-F06B-447E-96A7-27A21A8FA64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4341A55E-2373-496F-B3B6-D2B52FF4991D}"/>
              </a:ext>
            </a:extLst>
          </p:cNvPr>
          <p:cNvSpPr>
            <a:spLocks noGrp="1"/>
          </p:cNvSpPr>
          <p:nvPr>
            <p:ph type="title"/>
          </p:nvPr>
        </p:nvSpPr>
        <p:spPr>
          <a:xfrm>
            <a:off x="1047280" y="759805"/>
            <a:ext cx="10306520" cy="1325563"/>
          </a:xfrm>
        </p:spPr>
        <p:txBody>
          <a:bodyPr>
            <a:normAutofit/>
          </a:bodyPr>
          <a:lstStyle/>
          <a:p>
            <a:r>
              <a:rPr lang="en-US" sz="4000">
                <a:solidFill>
                  <a:srgbClr val="FFFFFF"/>
                </a:solidFill>
              </a:rPr>
              <a:t>Reporting Examples</a:t>
            </a:r>
          </a:p>
        </p:txBody>
      </p:sp>
      <p:pic>
        <p:nvPicPr>
          <p:cNvPr id="4" name="Graphic 3" descr="Close">
            <a:extLst>
              <a:ext uri="{FF2B5EF4-FFF2-40B4-BE49-F238E27FC236}">
                <a16:creationId xmlns:a16="http://schemas.microsoft.com/office/drawing/2014/main" id="{51107180-65D2-4AC1-A93F-1E5EF74C433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24902" y="2669172"/>
            <a:ext cx="3209779" cy="3209779"/>
          </a:xfrm>
          <a:prstGeom prst="rect">
            <a:avLst/>
          </a:prstGeom>
        </p:spPr>
      </p:pic>
      <p:sp>
        <p:nvSpPr>
          <p:cNvPr id="3" name="Content Placeholder 2">
            <a:extLst>
              <a:ext uri="{FF2B5EF4-FFF2-40B4-BE49-F238E27FC236}">
                <a16:creationId xmlns:a16="http://schemas.microsoft.com/office/drawing/2014/main" id="{38080E46-2C40-41F0-AE03-9701481E2093}"/>
              </a:ext>
            </a:extLst>
          </p:cNvPr>
          <p:cNvSpPr>
            <a:spLocks noGrp="1"/>
          </p:cNvSpPr>
          <p:nvPr>
            <p:ph idx="1"/>
          </p:nvPr>
        </p:nvSpPr>
        <p:spPr>
          <a:xfrm>
            <a:off x="5295569" y="2494450"/>
            <a:ext cx="5471529" cy="3563159"/>
          </a:xfrm>
        </p:spPr>
        <p:txBody>
          <a:bodyPr>
            <a:normAutofit/>
          </a:bodyPr>
          <a:lstStyle/>
          <a:p>
            <a:r>
              <a:rPr lang="en-US" sz="2000"/>
              <a:t>Example 4: Bus Driver A observes a small group of students regularly bullying Student A, a transgender student who recently transitioned.  The Bus Driver hears the students making inappropriate jokes about sex and gender and taunting Student A about what bathroom facilities the student should use.  </a:t>
            </a:r>
          </a:p>
          <a:p>
            <a:r>
              <a:rPr lang="en-US" sz="2000"/>
              <a:t>The Bus Driver writes a referral for the bullying behavior. </a:t>
            </a:r>
          </a:p>
          <a:p>
            <a:r>
              <a:rPr lang="en-US" sz="2000"/>
              <a:t>Did the Bus Driver do the right thing?</a:t>
            </a:r>
          </a:p>
          <a:p>
            <a:endParaRPr lang="en-US" sz="2000"/>
          </a:p>
        </p:txBody>
      </p:sp>
    </p:spTree>
    <p:extLst>
      <p:ext uri="{BB962C8B-B14F-4D97-AF65-F5344CB8AC3E}">
        <p14:creationId xmlns:p14="http://schemas.microsoft.com/office/powerpoint/2010/main" val="27814201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4341A55E-2373-496F-B3B6-D2B52FF4991D}"/>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Reporting Examples</a:t>
            </a:r>
          </a:p>
        </p:txBody>
      </p:sp>
      <p:sp>
        <p:nvSpPr>
          <p:cNvPr id="3" name="Content Placeholder 2">
            <a:extLst>
              <a:ext uri="{FF2B5EF4-FFF2-40B4-BE49-F238E27FC236}">
                <a16:creationId xmlns:a16="http://schemas.microsoft.com/office/drawing/2014/main" id="{38080E46-2C40-41F0-AE03-9701481E2093}"/>
              </a:ext>
            </a:extLst>
          </p:cNvPr>
          <p:cNvSpPr>
            <a:spLocks noGrp="1"/>
          </p:cNvSpPr>
          <p:nvPr>
            <p:ph idx="1"/>
          </p:nvPr>
        </p:nvSpPr>
        <p:spPr>
          <a:xfrm>
            <a:off x="1367624" y="2490436"/>
            <a:ext cx="9708995" cy="3567173"/>
          </a:xfrm>
        </p:spPr>
        <p:txBody>
          <a:bodyPr anchor="ctr">
            <a:normAutofit/>
          </a:bodyPr>
          <a:lstStyle/>
          <a:p>
            <a:r>
              <a:rPr lang="en-US" sz="2400"/>
              <a:t>Example 4: Bus Driver A observes a small group of students regularly bullying Student A, a transgender student who recently transitioned.  The Bus Driver hears the students making inappropriate jokes about sex and gender and taunting Student A about what bathroom facilities the student should use.  </a:t>
            </a:r>
          </a:p>
          <a:p>
            <a:r>
              <a:rPr lang="en-US" sz="2400"/>
              <a:t>The Bus Driver reports the bullying to the Transportation Coordinator.</a:t>
            </a:r>
          </a:p>
          <a:p>
            <a:r>
              <a:rPr lang="en-US" sz="2400"/>
              <a:t>Did the Bus Driver do the right thing?</a:t>
            </a:r>
          </a:p>
          <a:p>
            <a:pPr marL="0" indent="0">
              <a:buNone/>
            </a:pPr>
            <a:endParaRPr lang="en-US" sz="2400"/>
          </a:p>
          <a:p>
            <a:endParaRPr lang="en-US" sz="2400"/>
          </a:p>
        </p:txBody>
      </p:sp>
    </p:spTree>
    <p:extLst>
      <p:ext uri="{BB962C8B-B14F-4D97-AF65-F5344CB8AC3E}">
        <p14:creationId xmlns:p14="http://schemas.microsoft.com/office/powerpoint/2010/main" val="25803758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27D15F9-FBA9-45B6-A1EE-7E26109074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49D845D-9A57-49AC-9523-BB0D6DA6FE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2" name="Freeform 44">
              <a:extLst>
                <a:ext uri="{FF2B5EF4-FFF2-40B4-BE49-F238E27FC236}">
                  <a16:creationId xmlns:a16="http://schemas.microsoft.com/office/drawing/2014/main" id="{3348EFE1-9D21-4DC0-8EC9-C887670613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5">
              <a:extLst>
                <a:ext uri="{FF2B5EF4-FFF2-40B4-BE49-F238E27FC236}">
                  <a16:creationId xmlns:a16="http://schemas.microsoft.com/office/drawing/2014/main" id="{D9CD0CF4-76F6-470E-A8EF-DD74FC196C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71645EB6-7E0C-491E-9A5B-C25E80A64A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D20E5CAC-62A4-48E1-9F9F-1F81766831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053A11D2-F06B-447E-96A7-27A21A8FA64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4341A55E-2373-496F-B3B6-D2B52FF4991D}"/>
              </a:ext>
            </a:extLst>
          </p:cNvPr>
          <p:cNvSpPr>
            <a:spLocks noGrp="1"/>
          </p:cNvSpPr>
          <p:nvPr>
            <p:ph type="title"/>
          </p:nvPr>
        </p:nvSpPr>
        <p:spPr>
          <a:xfrm>
            <a:off x="1047280" y="759805"/>
            <a:ext cx="10306520" cy="1325563"/>
          </a:xfrm>
        </p:spPr>
        <p:txBody>
          <a:bodyPr>
            <a:normAutofit/>
          </a:bodyPr>
          <a:lstStyle/>
          <a:p>
            <a:r>
              <a:rPr lang="en-US" sz="4000">
                <a:solidFill>
                  <a:srgbClr val="FFFFFF"/>
                </a:solidFill>
              </a:rPr>
              <a:t>Reporting Examples</a:t>
            </a:r>
          </a:p>
        </p:txBody>
      </p:sp>
      <p:pic>
        <p:nvPicPr>
          <p:cNvPr id="4" name="Graphic 3" descr="Close">
            <a:extLst>
              <a:ext uri="{FF2B5EF4-FFF2-40B4-BE49-F238E27FC236}">
                <a16:creationId xmlns:a16="http://schemas.microsoft.com/office/drawing/2014/main" id="{7A916989-BD7D-4055-BB90-D56CC4D8AB6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24902" y="2669172"/>
            <a:ext cx="3209779" cy="3209779"/>
          </a:xfrm>
          <a:prstGeom prst="rect">
            <a:avLst/>
          </a:prstGeom>
        </p:spPr>
      </p:pic>
      <p:sp>
        <p:nvSpPr>
          <p:cNvPr id="3" name="Content Placeholder 2">
            <a:extLst>
              <a:ext uri="{FF2B5EF4-FFF2-40B4-BE49-F238E27FC236}">
                <a16:creationId xmlns:a16="http://schemas.microsoft.com/office/drawing/2014/main" id="{38080E46-2C40-41F0-AE03-9701481E2093}"/>
              </a:ext>
            </a:extLst>
          </p:cNvPr>
          <p:cNvSpPr>
            <a:spLocks noGrp="1"/>
          </p:cNvSpPr>
          <p:nvPr>
            <p:ph idx="1"/>
          </p:nvPr>
        </p:nvSpPr>
        <p:spPr>
          <a:xfrm>
            <a:off x="5295569" y="2494450"/>
            <a:ext cx="5471529" cy="3563159"/>
          </a:xfrm>
        </p:spPr>
        <p:txBody>
          <a:bodyPr>
            <a:normAutofit/>
          </a:bodyPr>
          <a:lstStyle/>
          <a:p>
            <a:r>
              <a:rPr lang="en-US" sz="2000"/>
              <a:t>Example 4: Bus Driver A observes a small group of students regularly bullying Student A, a transgender student who recently transitioned.  The Bus Driver hears the students making inappropriate jokes about sex and gender and taunting Student A about what bathroom facilities the student should use.  </a:t>
            </a:r>
          </a:p>
          <a:p>
            <a:r>
              <a:rPr lang="en-US" sz="2000"/>
              <a:t>The Bus Driver reports the bullying to the Transportation Coordinator.</a:t>
            </a:r>
          </a:p>
          <a:p>
            <a:r>
              <a:rPr lang="en-US" sz="2000"/>
              <a:t>Did the Bus Driver do the right thing?</a:t>
            </a:r>
          </a:p>
          <a:p>
            <a:pPr marL="0" indent="0">
              <a:buNone/>
            </a:pPr>
            <a:endParaRPr lang="en-US" sz="2000"/>
          </a:p>
          <a:p>
            <a:endParaRPr lang="en-US" sz="2000"/>
          </a:p>
        </p:txBody>
      </p:sp>
    </p:spTree>
    <p:extLst>
      <p:ext uri="{BB962C8B-B14F-4D97-AF65-F5344CB8AC3E}">
        <p14:creationId xmlns:p14="http://schemas.microsoft.com/office/powerpoint/2010/main" val="35424419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4341A55E-2373-496F-B3B6-D2B52FF4991D}"/>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Reporting Examples</a:t>
            </a:r>
          </a:p>
        </p:txBody>
      </p:sp>
      <p:sp>
        <p:nvSpPr>
          <p:cNvPr id="3" name="Content Placeholder 2">
            <a:extLst>
              <a:ext uri="{FF2B5EF4-FFF2-40B4-BE49-F238E27FC236}">
                <a16:creationId xmlns:a16="http://schemas.microsoft.com/office/drawing/2014/main" id="{38080E46-2C40-41F0-AE03-9701481E2093}"/>
              </a:ext>
            </a:extLst>
          </p:cNvPr>
          <p:cNvSpPr>
            <a:spLocks noGrp="1"/>
          </p:cNvSpPr>
          <p:nvPr>
            <p:ph idx="1"/>
          </p:nvPr>
        </p:nvSpPr>
        <p:spPr>
          <a:xfrm>
            <a:off x="1367624" y="2490436"/>
            <a:ext cx="9708995" cy="3567173"/>
          </a:xfrm>
        </p:spPr>
        <p:txBody>
          <a:bodyPr anchor="ctr">
            <a:normAutofit/>
          </a:bodyPr>
          <a:lstStyle/>
          <a:p>
            <a:r>
              <a:rPr lang="en-US" sz="2400"/>
              <a:t>Example 4: Bus Driver A observes a small group of students regularly bullying Student A, a transgender student who recently transitioned.  The Bus Driver hears the students making inappropriate jokes about sex and gender and taunting Student A about what bathroom facilities the student should use.  </a:t>
            </a:r>
          </a:p>
          <a:p>
            <a:r>
              <a:rPr lang="en-US" sz="2400"/>
              <a:t>The Bus Driver immediately reports the bullying behavior to the Title IX Coordinator.</a:t>
            </a:r>
          </a:p>
          <a:p>
            <a:r>
              <a:rPr lang="en-US" sz="2400"/>
              <a:t>Did the Bus Driver do the right thing?</a:t>
            </a:r>
          </a:p>
          <a:p>
            <a:pPr marL="0" indent="0">
              <a:buNone/>
            </a:pPr>
            <a:endParaRPr lang="en-US" sz="2400"/>
          </a:p>
          <a:p>
            <a:endParaRPr lang="en-US" sz="2400"/>
          </a:p>
        </p:txBody>
      </p:sp>
    </p:spTree>
    <p:extLst>
      <p:ext uri="{BB962C8B-B14F-4D97-AF65-F5344CB8AC3E}">
        <p14:creationId xmlns:p14="http://schemas.microsoft.com/office/powerpoint/2010/main" val="24420533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27D15F9-FBA9-45B6-A1EE-7E26109074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49D845D-9A57-49AC-9523-BB0D6DA6FE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2" name="Freeform 44">
              <a:extLst>
                <a:ext uri="{FF2B5EF4-FFF2-40B4-BE49-F238E27FC236}">
                  <a16:creationId xmlns:a16="http://schemas.microsoft.com/office/drawing/2014/main" id="{3348EFE1-9D21-4DC0-8EC9-C887670613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5">
              <a:extLst>
                <a:ext uri="{FF2B5EF4-FFF2-40B4-BE49-F238E27FC236}">
                  <a16:creationId xmlns:a16="http://schemas.microsoft.com/office/drawing/2014/main" id="{D9CD0CF4-76F6-470E-A8EF-DD74FC196C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71645EB6-7E0C-491E-9A5B-C25E80A64A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D20E5CAC-62A4-48E1-9F9F-1F81766831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053A11D2-F06B-447E-96A7-27A21A8FA64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4341A55E-2373-496F-B3B6-D2B52FF4991D}"/>
              </a:ext>
            </a:extLst>
          </p:cNvPr>
          <p:cNvSpPr>
            <a:spLocks noGrp="1"/>
          </p:cNvSpPr>
          <p:nvPr>
            <p:ph type="title"/>
          </p:nvPr>
        </p:nvSpPr>
        <p:spPr>
          <a:xfrm>
            <a:off x="1047280" y="759805"/>
            <a:ext cx="10306520" cy="1325563"/>
          </a:xfrm>
        </p:spPr>
        <p:txBody>
          <a:bodyPr>
            <a:normAutofit/>
          </a:bodyPr>
          <a:lstStyle/>
          <a:p>
            <a:r>
              <a:rPr lang="en-US" sz="4000">
                <a:solidFill>
                  <a:srgbClr val="FFFFFF"/>
                </a:solidFill>
              </a:rPr>
              <a:t>Reporting Examples</a:t>
            </a:r>
          </a:p>
        </p:txBody>
      </p:sp>
      <p:pic>
        <p:nvPicPr>
          <p:cNvPr id="4" name="Graphic 3" descr="Checkmark">
            <a:extLst>
              <a:ext uri="{FF2B5EF4-FFF2-40B4-BE49-F238E27FC236}">
                <a16:creationId xmlns:a16="http://schemas.microsoft.com/office/drawing/2014/main" id="{34616273-4756-4E44-9FBE-FF91417B84B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24902" y="2669172"/>
            <a:ext cx="3209779" cy="3209779"/>
          </a:xfrm>
          <a:prstGeom prst="rect">
            <a:avLst/>
          </a:prstGeom>
        </p:spPr>
      </p:pic>
      <p:sp>
        <p:nvSpPr>
          <p:cNvPr id="3" name="Content Placeholder 2">
            <a:extLst>
              <a:ext uri="{FF2B5EF4-FFF2-40B4-BE49-F238E27FC236}">
                <a16:creationId xmlns:a16="http://schemas.microsoft.com/office/drawing/2014/main" id="{38080E46-2C40-41F0-AE03-9701481E2093}"/>
              </a:ext>
            </a:extLst>
          </p:cNvPr>
          <p:cNvSpPr>
            <a:spLocks noGrp="1"/>
          </p:cNvSpPr>
          <p:nvPr>
            <p:ph idx="1"/>
          </p:nvPr>
        </p:nvSpPr>
        <p:spPr>
          <a:xfrm>
            <a:off x="5295569" y="2494450"/>
            <a:ext cx="5471529" cy="3563159"/>
          </a:xfrm>
        </p:spPr>
        <p:txBody>
          <a:bodyPr>
            <a:normAutofit/>
          </a:bodyPr>
          <a:lstStyle/>
          <a:p>
            <a:r>
              <a:rPr lang="en-US" sz="2000"/>
              <a:t>Example 4: Bus Driver A observes a small group of students regularly bullying Student A, a transgender student who recently transitioned.  The Bus Driver hears the students making inappropriate jokes about sex and gender and taunting Student A about what bathroom facilities the student should use.  </a:t>
            </a:r>
          </a:p>
          <a:p>
            <a:r>
              <a:rPr lang="en-US" sz="2000"/>
              <a:t>The Bus Driver immediately reports the bullying behavior to the Title IX Coordinator.</a:t>
            </a:r>
          </a:p>
          <a:p>
            <a:r>
              <a:rPr lang="en-US" sz="2000"/>
              <a:t>Did the Bus Driver do the right thing?  </a:t>
            </a:r>
          </a:p>
          <a:p>
            <a:pPr marL="0" indent="0">
              <a:buNone/>
            </a:pPr>
            <a:endParaRPr lang="en-US" sz="2000"/>
          </a:p>
          <a:p>
            <a:endParaRPr lang="en-US" sz="2000"/>
          </a:p>
        </p:txBody>
      </p:sp>
    </p:spTree>
    <p:extLst>
      <p:ext uri="{BB962C8B-B14F-4D97-AF65-F5344CB8AC3E}">
        <p14:creationId xmlns:p14="http://schemas.microsoft.com/office/powerpoint/2010/main" val="7555601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A9EDFD4F-405B-4A9B-87A7-2FBDC0FB6DBB}"/>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Reporting Examples</a:t>
            </a:r>
          </a:p>
        </p:txBody>
      </p:sp>
      <p:sp>
        <p:nvSpPr>
          <p:cNvPr id="3" name="Content Placeholder 2">
            <a:extLst>
              <a:ext uri="{FF2B5EF4-FFF2-40B4-BE49-F238E27FC236}">
                <a16:creationId xmlns:a16="http://schemas.microsoft.com/office/drawing/2014/main" id="{176FB6BE-9B4A-499D-AE99-8272560DD7FA}"/>
              </a:ext>
            </a:extLst>
          </p:cNvPr>
          <p:cNvSpPr>
            <a:spLocks noGrp="1"/>
          </p:cNvSpPr>
          <p:nvPr>
            <p:ph idx="1"/>
          </p:nvPr>
        </p:nvSpPr>
        <p:spPr>
          <a:xfrm>
            <a:off x="1367624" y="2490436"/>
            <a:ext cx="9708995" cy="3567173"/>
          </a:xfrm>
        </p:spPr>
        <p:txBody>
          <a:bodyPr anchor="ctr">
            <a:normAutofit fontScale="92500" lnSpcReduction="10000"/>
          </a:bodyPr>
          <a:lstStyle/>
          <a:p>
            <a:r>
              <a:rPr lang="en-US" sz="2400" dirty="0"/>
              <a:t>Example 5: Paraprofessional A knows that last year, Paraprofessional B would regularly have one particular nonverbal male student sitting on her lap.  </a:t>
            </a:r>
          </a:p>
          <a:p>
            <a:r>
              <a:rPr lang="en-US" sz="2400" dirty="0"/>
              <a:t>At the start of this school year, all Paraprofessionals were instructed that they are not to have students sitting on their laps.  </a:t>
            </a:r>
          </a:p>
          <a:p>
            <a:r>
              <a:rPr lang="en-US" sz="2400" dirty="0"/>
              <a:t>Paraprofessional A notices that Paraprofessional B continues to have the student sitting on her lap, but now she only does it when the classroom Teacher is out of the room.  </a:t>
            </a:r>
          </a:p>
          <a:p>
            <a:r>
              <a:rPr lang="en-US" sz="2400" dirty="0"/>
              <a:t>This makes Paraprofessional A extremely uncomfortable but there does not appear to be anything overtly sexual about the behavior.  </a:t>
            </a:r>
          </a:p>
          <a:p>
            <a:r>
              <a:rPr lang="en-US" sz="2400" dirty="0"/>
              <a:t>What should Paraprofessional A do? </a:t>
            </a:r>
          </a:p>
        </p:txBody>
      </p:sp>
    </p:spTree>
    <p:extLst>
      <p:ext uri="{BB962C8B-B14F-4D97-AF65-F5344CB8AC3E}">
        <p14:creationId xmlns:p14="http://schemas.microsoft.com/office/powerpoint/2010/main" val="142933315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1D9F7BF7-0470-4643-98A4-6BC35B3D4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157694" cy="4950634"/>
          </a:xfrm>
          <a:custGeom>
            <a:avLst/>
            <a:gdLst>
              <a:gd name="connsiteX0" fmla="*/ 5157694 w 5157694"/>
              <a:gd name="connsiteY0" fmla="*/ 0 h 4950634"/>
              <a:gd name="connsiteX1" fmla="*/ 263400 w 5157694"/>
              <a:gd name="connsiteY1" fmla="*/ 0 h 4950634"/>
              <a:gd name="connsiteX2" fmla="*/ 161950 w 5157694"/>
              <a:gd name="connsiteY2" fmla="*/ 277179 h 4950634"/>
              <a:gd name="connsiteX3" fmla="*/ 0 w 5157694"/>
              <a:gd name="connsiteY3" fmla="*/ 1348379 h 4950634"/>
              <a:gd name="connsiteX4" fmla="*/ 3602256 w 5157694"/>
              <a:gd name="connsiteY4" fmla="*/ 4950634 h 4950634"/>
              <a:gd name="connsiteX5" fmla="*/ 4984183 w 5157694"/>
              <a:gd name="connsiteY5" fmla="*/ 4676036 h 4950634"/>
              <a:gd name="connsiteX6" fmla="*/ 5157694 w 5157694"/>
              <a:gd name="connsiteY6" fmla="*/ 4598233 h 495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57694" h="4950634">
                <a:moveTo>
                  <a:pt x="5157694" y="0"/>
                </a:moveTo>
                <a:lnTo>
                  <a:pt x="263400" y="0"/>
                </a:lnTo>
                <a:lnTo>
                  <a:pt x="161950" y="277179"/>
                </a:lnTo>
                <a:cubicBezTo>
                  <a:pt x="56700" y="615571"/>
                  <a:pt x="0" y="975354"/>
                  <a:pt x="0" y="1348379"/>
                </a:cubicBezTo>
                <a:cubicBezTo>
                  <a:pt x="0" y="3337849"/>
                  <a:pt x="1612786" y="4950634"/>
                  <a:pt x="3602256" y="4950634"/>
                </a:cubicBezTo>
                <a:cubicBezTo>
                  <a:pt x="4091852" y="4950634"/>
                  <a:pt x="4558635" y="4852960"/>
                  <a:pt x="4984183" y="4676036"/>
                </a:cubicBezTo>
                <a:lnTo>
                  <a:pt x="5157694" y="459823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644AD5F1-5EFA-450C-8A99-3B23B033F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4931983" cy="4724929"/>
          </a:xfrm>
          <a:custGeom>
            <a:avLst/>
            <a:gdLst>
              <a:gd name="connsiteX0" fmla="*/ 4931983 w 4931983"/>
              <a:gd name="connsiteY0" fmla="*/ 0 h 4724929"/>
              <a:gd name="connsiteX1" fmla="*/ 281761 w 4931983"/>
              <a:gd name="connsiteY1" fmla="*/ 0 h 4724929"/>
              <a:gd name="connsiteX2" fmla="*/ 265347 w 4931983"/>
              <a:gd name="connsiteY2" fmla="*/ 34074 h 4724929"/>
              <a:gd name="connsiteX3" fmla="*/ 0 w 4931983"/>
              <a:gd name="connsiteY3" fmla="*/ 1348380 h 4724929"/>
              <a:gd name="connsiteX4" fmla="*/ 3376549 w 4931983"/>
              <a:gd name="connsiteY4" fmla="*/ 4724929 h 4724929"/>
              <a:gd name="connsiteX5" fmla="*/ 4840423 w 4931983"/>
              <a:gd name="connsiteY5" fmla="*/ 4391965 h 4724929"/>
              <a:gd name="connsiteX6" fmla="*/ 4931983 w 4931983"/>
              <a:gd name="connsiteY6" fmla="*/ 4341519 h 4724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31983" h="4724929">
                <a:moveTo>
                  <a:pt x="4931983" y="0"/>
                </a:moveTo>
                <a:lnTo>
                  <a:pt x="281761" y="0"/>
                </a:lnTo>
                <a:lnTo>
                  <a:pt x="265347" y="34074"/>
                </a:lnTo>
                <a:cubicBezTo>
                  <a:pt x="94485" y="438040"/>
                  <a:pt x="0" y="882177"/>
                  <a:pt x="0" y="1348380"/>
                </a:cubicBezTo>
                <a:cubicBezTo>
                  <a:pt x="0" y="3213197"/>
                  <a:pt x="1511732" y="4724929"/>
                  <a:pt x="3376549" y="4724929"/>
                </a:cubicBezTo>
                <a:cubicBezTo>
                  <a:pt x="3901029" y="4724929"/>
                  <a:pt x="4397579" y="4605349"/>
                  <a:pt x="4840423" y="4391965"/>
                </a:cubicBezTo>
                <a:lnTo>
                  <a:pt x="4931983" y="43415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CEFC152-C490-41FA-8E39-85D29FBCBC7C}"/>
              </a:ext>
            </a:extLst>
          </p:cNvPr>
          <p:cNvSpPr>
            <a:spLocks noGrp="1"/>
          </p:cNvSpPr>
          <p:nvPr>
            <p:ph type="title"/>
          </p:nvPr>
        </p:nvSpPr>
        <p:spPr>
          <a:xfrm>
            <a:off x="801098" y="603504"/>
            <a:ext cx="3221067" cy="3036167"/>
          </a:xfrm>
        </p:spPr>
        <p:txBody>
          <a:bodyPr>
            <a:normAutofit/>
          </a:bodyPr>
          <a:lstStyle/>
          <a:p>
            <a:r>
              <a:rPr lang="en-US">
                <a:solidFill>
                  <a:schemeClr val="bg1">
                    <a:lumMod val="85000"/>
                    <a:lumOff val="15000"/>
                  </a:schemeClr>
                </a:solidFill>
              </a:rPr>
              <a:t>Reporting</a:t>
            </a:r>
          </a:p>
        </p:txBody>
      </p:sp>
      <p:graphicFrame>
        <p:nvGraphicFramePr>
          <p:cNvPr id="14" name="Content Placeholder 2">
            <a:extLst>
              <a:ext uri="{FF2B5EF4-FFF2-40B4-BE49-F238E27FC236}">
                <a16:creationId xmlns:a16="http://schemas.microsoft.com/office/drawing/2014/main" id="{CC54EC67-A60A-42D1-9D85-F1E8A00AD2BB}"/>
              </a:ext>
            </a:extLst>
          </p:cNvPr>
          <p:cNvGraphicFramePr>
            <a:graphicFrameLocks noGrp="1"/>
          </p:cNvGraphicFramePr>
          <p:nvPr>
            <p:ph idx="1"/>
            <p:extLst>
              <p:ext uri="{D42A27DB-BD31-4B8C-83A1-F6EECF244321}">
                <p14:modId xmlns:p14="http://schemas.microsoft.com/office/powerpoint/2010/main" val="3715032589"/>
              </p:ext>
            </p:extLst>
          </p:nvPr>
        </p:nvGraphicFramePr>
        <p:xfrm>
          <a:off x="5683624" y="1409700"/>
          <a:ext cx="6111297" cy="45727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83203916"/>
      </p:ext>
    </p:extLst>
  </p:cSld>
  <p:clrMapOvr>
    <a:overrideClrMapping bg1="dk1" tx1="lt1" bg2="dk2" tx2="lt2" accent1="accent1" accent2="accent2" accent3="accent3" accent4="accent4" accent5="accent5" accent6="accent6" hlink="hlink" folHlink="folHlink"/>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1D9F7BF7-0470-4643-98A4-6BC35B3D4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157694" cy="4950634"/>
          </a:xfrm>
          <a:custGeom>
            <a:avLst/>
            <a:gdLst>
              <a:gd name="connsiteX0" fmla="*/ 5157694 w 5157694"/>
              <a:gd name="connsiteY0" fmla="*/ 0 h 4950634"/>
              <a:gd name="connsiteX1" fmla="*/ 263400 w 5157694"/>
              <a:gd name="connsiteY1" fmla="*/ 0 h 4950634"/>
              <a:gd name="connsiteX2" fmla="*/ 161950 w 5157694"/>
              <a:gd name="connsiteY2" fmla="*/ 277179 h 4950634"/>
              <a:gd name="connsiteX3" fmla="*/ 0 w 5157694"/>
              <a:gd name="connsiteY3" fmla="*/ 1348379 h 4950634"/>
              <a:gd name="connsiteX4" fmla="*/ 3602256 w 5157694"/>
              <a:gd name="connsiteY4" fmla="*/ 4950634 h 4950634"/>
              <a:gd name="connsiteX5" fmla="*/ 4984183 w 5157694"/>
              <a:gd name="connsiteY5" fmla="*/ 4676036 h 4950634"/>
              <a:gd name="connsiteX6" fmla="*/ 5157694 w 5157694"/>
              <a:gd name="connsiteY6" fmla="*/ 4598233 h 495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57694" h="4950634">
                <a:moveTo>
                  <a:pt x="5157694" y="0"/>
                </a:moveTo>
                <a:lnTo>
                  <a:pt x="263400" y="0"/>
                </a:lnTo>
                <a:lnTo>
                  <a:pt x="161950" y="277179"/>
                </a:lnTo>
                <a:cubicBezTo>
                  <a:pt x="56700" y="615571"/>
                  <a:pt x="0" y="975354"/>
                  <a:pt x="0" y="1348379"/>
                </a:cubicBezTo>
                <a:cubicBezTo>
                  <a:pt x="0" y="3337849"/>
                  <a:pt x="1612786" y="4950634"/>
                  <a:pt x="3602256" y="4950634"/>
                </a:cubicBezTo>
                <a:cubicBezTo>
                  <a:pt x="4091852" y="4950634"/>
                  <a:pt x="4558635" y="4852960"/>
                  <a:pt x="4984183" y="4676036"/>
                </a:cubicBezTo>
                <a:lnTo>
                  <a:pt x="5157694" y="459823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644AD5F1-5EFA-450C-8A99-3B23B033F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4931983" cy="4724929"/>
          </a:xfrm>
          <a:custGeom>
            <a:avLst/>
            <a:gdLst>
              <a:gd name="connsiteX0" fmla="*/ 4931983 w 4931983"/>
              <a:gd name="connsiteY0" fmla="*/ 0 h 4724929"/>
              <a:gd name="connsiteX1" fmla="*/ 281761 w 4931983"/>
              <a:gd name="connsiteY1" fmla="*/ 0 h 4724929"/>
              <a:gd name="connsiteX2" fmla="*/ 265347 w 4931983"/>
              <a:gd name="connsiteY2" fmla="*/ 34074 h 4724929"/>
              <a:gd name="connsiteX3" fmla="*/ 0 w 4931983"/>
              <a:gd name="connsiteY3" fmla="*/ 1348380 h 4724929"/>
              <a:gd name="connsiteX4" fmla="*/ 3376549 w 4931983"/>
              <a:gd name="connsiteY4" fmla="*/ 4724929 h 4724929"/>
              <a:gd name="connsiteX5" fmla="*/ 4840423 w 4931983"/>
              <a:gd name="connsiteY5" fmla="*/ 4391965 h 4724929"/>
              <a:gd name="connsiteX6" fmla="*/ 4931983 w 4931983"/>
              <a:gd name="connsiteY6" fmla="*/ 4341519 h 4724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31983" h="4724929">
                <a:moveTo>
                  <a:pt x="4931983" y="0"/>
                </a:moveTo>
                <a:lnTo>
                  <a:pt x="281761" y="0"/>
                </a:lnTo>
                <a:lnTo>
                  <a:pt x="265347" y="34074"/>
                </a:lnTo>
                <a:cubicBezTo>
                  <a:pt x="94485" y="438040"/>
                  <a:pt x="0" y="882177"/>
                  <a:pt x="0" y="1348380"/>
                </a:cubicBezTo>
                <a:cubicBezTo>
                  <a:pt x="0" y="3213197"/>
                  <a:pt x="1511732" y="4724929"/>
                  <a:pt x="3376549" y="4724929"/>
                </a:cubicBezTo>
                <a:cubicBezTo>
                  <a:pt x="3901029" y="4724929"/>
                  <a:pt x="4397579" y="4605349"/>
                  <a:pt x="4840423" y="4391965"/>
                </a:cubicBezTo>
                <a:lnTo>
                  <a:pt x="4931983" y="43415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CEFC152-C490-41FA-8E39-85D29FBCBC7C}"/>
              </a:ext>
            </a:extLst>
          </p:cNvPr>
          <p:cNvSpPr>
            <a:spLocks noGrp="1"/>
          </p:cNvSpPr>
          <p:nvPr>
            <p:ph type="title"/>
          </p:nvPr>
        </p:nvSpPr>
        <p:spPr>
          <a:xfrm>
            <a:off x="801098" y="603504"/>
            <a:ext cx="3221067" cy="3036167"/>
          </a:xfrm>
        </p:spPr>
        <p:txBody>
          <a:bodyPr>
            <a:normAutofit/>
          </a:bodyPr>
          <a:lstStyle/>
          <a:p>
            <a:r>
              <a:rPr lang="en-US">
                <a:solidFill>
                  <a:schemeClr val="bg1">
                    <a:lumMod val="85000"/>
                    <a:lumOff val="15000"/>
                  </a:schemeClr>
                </a:solidFill>
              </a:rPr>
              <a:t>Reporting</a:t>
            </a:r>
          </a:p>
        </p:txBody>
      </p:sp>
      <p:graphicFrame>
        <p:nvGraphicFramePr>
          <p:cNvPr id="14" name="Content Placeholder 2">
            <a:extLst>
              <a:ext uri="{FF2B5EF4-FFF2-40B4-BE49-F238E27FC236}">
                <a16:creationId xmlns:a16="http://schemas.microsoft.com/office/drawing/2014/main" id="{CC54EC67-A60A-42D1-9D85-F1E8A00AD2BB}"/>
              </a:ext>
            </a:extLst>
          </p:cNvPr>
          <p:cNvGraphicFramePr>
            <a:graphicFrameLocks noGrp="1"/>
          </p:cNvGraphicFramePr>
          <p:nvPr>
            <p:ph idx="1"/>
            <p:extLst>
              <p:ext uri="{D42A27DB-BD31-4B8C-83A1-F6EECF244321}">
                <p14:modId xmlns:p14="http://schemas.microsoft.com/office/powerpoint/2010/main" val="2375475334"/>
              </p:ext>
            </p:extLst>
          </p:nvPr>
        </p:nvGraphicFramePr>
        <p:xfrm>
          <a:off x="5683624" y="1409700"/>
          <a:ext cx="6111297" cy="51191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97630162"/>
      </p:ext>
    </p:extLst>
  </p:cSld>
  <p:clrMapOvr>
    <a:overrideClrMapping bg1="dk1" tx1="lt1" bg2="dk2" tx2="lt2" accent1="accent1" accent2="accent2" accent3="accent3" accent4="accent4" accent5="accent5" accent6="accent6" hlink="hlink" folHlink="folHlink"/>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0F5A0-4EE0-4022-A88A-64FA18C923D7}"/>
              </a:ext>
            </a:extLst>
          </p:cNvPr>
          <p:cNvSpPr>
            <a:spLocks noGrp="1"/>
          </p:cNvSpPr>
          <p:nvPr>
            <p:ph type="ctrTitle"/>
          </p:nvPr>
        </p:nvSpPr>
        <p:spPr/>
        <p:txBody>
          <a:bodyPr/>
          <a:lstStyle/>
          <a:p>
            <a:r>
              <a:rPr lang="en-US"/>
              <a:t>Questions?</a:t>
            </a:r>
          </a:p>
        </p:txBody>
      </p:sp>
      <p:sp>
        <p:nvSpPr>
          <p:cNvPr id="3" name="Subtitle 2">
            <a:extLst>
              <a:ext uri="{FF2B5EF4-FFF2-40B4-BE49-F238E27FC236}">
                <a16:creationId xmlns:a16="http://schemas.microsoft.com/office/drawing/2014/main" id="{E218A5BB-D237-48DF-8811-176B3C5FAC7C}"/>
              </a:ext>
            </a:extLst>
          </p:cNvPr>
          <p:cNvSpPr>
            <a:spLocks noGrp="1"/>
          </p:cNvSpPr>
          <p:nvPr>
            <p:ph type="subTitle" idx="1"/>
          </p:nvPr>
        </p:nvSpPr>
        <p:spPr/>
        <p:txBody>
          <a:bodyPr>
            <a:normAutofit fontScale="77500" lnSpcReduction="20000"/>
          </a:bodyPr>
          <a:lstStyle/>
          <a:p>
            <a:r>
              <a:rPr lang="en-US" b="1" u="sng"/>
              <a:t>Contact Info</a:t>
            </a:r>
          </a:p>
          <a:p>
            <a:r>
              <a:rPr lang="en-US" sz="2000"/>
              <a:t>Stacy Haney</a:t>
            </a:r>
            <a:br>
              <a:rPr lang="en-US" sz="2000"/>
            </a:br>
            <a:r>
              <a:rPr lang="en-US" sz="2000"/>
              <a:t>shaney@haneyphinyo.com</a:t>
            </a:r>
            <a:br>
              <a:rPr lang="en-US" sz="2000"/>
            </a:br>
            <a:r>
              <a:rPr lang="en-US" sz="2000"/>
              <a:t>804-500-0301</a:t>
            </a:r>
          </a:p>
          <a:p>
            <a:r>
              <a:rPr lang="en-US" sz="2000"/>
              <a:t>Pakapon Phinyowattanachip</a:t>
            </a:r>
            <a:br>
              <a:rPr lang="en-US" sz="2000"/>
            </a:br>
            <a:r>
              <a:rPr lang="en-US" sz="2000"/>
              <a:t>pakaponp@haneyphinyo.com</a:t>
            </a:r>
            <a:br>
              <a:rPr lang="en-US" sz="2000"/>
            </a:br>
            <a:r>
              <a:rPr lang="en-US" sz="2000"/>
              <a:t>804-500-0302</a:t>
            </a:r>
          </a:p>
        </p:txBody>
      </p:sp>
    </p:spTree>
    <p:extLst>
      <p:ext uri="{BB962C8B-B14F-4D97-AF65-F5344CB8AC3E}">
        <p14:creationId xmlns:p14="http://schemas.microsoft.com/office/powerpoint/2010/main" val="2296330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53549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OnCreateMatter xmlns="41edbde0-c746-4731-9d50-b3fac170e92b">
      <Url xsi:nil="true"/>
      <Description xsi:nil="true"/>
    </OnCreateMatter>
    <OnStatusChangeMatter xmlns="41edbde0-c746-4731-9d50-b3fac170e92b">
      <Url xsi:nil="true"/>
      <Description xsi:nil="true"/>
    </OnStatusChangeMatter>
    <Attachment xmlns="41edbde0-c746-4731-9d50-b3fac170e92b">
      <Url xsi:nil="true"/>
      <Description xsi:nil="true"/>
    </Attachment>
    <_Status xmlns="41edbde0-c746-4731-9d50-b3fac170e92b"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C7D4C916904AF49A524528261412CAC" ma:contentTypeVersion="41" ma:contentTypeDescription="Create a new document." ma:contentTypeScope="" ma:versionID="70984f5523621b131682fcb6cef770d4">
  <xsd:schema xmlns:xsd="http://www.w3.org/2001/XMLSchema" xmlns:xs="http://www.w3.org/2001/XMLSchema" xmlns:p="http://schemas.microsoft.com/office/2006/metadata/properties" xmlns:ns2="41edbde0-c746-4731-9d50-b3fac170e92b" xmlns:ns3="ca056b93-329d-4320-bd9e-cc406ea9fbd0" targetNamespace="http://schemas.microsoft.com/office/2006/metadata/properties" ma:root="true" ma:fieldsID="67d91837b1272109b7a4933f442fe60d" ns2:_="" ns3:_="">
    <xsd:import namespace="41edbde0-c746-4731-9d50-b3fac170e92b"/>
    <xsd:import namespace="ca056b93-329d-4320-bd9e-cc406ea9fbd0"/>
    <xsd:element name="properties">
      <xsd:complexType>
        <xsd:sequence>
          <xsd:element name="documentManagement">
            <xsd:complexType>
              <xsd:all>
                <xsd:element ref="ns2:MediaServiceMetadata" minOccurs="0"/>
                <xsd:element ref="ns2:MediaServiceFastMetadata" minOccurs="0"/>
                <xsd:element ref="ns2:OnCreateMatter" minOccurs="0"/>
                <xsd:element ref="ns2:OnStatusChangeMatter" minOccurs="0"/>
                <xsd:element ref="ns2:_Status" minOccurs="0"/>
                <xsd:element ref="ns2:MediaServiceAutoTags" minOccurs="0"/>
                <xsd:element ref="ns2:MediaServiceOCR" minOccurs="0"/>
                <xsd:element ref="ns2:Attachment" minOccurs="0"/>
                <xsd:element ref="ns2:MediaServiceDateTaken" minOccurs="0"/>
                <xsd:element ref="ns2:MediaServiceAutoKeyPoints" minOccurs="0"/>
                <xsd:element ref="ns2:MediaServiceKeyPoints"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edbde0-c746-4731-9d50-b3fac170e9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OnCreateMatter" ma:index="10" nillable="true" ma:displayName="OnCreateMatter" ma:internalName="OnCreateMatter">
      <xsd:complexType>
        <xsd:complexContent>
          <xsd:extension base="dms:URL">
            <xsd:sequence>
              <xsd:element name="Url" type="dms:ValidUrl" minOccurs="0" nillable="true"/>
              <xsd:element name="Description" type="xsd:string" nillable="true"/>
            </xsd:sequence>
          </xsd:extension>
        </xsd:complexContent>
      </xsd:complexType>
    </xsd:element>
    <xsd:element name="OnStatusChangeMatter" ma:index="11" nillable="true" ma:displayName="OnStatusChangeMatter" ma:internalName="OnStatusChangeMatter">
      <xsd:complexType>
        <xsd:complexContent>
          <xsd:extension base="dms:URL">
            <xsd:sequence>
              <xsd:element name="Url" type="dms:ValidUrl" minOccurs="0" nillable="true"/>
              <xsd:element name="Description" type="xsd:string" nillable="true"/>
            </xsd:sequence>
          </xsd:extension>
        </xsd:complexContent>
      </xsd:complexType>
    </xsd:element>
    <xsd:element name="_Status" ma:index="12" nillable="true" ma:displayName="_Status" ma:hidden="true" ma:internalName="_Status" ma:readOnly="false">
      <xsd:simpleType>
        <xsd:restriction base="dms:Text">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Attachment" ma:index="15" nillable="true" ma:displayName="Attachment" ma:format="Image" ma:hidden="true" ma:internalName="Attachment"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a056b93-329d-4320-bd9e-cc406ea9fbd0" elementFormDefault="qualified">
    <xsd:import namespace="http://schemas.microsoft.com/office/2006/documentManagement/types"/>
    <xsd:import namespace="http://schemas.microsoft.com/office/infopath/2007/PartnerControls"/>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_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2391E8D-4999-44FE-A5B9-0AF20512A505}">
  <ds:schemaRefs>
    <ds:schemaRef ds:uri="41edbde0-c746-4731-9d50-b3fac170e92b"/>
    <ds:schemaRef ds:uri="http://purl.org/dc/terms/"/>
    <ds:schemaRef ds:uri="http://schemas.openxmlformats.org/package/2006/metadata/core-properties"/>
    <ds:schemaRef ds:uri="http://purl.org/dc/dcmitype/"/>
    <ds:schemaRef ds:uri="http://schemas.microsoft.com/office/infopath/2007/PartnerControls"/>
    <ds:schemaRef ds:uri="ca056b93-329d-4320-bd9e-cc406ea9fbd0"/>
    <ds:schemaRef ds:uri="http://purl.org/dc/elements/1.1/"/>
    <ds:schemaRef ds:uri="http://schemas.microsoft.com/office/2006/documentManagement/typ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11835191-5C99-45DB-ACAF-258F86914C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1edbde0-c746-4731-9d50-b3fac170e92b"/>
    <ds:schemaRef ds:uri="ca056b93-329d-4320-bd9e-cc406ea9fb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839E56E-2EC9-4DEB-B6A6-0B21CC50972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255</TotalTime>
  <Words>6176</Words>
  <Application>Microsoft Office PowerPoint</Application>
  <PresentationFormat>Widescreen</PresentationFormat>
  <Paragraphs>388</Paragraphs>
  <Slides>73</Slides>
  <Notes>73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73</vt:i4>
      </vt:variant>
    </vt:vector>
  </HeadingPairs>
  <TitlesOfParts>
    <vt:vector size="77" baseType="lpstr">
      <vt:lpstr>Arial</vt:lpstr>
      <vt:lpstr>Calibri</vt:lpstr>
      <vt:lpstr>Calibri Light</vt:lpstr>
      <vt:lpstr>Office Theme</vt:lpstr>
      <vt:lpstr>Title IX: Identifying and  Reporting Sexual Harassment</vt:lpstr>
      <vt:lpstr>What is Title IX?</vt:lpstr>
      <vt:lpstr>New Title IX Regulations</vt:lpstr>
      <vt:lpstr>Applicable School Board Policy </vt:lpstr>
      <vt:lpstr>Prevalence Data</vt:lpstr>
      <vt:lpstr>Prevalence Data</vt:lpstr>
      <vt:lpstr>Prevalence Data</vt:lpstr>
      <vt:lpstr>Prevalence Data</vt:lpstr>
      <vt:lpstr>Prevalence Data</vt:lpstr>
      <vt:lpstr>#MeToo</vt:lpstr>
      <vt:lpstr>Definition of Sexual Harassment</vt:lpstr>
      <vt:lpstr>Quid pro quo</vt:lpstr>
      <vt:lpstr>Quid pro quo:  "An employee of the recipient conditioning the provision of an aid, benefit, or service of the recipient on an individual’s participation in unwelcome sexual conduct” </vt:lpstr>
      <vt:lpstr>Quid pro quo:  "An employee of the recipient conditioning the provision of an aid, benefit, or service of the recipient on an individual’s participation in unwelcome sexual conduct” </vt:lpstr>
      <vt:lpstr>"Unwelcome conduct“  (aka Hostile environment)</vt:lpstr>
      <vt:lpstr>"Unwelcome conduct“  (aka Hostile environment): "Unwelcome conduct determined by a reasonable person to be so severe, pervasive, and objectively offensive that it effectively denies a person equal access to the recipient’s education program or activity." </vt:lpstr>
      <vt:lpstr>"Unwelcome conduct“  (aka Hostile environment): "Unwelcome conduct determined by a reasonable person to be so severe, pervasive, and objectively offensive that it effectively denies a person equal access to the recipient’s education program or activity." </vt:lpstr>
      <vt:lpstr>"Unwelcome conduct“  (aka Hostile environment): "Unwelcome conduct determined by a reasonable person to be so severe, pervasive, and objectively offensive that it effectively denies a person equal access to the recipient’s education program or activity." </vt:lpstr>
      <vt:lpstr>"Unwelcome conduct“  (aka Hostile environment): "Unwelcome conduct determined by a reasonable person to be so severe, pervasive, and objectively offensive that it effectively denies a person equal access to the recipient’s education program or activity." </vt:lpstr>
      <vt:lpstr>"Unwelcome conduct“  (aka Hostile environment): "Unwelcome conduct determined by a reasonable person to be so severe, pervasive, and objectively offensive that it effectively denies a person equal access to the recipient’s education program or activity." </vt:lpstr>
      <vt:lpstr>"Unwelcome conduct“  (aka Hostile environment): "Unwelcome conduct determined by a reasonable person to be so severe, pervasive, and objectively offensive that it effectively denies a person equal access to the recipient’s education program or activity." </vt:lpstr>
      <vt:lpstr>"Unwelcome conduct“  (aka Hostile environment): "Unwelcome conduct determined by a reasonable person to be so severe, pervasive, and objectively offensive that it effectively denies a person equal access to the recipient’s education program or activity." </vt:lpstr>
      <vt:lpstr>"Unwelcome conduct“  (aka Hostile environment): "Unwelcome conduct determined by a reasonable person to be so severe, pervasive, and objectively offensive that it effectively denies a person equal access to the recipient’s education program or activity." </vt:lpstr>
      <vt:lpstr>"Unwelcome conduct“  (aka Hostile environment): "Unwelcome conduct determined by a reasonable person to be so severe, pervasive, and objectively offensive that it effectively denies a person equal access to the recipient’s education program or activity." </vt:lpstr>
      <vt:lpstr>"Unwelcome conduct“  (aka Hostile environment): "Unwelcome conduct determined by a reasonable person to be so severe, pervasive, and objectively offensive that it effectively denies a person equal access to the recipient’s education program or activity." </vt:lpstr>
      <vt:lpstr>"Unwelcome conduct“  (aka Hostile environment): "Unwelcome conduct determined by a reasonable person to be so severe, pervasive, and objectively offensive that it effectively denies a person equal access to the recipient’s education program or activity." </vt:lpstr>
      <vt:lpstr>"Unwelcome conduct“  (aka Hostile environment): "Unwelcome conduct determined by a reasonable person to be so severe, pervasive, and objectively offensive that it effectively denies a person equal access to the recipient’s education program or activity." </vt:lpstr>
      <vt:lpstr>"Unwelcome conduct“  (aka Hostile environment): "Unwelcome conduct determined by a reasonable person to be so severe, pervasive, and objectively offensive that it effectively denies a person equal access to the recipient’s education program or activity." </vt:lpstr>
      <vt:lpstr>"Unwelcome conduct“  (aka Hostile environment): "Unwelcome conduct determined by a reasonable person to be so severe, pervasive, and objectively offensive that it effectively denies a person equal access to the recipient’s education program or activity." </vt:lpstr>
      <vt:lpstr>"Unwelcome conduct“  (aka Hostile environment): "Unwelcome conduct determined by a reasonable person to be so severe, pervasive, and objectively offensive that it effectively denies a person equal access to the recipient’s education program or activity." </vt:lpstr>
      <vt:lpstr>Sexual Violence as Defined in Federal Law (Four types)</vt:lpstr>
      <vt:lpstr>Sexual Assault</vt:lpstr>
      <vt:lpstr>Dating Violence</vt:lpstr>
      <vt:lpstr>Domestic Violence</vt:lpstr>
      <vt:lpstr>Domestic Violence</vt:lpstr>
      <vt:lpstr>Stalking</vt:lpstr>
      <vt:lpstr>To What Conduct Do the Regulations Apply? </vt:lpstr>
      <vt:lpstr>To What Conduct Do the Regulations Apply? </vt:lpstr>
      <vt:lpstr>To What Conduct Do the Regulations Apply? </vt:lpstr>
      <vt:lpstr>To What Conduct Do the Regulations Apply? </vt:lpstr>
      <vt:lpstr>Reporting Requirements</vt:lpstr>
      <vt:lpstr>Reporting Requirements</vt:lpstr>
      <vt:lpstr>How to Report</vt:lpstr>
      <vt:lpstr>When to Report</vt:lpstr>
      <vt:lpstr>Reporting Examples</vt:lpstr>
      <vt:lpstr>Reporting Examples</vt:lpstr>
      <vt:lpstr>Reporting Examples</vt:lpstr>
      <vt:lpstr>Reporting Examples</vt:lpstr>
      <vt:lpstr>Reporting Examples</vt:lpstr>
      <vt:lpstr>Reporting Examples</vt:lpstr>
      <vt:lpstr>Reporting Examples</vt:lpstr>
      <vt:lpstr>Reporting Examples</vt:lpstr>
      <vt:lpstr>Reporting Examples</vt:lpstr>
      <vt:lpstr>Reporting Examples</vt:lpstr>
      <vt:lpstr>Reporting Examples</vt:lpstr>
      <vt:lpstr>Reporting Examples</vt:lpstr>
      <vt:lpstr>Reporting Examples</vt:lpstr>
      <vt:lpstr>Reporting Examples</vt:lpstr>
      <vt:lpstr>Reporting Examples</vt:lpstr>
      <vt:lpstr>Reporting Examples</vt:lpstr>
      <vt:lpstr>Reporting Examples</vt:lpstr>
      <vt:lpstr>Reporting Examples</vt:lpstr>
      <vt:lpstr>Reporting Examples</vt:lpstr>
      <vt:lpstr>Reporting Examples</vt:lpstr>
      <vt:lpstr>Reporting Examples</vt:lpstr>
      <vt:lpstr>Reporting Examples</vt:lpstr>
      <vt:lpstr>Reporting Examples</vt:lpstr>
      <vt:lpstr>Reporting Examples</vt:lpstr>
      <vt:lpstr>Reporting Examples</vt:lpstr>
      <vt:lpstr>Reporting</vt:lpstr>
      <vt:lpstr>Reporting</vt:lpstr>
      <vt:lpstr>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IX: Identifying and  Reporting Sexual Harassment</dc:title>
  <dc:creator>Stacy Haney</dc:creator>
  <cp:lastModifiedBy>Stacy Haney</cp:lastModifiedBy>
  <cp:revision>5</cp:revision>
  <cp:lastPrinted>2020-08-31T13:16:57Z</cp:lastPrinted>
  <dcterms:created xsi:type="dcterms:W3CDTF">2020-08-30T19:00:00Z</dcterms:created>
  <dcterms:modified xsi:type="dcterms:W3CDTF">2020-09-04T01:47:11Z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0x010100DC7D4C916904AF49A524528261412CAC</vt:lpwstr>
  </property>
</Properties>
</file>