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72" r:id="rId2"/>
    <p:sldId id="273" r:id="rId3"/>
    <p:sldId id="274" r:id="rId4"/>
    <p:sldId id="275" r:id="rId5"/>
    <p:sldId id="276" r:id="rId6"/>
    <p:sldId id="279" r:id="rId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351B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2" d="100"/>
          <a:sy n="92" d="100"/>
        </p:scale>
        <p:origin x="-134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951ACE39-5FCC-4DC5-AE3C-BAE5B508C25C}" type="datetimeFigureOut">
              <a:rPr lang="en-US" smtClean="0"/>
              <a:t>9/17/2015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A2D66C69-0970-40A8-A166-3AC3B55DECEA}" type="slidenum">
              <a:rPr lang="en-US" smtClean="0"/>
              <a:t>‹#›</a:t>
            </a:fld>
            <a:endParaRPr lang="en-US"/>
          </a:p>
        </p:txBody>
      </p:sp>
    </p:spTree>
    <p:extLst>
      <p:ext uri="{BB962C8B-B14F-4D97-AF65-F5344CB8AC3E}">
        <p14:creationId xmlns:p14="http://schemas.microsoft.com/office/powerpoint/2010/main" val="3791914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45D99B-4E15-4FFC-A476-13397DA6B7A1}" type="datetime1">
              <a:rPr lang="en-US" smtClean="0"/>
              <a:t>9/17/2015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1495081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AE47A2-1532-4899-9A3D-D63B1C300216}" type="datetime1">
              <a:rPr lang="en-US" smtClean="0"/>
              <a:t>9/17/2015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642351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BC1A55-F7AB-474B-971F-FA1224FE5F3B}" type="datetime1">
              <a:rPr lang="en-US" smtClean="0"/>
              <a:t>9/17/2015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2858469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DD731D-65A7-4C4D-92F3-C719D201D975}" type="datetime1">
              <a:rPr lang="en-US" smtClean="0"/>
              <a:t>9/17/2015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2540293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86783FB-907F-47F7-9C05-869C05E228D8}" type="datetime1">
              <a:rPr lang="en-US" smtClean="0"/>
              <a:t>9/17/2015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1397246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E53A30C-C5FC-4282-A766-4067C6A58F2B}" type="datetime1">
              <a:rPr lang="en-US" smtClean="0"/>
              <a:t>9/17/2015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206657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5F7F0E-6924-46FB-A665-3C21FBE44F7C}" type="datetime1">
              <a:rPr lang="en-US" smtClean="0"/>
              <a:t>9/17/2015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1705781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533528-6170-4E95-BA83-7053FEC5C5A3}" type="datetime1">
              <a:rPr lang="en-US" smtClean="0"/>
              <a:t>9/17/2015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4161417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3CA93F-C0DF-4776-A5B6-BB622C2E0B82}" type="datetime1">
              <a:rPr lang="en-US" smtClean="0"/>
              <a:t>9/17/2015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1377593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CFE39EF-0F8F-49EC-A527-A7D142387FEE}" type="datetime1">
              <a:rPr lang="en-US" smtClean="0"/>
              <a:t>9/17/2015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3689943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F81E95-E58D-4875-BA2C-B48E2C8F3BE1}" type="datetime1">
              <a:rPr lang="en-US" smtClean="0"/>
              <a:t>9/17/2015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BAF981-53DA-4F91-BD33-C96D887A4872}" type="slidenum">
              <a:rPr lang="en-US" smtClean="0"/>
              <a:t>‹#›</a:t>
            </a:fld>
            <a:endParaRPr lang="en-US"/>
          </a:p>
        </p:txBody>
      </p:sp>
    </p:spTree>
    <p:extLst>
      <p:ext uri="{BB962C8B-B14F-4D97-AF65-F5344CB8AC3E}">
        <p14:creationId xmlns:p14="http://schemas.microsoft.com/office/powerpoint/2010/main" val="6640510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CBA9D-9499-4ED6-BBA2-D9ADB9155897}" type="datetime1">
              <a:rPr lang="en-US" smtClean="0"/>
              <a:t>9/17/2015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BAF981-53DA-4F91-BD33-C96D887A4872}" type="slidenum">
              <a:rPr lang="en-US" smtClean="0"/>
              <a:t>‹#›</a:t>
            </a:fld>
            <a:endParaRPr lang="en-US"/>
          </a:p>
        </p:txBody>
      </p:sp>
    </p:spTree>
    <p:extLst>
      <p:ext uri="{BB962C8B-B14F-4D97-AF65-F5344CB8AC3E}">
        <p14:creationId xmlns:p14="http://schemas.microsoft.com/office/powerpoint/2010/main" val="3999122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image" Target="../media/image1.tmp"/><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tmp"/><Relationship Id="rId1" Type="http://schemas.openxmlformats.org/officeDocument/2006/relationships/slideLayout" Target="../slideLayouts/slideLayout2.xml"/><Relationship Id="rId4" Type="http://schemas.openxmlformats.org/officeDocument/2006/relationships/image" Target="../media/image5.tmp"/></Relationships>
</file>

<file path=ppt/slides/_rels/slide3.xml.rels><?xml version="1.0" encoding="UTF-8" standalone="yes"?>
<Relationships xmlns="http://schemas.openxmlformats.org/package/2006/relationships"><Relationship Id="rId3" Type="http://schemas.openxmlformats.org/officeDocument/2006/relationships/image" Target="../media/image7.tmp"/><Relationship Id="rId2" Type="http://schemas.openxmlformats.org/officeDocument/2006/relationships/image" Target="../media/image6.tmp"/><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tmp"/><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9.tmp"/><Relationship Id="rId1" Type="http://schemas.openxmlformats.org/officeDocument/2006/relationships/slideLayout" Target="../slideLayouts/slideLayout2.xml"/><Relationship Id="rId4" Type="http://schemas.openxmlformats.org/officeDocument/2006/relationships/image" Target="../media/image11.tmp"/></Relationships>
</file>

<file path=ppt/slides/_rels/slide6.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2.tmp"/><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487362"/>
          </a:xfrm>
        </p:spPr>
        <p:txBody>
          <a:bodyPr>
            <a:noAutofit/>
          </a:bodyPr>
          <a:lstStyle/>
          <a:p>
            <a:r>
              <a:rPr lang="en-US" sz="4000" b="1" dirty="0" smtClean="0">
                <a:solidFill>
                  <a:srgbClr val="351BF7"/>
                </a:solidFill>
              </a:rPr>
              <a:t>Store Requisition</a:t>
            </a:r>
            <a:endParaRPr lang="en-US" sz="4000" b="1" dirty="0">
              <a:solidFill>
                <a:srgbClr val="351BF7"/>
              </a:solidFill>
            </a:endParaRPr>
          </a:p>
        </p:txBody>
      </p:sp>
      <p:sp>
        <p:nvSpPr>
          <p:cNvPr id="6" name="Text Placeholder 5"/>
          <p:cNvSpPr>
            <a:spLocks noGrp="1"/>
          </p:cNvSpPr>
          <p:nvPr>
            <p:ph type="body" idx="1"/>
          </p:nvPr>
        </p:nvSpPr>
        <p:spPr>
          <a:xfrm>
            <a:off x="504103" y="914400"/>
            <a:ext cx="4040188" cy="609600"/>
          </a:xfrm>
        </p:spPr>
        <p:txBody>
          <a:bodyPr>
            <a:noAutofit/>
          </a:bodyPr>
          <a:lstStyle/>
          <a:p>
            <a:r>
              <a:rPr lang="en-US" sz="1800" b="0" dirty="0" smtClean="0"/>
              <a:t>1.  From </a:t>
            </a:r>
            <a:r>
              <a:rPr lang="en-US" sz="1800" b="0" dirty="0" smtClean="0">
                <a:solidFill>
                  <a:srgbClr val="351BF7"/>
                </a:solidFill>
              </a:rPr>
              <a:t>My Favorites</a:t>
            </a:r>
            <a:r>
              <a:rPr lang="en-US" sz="1800" b="0" dirty="0" smtClean="0"/>
              <a:t>, click on </a:t>
            </a:r>
            <a:r>
              <a:rPr lang="en-US" sz="1800" b="0" dirty="0" smtClean="0">
                <a:solidFill>
                  <a:srgbClr val="351BF7"/>
                </a:solidFill>
              </a:rPr>
              <a:t>Requisition</a:t>
            </a:r>
            <a:r>
              <a:rPr lang="en-US" sz="1800" b="0" dirty="0" smtClean="0"/>
              <a:t>.</a:t>
            </a:r>
            <a:endParaRPr lang="en-US" sz="1800" b="0" dirty="0"/>
          </a:p>
        </p:txBody>
      </p:sp>
      <p:sp>
        <p:nvSpPr>
          <p:cNvPr id="8" name="Text Placeholder 7"/>
          <p:cNvSpPr>
            <a:spLocks noGrp="1"/>
          </p:cNvSpPr>
          <p:nvPr>
            <p:ph type="body" sz="quarter" idx="3"/>
          </p:nvPr>
        </p:nvSpPr>
        <p:spPr>
          <a:xfrm>
            <a:off x="4575464" y="914400"/>
            <a:ext cx="4041775" cy="533400"/>
          </a:xfrm>
        </p:spPr>
        <p:txBody>
          <a:bodyPr>
            <a:noAutofit/>
          </a:bodyPr>
          <a:lstStyle/>
          <a:p>
            <a:r>
              <a:rPr lang="en-US" sz="1800" b="0" dirty="0" smtClean="0"/>
              <a:t>2.  On Create Requisition screen, click on </a:t>
            </a:r>
            <a:r>
              <a:rPr lang="en-US" sz="1800" b="0" dirty="0" smtClean="0">
                <a:solidFill>
                  <a:srgbClr val="351BF7"/>
                </a:solidFill>
              </a:rPr>
              <a:t>Express Item Entry</a:t>
            </a:r>
            <a:r>
              <a:rPr lang="en-US" sz="1800" b="0" dirty="0" smtClean="0"/>
              <a:t>.</a:t>
            </a:r>
            <a:endParaRPr lang="en-US" sz="1800" b="0" dirty="0"/>
          </a:p>
        </p:txBody>
      </p:sp>
      <p:sp>
        <p:nvSpPr>
          <p:cNvPr id="4" name="Slide Number Placeholder 3"/>
          <p:cNvSpPr>
            <a:spLocks noGrp="1"/>
          </p:cNvSpPr>
          <p:nvPr>
            <p:ph type="sldNum" sz="quarter" idx="12"/>
          </p:nvPr>
        </p:nvSpPr>
        <p:spPr/>
        <p:txBody>
          <a:bodyPr/>
          <a:lstStyle/>
          <a:p>
            <a:fld id="{52BAF981-53DA-4F91-BD33-C96D887A4872}" type="slidenum">
              <a:rPr lang="en-US" smtClean="0"/>
              <a:t>1</a:t>
            </a:fld>
            <a:endParaRPr lang="en-US"/>
          </a:p>
        </p:txBody>
      </p:sp>
      <p:pic>
        <p:nvPicPr>
          <p:cNvPr id="19" name="Content Placeholder 18" descr="Screen Clipping"/>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381000" y="3733800"/>
            <a:ext cx="8458200" cy="2667000"/>
          </a:xfrm>
        </p:spPr>
      </p:pic>
      <p:pic>
        <p:nvPicPr>
          <p:cNvPr id="21" name="Content Placeholder 20" descr="Screen Clipping"/>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304800" y="1447800"/>
            <a:ext cx="8534400" cy="2209800"/>
          </a:xfrm>
        </p:spPr>
      </p:pic>
      <p:sp>
        <p:nvSpPr>
          <p:cNvPr id="22" name="TextBox 21"/>
          <p:cNvSpPr txBox="1"/>
          <p:nvPr/>
        </p:nvSpPr>
        <p:spPr>
          <a:xfrm>
            <a:off x="3505200" y="3352800"/>
            <a:ext cx="304800" cy="369332"/>
          </a:xfrm>
          <a:prstGeom prst="rect">
            <a:avLst/>
          </a:prstGeom>
          <a:noFill/>
        </p:spPr>
        <p:txBody>
          <a:bodyPr wrap="square" rtlCol="0">
            <a:spAutoFit/>
          </a:bodyPr>
          <a:lstStyle/>
          <a:p>
            <a:r>
              <a:rPr lang="en-US" dirty="0" smtClean="0">
                <a:solidFill>
                  <a:srgbClr val="FF0000"/>
                </a:solidFill>
              </a:rPr>
              <a:t>1</a:t>
            </a:r>
            <a:endParaRPr lang="en-US" dirty="0">
              <a:solidFill>
                <a:srgbClr val="FF0000"/>
              </a:solidFill>
            </a:endParaRPr>
          </a:p>
        </p:txBody>
      </p:sp>
      <p:sp>
        <p:nvSpPr>
          <p:cNvPr id="23" name="TextBox 22"/>
          <p:cNvSpPr txBox="1"/>
          <p:nvPr/>
        </p:nvSpPr>
        <p:spPr>
          <a:xfrm>
            <a:off x="5638800" y="5867400"/>
            <a:ext cx="457200" cy="381000"/>
          </a:xfrm>
          <a:prstGeom prst="rect">
            <a:avLst/>
          </a:prstGeom>
          <a:noFill/>
        </p:spPr>
        <p:txBody>
          <a:bodyPr wrap="square" rtlCol="0">
            <a:spAutoFit/>
          </a:bodyPr>
          <a:lstStyle/>
          <a:p>
            <a:r>
              <a:rPr lang="en-US" dirty="0" smtClean="0">
                <a:solidFill>
                  <a:srgbClr val="FF0000"/>
                </a:solidFill>
              </a:rPr>
              <a:t>2</a:t>
            </a:r>
            <a:endParaRPr lang="en-US" dirty="0">
              <a:solidFill>
                <a:srgbClr val="FF0000"/>
              </a:solidFill>
            </a:endParaRPr>
          </a:p>
        </p:txBody>
      </p:sp>
      <p:cxnSp>
        <p:nvCxnSpPr>
          <p:cNvPr id="25" name="Straight Arrow Connector 24"/>
          <p:cNvCxnSpPr>
            <a:stCxn id="22" idx="1"/>
          </p:cNvCxnSpPr>
          <p:nvPr/>
        </p:nvCxnSpPr>
        <p:spPr>
          <a:xfrm flipH="1">
            <a:off x="1066800" y="3537466"/>
            <a:ext cx="2438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23" idx="1"/>
          </p:cNvCxnSpPr>
          <p:nvPr/>
        </p:nvCxnSpPr>
        <p:spPr>
          <a:xfrm flipH="1" flipV="1">
            <a:off x="3505200" y="5029200"/>
            <a:ext cx="2133600" cy="1028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162800" y="304800"/>
            <a:ext cx="1447800" cy="369332"/>
          </a:xfrm>
          <a:prstGeom prst="rect">
            <a:avLst/>
          </a:prstGeom>
          <a:noFill/>
        </p:spPr>
        <p:txBody>
          <a:bodyPr wrap="square" rtlCol="0">
            <a:spAutoFit/>
          </a:bodyPr>
          <a:lstStyle/>
          <a:p>
            <a:r>
              <a:rPr lang="en-US" dirty="0" smtClean="0">
                <a:solidFill>
                  <a:srgbClr val="FF0000"/>
                </a:solidFill>
              </a:rPr>
              <a:t>DRAFT</a:t>
            </a:r>
            <a:endParaRPr lang="en-US" dirty="0">
              <a:solidFill>
                <a:srgbClr val="FF0000"/>
              </a:solidFill>
            </a:endParaRPr>
          </a:p>
        </p:txBody>
      </p:sp>
    </p:spTree>
    <p:extLst>
      <p:ext uri="{BB962C8B-B14F-4D97-AF65-F5344CB8AC3E}">
        <p14:creationId xmlns:p14="http://schemas.microsoft.com/office/powerpoint/2010/main" val="2472723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715962"/>
          </a:xfrm>
        </p:spPr>
        <p:txBody>
          <a:bodyPr>
            <a:normAutofit fontScale="90000"/>
          </a:bodyPr>
          <a:lstStyle/>
          <a:p>
            <a:pPr algn="l"/>
            <a:r>
              <a:rPr lang="en-US" sz="1800" dirty="0" smtClean="0"/>
              <a:t/>
            </a:r>
            <a:br>
              <a:rPr lang="en-US" sz="1800" dirty="0" smtClean="0"/>
            </a:br>
            <a:r>
              <a:rPr lang="en-US" sz="1800" dirty="0" smtClean="0"/>
              <a:t>3.   For store/warehouse  items, click on lookup icon      and choose </a:t>
            </a:r>
            <a:r>
              <a:rPr lang="en-US" sz="1800" dirty="0" smtClean="0">
                <a:solidFill>
                  <a:srgbClr val="351BF7"/>
                </a:solidFill>
              </a:rPr>
              <a:t>Item ID</a:t>
            </a:r>
            <a:r>
              <a:rPr lang="en-US" sz="1800" dirty="0" smtClean="0"/>
              <a:t>.</a:t>
            </a:r>
            <a:br>
              <a:rPr lang="en-US" sz="1800" dirty="0" smtClean="0"/>
            </a:br>
            <a:endParaRPr lang="en-US" sz="1800" dirty="0"/>
          </a:p>
        </p:txBody>
      </p:sp>
      <p:pic>
        <p:nvPicPr>
          <p:cNvPr id="5" name="Content Placeholder 4"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10200" y="785355"/>
            <a:ext cx="161948" cy="181000"/>
          </a:xfrm>
        </p:spPr>
      </p:pic>
      <p:sp>
        <p:nvSpPr>
          <p:cNvPr id="2" name="Slide Number Placeholder 1"/>
          <p:cNvSpPr>
            <a:spLocks noGrp="1"/>
          </p:cNvSpPr>
          <p:nvPr>
            <p:ph type="sldNum" sz="quarter" idx="12"/>
          </p:nvPr>
        </p:nvSpPr>
        <p:spPr/>
        <p:txBody>
          <a:bodyPr/>
          <a:lstStyle/>
          <a:p>
            <a:fld id="{52BAF981-53DA-4F91-BD33-C96D887A4872}" type="slidenum">
              <a:rPr lang="en-US" smtClean="0"/>
              <a:t>2</a:t>
            </a:fld>
            <a:endParaRPr lang="en-US" dirty="0"/>
          </a:p>
        </p:txBody>
      </p:sp>
      <p:pic>
        <p:nvPicPr>
          <p:cNvPr id="4" name="Picture 3" descr="Requisition - Mozilla Firefox"/>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62000"/>
            <a:ext cx="9144000" cy="5715000"/>
          </a:xfrm>
          <a:prstGeom prst="rect">
            <a:avLst/>
          </a:prstGeom>
        </p:spPr>
      </p:pic>
      <p:pic>
        <p:nvPicPr>
          <p:cNvPr id="9" name="Picture 8"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550690"/>
            <a:ext cx="171474" cy="190527"/>
          </a:xfrm>
          <a:prstGeom prst="rect">
            <a:avLst/>
          </a:prstGeom>
        </p:spPr>
      </p:pic>
      <p:cxnSp>
        <p:nvCxnSpPr>
          <p:cNvPr id="13" name="Straight Arrow Connector 12"/>
          <p:cNvCxnSpPr/>
          <p:nvPr/>
        </p:nvCxnSpPr>
        <p:spPr>
          <a:xfrm flipV="1">
            <a:off x="2362200" y="1752600"/>
            <a:ext cx="1447800" cy="1981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6096000" y="4038600"/>
            <a:ext cx="2819400" cy="646331"/>
          </a:xfrm>
          <a:prstGeom prst="rect">
            <a:avLst/>
          </a:prstGeom>
          <a:noFill/>
        </p:spPr>
        <p:txBody>
          <a:bodyPr wrap="square" rtlCol="0">
            <a:spAutoFit/>
          </a:bodyPr>
          <a:lstStyle/>
          <a:p>
            <a:r>
              <a:rPr lang="en-US" dirty="0" smtClean="0">
                <a:solidFill>
                  <a:srgbClr val="FF0000"/>
                </a:solidFill>
              </a:rPr>
              <a:t>Click on items/s you want to order from here.</a:t>
            </a:r>
            <a:endParaRPr lang="en-US" dirty="0">
              <a:solidFill>
                <a:srgbClr val="FF0000"/>
              </a:solidFill>
            </a:endParaRPr>
          </a:p>
        </p:txBody>
      </p:sp>
      <p:sp>
        <p:nvSpPr>
          <p:cNvPr id="18" name="Oval 17"/>
          <p:cNvSpPr/>
          <p:nvPr/>
        </p:nvSpPr>
        <p:spPr>
          <a:xfrm>
            <a:off x="5943600" y="3886200"/>
            <a:ext cx="30480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p:cNvCxnSpPr>
            <a:stCxn id="18" idx="1"/>
          </p:cNvCxnSpPr>
          <p:nvPr/>
        </p:nvCxnSpPr>
        <p:spPr>
          <a:xfrm flipH="1" flipV="1">
            <a:off x="3581400" y="3429000"/>
            <a:ext cx="2808569" cy="6022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6970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pPr algn="l"/>
            <a:r>
              <a:rPr lang="en-US" sz="1200" dirty="0"/>
              <a:t>4.   </a:t>
            </a:r>
            <a:r>
              <a:rPr lang="en-US" sz="1200" dirty="0" smtClean="0"/>
              <a:t>When you click on </a:t>
            </a:r>
            <a:r>
              <a:rPr lang="en-US" sz="1200" dirty="0" smtClean="0">
                <a:solidFill>
                  <a:srgbClr val="351BF7"/>
                </a:solidFill>
              </a:rPr>
              <a:t>Item ID</a:t>
            </a:r>
            <a:r>
              <a:rPr lang="en-US" sz="1200" dirty="0" smtClean="0"/>
              <a:t>:  </a:t>
            </a:r>
            <a:r>
              <a:rPr lang="en-US" sz="1200" dirty="0" smtClean="0">
                <a:solidFill>
                  <a:srgbClr val="351BF7"/>
                </a:solidFill>
              </a:rPr>
              <a:t>Supplier </a:t>
            </a:r>
            <a:r>
              <a:rPr lang="en-US" sz="1200" dirty="0">
                <a:solidFill>
                  <a:srgbClr val="351BF7"/>
                </a:solidFill>
              </a:rPr>
              <a:t>Item ID, Description, UOM, Category, </a:t>
            </a:r>
            <a:r>
              <a:rPr lang="en-US" sz="1200" dirty="0" smtClean="0">
                <a:solidFill>
                  <a:srgbClr val="351BF7"/>
                </a:solidFill>
              </a:rPr>
              <a:t>Price, &amp; Supplier </a:t>
            </a:r>
            <a:r>
              <a:rPr lang="en-US" sz="1200" dirty="0">
                <a:solidFill>
                  <a:srgbClr val="351BF7"/>
                </a:solidFill>
              </a:rPr>
              <a:t>Name </a:t>
            </a:r>
            <a:r>
              <a:rPr lang="en-US" sz="1200" dirty="0"/>
              <a:t>will be automatically filled.  </a:t>
            </a:r>
            <a:r>
              <a:rPr lang="en-US" sz="1200" dirty="0" smtClean="0"/>
              <a:t/>
            </a:r>
            <a:br>
              <a:rPr lang="en-US" sz="1200" dirty="0" smtClean="0"/>
            </a:br>
            <a:r>
              <a:rPr lang="en-US" sz="1200" dirty="0" smtClean="0"/>
              <a:t>5.   Type in </a:t>
            </a:r>
            <a:r>
              <a:rPr lang="en-US" sz="1200" dirty="0" smtClean="0">
                <a:solidFill>
                  <a:srgbClr val="351BF7"/>
                </a:solidFill>
              </a:rPr>
              <a:t>Quantity</a:t>
            </a:r>
            <a:r>
              <a:rPr lang="en-US" sz="1200" dirty="0" smtClean="0"/>
              <a:t>. </a:t>
            </a:r>
            <a:r>
              <a:rPr lang="en-US" sz="1200" dirty="0"/>
              <a:t>If you need additional items, click  on plus  sign (+) and repeat steps 3 to 5 as needed.</a:t>
            </a:r>
            <a:br>
              <a:rPr lang="en-US" sz="1200" dirty="0"/>
            </a:br>
            <a:r>
              <a:rPr lang="en-US" sz="1200" dirty="0" smtClean="0"/>
              <a:t>6.   Click </a:t>
            </a:r>
            <a:r>
              <a:rPr lang="en-US" sz="1200" dirty="0" smtClean="0">
                <a:solidFill>
                  <a:srgbClr val="351BF7"/>
                </a:solidFill>
              </a:rPr>
              <a:t>Add to Cart</a:t>
            </a:r>
            <a:r>
              <a:rPr lang="en-US" sz="1200" dirty="0" smtClean="0"/>
              <a:t>. </a:t>
            </a:r>
            <a:br>
              <a:rPr lang="en-US" sz="1200" dirty="0" smtClean="0"/>
            </a:br>
            <a:r>
              <a:rPr lang="en-US" sz="1200" dirty="0" smtClean="0"/>
              <a:t>7.   Item on cart will indicate number of lines. </a:t>
            </a:r>
            <a:br>
              <a:rPr lang="en-US" sz="1200" dirty="0" smtClean="0"/>
            </a:br>
            <a:r>
              <a:rPr lang="en-US" sz="1200" dirty="0" smtClean="0"/>
              <a:t>8.   Click on </a:t>
            </a:r>
            <a:r>
              <a:rPr lang="en-US" sz="1200" dirty="0" smtClean="0">
                <a:solidFill>
                  <a:srgbClr val="351BF7"/>
                </a:solidFill>
              </a:rPr>
              <a:t>Checkout</a:t>
            </a:r>
            <a:r>
              <a:rPr lang="en-US" sz="1200" dirty="0" smtClean="0"/>
              <a:t>.</a:t>
            </a:r>
            <a:endParaRPr lang="en-US" sz="1200" dirty="0"/>
          </a:p>
        </p:txBody>
      </p:sp>
      <p:sp>
        <p:nvSpPr>
          <p:cNvPr id="4" name="Slide Number Placeholder 3"/>
          <p:cNvSpPr>
            <a:spLocks noGrp="1"/>
          </p:cNvSpPr>
          <p:nvPr>
            <p:ph type="sldNum" sz="quarter" idx="12"/>
          </p:nvPr>
        </p:nvSpPr>
        <p:spPr/>
        <p:txBody>
          <a:bodyPr/>
          <a:lstStyle/>
          <a:p>
            <a:fld id="{52BAF981-53DA-4F91-BD33-C96D887A4872}" type="slidenum">
              <a:rPr lang="en-US" smtClean="0"/>
              <a:t>3</a:t>
            </a:fld>
            <a:endParaRPr lang="en-US" dirty="0"/>
          </a:p>
        </p:txBody>
      </p:sp>
      <p:cxnSp>
        <p:nvCxnSpPr>
          <p:cNvPr id="10" name="Straight Arrow Connector 9"/>
          <p:cNvCxnSpPr/>
          <p:nvPr/>
        </p:nvCxnSpPr>
        <p:spPr>
          <a:xfrm>
            <a:off x="7315200" y="2514600"/>
            <a:ext cx="0" cy="0"/>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2" name="Picture 11" descr="Screen Clipp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524000"/>
            <a:ext cx="8458200" cy="2291710"/>
          </a:xfrm>
          <a:prstGeom prst="rect">
            <a:avLst/>
          </a:prstGeom>
        </p:spPr>
      </p:pic>
      <p:pic>
        <p:nvPicPr>
          <p:cNvPr id="18" name="Picture 17"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3868665"/>
            <a:ext cx="8458200" cy="2402691"/>
          </a:xfrm>
          <a:prstGeom prst="rect">
            <a:avLst/>
          </a:prstGeom>
        </p:spPr>
      </p:pic>
      <p:sp>
        <p:nvSpPr>
          <p:cNvPr id="20" name="TextBox 19"/>
          <p:cNvSpPr txBox="1"/>
          <p:nvPr/>
        </p:nvSpPr>
        <p:spPr>
          <a:xfrm>
            <a:off x="1676400" y="2209800"/>
            <a:ext cx="304800" cy="369332"/>
          </a:xfrm>
          <a:prstGeom prst="rect">
            <a:avLst/>
          </a:prstGeom>
          <a:noFill/>
        </p:spPr>
        <p:txBody>
          <a:bodyPr wrap="square" rtlCol="0">
            <a:spAutoFit/>
          </a:bodyPr>
          <a:lstStyle/>
          <a:p>
            <a:r>
              <a:rPr lang="en-US" dirty="0" smtClean="0">
                <a:solidFill>
                  <a:srgbClr val="FF0000"/>
                </a:solidFill>
              </a:rPr>
              <a:t>4</a:t>
            </a:r>
            <a:endParaRPr lang="en-US" dirty="0">
              <a:solidFill>
                <a:srgbClr val="FF0000"/>
              </a:solidFill>
            </a:endParaRPr>
          </a:p>
        </p:txBody>
      </p:sp>
      <p:cxnSp>
        <p:nvCxnSpPr>
          <p:cNvPr id="22" name="Straight Arrow Connector 21"/>
          <p:cNvCxnSpPr/>
          <p:nvPr/>
        </p:nvCxnSpPr>
        <p:spPr>
          <a:xfrm>
            <a:off x="1828800" y="2579132"/>
            <a:ext cx="0" cy="3926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1828800" y="2579132"/>
            <a:ext cx="1143000" cy="3926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1828800" y="2579132"/>
            <a:ext cx="3124200" cy="3926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1828800" y="2579132"/>
            <a:ext cx="3733800" cy="3926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a:stCxn id="20" idx="2"/>
          </p:cNvCxnSpPr>
          <p:nvPr/>
        </p:nvCxnSpPr>
        <p:spPr>
          <a:xfrm>
            <a:off x="1828800" y="2579132"/>
            <a:ext cx="4267200" cy="3926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1828800" y="2579132"/>
            <a:ext cx="5867400" cy="3926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537364" y="3499333"/>
            <a:ext cx="419100" cy="369332"/>
          </a:xfrm>
          <a:prstGeom prst="rect">
            <a:avLst/>
          </a:prstGeom>
          <a:noFill/>
        </p:spPr>
        <p:txBody>
          <a:bodyPr wrap="square" rtlCol="0">
            <a:spAutoFit/>
          </a:bodyPr>
          <a:lstStyle/>
          <a:p>
            <a:r>
              <a:rPr lang="en-US" dirty="0" smtClean="0">
                <a:solidFill>
                  <a:srgbClr val="FF0000"/>
                </a:solidFill>
              </a:rPr>
              <a:t>5</a:t>
            </a:r>
            <a:endParaRPr lang="en-US" dirty="0">
              <a:solidFill>
                <a:srgbClr val="FF0000"/>
              </a:solidFill>
            </a:endParaRPr>
          </a:p>
        </p:txBody>
      </p:sp>
      <p:sp>
        <p:nvSpPr>
          <p:cNvPr id="45" name="TextBox 44"/>
          <p:cNvSpPr txBox="1"/>
          <p:nvPr/>
        </p:nvSpPr>
        <p:spPr>
          <a:xfrm>
            <a:off x="6858000" y="4114800"/>
            <a:ext cx="1981200" cy="646331"/>
          </a:xfrm>
          <a:prstGeom prst="rect">
            <a:avLst/>
          </a:prstGeom>
          <a:noFill/>
        </p:spPr>
        <p:txBody>
          <a:bodyPr wrap="square" rtlCol="0">
            <a:spAutoFit/>
          </a:bodyPr>
          <a:lstStyle/>
          <a:p>
            <a:r>
              <a:rPr lang="en-US" dirty="0" smtClean="0">
                <a:solidFill>
                  <a:srgbClr val="FF0000"/>
                </a:solidFill>
              </a:rPr>
              <a:t>Click here for </a:t>
            </a:r>
          </a:p>
          <a:p>
            <a:r>
              <a:rPr lang="en-US" dirty="0" smtClean="0">
                <a:solidFill>
                  <a:srgbClr val="FF0000"/>
                </a:solidFill>
              </a:rPr>
              <a:t>additional items</a:t>
            </a:r>
            <a:endParaRPr lang="en-US" dirty="0">
              <a:solidFill>
                <a:srgbClr val="FF0000"/>
              </a:solidFill>
            </a:endParaRPr>
          </a:p>
        </p:txBody>
      </p:sp>
      <p:sp>
        <p:nvSpPr>
          <p:cNvPr id="46" name="Oval 45"/>
          <p:cNvSpPr/>
          <p:nvPr/>
        </p:nvSpPr>
        <p:spPr>
          <a:xfrm>
            <a:off x="6553200" y="4114800"/>
            <a:ext cx="2209800" cy="762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1" name="Straight Arrow Connector 50"/>
          <p:cNvCxnSpPr/>
          <p:nvPr/>
        </p:nvCxnSpPr>
        <p:spPr>
          <a:xfrm flipV="1">
            <a:off x="7720445" y="3412775"/>
            <a:ext cx="685800" cy="7020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42" idx="1"/>
          </p:cNvCxnSpPr>
          <p:nvPr/>
        </p:nvCxnSpPr>
        <p:spPr>
          <a:xfrm flipV="1">
            <a:off x="4537364" y="3346933"/>
            <a:ext cx="0" cy="337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935182" y="5996651"/>
            <a:ext cx="304800" cy="369332"/>
          </a:xfrm>
          <a:prstGeom prst="rect">
            <a:avLst/>
          </a:prstGeom>
          <a:noFill/>
        </p:spPr>
        <p:txBody>
          <a:bodyPr wrap="square" rtlCol="0">
            <a:spAutoFit/>
          </a:bodyPr>
          <a:lstStyle/>
          <a:p>
            <a:r>
              <a:rPr lang="en-US" dirty="0" smtClean="0">
                <a:solidFill>
                  <a:srgbClr val="FF0000"/>
                </a:solidFill>
              </a:rPr>
              <a:t>6</a:t>
            </a:r>
            <a:endParaRPr lang="en-US" dirty="0">
              <a:solidFill>
                <a:srgbClr val="FF0000"/>
              </a:solidFill>
            </a:endParaRPr>
          </a:p>
        </p:txBody>
      </p:sp>
      <p:sp>
        <p:nvSpPr>
          <p:cNvPr id="58" name="TextBox 57"/>
          <p:cNvSpPr txBox="1"/>
          <p:nvPr/>
        </p:nvSpPr>
        <p:spPr>
          <a:xfrm>
            <a:off x="3969327" y="3591587"/>
            <a:ext cx="381000" cy="646331"/>
          </a:xfrm>
          <a:prstGeom prst="rect">
            <a:avLst/>
          </a:prstGeom>
          <a:noFill/>
        </p:spPr>
        <p:txBody>
          <a:bodyPr wrap="square" rtlCol="0">
            <a:spAutoFit/>
          </a:bodyPr>
          <a:lstStyle/>
          <a:p>
            <a:r>
              <a:rPr lang="en-US" dirty="0" smtClean="0">
                <a:solidFill>
                  <a:srgbClr val="FF0000"/>
                </a:solidFill>
              </a:rPr>
              <a:t>7</a:t>
            </a:r>
          </a:p>
          <a:p>
            <a:endParaRPr lang="en-US" dirty="0">
              <a:solidFill>
                <a:srgbClr val="FF0000"/>
              </a:solidFill>
            </a:endParaRPr>
          </a:p>
        </p:txBody>
      </p:sp>
      <p:sp>
        <p:nvSpPr>
          <p:cNvPr id="59" name="TextBox 58"/>
          <p:cNvSpPr txBox="1"/>
          <p:nvPr/>
        </p:nvSpPr>
        <p:spPr>
          <a:xfrm>
            <a:off x="5638800" y="3745468"/>
            <a:ext cx="457200" cy="369332"/>
          </a:xfrm>
          <a:prstGeom prst="rect">
            <a:avLst/>
          </a:prstGeom>
          <a:noFill/>
        </p:spPr>
        <p:txBody>
          <a:bodyPr wrap="square" rtlCol="0">
            <a:spAutoFit/>
          </a:bodyPr>
          <a:lstStyle/>
          <a:p>
            <a:r>
              <a:rPr lang="en-US" dirty="0" smtClean="0">
                <a:solidFill>
                  <a:srgbClr val="FF0000"/>
                </a:solidFill>
              </a:rPr>
              <a:t>8</a:t>
            </a:r>
            <a:endParaRPr lang="en-US" dirty="0">
              <a:solidFill>
                <a:srgbClr val="FF0000"/>
              </a:solidFill>
            </a:endParaRPr>
          </a:p>
        </p:txBody>
      </p:sp>
      <p:sp>
        <p:nvSpPr>
          <p:cNvPr id="60" name="TextBox 59"/>
          <p:cNvSpPr txBox="1"/>
          <p:nvPr/>
        </p:nvSpPr>
        <p:spPr>
          <a:xfrm>
            <a:off x="3454977" y="4415135"/>
            <a:ext cx="1802824" cy="646331"/>
          </a:xfrm>
          <a:prstGeom prst="rect">
            <a:avLst/>
          </a:prstGeom>
          <a:noFill/>
        </p:spPr>
        <p:txBody>
          <a:bodyPr wrap="square" rtlCol="0">
            <a:spAutoFit/>
          </a:bodyPr>
          <a:lstStyle/>
          <a:p>
            <a:r>
              <a:rPr lang="en-US" dirty="0" smtClean="0">
                <a:solidFill>
                  <a:srgbClr val="FF0000"/>
                </a:solidFill>
              </a:rPr>
              <a:t>This will change to two(2)</a:t>
            </a:r>
            <a:endParaRPr lang="en-US" dirty="0">
              <a:solidFill>
                <a:srgbClr val="FF0000"/>
              </a:solidFill>
            </a:endParaRPr>
          </a:p>
        </p:txBody>
      </p:sp>
      <p:sp>
        <p:nvSpPr>
          <p:cNvPr id="61" name="Oval 60"/>
          <p:cNvSpPr/>
          <p:nvPr/>
        </p:nvSpPr>
        <p:spPr>
          <a:xfrm>
            <a:off x="3276600" y="4415135"/>
            <a:ext cx="1904999" cy="64633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3" name="Straight Arrow Connector 62"/>
          <p:cNvCxnSpPr/>
          <p:nvPr/>
        </p:nvCxnSpPr>
        <p:spPr>
          <a:xfrm flipV="1">
            <a:off x="3695700" y="4038600"/>
            <a:ext cx="654627" cy="3993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9284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Autofit/>
          </a:bodyPr>
          <a:lstStyle/>
          <a:p>
            <a:pPr algn="l"/>
            <a:r>
              <a:rPr lang="en-US" sz="1200" dirty="0"/>
              <a:t>9</a:t>
            </a:r>
            <a:r>
              <a:rPr lang="en-US" sz="1200" dirty="0" smtClean="0"/>
              <a:t>.   Enter </a:t>
            </a:r>
            <a:r>
              <a:rPr lang="en-US" sz="1200" dirty="0" smtClean="0">
                <a:solidFill>
                  <a:srgbClr val="351BF7"/>
                </a:solidFill>
              </a:rPr>
              <a:t>Requisition Name</a:t>
            </a:r>
            <a:r>
              <a:rPr lang="en-US" sz="1200" dirty="0" smtClean="0"/>
              <a:t>.  For stores, </a:t>
            </a:r>
            <a:r>
              <a:rPr lang="en-US" sz="1200" dirty="0" smtClean="0">
                <a:solidFill>
                  <a:srgbClr val="351BF7"/>
                </a:solidFill>
              </a:rPr>
              <a:t>requisition name </a:t>
            </a:r>
            <a:r>
              <a:rPr lang="en-US" sz="1200" dirty="0" smtClean="0"/>
              <a:t>should start with </a:t>
            </a:r>
            <a:r>
              <a:rPr lang="en-US" sz="1400" b="1" dirty="0" smtClean="0">
                <a:solidFill>
                  <a:srgbClr val="FF0000"/>
                </a:solidFill>
              </a:rPr>
              <a:t>S</a:t>
            </a:r>
            <a:r>
              <a:rPr lang="en-US" sz="1200" dirty="0" smtClean="0"/>
              <a:t>XXXXXXXX.</a:t>
            </a:r>
            <a:br>
              <a:rPr lang="en-US" sz="1200" dirty="0" smtClean="0"/>
            </a:br>
            <a:r>
              <a:rPr lang="en-US" sz="1200" dirty="0" smtClean="0"/>
              <a:t>10. If </a:t>
            </a:r>
            <a:r>
              <a:rPr lang="en-US" sz="1200" dirty="0"/>
              <a:t>you are using the same </a:t>
            </a:r>
            <a:r>
              <a:rPr lang="en-US" sz="1200" dirty="0" err="1"/>
              <a:t>chartstring</a:t>
            </a:r>
            <a:r>
              <a:rPr lang="en-US" sz="1200" dirty="0"/>
              <a:t> for multiple lines, click on </a:t>
            </a:r>
            <a:r>
              <a:rPr lang="en-US" sz="1200" dirty="0">
                <a:solidFill>
                  <a:srgbClr val="351BF7"/>
                </a:solidFill>
              </a:rPr>
              <a:t>Select All/Deselect All</a:t>
            </a:r>
            <a:r>
              <a:rPr lang="en-US" sz="1200" dirty="0"/>
              <a:t>. </a:t>
            </a:r>
            <a:r>
              <a:rPr lang="en-US" sz="1200" dirty="0" smtClean="0"/>
              <a:t>(If not, click on line items and add </a:t>
            </a:r>
            <a:r>
              <a:rPr lang="en-US" sz="1200" dirty="0" err="1" smtClean="0"/>
              <a:t>chartstring</a:t>
            </a:r>
            <a:r>
              <a:rPr lang="en-US" sz="1200" dirty="0" smtClean="0"/>
              <a:t> individually.)</a:t>
            </a:r>
            <a:br>
              <a:rPr lang="en-US" sz="1200" dirty="0" smtClean="0"/>
            </a:br>
            <a:r>
              <a:rPr lang="en-US" sz="1200" dirty="0" smtClean="0"/>
              <a:t>11.  Click </a:t>
            </a:r>
            <a:r>
              <a:rPr lang="en-US" sz="1200" dirty="0"/>
              <a:t>on </a:t>
            </a:r>
            <a:r>
              <a:rPr lang="en-US" sz="1200" dirty="0">
                <a:solidFill>
                  <a:srgbClr val="351BF7"/>
                </a:solidFill>
              </a:rPr>
              <a:t>Mass Change </a:t>
            </a:r>
            <a:r>
              <a:rPr lang="en-US" sz="1200" dirty="0" smtClean="0"/>
              <a:t>link.</a:t>
            </a:r>
            <a:br>
              <a:rPr lang="en-US" sz="1200" dirty="0" smtClean="0"/>
            </a:br>
            <a:endParaRPr lang="en-US" sz="1200" dirty="0"/>
          </a:p>
        </p:txBody>
      </p:sp>
      <p:sp>
        <p:nvSpPr>
          <p:cNvPr id="4" name="Slide Number Placeholder 3"/>
          <p:cNvSpPr>
            <a:spLocks noGrp="1"/>
          </p:cNvSpPr>
          <p:nvPr>
            <p:ph type="sldNum" sz="quarter" idx="12"/>
          </p:nvPr>
        </p:nvSpPr>
        <p:spPr/>
        <p:txBody>
          <a:bodyPr/>
          <a:lstStyle/>
          <a:p>
            <a:fld id="{52BAF981-53DA-4F91-BD33-C96D887A4872}" type="slidenum">
              <a:rPr lang="en-US" smtClean="0"/>
              <a:t>4</a:t>
            </a:fld>
            <a:endParaRPr lang="en-US"/>
          </a:p>
        </p:txBody>
      </p:sp>
      <p:sp>
        <p:nvSpPr>
          <p:cNvPr id="12" name="TextBox 11"/>
          <p:cNvSpPr txBox="1"/>
          <p:nvPr/>
        </p:nvSpPr>
        <p:spPr>
          <a:xfrm>
            <a:off x="6788727" y="1981200"/>
            <a:ext cx="228600" cy="369332"/>
          </a:xfrm>
          <a:prstGeom prst="rect">
            <a:avLst/>
          </a:prstGeom>
          <a:noFill/>
        </p:spPr>
        <p:txBody>
          <a:bodyPr wrap="square" rtlCol="0">
            <a:spAutoFit/>
          </a:bodyPr>
          <a:lstStyle/>
          <a:p>
            <a:r>
              <a:rPr lang="en-US" dirty="0" smtClean="0">
                <a:solidFill>
                  <a:srgbClr val="FF0000"/>
                </a:solidFill>
              </a:rPr>
              <a:t>9</a:t>
            </a:r>
            <a:endParaRPr lang="en-US" dirty="0">
              <a:solidFill>
                <a:srgbClr val="FF0000"/>
              </a:solidFill>
            </a:endParaRPr>
          </a:p>
        </p:txBody>
      </p:sp>
      <p:sp>
        <p:nvSpPr>
          <p:cNvPr id="13" name="TextBox 12"/>
          <p:cNvSpPr txBox="1"/>
          <p:nvPr/>
        </p:nvSpPr>
        <p:spPr>
          <a:xfrm>
            <a:off x="685800" y="4754433"/>
            <a:ext cx="457200" cy="369332"/>
          </a:xfrm>
          <a:prstGeom prst="rect">
            <a:avLst/>
          </a:prstGeom>
          <a:noFill/>
        </p:spPr>
        <p:txBody>
          <a:bodyPr wrap="square" rtlCol="0">
            <a:spAutoFit/>
          </a:bodyPr>
          <a:lstStyle/>
          <a:p>
            <a:r>
              <a:rPr lang="en-US" dirty="0" smtClean="0">
                <a:solidFill>
                  <a:srgbClr val="FF0000"/>
                </a:solidFill>
              </a:rPr>
              <a:t>10</a:t>
            </a:r>
            <a:endParaRPr lang="en-US" dirty="0">
              <a:solidFill>
                <a:srgbClr val="FF0000"/>
              </a:solidFill>
            </a:endParaRPr>
          </a:p>
        </p:txBody>
      </p:sp>
      <p:sp>
        <p:nvSpPr>
          <p:cNvPr id="14" name="TextBox 13"/>
          <p:cNvSpPr txBox="1"/>
          <p:nvPr/>
        </p:nvSpPr>
        <p:spPr>
          <a:xfrm>
            <a:off x="6788727" y="4532806"/>
            <a:ext cx="609600" cy="646331"/>
          </a:xfrm>
          <a:prstGeom prst="rect">
            <a:avLst/>
          </a:prstGeom>
          <a:noFill/>
        </p:spPr>
        <p:txBody>
          <a:bodyPr wrap="square" rtlCol="0">
            <a:spAutoFit/>
          </a:bodyPr>
          <a:lstStyle/>
          <a:p>
            <a:r>
              <a:rPr lang="en-US" dirty="0" smtClean="0">
                <a:solidFill>
                  <a:srgbClr val="FF0000"/>
                </a:solidFill>
              </a:rPr>
              <a:t>11</a:t>
            </a:r>
          </a:p>
          <a:p>
            <a:endParaRPr lang="en-US" dirty="0">
              <a:solidFill>
                <a:srgbClr val="FF0000"/>
              </a:solidFill>
            </a:endParaRPr>
          </a:p>
        </p:txBody>
      </p:sp>
      <p:sp>
        <p:nvSpPr>
          <p:cNvPr id="8" name="TextBox 7"/>
          <p:cNvSpPr txBox="1"/>
          <p:nvPr/>
        </p:nvSpPr>
        <p:spPr>
          <a:xfrm>
            <a:off x="5638800" y="2969430"/>
            <a:ext cx="304800" cy="369332"/>
          </a:xfrm>
          <a:prstGeom prst="rect">
            <a:avLst/>
          </a:prstGeom>
          <a:noFill/>
        </p:spPr>
        <p:txBody>
          <a:bodyPr wrap="square" rtlCol="0">
            <a:spAutoFit/>
          </a:bodyPr>
          <a:lstStyle/>
          <a:p>
            <a:r>
              <a:rPr lang="en-US" dirty="0" smtClean="0">
                <a:solidFill>
                  <a:srgbClr val="FF0000"/>
                </a:solidFill>
              </a:rPr>
              <a:t>9</a:t>
            </a:r>
            <a:endParaRPr lang="en-US" dirty="0">
              <a:solidFill>
                <a:srgbClr val="FF0000"/>
              </a:solidFill>
            </a:endParaRPr>
          </a:p>
        </p:txBody>
      </p:sp>
      <p:sp>
        <p:nvSpPr>
          <p:cNvPr id="9" name="TextBox 8"/>
          <p:cNvSpPr txBox="1"/>
          <p:nvPr/>
        </p:nvSpPr>
        <p:spPr>
          <a:xfrm>
            <a:off x="876300" y="5070348"/>
            <a:ext cx="533400" cy="369332"/>
          </a:xfrm>
          <a:prstGeom prst="rect">
            <a:avLst/>
          </a:prstGeom>
          <a:noFill/>
        </p:spPr>
        <p:txBody>
          <a:bodyPr wrap="square" rtlCol="0">
            <a:spAutoFit/>
          </a:bodyPr>
          <a:lstStyle/>
          <a:p>
            <a:r>
              <a:rPr lang="en-US" dirty="0" smtClean="0">
                <a:solidFill>
                  <a:srgbClr val="FF0000"/>
                </a:solidFill>
              </a:rPr>
              <a:t>10</a:t>
            </a:r>
            <a:endParaRPr lang="en-US" dirty="0">
              <a:solidFill>
                <a:srgbClr val="FF0000"/>
              </a:solidFill>
            </a:endParaRPr>
          </a:p>
        </p:txBody>
      </p:sp>
      <p:sp>
        <p:nvSpPr>
          <p:cNvPr id="10" name="TextBox 9"/>
          <p:cNvSpPr txBox="1"/>
          <p:nvPr/>
        </p:nvSpPr>
        <p:spPr>
          <a:xfrm>
            <a:off x="5791200" y="4873197"/>
            <a:ext cx="457200" cy="369332"/>
          </a:xfrm>
          <a:prstGeom prst="rect">
            <a:avLst/>
          </a:prstGeom>
          <a:noFill/>
        </p:spPr>
        <p:txBody>
          <a:bodyPr wrap="square" rtlCol="0">
            <a:spAutoFit/>
          </a:bodyPr>
          <a:lstStyle/>
          <a:p>
            <a:r>
              <a:rPr lang="en-US" dirty="0" smtClean="0">
                <a:solidFill>
                  <a:srgbClr val="FF0000"/>
                </a:solidFill>
              </a:rPr>
              <a:t>11</a:t>
            </a:r>
            <a:endParaRPr lang="en-US" dirty="0">
              <a:solidFill>
                <a:srgbClr val="FF0000"/>
              </a:solidFill>
            </a:endParaRPr>
          </a:p>
        </p:txBody>
      </p:sp>
      <p:pic>
        <p:nvPicPr>
          <p:cNvPr id="23" name="Content Placeholder 22" descr="Requisition - Mozilla Firefox"/>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219200"/>
            <a:ext cx="8229600" cy="5257800"/>
          </a:xfrm>
        </p:spPr>
      </p:pic>
      <p:sp>
        <p:nvSpPr>
          <p:cNvPr id="24" name="TextBox 23"/>
          <p:cNvSpPr txBox="1"/>
          <p:nvPr/>
        </p:nvSpPr>
        <p:spPr>
          <a:xfrm>
            <a:off x="5579918" y="2969430"/>
            <a:ext cx="304800" cy="369332"/>
          </a:xfrm>
          <a:prstGeom prst="rect">
            <a:avLst/>
          </a:prstGeom>
          <a:noFill/>
        </p:spPr>
        <p:txBody>
          <a:bodyPr wrap="square" rtlCol="0">
            <a:spAutoFit/>
          </a:bodyPr>
          <a:lstStyle/>
          <a:p>
            <a:r>
              <a:rPr lang="en-US" dirty="0" smtClean="0">
                <a:solidFill>
                  <a:srgbClr val="FF0000"/>
                </a:solidFill>
              </a:rPr>
              <a:t>9</a:t>
            </a:r>
            <a:endParaRPr lang="en-US" dirty="0">
              <a:solidFill>
                <a:srgbClr val="FF0000"/>
              </a:solidFill>
            </a:endParaRPr>
          </a:p>
        </p:txBody>
      </p:sp>
      <p:sp>
        <p:nvSpPr>
          <p:cNvPr id="25" name="TextBox 24"/>
          <p:cNvSpPr txBox="1"/>
          <p:nvPr/>
        </p:nvSpPr>
        <p:spPr>
          <a:xfrm>
            <a:off x="876300" y="5072165"/>
            <a:ext cx="533400" cy="369332"/>
          </a:xfrm>
          <a:prstGeom prst="rect">
            <a:avLst/>
          </a:prstGeom>
          <a:noFill/>
        </p:spPr>
        <p:txBody>
          <a:bodyPr wrap="square" rtlCol="0">
            <a:spAutoFit/>
          </a:bodyPr>
          <a:lstStyle/>
          <a:p>
            <a:r>
              <a:rPr lang="en-US" dirty="0" smtClean="0">
                <a:solidFill>
                  <a:srgbClr val="FF0000"/>
                </a:solidFill>
              </a:rPr>
              <a:t>10</a:t>
            </a:r>
            <a:endParaRPr lang="en-US" dirty="0">
              <a:solidFill>
                <a:srgbClr val="FF0000"/>
              </a:solidFill>
            </a:endParaRPr>
          </a:p>
        </p:txBody>
      </p:sp>
      <p:sp>
        <p:nvSpPr>
          <p:cNvPr id="26" name="TextBox 25"/>
          <p:cNvSpPr txBox="1"/>
          <p:nvPr/>
        </p:nvSpPr>
        <p:spPr>
          <a:xfrm>
            <a:off x="5638800" y="4887499"/>
            <a:ext cx="609600" cy="369332"/>
          </a:xfrm>
          <a:prstGeom prst="rect">
            <a:avLst/>
          </a:prstGeom>
          <a:noFill/>
        </p:spPr>
        <p:txBody>
          <a:bodyPr wrap="square" rtlCol="0">
            <a:spAutoFit/>
          </a:bodyPr>
          <a:lstStyle/>
          <a:p>
            <a:r>
              <a:rPr lang="en-US" dirty="0" smtClean="0">
                <a:solidFill>
                  <a:srgbClr val="FF0000"/>
                </a:solidFill>
              </a:rPr>
              <a:t>11</a:t>
            </a:r>
            <a:endParaRPr lang="en-US" dirty="0">
              <a:solidFill>
                <a:srgbClr val="FF0000"/>
              </a:solidFill>
            </a:endParaRPr>
          </a:p>
        </p:txBody>
      </p:sp>
    </p:spTree>
    <p:extLst>
      <p:ext uri="{BB962C8B-B14F-4D97-AF65-F5344CB8AC3E}">
        <p14:creationId xmlns:p14="http://schemas.microsoft.com/office/powerpoint/2010/main" val="3440418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54162"/>
          </a:xfrm>
        </p:spPr>
        <p:txBody>
          <a:bodyPr>
            <a:noAutofit/>
          </a:bodyPr>
          <a:lstStyle/>
          <a:p>
            <a:pPr algn="l"/>
            <a:r>
              <a:rPr lang="en-US" sz="1200" dirty="0" smtClean="0"/>
              <a:t>12.  </a:t>
            </a:r>
            <a:r>
              <a:rPr lang="en-US" sz="1200" dirty="0"/>
              <a:t>Enter </a:t>
            </a:r>
            <a:r>
              <a:rPr lang="en-US" sz="1200" dirty="0" smtClean="0">
                <a:solidFill>
                  <a:srgbClr val="351BF7"/>
                </a:solidFill>
              </a:rPr>
              <a:t>Ship to Location</a:t>
            </a:r>
            <a:r>
              <a:rPr lang="en-US" sz="1200" dirty="0" smtClean="0"/>
              <a:t> ,  </a:t>
            </a:r>
            <a:r>
              <a:rPr lang="en-US" sz="1200" dirty="0" smtClean="0">
                <a:solidFill>
                  <a:srgbClr val="351BF7"/>
                </a:solidFill>
              </a:rPr>
              <a:t>Due Date </a:t>
            </a:r>
            <a:r>
              <a:rPr lang="en-US" sz="1200" dirty="0" smtClean="0"/>
              <a:t>and </a:t>
            </a:r>
            <a:r>
              <a:rPr lang="en-US" sz="1200" dirty="0" smtClean="0">
                <a:solidFill>
                  <a:srgbClr val="351BF7"/>
                </a:solidFill>
              </a:rPr>
              <a:t>Attention</a:t>
            </a:r>
            <a:r>
              <a:rPr lang="en-US" sz="1200" dirty="0" smtClean="0"/>
              <a:t> information.</a:t>
            </a:r>
            <a:br>
              <a:rPr lang="en-US" sz="1200" dirty="0" smtClean="0"/>
            </a:br>
            <a:r>
              <a:rPr lang="en-US" sz="1200" dirty="0" smtClean="0"/>
              <a:t>13.  Enter </a:t>
            </a:r>
            <a:r>
              <a:rPr lang="en-US" sz="1200" dirty="0" smtClean="0">
                <a:solidFill>
                  <a:srgbClr val="351BF7"/>
                </a:solidFill>
              </a:rPr>
              <a:t>Percent</a:t>
            </a:r>
            <a:r>
              <a:rPr lang="en-US" sz="1200" dirty="0" smtClean="0"/>
              <a:t>  and  </a:t>
            </a:r>
            <a:r>
              <a:rPr lang="en-US" sz="1200" dirty="0" err="1">
                <a:solidFill>
                  <a:srgbClr val="351BF7"/>
                </a:solidFill>
              </a:rPr>
              <a:t>C</a:t>
            </a:r>
            <a:r>
              <a:rPr lang="en-US" sz="1200" dirty="0" err="1" smtClean="0">
                <a:solidFill>
                  <a:srgbClr val="351BF7"/>
                </a:solidFill>
              </a:rPr>
              <a:t>hartstring</a:t>
            </a:r>
            <a:r>
              <a:rPr lang="en-US" sz="1200" dirty="0" smtClean="0"/>
              <a:t>.  If using more than one (1) </a:t>
            </a:r>
            <a:r>
              <a:rPr lang="en-US" sz="1200" dirty="0" err="1" smtClean="0"/>
              <a:t>chartstring</a:t>
            </a:r>
            <a:r>
              <a:rPr lang="en-US" sz="1200" dirty="0" smtClean="0"/>
              <a:t>, indicate % to be charged to each account. Click on             to </a:t>
            </a:r>
            <a:r>
              <a:rPr lang="en-US" sz="1200" dirty="0"/>
              <a:t>add or delete lines  as needed</a:t>
            </a:r>
            <a:r>
              <a:rPr lang="en-US" sz="1200" dirty="0" smtClean="0"/>
              <a:t>.</a:t>
            </a:r>
            <a:br>
              <a:rPr lang="en-US" sz="1200" dirty="0" smtClean="0"/>
            </a:br>
            <a:r>
              <a:rPr lang="en-US" sz="1200" dirty="0" smtClean="0"/>
              <a:t>14.  Click </a:t>
            </a:r>
            <a:r>
              <a:rPr lang="en-US" sz="1200" dirty="0" smtClean="0">
                <a:solidFill>
                  <a:srgbClr val="351BF7"/>
                </a:solidFill>
              </a:rPr>
              <a:t>OK</a:t>
            </a:r>
            <a:r>
              <a:rPr lang="en-US" sz="1200" dirty="0" smtClean="0"/>
              <a:t>. </a:t>
            </a:r>
            <a:r>
              <a:rPr lang="en-US" sz="1200" dirty="0"/>
              <a:t/>
            </a:r>
            <a:br>
              <a:rPr lang="en-US" sz="1200" dirty="0"/>
            </a:br>
            <a:r>
              <a:rPr lang="en-US" sz="1200" dirty="0" smtClean="0"/>
              <a:t/>
            </a:r>
            <a:br>
              <a:rPr lang="en-US" sz="1200" dirty="0" smtClean="0"/>
            </a:br>
            <a:r>
              <a:rPr lang="en-US" sz="1200" dirty="0" smtClean="0"/>
              <a:t>Will appear.  Click </a:t>
            </a:r>
            <a:r>
              <a:rPr lang="en-US" sz="1200" dirty="0" smtClean="0">
                <a:solidFill>
                  <a:srgbClr val="351BF7"/>
                </a:solidFill>
              </a:rPr>
              <a:t>OK</a:t>
            </a:r>
            <a:r>
              <a:rPr lang="en-US" sz="1200" dirty="0" smtClean="0"/>
              <a:t>. </a:t>
            </a:r>
            <a:br>
              <a:rPr lang="en-US" sz="1200" dirty="0" smtClean="0"/>
            </a:br>
            <a:endParaRPr lang="en-US" sz="1200" dirty="0"/>
          </a:p>
        </p:txBody>
      </p:sp>
      <p:pic>
        <p:nvPicPr>
          <p:cNvPr id="5" name="Content Placeholder 4" descr="Screen Clipping"/>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58200" y="609600"/>
            <a:ext cx="352474" cy="152421"/>
          </a:xfrm>
        </p:spPr>
      </p:pic>
      <p:sp>
        <p:nvSpPr>
          <p:cNvPr id="4" name="Slide Number Placeholder 3"/>
          <p:cNvSpPr>
            <a:spLocks noGrp="1"/>
          </p:cNvSpPr>
          <p:nvPr>
            <p:ph type="sldNum" sz="quarter" idx="12"/>
          </p:nvPr>
        </p:nvSpPr>
        <p:spPr/>
        <p:txBody>
          <a:bodyPr/>
          <a:lstStyle/>
          <a:p>
            <a:fld id="{52BAF981-53DA-4F91-BD33-C96D887A4872}" type="slidenum">
              <a:rPr lang="en-US" smtClean="0"/>
              <a:t>5</a:t>
            </a:fld>
            <a:endParaRPr lang="en-US"/>
          </a:p>
        </p:txBody>
      </p:sp>
      <p:pic>
        <p:nvPicPr>
          <p:cNvPr id="8" name="Picture 7" descr="Requisition - Mozilla Firefox"/>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524000"/>
            <a:ext cx="8839200" cy="4953000"/>
          </a:xfrm>
          <a:prstGeom prst="rect">
            <a:avLst/>
          </a:prstGeom>
        </p:spPr>
      </p:pic>
      <p:sp>
        <p:nvSpPr>
          <p:cNvPr id="11" name="TextBox 10"/>
          <p:cNvSpPr txBox="1"/>
          <p:nvPr/>
        </p:nvSpPr>
        <p:spPr>
          <a:xfrm>
            <a:off x="4610100" y="4017818"/>
            <a:ext cx="609600" cy="646331"/>
          </a:xfrm>
          <a:prstGeom prst="rect">
            <a:avLst/>
          </a:prstGeom>
          <a:noFill/>
        </p:spPr>
        <p:txBody>
          <a:bodyPr wrap="square" rtlCol="0">
            <a:spAutoFit/>
          </a:bodyPr>
          <a:lstStyle/>
          <a:p>
            <a:endParaRPr lang="en-US" dirty="0"/>
          </a:p>
          <a:p>
            <a:endParaRPr lang="en-US" dirty="0"/>
          </a:p>
        </p:txBody>
      </p:sp>
      <p:sp>
        <p:nvSpPr>
          <p:cNvPr id="12" name="TextBox 11"/>
          <p:cNvSpPr txBox="1"/>
          <p:nvPr/>
        </p:nvSpPr>
        <p:spPr>
          <a:xfrm>
            <a:off x="5333999" y="3876168"/>
            <a:ext cx="526473" cy="369332"/>
          </a:xfrm>
          <a:prstGeom prst="rect">
            <a:avLst/>
          </a:prstGeom>
          <a:noFill/>
        </p:spPr>
        <p:txBody>
          <a:bodyPr wrap="square" rtlCol="0">
            <a:spAutoFit/>
          </a:bodyPr>
          <a:lstStyle/>
          <a:p>
            <a:r>
              <a:rPr lang="en-US" dirty="0" smtClean="0">
                <a:solidFill>
                  <a:srgbClr val="FF0000"/>
                </a:solidFill>
              </a:rPr>
              <a:t>12</a:t>
            </a:r>
            <a:endParaRPr lang="en-US" dirty="0">
              <a:solidFill>
                <a:srgbClr val="FF0000"/>
              </a:solidFill>
            </a:endParaRPr>
          </a:p>
        </p:txBody>
      </p:sp>
      <p:sp>
        <p:nvSpPr>
          <p:cNvPr id="13" name="TextBox 12"/>
          <p:cNvSpPr txBox="1"/>
          <p:nvPr/>
        </p:nvSpPr>
        <p:spPr>
          <a:xfrm>
            <a:off x="6172200" y="4340983"/>
            <a:ext cx="609600" cy="369332"/>
          </a:xfrm>
          <a:prstGeom prst="rect">
            <a:avLst/>
          </a:prstGeom>
          <a:noFill/>
        </p:spPr>
        <p:txBody>
          <a:bodyPr wrap="square" rtlCol="0">
            <a:spAutoFit/>
          </a:bodyPr>
          <a:lstStyle/>
          <a:p>
            <a:r>
              <a:rPr lang="en-US" dirty="0" smtClean="0">
                <a:solidFill>
                  <a:srgbClr val="FF0000"/>
                </a:solidFill>
              </a:rPr>
              <a:t>13</a:t>
            </a:r>
            <a:endParaRPr lang="en-US" dirty="0">
              <a:solidFill>
                <a:srgbClr val="FF0000"/>
              </a:solidFill>
            </a:endParaRPr>
          </a:p>
        </p:txBody>
      </p:sp>
      <p:sp>
        <p:nvSpPr>
          <p:cNvPr id="14" name="TextBox 13"/>
          <p:cNvSpPr txBox="1"/>
          <p:nvPr/>
        </p:nvSpPr>
        <p:spPr>
          <a:xfrm>
            <a:off x="3124200" y="5715000"/>
            <a:ext cx="533400" cy="369332"/>
          </a:xfrm>
          <a:prstGeom prst="rect">
            <a:avLst/>
          </a:prstGeom>
          <a:noFill/>
        </p:spPr>
        <p:txBody>
          <a:bodyPr wrap="square" rtlCol="0">
            <a:spAutoFit/>
          </a:bodyPr>
          <a:lstStyle/>
          <a:p>
            <a:r>
              <a:rPr lang="en-US" dirty="0" smtClean="0">
                <a:solidFill>
                  <a:srgbClr val="FF0000"/>
                </a:solidFill>
              </a:rPr>
              <a:t>14</a:t>
            </a:r>
            <a:endParaRPr lang="en-US" dirty="0">
              <a:solidFill>
                <a:srgbClr val="FF0000"/>
              </a:solidFill>
            </a:endParaRPr>
          </a:p>
        </p:txBody>
      </p:sp>
      <p:cxnSp>
        <p:nvCxnSpPr>
          <p:cNvPr id="16" name="Straight Arrow Connector 15"/>
          <p:cNvCxnSpPr/>
          <p:nvPr/>
        </p:nvCxnSpPr>
        <p:spPr>
          <a:xfrm flipH="1">
            <a:off x="4603173" y="4060834"/>
            <a:ext cx="6477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3" idx="1"/>
          </p:cNvCxnSpPr>
          <p:nvPr/>
        </p:nvCxnSpPr>
        <p:spPr>
          <a:xfrm flipH="1">
            <a:off x="3810000" y="4525649"/>
            <a:ext cx="2362200" cy="7321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5105400" y="4525649"/>
            <a:ext cx="1066800" cy="6559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6172200" y="4525649"/>
            <a:ext cx="762000" cy="80835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2" name="Picture 31"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8960" y="990599"/>
            <a:ext cx="4839376" cy="381053"/>
          </a:xfrm>
          <a:prstGeom prst="rect">
            <a:avLst/>
          </a:prstGeom>
        </p:spPr>
      </p:pic>
      <p:cxnSp>
        <p:nvCxnSpPr>
          <p:cNvPr id="34" name="Straight Arrow Connector 33"/>
          <p:cNvCxnSpPr>
            <a:endCxn id="11" idx="1"/>
          </p:cNvCxnSpPr>
          <p:nvPr/>
        </p:nvCxnSpPr>
        <p:spPr>
          <a:xfrm flipH="1">
            <a:off x="4610100" y="4060834"/>
            <a:ext cx="640773" cy="2801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4610100" y="4060834"/>
            <a:ext cx="640773" cy="46481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6248400" y="3276600"/>
            <a:ext cx="2209800" cy="923330"/>
          </a:xfrm>
          <a:prstGeom prst="rect">
            <a:avLst/>
          </a:prstGeom>
          <a:noFill/>
        </p:spPr>
        <p:txBody>
          <a:bodyPr wrap="square" rtlCol="0">
            <a:spAutoFit/>
          </a:bodyPr>
          <a:lstStyle/>
          <a:p>
            <a:r>
              <a:rPr lang="en-US" dirty="0" smtClean="0">
                <a:solidFill>
                  <a:srgbClr val="FF0000"/>
                </a:solidFill>
              </a:rPr>
              <a:t>For stores:   No need to fill this out</a:t>
            </a:r>
          </a:p>
          <a:p>
            <a:endParaRPr lang="en-US" dirty="0"/>
          </a:p>
        </p:txBody>
      </p:sp>
      <p:sp>
        <p:nvSpPr>
          <p:cNvPr id="6" name="Oval 5"/>
          <p:cNvSpPr/>
          <p:nvPr/>
        </p:nvSpPr>
        <p:spPr>
          <a:xfrm>
            <a:off x="2971800" y="3276600"/>
            <a:ext cx="4953000" cy="59956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7443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44562"/>
          </a:xfrm>
        </p:spPr>
        <p:txBody>
          <a:bodyPr>
            <a:noAutofit/>
          </a:bodyPr>
          <a:lstStyle/>
          <a:p>
            <a:pPr algn="l"/>
            <a:r>
              <a:rPr lang="en-US" sz="1200" dirty="0" smtClean="0"/>
              <a:t>15. Type </a:t>
            </a:r>
            <a:r>
              <a:rPr lang="en-US" sz="1200" dirty="0" smtClean="0">
                <a:solidFill>
                  <a:srgbClr val="351BF7"/>
                </a:solidFill>
              </a:rPr>
              <a:t>Requisition </a:t>
            </a:r>
            <a:r>
              <a:rPr lang="en-US" sz="1200" dirty="0">
                <a:solidFill>
                  <a:srgbClr val="351BF7"/>
                </a:solidFill>
              </a:rPr>
              <a:t>C</a:t>
            </a:r>
            <a:r>
              <a:rPr lang="en-US" sz="1200" dirty="0" smtClean="0">
                <a:solidFill>
                  <a:srgbClr val="351BF7"/>
                </a:solidFill>
              </a:rPr>
              <a:t>omments </a:t>
            </a:r>
            <a:r>
              <a:rPr lang="en-US" sz="1200" dirty="0" smtClean="0"/>
              <a:t>and  </a:t>
            </a:r>
            <a:r>
              <a:rPr lang="en-US" sz="1200" dirty="0" smtClean="0">
                <a:solidFill>
                  <a:srgbClr val="351BF7"/>
                </a:solidFill>
              </a:rPr>
              <a:t>Approval Justification</a:t>
            </a:r>
            <a:r>
              <a:rPr lang="en-US" sz="1200" dirty="0" smtClean="0"/>
              <a:t>. Click </a:t>
            </a:r>
            <a:r>
              <a:rPr lang="en-US" sz="1200" dirty="0" smtClean="0">
                <a:solidFill>
                  <a:srgbClr val="351BF7"/>
                </a:solidFill>
              </a:rPr>
              <a:t>Save and Submit</a:t>
            </a:r>
            <a:r>
              <a:rPr lang="en-US" sz="1200" dirty="0" smtClean="0"/>
              <a:t>.</a:t>
            </a:r>
            <a:br>
              <a:rPr lang="en-US" sz="1200" dirty="0" smtClean="0"/>
            </a:br>
            <a:r>
              <a:rPr lang="en-US" sz="1200" dirty="0" smtClean="0"/>
              <a:t>16.  System assigns </a:t>
            </a:r>
            <a:r>
              <a:rPr lang="en-US" sz="1200" dirty="0" smtClean="0">
                <a:solidFill>
                  <a:srgbClr val="351BF7"/>
                </a:solidFill>
              </a:rPr>
              <a:t>Requisition ID</a:t>
            </a:r>
            <a:r>
              <a:rPr lang="en-US" sz="1200" dirty="0"/>
              <a:t>. Screen shows workflow (Requisition is with Lisa Lee for resource approval.)</a:t>
            </a:r>
            <a:br>
              <a:rPr lang="en-US" sz="1200" dirty="0"/>
            </a:br>
            <a:r>
              <a:rPr lang="en-US" sz="1200" dirty="0" smtClean="0"/>
              <a:t>17.  Click on </a:t>
            </a:r>
            <a:r>
              <a:rPr lang="en-US" sz="1200" dirty="0" smtClean="0">
                <a:solidFill>
                  <a:srgbClr val="351BF7"/>
                </a:solidFill>
              </a:rPr>
              <a:t>Check Budget</a:t>
            </a:r>
            <a:r>
              <a:rPr lang="en-US" sz="1200" dirty="0" smtClean="0"/>
              <a:t>.  </a:t>
            </a:r>
            <a:r>
              <a:rPr lang="en-US" sz="1200" dirty="0" smtClean="0">
                <a:solidFill>
                  <a:srgbClr val="351BF7"/>
                </a:solidFill>
              </a:rPr>
              <a:t>Budget status  </a:t>
            </a:r>
            <a:r>
              <a:rPr lang="en-US" sz="1200" dirty="0" smtClean="0"/>
              <a:t>should change to </a:t>
            </a:r>
            <a:r>
              <a:rPr lang="en-US" sz="1200" b="1" dirty="0" smtClean="0">
                <a:solidFill>
                  <a:srgbClr val="351BF7"/>
                </a:solidFill>
              </a:rPr>
              <a:t>Valid</a:t>
            </a:r>
            <a:r>
              <a:rPr lang="en-US" sz="1200" dirty="0" smtClean="0"/>
              <a:t>. </a:t>
            </a:r>
            <a:br>
              <a:rPr lang="en-US" sz="1200" dirty="0" smtClean="0"/>
            </a:br>
            <a:endParaRPr lang="en-US" sz="1200" dirty="0"/>
          </a:p>
        </p:txBody>
      </p:sp>
      <p:pic>
        <p:nvPicPr>
          <p:cNvPr id="7" name="Content Placeholder 6" descr="Screen Clipping"/>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04800" y="1066800"/>
            <a:ext cx="8839200" cy="2133600"/>
          </a:xfrm>
        </p:spPr>
      </p:pic>
      <p:pic>
        <p:nvPicPr>
          <p:cNvPr id="8" name="Content Placeholder 7" descr="Screen Clipping"/>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228600" y="3429000"/>
            <a:ext cx="8458200" cy="2971800"/>
          </a:xfrm>
        </p:spPr>
      </p:pic>
      <p:sp>
        <p:nvSpPr>
          <p:cNvPr id="4" name="Slide Number Placeholder 3"/>
          <p:cNvSpPr>
            <a:spLocks noGrp="1"/>
          </p:cNvSpPr>
          <p:nvPr>
            <p:ph type="sldNum" sz="quarter" idx="12"/>
          </p:nvPr>
        </p:nvSpPr>
        <p:spPr/>
        <p:txBody>
          <a:bodyPr/>
          <a:lstStyle/>
          <a:p>
            <a:fld id="{52BAF981-53DA-4F91-BD33-C96D887A4872}" type="slidenum">
              <a:rPr lang="en-US" smtClean="0"/>
              <a:t>6</a:t>
            </a:fld>
            <a:endParaRPr lang="en-US"/>
          </a:p>
        </p:txBody>
      </p:sp>
      <p:sp>
        <p:nvSpPr>
          <p:cNvPr id="9" name="TextBox 8"/>
          <p:cNvSpPr txBox="1"/>
          <p:nvPr/>
        </p:nvSpPr>
        <p:spPr>
          <a:xfrm>
            <a:off x="8382000" y="1264227"/>
            <a:ext cx="609600" cy="369332"/>
          </a:xfrm>
          <a:prstGeom prst="rect">
            <a:avLst/>
          </a:prstGeom>
          <a:noFill/>
        </p:spPr>
        <p:txBody>
          <a:bodyPr wrap="square" rtlCol="0">
            <a:spAutoFit/>
          </a:bodyPr>
          <a:lstStyle/>
          <a:p>
            <a:r>
              <a:rPr lang="en-US" dirty="0" smtClean="0">
                <a:solidFill>
                  <a:srgbClr val="FF0000"/>
                </a:solidFill>
              </a:rPr>
              <a:t>15</a:t>
            </a:r>
            <a:endParaRPr lang="en-US" dirty="0">
              <a:solidFill>
                <a:srgbClr val="FF0000"/>
              </a:solidFill>
            </a:endParaRPr>
          </a:p>
        </p:txBody>
      </p:sp>
      <p:cxnSp>
        <p:nvCxnSpPr>
          <p:cNvPr id="11" name="Straight Arrow Connector 10"/>
          <p:cNvCxnSpPr/>
          <p:nvPr/>
        </p:nvCxnSpPr>
        <p:spPr>
          <a:xfrm flipH="1">
            <a:off x="2552700" y="1448893"/>
            <a:ext cx="57912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219200" y="1448893"/>
            <a:ext cx="7162800" cy="14917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743200" y="3886200"/>
            <a:ext cx="457200" cy="381000"/>
          </a:xfrm>
          <a:prstGeom prst="rect">
            <a:avLst/>
          </a:prstGeom>
          <a:noFill/>
        </p:spPr>
        <p:txBody>
          <a:bodyPr wrap="square" rtlCol="0">
            <a:spAutoFit/>
          </a:bodyPr>
          <a:lstStyle/>
          <a:p>
            <a:r>
              <a:rPr lang="en-US" dirty="0" smtClean="0">
                <a:solidFill>
                  <a:srgbClr val="FF0000"/>
                </a:solidFill>
              </a:rPr>
              <a:t>16</a:t>
            </a:r>
            <a:endParaRPr lang="en-US" dirty="0">
              <a:solidFill>
                <a:srgbClr val="FF0000"/>
              </a:solidFill>
            </a:endParaRPr>
          </a:p>
        </p:txBody>
      </p:sp>
      <p:sp>
        <p:nvSpPr>
          <p:cNvPr id="17" name="TextBox 16"/>
          <p:cNvSpPr txBox="1"/>
          <p:nvPr/>
        </p:nvSpPr>
        <p:spPr>
          <a:xfrm>
            <a:off x="5524500" y="4760130"/>
            <a:ext cx="533400" cy="369332"/>
          </a:xfrm>
          <a:prstGeom prst="rect">
            <a:avLst/>
          </a:prstGeom>
          <a:noFill/>
        </p:spPr>
        <p:txBody>
          <a:bodyPr wrap="square" rtlCol="0">
            <a:spAutoFit/>
          </a:bodyPr>
          <a:lstStyle/>
          <a:p>
            <a:r>
              <a:rPr lang="en-US" dirty="0" smtClean="0">
                <a:solidFill>
                  <a:srgbClr val="FF0000"/>
                </a:solidFill>
              </a:rPr>
              <a:t>17</a:t>
            </a:r>
            <a:endParaRPr lang="en-US" dirty="0">
              <a:solidFill>
                <a:srgbClr val="FF0000"/>
              </a:solidFill>
            </a:endParaRPr>
          </a:p>
        </p:txBody>
      </p:sp>
      <p:sp>
        <p:nvSpPr>
          <p:cNvPr id="18" name="TextBox 17"/>
          <p:cNvSpPr txBox="1"/>
          <p:nvPr/>
        </p:nvSpPr>
        <p:spPr>
          <a:xfrm>
            <a:off x="5181600" y="2743200"/>
            <a:ext cx="3048000" cy="923330"/>
          </a:xfrm>
          <a:prstGeom prst="rect">
            <a:avLst/>
          </a:prstGeom>
          <a:noFill/>
        </p:spPr>
        <p:txBody>
          <a:bodyPr wrap="square" rtlCol="0">
            <a:spAutoFit/>
          </a:bodyPr>
          <a:lstStyle/>
          <a:p>
            <a:r>
              <a:rPr lang="en-US" dirty="0" smtClean="0">
                <a:solidFill>
                  <a:srgbClr val="FF0000"/>
                </a:solidFill>
              </a:rPr>
              <a:t>This will change to Valid after budget check (#17), and </a:t>
            </a:r>
            <a:r>
              <a:rPr lang="en-US" dirty="0" err="1" smtClean="0">
                <a:solidFill>
                  <a:srgbClr val="FF0000"/>
                </a:solidFill>
              </a:rPr>
              <a:t>req</a:t>
            </a:r>
            <a:r>
              <a:rPr lang="en-US" dirty="0" smtClean="0">
                <a:solidFill>
                  <a:srgbClr val="FF0000"/>
                </a:solidFill>
              </a:rPr>
              <a:t> will be pre-encumbered.</a:t>
            </a:r>
            <a:endParaRPr lang="en-US" dirty="0"/>
          </a:p>
        </p:txBody>
      </p:sp>
      <p:sp>
        <p:nvSpPr>
          <p:cNvPr id="19" name="Oval 18"/>
          <p:cNvSpPr/>
          <p:nvPr/>
        </p:nvSpPr>
        <p:spPr>
          <a:xfrm>
            <a:off x="4800600" y="2447330"/>
            <a:ext cx="3352800" cy="1219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087091" y="3886200"/>
            <a:ext cx="2590800" cy="923330"/>
          </a:xfrm>
          <a:prstGeom prst="rect">
            <a:avLst/>
          </a:prstGeom>
          <a:noFill/>
        </p:spPr>
        <p:txBody>
          <a:bodyPr wrap="square" rtlCol="0">
            <a:spAutoFit/>
          </a:bodyPr>
          <a:lstStyle/>
          <a:p>
            <a:r>
              <a:rPr lang="en-US" dirty="0" smtClean="0">
                <a:solidFill>
                  <a:srgbClr val="FF0000"/>
                </a:solidFill>
              </a:rPr>
              <a:t>Pre-encumbrance will show here</a:t>
            </a:r>
          </a:p>
          <a:p>
            <a:endParaRPr lang="en-US" dirty="0"/>
          </a:p>
        </p:txBody>
      </p:sp>
      <p:sp>
        <p:nvSpPr>
          <p:cNvPr id="5" name="Oval 4"/>
          <p:cNvSpPr/>
          <p:nvPr/>
        </p:nvSpPr>
        <p:spPr>
          <a:xfrm>
            <a:off x="3771900" y="3886200"/>
            <a:ext cx="27051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6477000" y="4191000"/>
            <a:ext cx="20089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762000" y="2194760"/>
            <a:ext cx="7162800" cy="369332"/>
          </a:xfrm>
          <a:prstGeom prst="rect">
            <a:avLst/>
          </a:prstGeom>
          <a:noFill/>
        </p:spPr>
        <p:txBody>
          <a:bodyPr wrap="square" rtlCol="0">
            <a:spAutoFit/>
          </a:bodyPr>
          <a:lstStyle/>
          <a:p>
            <a:r>
              <a:rPr lang="en-US" dirty="0" smtClean="0">
                <a:solidFill>
                  <a:srgbClr val="FF0000"/>
                </a:solidFill>
              </a:rPr>
              <a:t>Type justifications and notes here.</a:t>
            </a:r>
            <a:endParaRPr lang="en-US" dirty="0">
              <a:solidFill>
                <a:srgbClr val="FF0000"/>
              </a:solidFill>
            </a:endParaRPr>
          </a:p>
        </p:txBody>
      </p:sp>
      <p:cxnSp>
        <p:nvCxnSpPr>
          <p:cNvPr id="15" name="Straight Arrow Connector 14"/>
          <p:cNvCxnSpPr>
            <a:stCxn id="9" idx="1"/>
          </p:cNvCxnSpPr>
          <p:nvPr/>
        </p:nvCxnSpPr>
        <p:spPr>
          <a:xfrm flipH="1">
            <a:off x="2971800" y="1448893"/>
            <a:ext cx="5410200" cy="83710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7" idx="2"/>
          </p:cNvCxnSpPr>
          <p:nvPr/>
        </p:nvCxnSpPr>
        <p:spPr>
          <a:xfrm flipH="1">
            <a:off x="2819400" y="3200400"/>
            <a:ext cx="190500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91045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1062</TotalTime>
  <Words>183</Words>
  <Application>Microsoft Office PowerPoint</Application>
  <PresentationFormat>On-screen Show (4:3)</PresentationFormat>
  <Paragraphs>45</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Store Requisition</vt:lpstr>
      <vt:lpstr> 3.   For store/warehouse  items, click on lookup icon      and choose Item ID. </vt:lpstr>
      <vt:lpstr>4.   When you click on Item ID:  Supplier Item ID, Description, UOM, Category, Price, &amp; Supplier Name will be automatically filled.   5.   Type in Quantity. If you need additional items, click  on plus  sign (+) and repeat steps 3 to 5 as needed. 6.   Click Add to Cart.  7.   Item on cart will indicate number of lines.  8.   Click on Checkout.</vt:lpstr>
      <vt:lpstr>9.   Enter Requisition Name.  For stores, requisition name should start with SXXXXXXXX. 10. If you are using the same chartstring for multiple lines, click on Select All/Deselect All. (If not, click on line items and add chartstring individually.) 11.  Click on Mass Change link. </vt:lpstr>
      <vt:lpstr>12.  Enter Ship to Location ,  Due Date and Attention information. 13.  Enter Percent  and  Chartstring.  If using more than one (1) chartstring, indicate % to be charged to each account. Click on             to add or delete lines  as needed. 14.  Click OK.   Will appear.  Click OK.  </vt:lpstr>
      <vt:lpstr>15. Type Requisition Comments and  Approval Justification. Click Save and Submit. 16.  System assigns Requisition ID. Screen shows workflow (Requisition is with Lisa Lee for resource approval.) 17.  Click on Check Budget.  Budget status  should change to Valid.  </vt:lpstr>
    </vt:vector>
  </TitlesOfParts>
  <Company>Vista Unified School District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PeopleSoft</dc:title>
  <dc:creator>Alice Asias</dc:creator>
  <cp:lastModifiedBy>Alice Asias</cp:lastModifiedBy>
  <cp:revision>105</cp:revision>
  <cp:lastPrinted>2015-09-18T00:39:37Z</cp:lastPrinted>
  <dcterms:created xsi:type="dcterms:W3CDTF">2015-08-31T22:46:37Z</dcterms:created>
  <dcterms:modified xsi:type="dcterms:W3CDTF">2015-09-18T00:40:41Z</dcterms:modified>
</cp:coreProperties>
</file>