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7"/>
  </p:notesMasterIdLst>
  <p:sldIdLst>
    <p:sldId id="257" r:id="rId2"/>
    <p:sldId id="258" r:id="rId3"/>
    <p:sldId id="259" r:id="rId4"/>
    <p:sldId id="261" r:id="rId5"/>
    <p:sldId id="256" r:id="rId6"/>
    <p:sldId id="260" r:id="rId7"/>
    <p:sldId id="262" r:id="rId8"/>
    <p:sldId id="263" r:id="rId9"/>
    <p:sldId id="264" r:id="rId10"/>
    <p:sldId id="267" r:id="rId11"/>
    <p:sldId id="266" r:id="rId12"/>
    <p:sldId id="268" r:id="rId13"/>
    <p:sldId id="269" r:id="rId14"/>
    <p:sldId id="272" r:id="rId15"/>
    <p:sldId id="273" r:id="rId16"/>
  </p:sldIdLst>
  <p:sldSz cx="9753600" cy="77724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ce Asias" initials="AA" lastIdx="0" clrIdx="0">
    <p:extLst>
      <p:ext uri="{19B8F6BF-5375-455C-9EA6-DF929625EA0E}">
        <p15:presenceInfo xmlns:p15="http://schemas.microsoft.com/office/powerpoint/2012/main" userId="Alice Asia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0" d="100"/>
          <a:sy n="80" d="100"/>
        </p:scale>
        <p:origin x="1536" y="102"/>
      </p:cViewPr>
      <p:guideLst/>
    </p:cSldViewPr>
  </p:slideViewPr>
  <p:notesTextViewPr>
    <p:cViewPr>
      <p:scale>
        <a:sx n="1" d="1"/>
        <a:sy n="1" d="1"/>
      </p:scale>
      <p:origin x="0" y="0"/>
    </p:cViewPr>
  </p:notesTextViewPr>
  <p:notesViewPr>
    <p:cSldViewPr snapToGrid="0">
      <p:cViewPr varScale="1">
        <p:scale>
          <a:sx n="70" d="100"/>
          <a:sy n="70" d="100"/>
        </p:scale>
        <p:origin x="3144" y="31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411896" cy="132522"/>
          </a:xfrm>
          <a:prstGeom prst="rect">
            <a:avLst/>
          </a:prstGeom>
        </p:spPr>
        <p:txBody>
          <a:bodyPr vert="horz" lIns="90913" tIns="45457" rIns="90913" bIns="45457" rtlCol="0"/>
          <a:lstStyle>
            <a:lvl1pPr algn="l">
              <a:defRPr sz="1100"/>
            </a:lvl1pPr>
          </a:lstStyle>
          <a:p>
            <a:endParaRPr lang="en-US" dirty="0"/>
          </a:p>
        </p:txBody>
      </p:sp>
      <p:sp>
        <p:nvSpPr>
          <p:cNvPr id="3" name="Date Placeholder 2"/>
          <p:cNvSpPr>
            <a:spLocks noGrp="1"/>
          </p:cNvSpPr>
          <p:nvPr>
            <p:ph type="dt" idx="1"/>
          </p:nvPr>
        </p:nvSpPr>
        <p:spPr>
          <a:xfrm>
            <a:off x="4187693" y="0"/>
            <a:ext cx="2821127" cy="132522"/>
          </a:xfrm>
          <a:prstGeom prst="rect">
            <a:avLst/>
          </a:prstGeom>
        </p:spPr>
        <p:txBody>
          <a:bodyPr vert="horz" lIns="90913" tIns="45457" rIns="90913" bIns="45457" rtlCol="0"/>
          <a:lstStyle>
            <a:lvl1pPr algn="r">
              <a:defRPr sz="1100"/>
            </a:lvl1pPr>
          </a:lstStyle>
          <a:p>
            <a:fld id="{8E0BBB08-AD6A-41F4-939E-378F7209BB58}" type="datetimeFigureOut">
              <a:rPr lang="en-US" smtClean="0"/>
              <a:t>4/7/2017</a:t>
            </a:fld>
            <a:endParaRPr lang="en-US"/>
          </a:p>
        </p:txBody>
      </p:sp>
      <p:sp>
        <p:nvSpPr>
          <p:cNvPr id="4" name="Slide Image Placeholder 3"/>
          <p:cNvSpPr>
            <a:spLocks noGrp="1" noRot="1" noChangeAspect="1"/>
          </p:cNvSpPr>
          <p:nvPr>
            <p:ph type="sldImg" idx="2"/>
          </p:nvPr>
        </p:nvSpPr>
        <p:spPr>
          <a:xfrm>
            <a:off x="1050925" y="369888"/>
            <a:ext cx="4894263" cy="3900487"/>
          </a:xfrm>
          <a:prstGeom prst="rect">
            <a:avLst/>
          </a:prstGeom>
          <a:noFill/>
          <a:ln w="12700">
            <a:solidFill>
              <a:prstClr val="black"/>
            </a:solidFill>
          </a:ln>
        </p:spPr>
        <p:txBody>
          <a:bodyPr vert="horz" lIns="90913" tIns="45457" rIns="90913" bIns="45457" rtlCol="0" anchor="ctr"/>
          <a:lstStyle/>
          <a:p>
            <a:endParaRPr lang="en-US"/>
          </a:p>
        </p:txBody>
      </p:sp>
      <p:sp>
        <p:nvSpPr>
          <p:cNvPr id="5" name="Notes Placeholder 4"/>
          <p:cNvSpPr>
            <a:spLocks noGrp="1"/>
          </p:cNvSpPr>
          <p:nvPr>
            <p:ph type="body" sz="quarter" idx="3"/>
          </p:nvPr>
        </p:nvSpPr>
        <p:spPr>
          <a:xfrm>
            <a:off x="304800" y="4445006"/>
            <a:ext cx="6387548" cy="4354443"/>
          </a:xfrm>
          <a:prstGeom prst="rect">
            <a:avLst/>
          </a:prstGeom>
        </p:spPr>
        <p:txBody>
          <a:bodyPr vert="horz" lIns="90913" tIns="45457" rIns="90913" bIns="45457"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8" y="9037984"/>
            <a:ext cx="2597427" cy="198092"/>
          </a:xfrm>
          <a:prstGeom prst="rect">
            <a:avLst/>
          </a:prstGeom>
        </p:spPr>
        <p:txBody>
          <a:bodyPr vert="horz" lIns="90913" tIns="45457" rIns="90913" bIns="45457" rtlCol="0" anchor="b"/>
          <a:lstStyle>
            <a:lvl1pPr algn="l">
              <a:defRPr sz="1100"/>
            </a:lvl1pPr>
          </a:lstStyle>
          <a:p>
            <a:endParaRPr lang="en-US" dirty="0"/>
          </a:p>
        </p:txBody>
      </p:sp>
      <p:sp>
        <p:nvSpPr>
          <p:cNvPr id="7" name="Slide Number Placeholder 6"/>
          <p:cNvSpPr>
            <a:spLocks noGrp="1"/>
          </p:cNvSpPr>
          <p:nvPr>
            <p:ph type="sldNum" sz="quarter" idx="5"/>
          </p:nvPr>
        </p:nvSpPr>
        <p:spPr>
          <a:xfrm>
            <a:off x="4187688" y="9037984"/>
            <a:ext cx="2870408" cy="198092"/>
          </a:xfrm>
          <a:prstGeom prst="rect">
            <a:avLst/>
          </a:prstGeom>
        </p:spPr>
        <p:txBody>
          <a:bodyPr vert="horz" lIns="90913" tIns="45457" rIns="90913" bIns="45457" rtlCol="0" anchor="b"/>
          <a:lstStyle>
            <a:lvl1pPr algn="r">
              <a:defRPr sz="1100"/>
            </a:lvl1pPr>
          </a:lstStyle>
          <a:p>
            <a:fld id="{DE6CE423-4794-4D67-91C4-40B3D71F8D9D}" type="slidenum">
              <a:rPr lang="en-US" smtClean="0"/>
              <a:t>‹#›</a:t>
            </a:fld>
            <a:endParaRPr lang="en-US"/>
          </a:p>
        </p:txBody>
      </p:sp>
    </p:spTree>
    <p:extLst>
      <p:ext uri="{BB962C8B-B14F-4D97-AF65-F5344CB8AC3E}">
        <p14:creationId xmlns:p14="http://schemas.microsoft.com/office/powerpoint/2010/main" val="2159377555"/>
      </p:ext>
    </p:extLst>
  </p:cSld>
  <p:clrMap bg1="lt1" tx1="dk1" bg2="lt2" tx2="dk2" accent1="accent1" accent2="accent2" accent3="accent3" accent4="accent4" accent5="accent5" accent6="accent6" hlink="hlink" folHlink="folHlink"/>
  <p:notesStyle>
    <a:lvl1pPr marL="0" algn="l" defTabSz="1024128" rtl="0" eaLnBrk="1" latinLnBrk="0" hangingPunct="1">
      <a:defRPr sz="1344" kern="1200">
        <a:solidFill>
          <a:schemeClr val="tx1"/>
        </a:solidFill>
        <a:latin typeface="+mn-lt"/>
        <a:ea typeface="+mn-ea"/>
        <a:cs typeface="+mn-cs"/>
      </a:defRPr>
    </a:lvl1pPr>
    <a:lvl2pPr marL="512064" algn="l" defTabSz="1024128" rtl="0" eaLnBrk="1" latinLnBrk="0" hangingPunct="1">
      <a:defRPr sz="1344" kern="1200">
        <a:solidFill>
          <a:schemeClr val="tx1"/>
        </a:solidFill>
        <a:latin typeface="+mn-lt"/>
        <a:ea typeface="+mn-ea"/>
        <a:cs typeface="+mn-cs"/>
      </a:defRPr>
    </a:lvl2pPr>
    <a:lvl3pPr marL="1024128" algn="l" defTabSz="1024128" rtl="0" eaLnBrk="1" latinLnBrk="0" hangingPunct="1">
      <a:defRPr sz="1344" kern="1200">
        <a:solidFill>
          <a:schemeClr val="tx1"/>
        </a:solidFill>
        <a:latin typeface="+mn-lt"/>
        <a:ea typeface="+mn-ea"/>
        <a:cs typeface="+mn-cs"/>
      </a:defRPr>
    </a:lvl3pPr>
    <a:lvl4pPr marL="1536192" algn="l" defTabSz="1024128" rtl="0" eaLnBrk="1" latinLnBrk="0" hangingPunct="1">
      <a:defRPr sz="1344" kern="1200">
        <a:solidFill>
          <a:schemeClr val="tx1"/>
        </a:solidFill>
        <a:latin typeface="+mn-lt"/>
        <a:ea typeface="+mn-ea"/>
        <a:cs typeface="+mn-cs"/>
      </a:defRPr>
    </a:lvl4pPr>
    <a:lvl5pPr marL="2048256" algn="l" defTabSz="1024128" rtl="0" eaLnBrk="1" latinLnBrk="0" hangingPunct="1">
      <a:defRPr sz="1344" kern="1200">
        <a:solidFill>
          <a:schemeClr val="tx1"/>
        </a:solidFill>
        <a:latin typeface="+mn-lt"/>
        <a:ea typeface="+mn-ea"/>
        <a:cs typeface="+mn-cs"/>
      </a:defRPr>
    </a:lvl5pPr>
    <a:lvl6pPr marL="2560320" algn="l" defTabSz="1024128" rtl="0" eaLnBrk="1" latinLnBrk="0" hangingPunct="1">
      <a:defRPr sz="1344" kern="1200">
        <a:solidFill>
          <a:schemeClr val="tx1"/>
        </a:solidFill>
        <a:latin typeface="+mn-lt"/>
        <a:ea typeface="+mn-ea"/>
        <a:cs typeface="+mn-cs"/>
      </a:defRPr>
    </a:lvl6pPr>
    <a:lvl7pPr marL="3072384" algn="l" defTabSz="1024128" rtl="0" eaLnBrk="1" latinLnBrk="0" hangingPunct="1">
      <a:defRPr sz="1344" kern="1200">
        <a:solidFill>
          <a:schemeClr val="tx1"/>
        </a:solidFill>
        <a:latin typeface="+mn-lt"/>
        <a:ea typeface="+mn-ea"/>
        <a:cs typeface="+mn-cs"/>
      </a:defRPr>
    </a:lvl7pPr>
    <a:lvl8pPr marL="3584448" algn="l" defTabSz="1024128" rtl="0" eaLnBrk="1" latinLnBrk="0" hangingPunct="1">
      <a:defRPr sz="1344" kern="1200">
        <a:solidFill>
          <a:schemeClr val="tx1"/>
        </a:solidFill>
        <a:latin typeface="+mn-lt"/>
        <a:ea typeface="+mn-ea"/>
        <a:cs typeface="+mn-cs"/>
      </a:defRPr>
    </a:lvl8pPr>
    <a:lvl9pPr marL="4096512" algn="l" defTabSz="1024128" rtl="0" eaLnBrk="1" latinLnBrk="0" hangingPunct="1">
      <a:defRPr sz="1344"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1520" y="1272011"/>
            <a:ext cx="8290560" cy="2705947"/>
          </a:xfrm>
        </p:spPr>
        <p:txBody>
          <a:bodyPr anchor="b"/>
          <a:lstStyle>
            <a:lvl1pPr algn="ctr">
              <a:defRPr sz="6400"/>
            </a:lvl1pPr>
          </a:lstStyle>
          <a:p>
            <a:r>
              <a:rPr lang="en-US" smtClean="0"/>
              <a:t>Click to edit Master title style</a:t>
            </a:r>
            <a:endParaRPr lang="en-US" dirty="0"/>
          </a:p>
        </p:txBody>
      </p:sp>
      <p:sp>
        <p:nvSpPr>
          <p:cNvPr id="3" name="Subtitle 2"/>
          <p:cNvSpPr>
            <a:spLocks noGrp="1"/>
          </p:cNvSpPr>
          <p:nvPr>
            <p:ph type="subTitle" idx="1"/>
          </p:nvPr>
        </p:nvSpPr>
        <p:spPr>
          <a:xfrm>
            <a:off x="1219200" y="4082310"/>
            <a:ext cx="7315200" cy="1876530"/>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B8F32-A17B-495A-8F3D-22F5DD12488C}" type="datetime1">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2641843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C1759D-539E-4EC2-A586-861037971C94}" type="datetime1">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3926423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5481" y="1937705"/>
            <a:ext cx="8412480" cy="3233102"/>
          </a:xfrm>
        </p:spPr>
        <p:txBody>
          <a:bodyPr anchor="b"/>
          <a:lstStyle>
            <a:lvl1pPr>
              <a:defRPr sz="6400"/>
            </a:lvl1pPr>
          </a:lstStyle>
          <a:p>
            <a:r>
              <a:rPr lang="en-US" smtClean="0"/>
              <a:t>Click to edit Master title style</a:t>
            </a:r>
            <a:endParaRPr lang="en-US" dirty="0"/>
          </a:p>
        </p:txBody>
      </p:sp>
      <p:sp>
        <p:nvSpPr>
          <p:cNvPr id="3" name="Text Placeholder 2"/>
          <p:cNvSpPr>
            <a:spLocks noGrp="1"/>
          </p:cNvSpPr>
          <p:nvPr>
            <p:ph type="body" idx="1"/>
          </p:nvPr>
        </p:nvSpPr>
        <p:spPr>
          <a:xfrm>
            <a:off x="665481" y="5201393"/>
            <a:ext cx="8412480" cy="1700212"/>
          </a:xfrm>
        </p:spPr>
        <p:txBody>
          <a:bodyPr/>
          <a:lstStyle>
            <a:lvl1pPr marL="0" indent="0">
              <a:buNone/>
              <a:defRPr sz="2560">
                <a:solidFill>
                  <a:schemeClr val="tx1"/>
                </a:solidFill>
              </a:defRPr>
            </a:lvl1pPr>
            <a:lvl2pPr marL="487695" indent="0">
              <a:buNone/>
              <a:defRPr sz="2133">
                <a:solidFill>
                  <a:schemeClr val="tx1">
                    <a:tint val="75000"/>
                  </a:schemeClr>
                </a:solidFill>
              </a:defRPr>
            </a:lvl2pPr>
            <a:lvl3pPr marL="975390" indent="0">
              <a:buNone/>
              <a:defRPr sz="1920">
                <a:solidFill>
                  <a:schemeClr val="tx1">
                    <a:tint val="75000"/>
                  </a:schemeClr>
                </a:solidFill>
              </a:defRPr>
            </a:lvl3pPr>
            <a:lvl4pPr marL="1463086" indent="0">
              <a:buNone/>
              <a:defRPr sz="1707">
                <a:solidFill>
                  <a:schemeClr val="tx1">
                    <a:tint val="75000"/>
                  </a:schemeClr>
                </a:solidFill>
              </a:defRPr>
            </a:lvl4pPr>
            <a:lvl5pPr marL="1950781" indent="0">
              <a:buNone/>
              <a:defRPr sz="1707">
                <a:solidFill>
                  <a:schemeClr val="tx1">
                    <a:tint val="75000"/>
                  </a:schemeClr>
                </a:solidFill>
              </a:defRPr>
            </a:lvl5pPr>
            <a:lvl6pPr marL="2438476" indent="0">
              <a:buNone/>
              <a:defRPr sz="1707">
                <a:solidFill>
                  <a:schemeClr val="tx1">
                    <a:tint val="75000"/>
                  </a:schemeClr>
                </a:solidFill>
              </a:defRPr>
            </a:lvl6pPr>
            <a:lvl7pPr marL="2926171" indent="0">
              <a:buNone/>
              <a:defRPr sz="1707">
                <a:solidFill>
                  <a:schemeClr val="tx1">
                    <a:tint val="75000"/>
                  </a:schemeClr>
                </a:solidFill>
              </a:defRPr>
            </a:lvl7pPr>
            <a:lvl8pPr marL="3413867" indent="0">
              <a:buNone/>
              <a:defRPr sz="1707">
                <a:solidFill>
                  <a:schemeClr val="tx1">
                    <a:tint val="75000"/>
                  </a:schemeClr>
                </a:solidFill>
              </a:defRPr>
            </a:lvl8pPr>
            <a:lvl9pPr marL="3901562" indent="0">
              <a:buNone/>
              <a:defRPr sz="1707">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C440DE3-8C32-4A26-B414-4AD20436B5F4}" type="datetime1">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36485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0560" y="2069042"/>
            <a:ext cx="4145280" cy="49315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37760" y="2069042"/>
            <a:ext cx="4145280" cy="49315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FA4FA59-33ED-4356-8B0A-77ADB576C6C0}" type="datetime1">
              <a:rPr lang="en-US" smtClean="0"/>
              <a:t>4/7/2017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1306460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1830" y="413810"/>
            <a:ext cx="8412480" cy="1502305"/>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1832" y="1905318"/>
            <a:ext cx="4126229" cy="933767"/>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smtClean="0"/>
              <a:t>Edit Master text styles</a:t>
            </a:r>
          </a:p>
        </p:txBody>
      </p:sp>
      <p:sp>
        <p:nvSpPr>
          <p:cNvPr id="4" name="Content Placeholder 3"/>
          <p:cNvSpPr>
            <a:spLocks noGrp="1"/>
          </p:cNvSpPr>
          <p:nvPr>
            <p:ph sz="half" idx="2"/>
          </p:nvPr>
        </p:nvSpPr>
        <p:spPr>
          <a:xfrm>
            <a:off x="671832" y="2839085"/>
            <a:ext cx="4126229" cy="417586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37761" y="1905318"/>
            <a:ext cx="4146550" cy="933767"/>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smtClean="0"/>
              <a:t>Edit Master text styles</a:t>
            </a:r>
          </a:p>
        </p:txBody>
      </p:sp>
      <p:sp>
        <p:nvSpPr>
          <p:cNvPr id="6" name="Content Placeholder 5"/>
          <p:cNvSpPr>
            <a:spLocks noGrp="1"/>
          </p:cNvSpPr>
          <p:nvPr>
            <p:ph sz="quarter" idx="4"/>
          </p:nvPr>
        </p:nvSpPr>
        <p:spPr>
          <a:xfrm>
            <a:off x="4937761" y="2839085"/>
            <a:ext cx="4146550" cy="417586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5541115-B456-4E0C-AB42-62E9DE058234}" type="datetime1">
              <a:rPr lang="en-US" smtClean="0"/>
              <a:t>4/7/2017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3824781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63EB152-1A58-405B-9A5F-99C10ADBA9EA}" type="datetime1">
              <a:rPr lang="en-US" smtClean="0"/>
              <a:t>4/7/2017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1265501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EF1B4C-89B2-4ABD-9274-66E247CEAABD}" type="datetime1">
              <a:rPr lang="en-US" smtClean="0"/>
              <a:t>4/7/2017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3409238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830" y="518160"/>
            <a:ext cx="3145790" cy="1813560"/>
          </a:xfrm>
        </p:spPr>
        <p:txBody>
          <a:bodyPr anchor="b"/>
          <a:lstStyle>
            <a:lvl1pPr>
              <a:defRPr sz="3413"/>
            </a:lvl1pPr>
          </a:lstStyle>
          <a:p>
            <a:r>
              <a:rPr lang="en-US" smtClean="0"/>
              <a:t>Click to edit Master title style</a:t>
            </a:r>
            <a:endParaRPr lang="en-US" dirty="0"/>
          </a:p>
        </p:txBody>
      </p:sp>
      <p:sp>
        <p:nvSpPr>
          <p:cNvPr id="3" name="Content Placeholder 2"/>
          <p:cNvSpPr>
            <a:spLocks noGrp="1"/>
          </p:cNvSpPr>
          <p:nvPr>
            <p:ph idx="1"/>
          </p:nvPr>
        </p:nvSpPr>
        <p:spPr>
          <a:xfrm>
            <a:off x="4146550" y="1119083"/>
            <a:ext cx="4937760" cy="5523442"/>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1830" y="2331720"/>
            <a:ext cx="3145790" cy="4319800"/>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smtClean="0"/>
              <a:t>Edit Master text styles</a:t>
            </a:r>
          </a:p>
        </p:txBody>
      </p:sp>
      <p:sp>
        <p:nvSpPr>
          <p:cNvPr id="5" name="Date Placeholder 4"/>
          <p:cNvSpPr>
            <a:spLocks noGrp="1"/>
          </p:cNvSpPr>
          <p:nvPr>
            <p:ph type="dt" sz="half" idx="10"/>
          </p:nvPr>
        </p:nvSpPr>
        <p:spPr/>
        <p:txBody>
          <a:bodyPr/>
          <a:lstStyle/>
          <a:p>
            <a:fld id="{74DE285E-B43A-4CB4-93AB-09E8D4C68ED9}" type="datetime1">
              <a:rPr lang="en-US" smtClean="0"/>
              <a:t>4/7/2017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1295458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830" y="518160"/>
            <a:ext cx="3145790" cy="1813560"/>
          </a:xfrm>
        </p:spPr>
        <p:txBody>
          <a:bodyPr anchor="b"/>
          <a:lstStyle>
            <a:lvl1pPr>
              <a:defRPr sz="3413"/>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146550" y="1119083"/>
            <a:ext cx="4937760" cy="5523442"/>
          </a:xfrm>
        </p:spPr>
        <p:txBody>
          <a:bodyPr anchor="t"/>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r>
              <a:rPr lang="en-US" smtClean="0"/>
              <a:t>Click icon to add picture</a:t>
            </a:r>
            <a:endParaRPr lang="en-US" dirty="0"/>
          </a:p>
        </p:txBody>
      </p:sp>
      <p:sp>
        <p:nvSpPr>
          <p:cNvPr id="4" name="Text Placeholder 3"/>
          <p:cNvSpPr>
            <a:spLocks noGrp="1"/>
          </p:cNvSpPr>
          <p:nvPr>
            <p:ph type="body" sz="half" idx="2"/>
          </p:nvPr>
        </p:nvSpPr>
        <p:spPr>
          <a:xfrm>
            <a:off x="671830" y="2331720"/>
            <a:ext cx="3145790" cy="4319800"/>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smtClean="0"/>
              <a:t>Edit Master text styles</a:t>
            </a:r>
          </a:p>
        </p:txBody>
      </p:sp>
      <p:sp>
        <p:nvSpPr>
          <p:cNvPr id="5" name="Date Placeholder 4"/>
          <p:cNvSpPr>
            <a:spLocks noGrp="1"/>
          </p:cNvSpPr>
          <p:nvPr>
            <p:ph type="dt" sz="half" idx="10"/>
          </p:nvPr>
        </p:nvSpPr>
        <p:spPr/>
        <p:txBody>
          <a:bodyPr/>
          <a:lstStyle/>
          <a:p>
            <a:fld id="{D7D4D10B-F4DD-42DA-9D09-3CF23E1E343A}" type="datetime1">
              <a:rPr lang="en-US" smtClean="0"/>
              <a:t>4/7/2017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2127502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B0CF3A-0125-4BBD-835A-C4294F692984}" type="datetime1">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2067356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9921" y="413808"/>
            <a:ext cx="2103120" cy="658675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0561" y="413808"/>
            <a:ext cx="6187440" cy="65867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98310C-F12F-4482-89E3-BE24C37F1BC7}" type="datetime1">
              <a:rPr lang="en-US" smtClean="0"/>
              <a:t>4/7/2017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3B5FB8-F771-4F8B-86B7-B58D4747E412}" type="slidenum">
              <a:rPr lang="en-US" smtClean="0"/>
              <a:t>‹#›</a:t>
            </a:fld>
            <a:endParaRPr lang="en-US"/>
          </a:p>
        </p:txBody>
      </p:sp>
    </p:spTree>
    <p:extLst>
      <p:ext uri="{BB962C8B-B14F-4D97-AF65-F5344CB8AC3E}">
        <p14:creationId xmlns:p14="http://schemas.microsoft.com/office/powerpoint/2010/main" val="106362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0560" y="413810"/>
            <a:ext cx="8412480" cy="150230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0560" y="2069042"/>
            <a:ext cx="8412480" cy="49315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70560" y="7203865"/>
            <a:ext cx="2194560" cy="413808"/>
          </a:xfrm>
          <a:prstGeom prst="rect">
            <a:avLst/>
          </a:prstGeom>
        </p:spPr>
        <p:txBody>
          <a:bodyPr vert="horz" lIns="91440" tIns="45720" rIns="91440" bIns="45720" rtlCol="0" anchor="ctr"/>
          <a:lstStyle>
            <a:lvl1pPr algn="l">
              <a:defRPr sz="1280">
                <a:solidFill>
                  <a:schemeClr val="tx1">
                    <a:tint val="75000"/>
                  </a:schemeClr>
                </a:solidFill>
              </a:defRPr>
            </a:lvl1pPr>
          </a:lstStyle>
          <a:p>
            <a:fld id="{2B15F35E-3816-4628-8A67-9C526E7A449E}" type="datetime1">
              <a:rPr lang="en-US" smtClean="0"/>
              <a:t>4/7/2017</a:t>
            </a:fld>
            <a:endParaRPr lang="en-US"/>
          </a:p>
        </p:txBody>
      </p:sp>
      <p:sp>
        <p:nvSpPr>
          <p:cNvPr id="5" name="Footer Placeholder 4"/>
          <p:cNvSpPr>
            <a:spLocks noGrp="1"/>
          </p:cNvSpPr>
          <p:nvPr>
            <p:ph type="ftr" sz="quarter" idx="3"/>
          </p:nvPr>
        </p:nvSpPr>
        <p:spPr>
          <a:xfrm>
            <a:off x="3230880" y="7203865"/>
            <a:ext cx="3291840" cy="413808"/>
          </a:xfrm>
          <a:prstGeom prst="rect">
            <a:avLst/>
          </a:prstGeom>
        </p:spPr>
        <p:txBody>
          <a:bodyPr vert="horz" lIns="91440" tIns="45720" rIns="91440" bIns="45720" rtlCol="0" anchor="ctr"/>
          <a:lstStyle>
            <a:lvl1pPr algn="ctr">
              <a:defRPr sz="1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88480" y="7203865"/>
            <a:ext cx="2194560" cy="413808"/>
          </a:xfrm>
          <a:prstGeom prst="rect">
            <a:avLst/>
          </a:prstGeom>
        </p:spPr>
        <p:txBody>
          <a:bodyPr vert="horz" lIns="91440" tIns="45720" rIns="91440" bIns="45720" rtlCol="0" anchor="ctr"/>
          <a:lstStyle>
            <a:lvl1pPr algn="r">
              <a:defRPr sz="1280">
                <a:solidFill>
                  <a:schemeClr val="tx1">
                    <a:tint val="75000"/>
                  </a:schemeClr>
                </a:solidFill>
              </a:defRPr>
            </a:lvl1pPr>
          </a:lstStyle>
          <a:p>
            <a:fld id="{F43B5FB8-F771-4F8B-86B7-B58D4747E412}" type="slidenum">
              <a:rPr lang="en-US" smtClean="0"/>
              <a:t>‹#›</a:t>
            </a:fld>
            <a:endParaRPr lang="en-US"/>
          </a:p>
        </p:txBody>
      </p:sp>
    </p:spTree>
    <p:extLst>
      <p:ext uri="{BB962C8B-B14F-4D97-AF65-F5344CB8AC3E}">
        <p14:creationId xmlns:p14="http://schemas.microsoft.com/office/powerpoint/2010/main" val="284691985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1" y="348917"/>
            <a:ext cx="7772401" cy="890336"/>
          </a:xfrm>
        </p:spPr>
        <p:txBody>
          <a:bodyPr>
            <a:normAutofit/>
          </a:bodyPr>
          <a:lstStyle/>
          <a:p>
            <a:pPr algn="ctr"/>
            <a:r>
              <a:rPr lang="en-US" sz="4250" dirty="0">
                <a:solidFill>
                  <a:srgbClr val="0000FF"/>
                </a:solidFill>
                <a:latin typeface="Arial" panose="020B0604020202020204" pitchFamily="34" charset="0"/>
                <a:cs typeface="Arial" panose="020B0604020202020204" pitchFamily="34" charset="0"/>
              </a:rPr>
              <a:t>ADD UPDATE REQUISITIONS</a:t>
            </a:r>
          </a:p>
        </p:txBody>
      </p:sp>
      <p:sp>
        <p:nvSpPr>
          <p:cNvPr id="3" name="Content Placeholder 2"/>
          <p:cNvSpPr>
            <a:spLocks noGrp="1"/>
          </p:cNvSpPr>
          <p:nvPr>
            <p:ph sz="half" idx="1"/>
          </p:nvPr>
        </p:nvSpPr>
        <p:spPr>
          <a:xfrm>
            <a:off x="407671" y="1794933"/>
            <a:ext cx="4404360" cy="5322237"/>
          </a:xfrm>
        </p:spPr>
        <p:txBody>
          <a:bodyPr>
            <a:normAutofit/>
          </a:bodyPr>
          <a:lstStyle/>
          <a:p>
            <a:pPr marL="0" indent="0">
              <a:buNone/>
            </a:pPr>
            <a:r>
              <a:rPr lang="en-US" sz="1800" b="1" i="1" dirty="0">
                <a:solidFill>
                  <a:schemeClr val="accent6">
                    <a:lumMod val="75000"/>
                  </a:schemeClr>
                </a:solidFill>
              </a:rPr>
              <a:t>Why do we need to use new screen?</a:t>
            </a:r>
          </a:p>
          <a:p>
            <a:endParaRPr lang="en-US" sz="1800" b="1" i="1" dirty="0"/>
          </a:p>
          <a:p>
            <a:endParaRPr lang="en-US" sz="1800" b="1" i="1" dirty="0"/>
          </a:p>
          <a:p>
            <a:pPr marL="0" indent="0">
              <a:buNone/>
            </a:pPr>
            <a:endParaRPr lang="en-US" sz="1800" b="1" i="1" dirty="0"/>
          </a:p>
          <a:p>
            <a:pPr marL="0" indent="0">
              <a:buNone/>
            </a:pPr>
            <a:r>
              <a:rPr lang="en-US" sz="1800" b="1" i="1" dirty="0">
                <a:solidFill>
                  <a:schemeClr val="accent6">
                    <a:lumMod val="75000"/>
                  </a:schemeClr>
                </a:solidFill>
              </a:rPr>
              <a:t>What are the advantages of using </a:t>
            </a:r>
            <a:r>
              <a:rPr lang="en-US" sz="1800" b="1" i="1" dirty="0">
                <a:solidFill>
                  <a:srgbClr val="0000FF"/>
                </a:solidFill>
              </a:rPr>
              <a:t>Add/Update Requisition</a:t>
            </a:r>
            <a:r>
              <a:rPr lang="en-US" sz="1800" b="1" i="1" dirty="0"/>
              <a:t>?</a:t>
            </a:r>
          </a:p>
          <a:p>
            <a:pPr marL="0" indent="0">
              <a:buNone/>
            </a:pPr>
            <a:endParaRPr lang="en-US" sz="1800" b="1" i="1" dirty="0"/>
          </a:p>
          <a:p>
            <a:pPr marL="0" indent="0">
              <a:buNone/>
            </a:pPr>
            <a:endParaRPr lang="en-US" sz="1800" b="1" i="1" dirty="0"/>
          </a:p>
          <a:p>
            <a:pPr marL="0" indent="0">
              <a:buNone/>
            </a:pPr>
            <a:endParaRPr lang="en-US" sz="1800" b="1" i="1" dirty="0"/>
          </a:p>
          <a:p>
            <a:pPr marL="0" indent="0">
              <a:buNone/>
            </a:pPr>
            <a:endParaRPr lang="en-US" sz="1800" b="1" i="1" dirty="0"/>
          </a:p>
          <a:p>
            <a:pPr marL="0" indent="0">
              <a:buNone/>
            </a:pPr>
            <a:endParaRPr lang="en-US" sz="1800" b="1" i="1" dirty="0" smtClean="0"/>
          </a:p>
          <a:p>
            <a:pPr marL="0" indent="0">
              <a:buNone/>
            </a:pPr>
            <a:r>
              <a:rPr lang="en-US" sz="1800" b="1" i="1" dirty="0" smtClean="0">
                <a:solidFill>
                  <a:schemeClr val="accent6">
                    <a:lumMod val="75000"/>
                  </a:schemeClr>
                </a:solidFill>
              </a:rPr>
              <a:t>How </a:t>
            </a:r>
            <a:r>
              <a:rPr lang="en-US" sz="1800" b="1" i="1" dirty="0">
                <a:solidFill>
                  <a:schemeClr val="accent6">
                    <a:lumMod val="75000"/>
                  </a:schemeClr>
                </a:solidFill>
              </a:rPr>
              <a:t>do we check status of requisition on this new screen?</a:t>
            </a:r>
          </a:p>
          <a:p>
            <a:pPr marL="0" indent="0">
              <a:buNone/>
            </a:pPr>
            <a:endParaRPr lang="en-US" sz="1800" b="1" i="1" dirty="0"/>
          </a:p>
        </p:txBody>
      </p:sp>
      <p:sp>
        <p:nvSpPr>
          <p:cNvPr id="4" name="Content Placeholder 3"/>
          <p:cNvSpPr>
            <a:spLocks noGrp="1"/>
          </p:cNvSpPr>
          <p:nvPr>
            <p:ph sz="half" idx="2"/>
          </p:nvPr>
        </p:nvSpPr>
        <p:spPr>
          <a:xfrm>
            <a:off x="4941569" y="1794933"/>
            <a:ext cx="4404360" cy="5322237"/>
          </a:xfrm>
        </p:spPr>
        <p:txBody>
          <a:bodyPr>
            <a:normAutofit/>
          </a:bodyPr>
          <a:lstStyle/>
          <a:p>
            <a:r>
              <a:rPr lang="en-US" sz="1800" dirty="0">
                <a:solidFill>
                  <a:srgbClr val="0000FF"/>
                </a:solidFill>
              </a:rPr>
              <a:t>Add Update Requisitions </a:t>
            </a:r>
            <a:r>
              <a:rPr lang="en-US" sz="1800" dirty="0"/>
              <a:t>screen provides the ability to enter requisition in current year (2017) to be delivered and charged to the following fiscal year (2018). This is not available in </a:t>
            </a:r>
            <a:r>
              <a:rPr lang="en-US" sz="1800" dirty="0">
                <a:solidFill>
                  <a:srgbClr val="0000FF"/>
                </a:solidFill>
              </a:rPr>
              <a:t>Requisition</a:t>
            </a:r>
            <a:r>
              <a:rPr lang="en-US" sz="1800" dirty="0"/>
              <a:t>.</a:t>
            </a:r>
          </a:p>
          <a:p>
            <a:endParaRPr lang="en-US" sz="1800" dirty="0"/>
          </a:p>
          <a:p>
            <a:r>
              <a:rPr lang="en-US" sz="1800" dirty="0"/>
              <a:t>Originator has the ability to change:</a:t>
            </a:r>
          </a:p>
          <a:p>
            <a:pPr marL="0" indent="0">
              <a:buNone/>
            </a:pPr>
            <a:r>
              <a:rPr lang="en-US" sz="1800" dirty="0"/>
              <a:t>      </a:t>
            </a:r>
            <a:r>
              <a:rPr lang="en-US" sz="1800" dirty="0" smtClean="0">
                <a:solidFill>
                  <a:srgbClr val="7030A0"/>
                </a:solidFill>
              </a:rPr>
              <a:t>Amount, Category code, Supplier</a:t>
            </a:r>
            <a:endParaRPr lang="en-US" sz="1800" dirty="0">
              <a:solidFill>
                <a:srgbClr val="7030A0"/>
              </a:solidFill>
            </a:endParaRPr>
          </a:p>
          <a:p>
            <a:pPr marL="0" indent="0">
              <a:buNone/>
            </a:pPr>
            <a:r>
              <a:rPr lang="en-US" sz="1800" dirty="0" smtClean="0"/>
              <a:t>    </a:t>
            </a:r>
            <a:r>
              <a:rPr lang="en-US" sz="1800" dirty="0"/>
              <a:t>without deleting and adding back line items.</a:t>
            </a:r>
          </a:p>
          <a:p>
            <a:r>
              <a:rPr lang="en-US" sz="1800" dirty="0" smtClean="0"/>
              <a:t>More flexibility in splitting chart strings.</a:t>
            </a:r>
          </a:p>
          <a:p>
            <a:endParaRPr lang="en-US" sz="1800" dirty="0"/>
          </a:p>
          <a:p>
            <a:r>
              <a:rPr lang="en-US" sz="1800" dirty="0"/>
              <a:t>Continue to use </a:t>
            </a:r>
            <a:r>
              <a:rPr lang="en-US" sz="1800" dirty="0">
                <a:solidFill>
                  <a:srgbClr val="0000FF"/>
                </a:solidFill>
              </a:rPr>
              <a:t>Manage Requisition </a:t>
            </a:r>
            <a:r>
              <a:rPr lang="en-US" sz="1800" dirty="0"/>
              <a:t>screen.  </a:t>
            </a:r>
          </a:p>
          <a:p>
            <a:endParaRPr lang="en-US" sz="1800" dirty="0"/>
          </a:p>
          <a:p>
            <a:endParaRPr lang="en-US" sz="1800" dirty="0"/>
          </a:p>
        </p:txBody>
      </p:sp>
      <p:sp>
        <p:nvSpPr>
          <p:cNvPr id="5" name="Slide Number Placeholder 4"/>
          <p:cNvSpPr>
            <a:spLocks noGrp="1"/>
          </p:cNvSpPr>
          <p:nvPr>
            <p:ph type="sldNum" sz="quarter" idx="12"/>
          </p:nvPr>
        </p:nvSpPr>
        <p:spPr/>
        <p:txBody>
          <a:bodyPr/>
          <a:lstStyle/>
          <a:p>
            <a:fld id="{F43B5FB8-F771-4F8B-86B7-B58D4747E412}" type="slidenum">
              <a:rPr lang="en-US" smtClean="0"/>
              <a:t>1</a:t>
            </a:fld>
            <a:endParaRPr lang="en-US"/>
          </a:p>
        </p:txBody>
      </p:sp>
    </p:spTree>
    <p:extLst>
      <p:ext uri="{BB962C8B-B14F-4D97-AF65-F5344CB8AC3E}">
        <p14:creationId xmlns:p14="http://schemas.microsoft.com/office/powerpoint/2010/main" val="7770124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158" y="471161"/>
            <a:ext cx="8450225" cy="1741644"/>
          </a:xfrm>
        </p:spPr>
        <p:txBody>
          <a:bodyPr>
            <a:noAutofit/>
          </a:bodyPr>
          <a:lstStyle/>
          <a:p>
            <a:r>
              <a:rPr lang="en-US" sz="1800" dirty="0"/>
              <a:t>1.   Navigation:  </a:t>
            </a:r>
            <a:r>
              <a:rPr lang="en-US" sz="1800" dirty="0">
                <a:solidFill>
                  <a:schemeClr val="accent2">
                    <a:lumMod val="75000"/>
                  </a:schemeClr>
                </a:solidFill>
              </a:rPr>
              <a:t>Main Menu&gt;Purchasing&gt;Requisitions&gt;Add/Update Requisitions</a:t>
            </a:r>
            <a:r>
              <a:rPr lang="en-US" sz="1800" dirty="0"/>
              <a:t>.  </a:t>
            </a:r>
            <a:br>
              <a:rPr lang="en-US" sz="1800" dirty="0"/>
            </a:br>
            <a:r>
              <a:rPr lang="en-US" sz="1800" dirty="0"/>
              <a:t>2.   Click </a:t>
            </a:r>
            <a:r>
              <a:rPr lang="en-US" sz="1800" dirty="0">
                <a:solidFill>
                  <a:srgbClr val="0000FF"/>
                </a:solidFill>
              </a:rPr>
              <a:t>Add to Favorites</a:t>
            </a:r>
            <a:r>
              <a:rPr lang="en-US" sz="1800" dirty="0"/>
              <a:t>.  Next time you log in, you may access this screen from your </a:t>
            </a:r>
            <a:r>
              <a:rPr lang="en-US" sz="1800" dirty="0">
                <a:solidFill>
                  <a:srgbClr val="0000FF"/>
                </a:solidFill>
              </a:rPr>
              <a:t>Favorites</a:t>
            </a:r>
            <a:r>
              <a:rPr lang="en-US" sz="1800" dirty="0"/>
              <a:t>.</a:t>
            </a:r>
            <a:br>
              <a:rPr lang="en-US" sz="1800" dirty="0"/>
            </a:br>
            <a:r>
              <a:rPr lang="en-US" sz="1800" dirty="0"/>
              <a:t>3.   Click </a:t>
            </a:r>
            <a:r>
              <a:rPr lang="en-US" sz="1800" dirty="0">
                <a:solidFill>
                  <a:srgbClr val="0000FF"/>
                </a:solidFill>
              </a:rPr>
              <a:t>Add a New Value</a:t>
            </a:r>
            <a:r>
              <a:rPr lang="en-US" sz="1800" dirty="0"/>
              <a:t>.</a:t>
            </a:r>
            <a:br>
              <a:rPr lang="en-US" sz="1800" dirty="0"/>
            </a:br>
            <a:r>
              <a:rPr lang="en-US" sz="1800" dirty="0"/>
              <a:t>4.   Click </a:t>
            </a:r>
            <a:r>
              <a:rPr lang="en-US" sz="1800" dirty="0">
                <a:solidFill>
                  <a:srgbClr val="0000FF"/>
                </a:solidFill>
              </a:rPr>
              <a:t>Add</a:t>
            </a:r>
            <a:r>
              <a:rPr lang="en-US" sz="1800" dirty="0" smtClean="0"/>
              <a:t>.</a:t>
            </a:r>
            <a:br>
              <a:rPr lang="en-US" sz="1800" dirty="0" smtClean="0"/>
            </a:br>
            <a:r>
              <a:rPr lang="en-US" sz="1800" b="1" dirty="0" smtClean="0">
                <a:solidFill>
                  <a:srgbClr val="0000FF"/>
                </a:solidFill>
              </a:rPr>
              <a:t>Tip</a:t>
            </a:r>
            <a:r>
              <a:rPr lang="en-US" sz="1800" dirty="0" smtClean="0"/>
              <a:t>:  </a:t>
            </a:r>
            <a:r>
              <a:rPr lang="en-US" sz="1800" b="1" dirty="0" smtClean="0"/>
              <a:t>Personalize your screen </a:t>
            </a:r>
            <a:r>
              <a:rPr lang="en-US" sz="1800" dirty="0" smtClean="0"/>
              <a:t>to hide fields that are not to be used.  You only do this process once and your personalization remains.</a:t>
            </a:r>
            <a:endParaRPr lang="en-US" sz="1800" dirty="0"/>
          </a:p>
        </p:txBody>
      </p:sp>
      <p:pic>
        <p:nvPicPr>
          <p:cNvPr id="5" name="Content Placeholder 4" descr="Screen Clipping"/>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44158" y="2522662"/>
            <a:ext cx="8450225" cy="1471793"/>
          </a:xfrm>
        </p:spPr>
      </p:pic>
      <p:pic>
        <p:nvPicPr>
          <p:cNvPr id="4" name="Content Placeholder 3"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158" y="4398572"/>
            <a:ext cx="8348549" cy="2633302"/>
          </a:xfrm>
        </p:spPr>
      </p:pic>
      <p:sp>
        <p:nvSpPr>
          <p:cNvPr id="3" name="Slide Number Placeholder 2"/>
          <p:cNvSpPr>
            <a:spLocks noGrp="1"/>
          </p:cNvSpPr>
          <p:nvPr>
            <p:ph type="sldNum" sz="quarter" idx="12"/>
          </p:nvPr>
        </p:nvSpPr>
        <p:spPr/>
        <p:txBody>
          <a:bodyPr/>
          <a:lstStyle/>
          <a:p>
            <a:fld id="{F43B5FB8-F771-4F8B-86B7-B58D4747E412}" type="slidenum">
              <a:rPr lang="en-US" smtClean="0"/>
              <a:t>2</a:t>
            </a:fld>
            <a:endParaRPr lang="en-US"/>
          </a:p>
        </p:txBody>
      </p:sp>
      <p:sp>
        <p:nvSpPr>
          <p:cNvPr id="6" name="TextBox 5"/>
          <p:cNvSpPr txBox="1"/>
          <p:nvPr/>
        </p:nvSpPr>
        <p:spPr>
          <a:xfrm>
            <a:off x="3536212" y="2467008"/>
            <a:ext cx="406696" cy="398504"/>
          </a:xfrm>
          <a:prstGeom prst="rect">
            <a:avLst/>
          </a:prstGeom>
          <a:noFill/>
        </p:spPr>
        <p:txBody>
          <a:bodyPr wrap="square" rtlCol="0">
            <a:spAutoFit/>
          </a:bodyPr>
          <a:lstStyle/>
          <a:p>
            <a:r>
              <a:rPr lang="en-US" sz="1913" dirty="0">
                <a:solidFill>
                  <a:srgbClr val="FF0000"/>
                </a:solidFill>
              </a:rPr>
              <a:t>1</a:t>
            </a:r>
          </a:p>
        </p:txBody>
      </p:sp>
      <p:sp>
        <p:nvSpPr>
          <p:cNvPr id="7" name="TextBox 6"/>
          <p:cNvSpPr txBox="1"/>
          <p:nvPr/>
        </p:nvSpPr>
        <p:spPr>
          <a:xfrm>
            <a:off x="7893191" y="2646463"/>
            <a:ext cx="283934" cy="398504"/>
          </a:xfrm>
          <a:prstGeom prst="rect">
            <a:avLst/>
          </a:prstGeom>
          <a:noFill/>
        </p:spPr>
        <p:txBody>
          <a:bodyPr wrap="square" rtlCol="0">
            <a:spAutoFit/>
          </a:bodyPr>
          <a:lstStyle/>
          <a:p>
            <a:r>
              <a:rPr lang="en-US" sz="1913" dirty="0">
                <a:solidFill>
                  <a:srgbClr val="FF0000"/>
                </a:solidFill>
              </a:rPr>
              <a:t>2</a:t>
            </a:r>
          </a:p>
        </p:txBody>
      </p:sp>
      <p:sp>
        <p:nvSpPr>
          <p:cNvPr id="12" name="TextBox 11"/>
          <p:cNvSpPr txBox="1"/>
          <p:nvPr/>
        </p:nvSpPr>
        <p:spPr>
          <a:xfrm>
            <a:off x="2056473" y="3131073"/>
            <a:ext cx="327615" cy="398504"/>
          </a:xfrm>
          <a:prstGeom prst="rect">
            <a:avLst/>
          </a:prstGeom>
          <a:noFill/>
        </p:spPr>
        <p:txBody>
          <a:bodyPr wrap="square" rtlCol="0">
            <a:spAutoFit/>
          </a:bodyPr>
          <a:lstStyle/>
          <a:p>
            <a:r>
              <a:rPr lang="en-US" sz="1913" dirty="0">
                <a:solidFill>
                  <a:srgbClr val="FF0000"/>
                </a:solidFill>
              </a:rPr>
              <a:t>3</a:t>
            </a:r>
          </a:p>
        </p:txBody>
      </p:sp>
      <p:sp>
        <p:nvSpPr>
          <p:cNvPr id="15" name="TextBox 14"/>
          <p:cNvSpPr txBox="1"/>
          <p:nvPr/>
        </p:nvSpPr>
        <p:spPr>
          <a:xfrm>
            <a:off x="1079096" y="3690211"/>
            <a:ext cx="271130" cy="398504"/>
          </a:xfrm>
          <a:prstGeom prst="rect">
            <a:avLst/>
          </a:prstGeom>
          <a:noFill/>
        </p:spPr>
        <p:txBody>
          <a:bodyPr wrap="square" rtlCol="0">
            <a:spAutoFit/>
          </a:bodyPr>
          <a:lstStyle/>
          <a:p>
            <a:r>
              <a:rPr lang="en-US" sz="1913" dirty="0">
                <a:solidFill>
                  <a:srgbClr val="FF0000"/>
                </a:solidFill>
              </a:rPr>
              <a:t>4</a:t>
            </a:r>
          </a:p>
        </p:txBody>
      </p:sp>
      <p:cxnSp>
        <p:nvCxnSpPr>
          <p:cNvPr id="20" name="Straight Arrow Connector 19"/>
          <p:cNvCxnSpPr/>
          <p:nvPr/>
        </p:nvCxnSpPr>
        <p:spPr>
          <a:xfrm flipH="1">
            <a:off x="1806222" y="2814288"/>
            <a:ext cx="6502400" cy="34397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8060267" y="2522663"/>
            <a:ext cx="575733" cy="2916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44158" y="4312356"/>
            <a:ext cx="434938" cy="2709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0391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130" y="428979"/>
            <a:ext cx="8361253" cy="948266"/>
          </a:xfrm>
        </p:spPr>
        <p:txBody>
          <a:bodyPr>
            <a:noAutofit/>
          </a:bodyPr>
          <a:lstStyle/>
          <a:p>
            <a:r>
              <a:rPr lang="en-US" sz="1800" dirty="0" smtClean="0"/>
              <a:t>Here </a:t>
            </a:r>
            <a:r>
              <a:rPr lang="en-US" sz="1800" dirty="0"/>
              <a:t>are the steps to personalize your </a:t>
            </a:r>
            <a:r>
              <a:rPr lang="en-US" sz="1800" dirty="0" smtClean="0"/>
              <a:t>screen. </a:t>
            </a:r>
            <a:r>
              <a:rPr lang="en-US" sz="1800" dirty="0"/>
              <a:t/>
            </a:r>
            <a:br>
              <a:rPr lang="en-US" sz="1800" dirty="0"/>
            </a:br>
            <a:r>
              <a:rPr lang="en-US" sz="1800" dirty="0"/>
              <a:t>     a.   </a:t>
            </a:r>
            <a:r>
              <a:rPr lang="en-US" sz="1800" dirty="0" smtClean="0"/>
              <a:t>Click on </a:t>
            </a:r>
            <a:r>
              <a:rPr lang="en-US" sz="1800" dirty="0" smtClean="0">
                <a:solidFill>
                  <a:srgbClr val="0000FF"/>
                </a:solidFill>
              </a:rPr>
              <a:t>Requisition Defaults</a:t>
            </a:r>
            <a:r>
              <a:rPr lang="en-US" sz="1800" dirty="0" smtClean="0"/>
              <a:t>.</a:t>
            </a:r>
            <a:br>
              <a:rPr lang="en-US" sz="1800" dirty="0" smtClean="0"/>
            </a:br>
            <a:r>
              <a:rPr lang="en-US" sz="1800" dirty="0" smtClean="0"/>
              <a:t>     b.   Click </a:t>
            </a:r>
            <a:r>
              <a:rPr lang="en-US" sz="1800" dirty="0"/>
              <a:t>on </a:t>
            </a:r>
            <a:r>
              <a:rPr lang="en-US" sz="1800" dirty="0">
                <a:solidFill>
                  <a:srgbClr val="0000FF"/>
                </a:solidFill>
              </a:rPr>
              <a:t>Personalize</a:t>
            </a:r>
            <a:r>
              <a:rPr lang="en-US" sz="1800" dirty="0"/>
              <a:t>. Screen on next page opens.</a:t>
            </a:r>
            <a:br>
              <a:rPr lang="en-US" sz="1800" dirty="0"/>
            </a:br>
            <a:endParaRPr lang="en-US" sz="1800" dirty="0"/>
          </a:p>
        </p:txBody>
      </p:sp>
      <p:pic>
        <p:nvPicPr>
          <p:cNvPr id="8" name="Content Placeholder 7"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3130" y="1287711"/>
            <a:ext cx="8361253" cy="6005688"/>
          </a:xfrm>
        </p:spPr>
      </p:pic>
      <p:sp>
        <p:nvSpPr>
          <p:cNvPr id="3" name="Slide Number Placeholder 2"/>
          <p:cNvSpPr>
            <a:spLocks noGrp="1"/>
          </p:cNvSpPr>
          <p:nvPr>
            <p:ph type="sldNum" sz="quarter" idx="12"/>
          </p:nvPr>
        </p:nvSpPr>
        <p:spPr/>
        <p:txBody>
          <a:bodyPr/>
          <a:lstStyle/>
          <a:p>
            <a:fld id="{F43B5FB8-F771-4F8B-86B7-B58D4747E412}" type="slidenum">
              <a:rPr lang="en-US" smtClean="0"/>
              <a:t>3</a:t>
            </a:fld>
            <a:endParaRPr lang="en-US"/>
          </a:p>
        </p:txBody>
      </p:sp>
      <p:sp>
        <p:nvSpPr>
          <p:cNvPr id="4" name="Oval 3"/>
          <p:cNvSpPr/>
          <p:nvPr/>
        </p:nvSpPr>
        <p:spPr>
          <a:xfrm>
            <a:off x="2822222" y="1761067"/>
            <a:ext cx="1151467" cy="2596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141156" y="5836355"/>
            <a:ext cx="293511" cy="369332"/>
          </a:xfrm>
          <a:prstGeom prst="rect">
            <a:avLst/>
          </a:prstGeom>
          <a:noFill/>
        </p:spPr>
        <p:txBody>
          <a:bodyPr wrap="square" rtlCol="0">
            <a:spAutoFit/>
          </a:bodyPr>
          <a:lstStyle/>
          <a:p>
            <a:r>
              <a:rPr lang="en-US" dirty="0">
                <a:solidFill>
                  <a:srgbClr val="FF0000"/>
                </a:solidFill>
              </a:rPr>
              <a:t>b</a:t>
            </a:r>
          </a:p>
        </p:txBody>
      </p:sp>
      <p:cxnSp>
        <p:nvCxnSpPr>
          <p:cNvPr id="10" name="Straight Arrow Connector 9"/>
          <p:cNvCxnSpPr/>
          <p:nvPr/>
        </p:nvCxnSpPr>
        <p:spPr>
          <a:xfrm flipV="1">
            <a:off x="2698044" y="2020711"/>
            <a:ext cx="745067" cy="279964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708484" y="4635690"/>
            <a:ext cx="228600" cy="369332"/>
          </a:xfrm>
          <a:prstGeom prst="rect">
            <a:avLst/>
          </a:prstGeom>
          <a:noFill/>
        </p:spPr>
        <p:txBody>
          <a:bodyPr wrap="square" rtlCol="0">
            <a:spAutoFit/>
          </a:bodyPr>
          <a:lstStyle/>
          <a:p>
            <a:r>
              <a:rPr lang="en-US" dirty="0" smtClean="0">
                <a:solidFill>
                  <a:srgbClr val="FF0000"/>
                </a:solidFill>
              </a:rPr>
              <a:t>a</a:t>
            </a:r>
            <a:endParaRPr lang="en-US" dirty="0">
              <a:solidFill>
                <a:srgbClr val="FF0000"/>
              </a:solidFill>
            </a:endParaRPr>
          </a:p>
        </p:txBody>
      </p:sp>
    </p:spTree>
    <p:extLst>
      <p:ext uri="{BB962C8B-B14F-4D97-AF65-F5344CB8AC3E}">
        <p14:creationId xmlns:p14="http://schemas.microsoft.com/office/powerpoint/2010/main" val="348059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635" y="474133"/>
            <a:ext cx="8137182" cy="1659467"/>
          </a:xfrm>
        </p:spPr>
        <p:txBody>
          <a:bodyPr>
            <a:noAutofit/>
          </a:bodyPr>
          <a:lstStyle/>
          <a:p>
            <a:r>
              <a:rPr lang="en-US" sz="1330" dirty="0"/>
              <a:t>         </a:t>
            </a:r>
            <a:r>
              <a:rPr lang="en-US" sz="1800" dirty="0"/>
              <a:t>c</a:t>
            </a:r>
            <a:r>
              <a:rPr lang="en-US" sz="1800" dirty="0" smtClean="0"/>
              <a:t>.   Click </a:t>
            </a:r>
            <a:r>
              <a:rPr lang="en-US" sz="1800" dirty="0"/>
              <a:t>on </a:t>
            </a:r>
            <a:r>
              <a:rPr lang="en-US" sz="1800" dirty="0">
                <a:solidFill>
                  <a:srgbClr val="0000FF"/>
                </a:solidFill>
              </a:rPr>
              <a:t>Copy Settings</a:t>
            </a:r>
            <a:r>
              <a:rPr lang="en-US" sz="1800" dirty="0"/>
              <a:t>.</a:t>
            </a:r>
            <a:br>
              <a:rPr lang="en-US" sz="1800" dirty="0"/>
            </a:br>
            <a:r>
              <a:rPr lang="en-US" sz="1800" dirty="0"/>
              <a:t>     </a:t>
            </a:r>
            <a:r>
              <a:rPr lang="en-US" sz="1800" dirty="0" smtClean="0"/>
              <a:t> </a:t>
            </a:r>
            <a:r>
              <a:rPr lang="en-US" sz="1800" dirty="0"/>
              <a:t>d</a:t>
            </a:r>
            <a:r>
              <a:rPr lang="en-US" sz="1800" dirty="0" smtClean="0"/>
              <a:t>.   </a:t>
            </a:r>
            <a:r>
              <a:rPr lang="en-US" sz="1800" dirty="0"/>
              <a:t>Click on  </a:t>
            </a:r>
            <a:r>
              <a:rPr lang="en-US" sz="1800" dirty="0" smtClean="0"/>
              <a:t>lookup button (magnifying glass).</a:t>
            </a:r>
            <a:r>
              <a:rPr lang="en-US" sz="1800" dirty="0"/>
              <a:t/>
            </a:r>
            <a:br>
              <a:rPr lang="en-US" sz="1800" dirty="0"/>
            </a:br>
            <a:r>
              <a:rPr lang="en-US" sz="1800" dirty="0"/>
              <a:t>      e</a:t>
            </a:r>
            <a:r>
              <a:rPr lang="en-US" sz="1800" dirty="0" smtClean="0"/>
              <a:t>.   </a:t>
            </a:r>
            <a:r>
              <a:rPr lang="en-US" sz="1800" dirty="0"/>
              <a:t>Click on </a:t>
            </a:r>
            <a:r>
              <a:rPr lang="en-US" sz="1800" dirty="0" smtClean="0">
                <a:solidFill>
                  <a:srgbClr val="7030A0"/>
                </a:solidFill>
              </a:rPr>
              <a:t>VISTA</a:t>
            </a:r>
            <a:r>
              <a:rPr lang="en-US" sz="1800" dirty="0" smtClean="0"/>
              <a:t>.</a:t>
            </a:r>
            <a:r>
              <a:rPr lang="en-US" sz="1800" dirty="0"/>
              <a:t/>
            </a:r>
            <a:br>
              <a:rPr lang="en-US" sz="1800" dirty="0"/>
            </a:br>
            <a:r>
              <a:rPr lang="en-US" sz="1800" dirty="0"/>
              <a:t>     </a:t>
            </a:r>
            <a:r>
              <a:rPr lang="en-US" sz="1800" dirty="0" smtClean="0"/>
              <a:t> </a:t>
            </a:r>
            <a:r>
              <a:rPr lang="en-US" sz="1800" dirty="0"/>
              <a:t>f</a:t>
            </a:r>
            <a:r>
              <a:rPr lang="en-US" sz="1800" dirty="0" smtClean="0"/>
              <a:t>.    Click </a:t>
            </a:r>
            <a:r>
              <a:rPr lang="en-US" sz="1800" dirty="0"/>
              <a:t>OK.</a:t>
            </a:r>
            <a:br>
              <a:rPr lang="en-US" sz="1800" dirty="0"/>
            </a:br>
            <a:r>
              <a:rPr lang="en-US" sz="1800" dirty="0"/>
              <a:t>      g</a:t>
            </a:r>
            <a:r>
              <a:rPr lang="en-US" sz="1800" dirty="0" smtClean="0"/>
              <a:t>.   Click </a:t>
            </a:r>
            <a:r>
              <a:rPr lang="en-US" sz="1800" dirty="0"/>
              <a:t>OK</a:t>
            </a:r>
            <a:r>
              <a:rPr lang="en-US" sz="1800" dirty="0" smtClean="0"/>
              <a:t>.</a:t>
            </a:r>
            <a:br>
              <a:rPr lang="en-US" sz="1800" dirty="0" smtClean="0"/>
            </a:br>
            <a:r>
              <a:rPr lang="en-US" sz="1800" dirty="0"/>
              <a:t> </a:t>
            </a:r>
            <a:r>
              <a:rPr lang="en-US" sz="1800" dirty="0" smtClean="0"/>
              <a:t>     </a:t>
            </a:r>
            <a:r>
              <a:rPr lang="en-US" sz="1800" dirty="0"/>
              <a:t>h</a:t>
            </a:r>
            <a:r>
              <a:rPr lang="en-US" sz="1800" dirty="0" smtClean="0"/>
              <a:t>.   Click on bread crumb </a:t>
            </a:r>
            <a:r>
              <a:rPr lang="en-US" sz="1800" dirty="0" smtClean="0">
                <a:solidFill>
                  <a:srgbClr val="0000FF"/>
                </a:solidFill>
              </a:rPr>
              <a:t>Add Update Requisition </a:t>
            </a:r>
            <a:r>
              <a:rPr lang="en-US" sz="1800" dirty="0" smtClean="0"/>
              <a:t>to refresh your screen.</a:t>
            </a:r>
            <a:r>
              <a:rPr lang="en-US" sz="1800" dirty="0"/>
              <a:t/>
            </a:r>
            <a:br>
              <a:rPr lang="en-US" sz="1800" dirty="0"/>
            </a:br>
            <a:endParaRPr lang="en-US" sz="1800" dirty="0"/>
          </a:p>
        </p:txBody>
      </p:sp>
      <p:pic>
        <p:nvPicPr>
          <p:cNvPr id="8" name="Content Placeholder 7"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1200" y="1973178"/>
            <a:ext cx="8371840" cy="5311309"/>
          </a:xfrm>
        </p:spPr>
      </p:pic>
      <p:sp>
        <p:nvSpPr>
          <p:cNvPr id="3" name="Slide Number Placeholder 2"/>
          <p:cNvSpPr>
            <a:spLocks noGrp="1"/>
          </p:cNvSpPr>
          <p:nvPr>
            <p:ph type="sldNum" sz="quarter" idx="12"/>
          </p:nvPr>
        </p:nvSpPr>
        <p:spPr/>
        <p:txBody>
          <a:bodyPr/>
          <a:lstStyle/>
          <a:p>
            <a:fld id="{F43B5FB8-F771-4F8B-86B7-B58D4747E412}" type="slidenum">
              <a:rPr lang="en-US" smtClean="0"/>
              <a:t>4</a:t>
            </a:fld>
            <a:endParaRPr lang="en-US"/>
          </a:p>
        </p:txBody>
      </p:sp>
      <p:sp>
        <p:nvSpPr>
          <p:cNvPr id="4" name="TextBox 3"/>
          <p:cNvSpPr txBox="1"/>
          <p:nvPr/>
        </p:nvSpPr>
        <p:spPr>
          <a:xfrm>
            <a:off x="4921956" y="6945868"/>
            <a:ext cx="338666" cy="369332"/>
          </a:xfrm>
          <a:prstGeom prst="rect">
            <a:avLst/>
          </a:prstGeom>
          <a:noFill/>
        </p:spPr>
        <p:txBody>
          <a:bodyPr wrap="square" rtlCol="0">
            <a:spAutoFit/>
          </a:bodyPr>
          <a:lstStyle/>
          <a:p>
            <a:r>
              <a:rPr lang="en-US" dirty="0">
                <a:solidFill>
                  <a:srgbClr val="FF0000"/>
                </a:solidFill>
              </a:rPr>
              <a:t>c</a:t>
            </a:r>
          </a:p>
        </p:txBody>
      </p:sp>
      <p:sp>
        <p:nvSpPr>
          <p:cNvPr id="15" name="TextBox 14"/>
          <p:cNvSpPr txBox="1"/>
          <p:nvPr/>
        </p:nvSpPr>
        <p:spPr>
          <a:xfrm>
            <a:off x="7021689" y="4384844"/>
            <a:ext cx="225777" cy="369332"/>
          </a:xfrm>
          <a:prstGeom prst="rect">
            <a:avLst/>
          </a:prstGeom>
          <a:noFill/>
        </p:spPr>
        <p:txBody>
          <a:bodyPr wrap="square" rtlCol="0">
            <a:spAutoFit/>
          </a:bodyPr>
          <a:lstStyle/>
          <a:p>
            <a:r>
              <a:rPr lang="en-US" dirty="0">
                <a:solidFill>
                  <a:srgbClr val="FF0000"/>
                </a:solidFill>
              </a:rPr>
              <a:t>d</a:t>
            </a:r>
          </a:p>
        </p:txBody>
      </p:sp>
      <p:cxnSp>
        <p:nvCxnSpPr>
          <p:cNvPr id="22" name="Straight Arrow Connector 21"/>
          <p:cNvCxnSpPr>
            <a:stCxn id="4" idx="0"/>
          </p:cNvCxnSpPr>
          <p:nvPr/>
        </p:nvCxnSpPr>
        <p:spPr>
          <a:xfrm flipV="1">
            <a:off x="5091289" y="5667022"/>
            <a:ext cx="474133" cy="12788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7021689" y="4278489"/>
            <a:ext cx="112888" cy="29102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811910" y="3230934"/>
            <a:ext cx="207715" cy="369332"/>
          </a:xfrm>
          <a:prstGeom prst="rect">
            <a:avLst/>
          </a:prstGeom>
          <a:noFill/>
        </p:spPr>
        <p:txBody>
          <a:bodyPr wrap="square" rtlCol="0">
            <a:spAutoFit/>
          </a:bodyPr>
          <a:lstStyle/>
          <a:p>
            <a:r>
              <a:rPr lang="en-US" dirty="0">
                <a:solidFill>
                  <a:srgbClr val="FF0000"/>
                </a:solidFill>
              </a:rPr>
              <a:t>e</a:t>
            </a:r>
          </a:p>
        </p:txBody>
      </p:sp>
      <p:sp>
        <p:nvSpPr>
          <p:cNvPr id="26" name="TextBox 25"/>
          <p:cNvSpPr txBox="1"/>
          <p:nvPr/>
        </p:nvSpPr>
        <p:spPr>
          <a:xfrm>
            <a:off x="4470399" y="4854223"/>
            <a:ext cx="293511" cy="369332"/>
          </a:xfrm>
          <a:prstGeom prst="rect">
            <a:avLst/>
          </a:prstGeom>
          <a:noFill/>
        </p:spPr>
        <p:txBody>
          <a:bodyPr wrap="square" rtlCol="0">
            <a:spAutoFit/>
          </a:bodyPr>
          <a:lstStyle/>
          <a:p>
            <a:r>
              <a:rPr lang="en-US" dirty="0">
                <a:solidFill>
                  <a:srgbClr val="FF0000"/>
                </a:solidFill>
              </a:rPr>
              <a:t>f</a:t>
            </a:r>
          </a:p>
        </p:txBody>
      </p:sp>
      <p:sp>
        <p:nvSpPr>
          <p:cNvPr id="27" name="TextBox 26"/>
          <p:cNvSpPr txBox="1"/>
          <p:nvPr/>
        </p:nvSpPr>
        <p:spPr>
          <a:xfrm>
            <a:off x="3443110" y="6897083"/>
            <a:ext cx="214489" cy="369332"/>
          </a:xfrm>
          <a:prstGeom prst="rect">
            <a:avLst/>
          </a:prstGeom>
          <a:noFill/>
        </p:spPr>
        <p:txBody>
          <a:bodyPr wrap="square" rtlCol="0">
            <a:spAutoFit/>
          </a:bodyPr>
          <a:lstStyle/>
          <a:p>
            <a:r>
              <a:rPr lang="en-US" dirty="0">
                <a:solidFill>
                  <a:srgbClr val="FF0000"/>
                </a:solidFill>
              </a:rPr>
              <a:t>g</a:t>
            </a:r>
          </a:p>
        </p:txBody>
      </p:sp>
      <p:sp>
        <p:nvSpPr>
          <p:cNvPr id="5" name="TextBox 4"/>
          <p:cNvSpPr txBox="1"/>
          <p:nvPr/>
        </p:nvSpPr>
        <p:spPr>
          <a:xfrm>
            <a:off x="4718310" y="1886070"/>
            <a:ext cx="372979" cy="369332"/>
          </a:xfrm>
          <a:prstGeom prst="rect">
            <a:avLst/>
          </a:prstGeom>
          <a:noFill/>
        </p:spPr>
        <p:txBody>
          <a:bodyPr wrap="square" rtlCol="0">
            <a:spAutoFit/>
          </a:bodyPr>
          <a:lstStyle/>
          <a:p>
            <a:r>
              <a:rPr lang="en-US" dirty="0" smtClean="0">
                <a:solidFill>
                  <a:srgbClr val="FF0000"/>
                </a:solidFill>
              </a:rPr>
              <a:t>h</a:t>
            </a:r>
            <a:endParaRPr lang="en-US" dirty="0">
              <a:solidFill>
                <a:srgbClr val="FF0000"/>
              </a:solidFill>
            </a:endParaRPr>
          </a:p>
        </p:txBody>
      </p:sp>
    </p:spTree>
    <p:extLst>
      <p:ext uri="{BB962C8B-B14F-4D97-AF65-F5344CB8AC3E}">
        <p14:creationId xmlns:p14="http://schemas.microsoft.com/office/powerpoint/2010/main" val="35715672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8622" y="530578"/>
            <a:ext cx="8213709" cy="1743385"/>
          </a:xfrm>
        </p:spPr>
        <p:txBody>
          <a:bodyPr>
            <a:noAutofit/>
          </a:bodyPr>
          <a:lstStyle/>
          <a:p>
            <a:pPr algn="l"/>
            <a:r>
              <a:rPr lang="en-US" sz="1800" dirty="0"/>
              <a:t>5.   Add </a:t>
            </a:r>
            <a:r>
              <a:rPr lang="en-US" sz="1800" dirty="0">
                <a:solidFill>
                  <a:srgbClr val="7030A0"/>
                </a:solidFill>
              </a:rPr>
              <a:t>Requisition Name</a:t>
            </a:r>
            <a:r>
              <a:rPr lang="en-US" sz="1800" dirty="0"/>
              <a:t>.</a:t>
            </a:r>
            <a:br>
              <a:rPr lang="en-US" sz="1800" dirty="0"/>
            </a:br>
            <a:r>
              <a:rPr lang="en-US" sz="1800" dirty="0"/>
              <a:t>6.   </a:t>
            </a:r>
            <a:r>
              <a:rPr lang="en-US" sz="1800" dirty="0">
                <a:solidFill>
                  <a:srgbClr val="7030A0"/>
                </a:solidFill>
              </a:rPr>
              <a:t>Requisition Date </a:t>
            </a:r>
            <a:r>
              <a:rPr lang="en-US" sz="1800" dirty="0"/>
              <a:t>and </a:t>
            </a:r>
            <a:r>
              <a:rPr lang="en-US" sz="1800" dirty="0">
                <a:solidFill>
                  <a:srgbClr val="7030A0"/>
                </a:solidFill>
              </a:rPr>
              <a:t>Accounting Date </a:t>
            </a:r>
            <a:r>
              <a:rPr lang="en-US" sz="1800" dirty="0"/>
              <a:t>default to Today’s date.  By </a:t>
            </a:r>
            <a:r>
              <a:rPr lang="en-US" sz="1800" dirty="0" smtClean="0"/>
              <a:t>the month of May </a:t>
            </a:r>
            <a:r>
              <a:rPr lang="en-US" sz="1800" dirty="0"/>
              <a:t>of current </a:t>
            </a:r>
            <a:r>
              <a:rPr lang="en-US" sz="1800" dirty="0" smtClean="0"/>
              <a:t>period, </a:t>
            </a:r>
            <a:r>
              <a:rPr lang="en-US" sz="1800" dirty="0"/>
              <a:t>County will open next </a:t>
            </a:r>
            <a:r>
              <a:rPr lang="en-US" sz="1800" dirty="0" smtClean="0"/>
              <a:t>period </a:t>
            </a:r>
            <a:r>
              <a:rPr lang="en-US" sz="1800" dirty="0"/>
              <a:t>and originator may use  July date on Accounting Date.  </a:t>
            </a:r>
            <a:r>
              <a:rPr lang="en-US" sz="1800" dirty="0" smtClean="0"/>
              <a:t>Since </a:t>
            </a:r>
            <a:r>
              <a:rPr lang="en-US" sz="1800" dirty="0"/>
              <a:t>next </a:t>
            </a:r>
            <a:r>
              <a:rPr lang="en-US" sz="1800" dirty="0" smtClean="0"/>
              <a:t>period </a:t>
            </a:r>
            <a:r>
              <a:rPr lang="en-US" sz="1800" dirty="0"/>
              <a:t>is not yet open, we will use June 30 in this example</a:t>
            </a:r>
            <a:r>
              <a:rPr lang="en-US" sz="1800" dirty="0" smtClean="0"/>
              <a:t>. For current year requisitions, use today’s date (default) on both fields.</a:t>
            </a:r>
            <a:r>
              <a:rPr lang="en-US" sz="1800" dirty="0"/>
              <a:t/>
            </a:r>
            <a:br>
              <a:rPr lang="en-US" sz="1800" dirty="0"/>
            </a:br>
            <a:r>
              <a:rPr lang="en-US" sz="1800" dirty="0"/>
              <a:t>7.   Click on </a:t>
            </a:r>
            <a:r>
              <a:rPr lang="en-US" sz="1800" dirty="0">
                <a:solidFill>
                  <a:srgbClr val="0000FF"/>
                </a:solidFill>
              </a:rPr>
              <a:t>Requisition Defaults</a:t>
            </a:r>
            <a:r>
              <a:rPr lang="en-US" sz="1800" dirty="0"/>
              <a:t>.  This is the equivalent of  </a:t>
            </a:r>
            <a:r>
              <a:rPr lang="en-US" sz="1800" dirty="0">
                <a:solidFill>
                  <a:srgbClr val="0000FF"/>
                </a:solidFill>
              </a:rPr>
              <a:t>Mass Change </a:t>
            </a:r>
            <a:r>
              <a:rPr lang="en-US" sz="1800" dirty="0"/>
              <a:t>in </a:t>
            </a:r>
            <a:r>
              <a:rPr lang="en-US" sz="1800" dirty="0" smtClean="0">
                <a:solidFill>
                  <a:srgbClr val="0000FF"/>
                </a:solidFill>
              </a:rPr>
              <a:t>Requisition</a:t>
            </a:r>
            <a:r>
              <a:rPr lang="en-US" sz="1800" dirty="0" smtClean="0"/>
              <a:t>.  </a:t>
            </a:r>
            <a:br>
              <a:rPr lang="en-US" sz="1800" dirty="0" smtClean="0"/>
            </a:br>
            <a:endParaRPr lang="en-US" sz="1800" dirty="0"/>
          </a:p>
        </p:txBody>
      </p:sp>
      <p:sp>
        <p:nvSpPr>
          <p:cNvPr id="3" name="Subtitle 2"/>
          <p:cNvSpPr>
            <a:spLocks noGrp="1"/>
          </p:cNvSpPr>
          <p:nvPr>
            <p:ph type="subTitle" idx="1"/>
          </p:nvPr>
        </p:nvSpPr>
        <p:spPr>
          <a:xfrm>
            <a:off x="1230578" y="3034031"/>
            <a:ext cx="7419778" cy="2798945"/>
          </a:xfrm>
        </p:spPr>
        <p:txBody>
          <a:bodyPr/>
          <a:lstStyle/>
          <a:p>
            <a:endParaRPr lang="en-US" dirty="0"/>
          </a:p>
        </p:txBody>
      </p:sp>
      <p:sp>
        <p:nvSpPr>
          <p:cNvPr id="4" name="Slide Number Placeholder 3"/>
          <p:cNvSpPr>
            <a:spLocks noGrp="1"/>
          </p:cNvSpPr>
          <p:nvPr>
            <p:ph type="sldNum" sz="quarter" idx="12"/>
          </p:nvPr>
        </p:nvSpPr>
        <p:spPr/>
        <p:txBody>
          <a:bodyPr/>
          <a:lstStyle/>
          <a:p>
            <a:fld id="{F43B5FB8-F771-4F8B-86B7-B58D4747E412}" type="slidenum">
              <a:rPr lang="en-US" smtClean="0"/>
              <a:t>5</a:t>
            </a:fld>
            <a:endParaRPr lang="en-US"/>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622" y="2359378"/>
            <a:ext cx="8213708" cy="4844487"/>
          </a:xfrm>
          <a:prstGeom prst="rect">
            <a:avLst/>
          </a:prstGeom>
        </p:spPr>
      </p:pic>
      <p:sp>
        <p:nvSpPr>
          <p:cNvPr id="6" name="TextBox 5"/>
          <p:cNvSpPr txBox="1"/>
          <p:nvPr/>
        </p:nvSpPr>
        <p:spPr>
          <a:xfrm>
            <a:off x="2508176" y="3694150"/>
            <a:ext cx="350210" cy="398504"/>
          </a:xfrm>
          <a:prstGeom prst="rect">
            <a:avLst/>
          </a:prstGeom>
          <a:noFill/>
        </p:spPr>
        <p:txBody>
          <a:bodyPr wrap="square" rtlCol="0">
            <a:spAutoFit/>
          </a:bodyPr>
          <a:lstStyle/>
          <a:p>
            <a:r>
              <a:rPr lang="en-US" sz="1913" dirty="0">
                <a:solidFill>
                  <a:srgbClr val="FF0000"/>
                </a:solidFill>
              </a:rPr>
              <a:t>5</a:t>
            </a:r>
          </a:p>
        </p:txBody>
      </p:sp>
      <p:sp>
        <p:nvSpPr>
          <p:cNvPr id="8" name="Rounded Rectangle 7"/>
          <p:cNvSpPr/>
          <p:nvPr/>
        </p:nvSpPr>
        <p:spPr>
          <a:xfrm>
            <a:off x="1128889" y="4346222"/>
            <a:ext cx="1298222" cy="2144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1128888" y="4837573"/>
            <a:ext cx="1311557" cy="17201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343422" y="5041914"/>
            <a:ext cx="270934" cy="369332"/>
          </a:xfrm>
          <a:prstGeom prst="rect">
            <a:avLst/>
          </a:prstGeom>
          <a:noFill/>
        </p:spPr>
        <p:txBody>
          <a:bodyPr wrap="square" rtlCol="0">
            <a:spAutoFit/>
          </a:bodyPr>
          <a:lstStyle/>
          <a:p>
            <a:r>
              <a:rPr lang="en-US" dirty="0">
                <a:solidFill>
                  <a:srgbClr val="FF0000"/>
                </a:solidFill>
              </a:rPr>
              <a:t>7</a:t>
            </a:r>
          </a:p>
        </p:txBody>
      </p:sp>
      <p:sp>
        <p:nvSpPr>
          <p:cNvPr id="11" name="Oval 10"/>
          <p:cNvSpPr/>
          <p:nvPr/>
        </p:nvSpPr>
        <p:spPr>
          <a:xfrm flipV="1">
            <a:off x="1614356" y="5089179"/>
            <a:ext cx="649111" cy="2546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072876" y="4468241"/>
            <a:ext cx="338666" cy="369332"/>
          </a:xfrm>
          <a:prstGeom prst="rect">
            <a:avLst/>
          </a:prstGeom>
          <a:noFill/>
        </p:spPr>
        <p:txBody>
          <a:bodyPr wrap="square" rtlCol="0">
            <a:spAutoFit/>
          </a:bodyPr>
          <a:lstStyle/>
          <a:p>
            <a:r>
              <a:rPr lang="en-US" dirty="0" smtClean="0">
                <a:solidFill>
                  <a:srgbClr val="FF0000"/>
                </a:solidFill>
              </a:rPr>
              <a:t>6</a:t>
            </a:r>
            <a:endParaRPr lang="en-US" dirty="0">
              <a:solidFill>
                <a:srgbClr val="FF0000"/>
              </a:solidFill>
            </a:endParaRPr>
          </a:p>
        </p:txBody>
      </p:sp>
      <p:sp>
        <p:nvSpPr>
          <p:cNvPr id="13" name="Right Brace 12"/>
          <p:cNvSpPr/>
          <p:nvPr/>
        </p:nvSpPr>
        <p:spPr>
          <a:xfrm>
            <a:off x="2858386" y="4346222"/>
            <a:ext cx="121881" cy="66336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034436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481" y="139867"/>
            <a:ext cx="8624097" cy="2432755"/>
          </a:xfrm>
        </p:spPr>
        <p:txBody>
          <a:bodyPr>
            <a:noAutofit/>
          </a:bodyPr>
          <a:lstStyle/>
          <a:p>
            <a:r>
              <a:rPr lang="en-US" sz="1800" dirty="0"/>
              <a:t>8.   </a:t>
            </a:r>
            <a:r>
              <a:rPr lang="en-US" sz="1800" dirty="0" smtClean="0"/>
              <a:t>Click </a:t>
            </a:r>
            <a:r>
              <a:rPr lang="en-US" sz="1800" dirty="0"/>
              <a:t>on </a:t>
            </a:r>
            <a:r>
              <a:rPr lang="en-US" sz="1800" dirty="0">
                <a:solidFill>
                  <a:srgbClr val="0000FF"/>
                </a:solidFill>
              </a:rPr>
              <a:t>Override</a:t>
            </a:r>
            <a:r>
              <a:rPr lang="en-US" sz="1800" dirty="0"/>
              <a:t>.</a:t>
            </a:r>
            <a:br>
              <a:rPr lang="en-US" sz="1800" dirty="0"/>
            </a:br>
            <a:r>
              <a:rPr lang="en-US" sz="1800" dirty="0"/>
              <a:t>9.   Use lookup button (magnifying glass) to choose </a:t>
            </a:r>
            <a:r>
              <a:rPr lang="en-US" sz="1800" dirty="0">
                <a:solidFill>
                  <a:srgbClr val="0000FF"/>
                </a:solidFill>
              </a:rPr>
              <a:t>Supplier</a:t>
            </a:r>
            <a:r>
              <a:rPr lang="en-US" sz="1800" dirty="0"/>
              <a:t>, </a:t>
            </a:r>
            <a:r>
              <a:rPr lang="en-US" sz="1800" dirty="0">
                <a:solidFill>
                  <a:srgbClr val="0000FF"/>
                </a:solidFill>
              </a:rPr>
              <a:t>Category</a:t>
            </a:r>
            <a:r>
              <a:rPr lang="en-US" sz="1800" dirty="0"/>
              <a:t>, </a:t>
            </a:r>
            <a:r>
              <a:rPr lang="en-US" sz="1800" dirty="0">
                <a:solidFill>
                  <a:srgbClr val="0000FF"/>
                </a:solidFill>
              </a:rPr>
              <a:t>Unit of Measure</a:t>
            </a:r>
            <a:r>
              <a:rPr lang="en-US" sz="1800" dirty="0"/>
              <a:t>, </a:t>
            </a:r>
            <a:r>
              <a:rPr lang="en-US" sz="1800" dirty="0">
                <a:solidFill>
                  <a:srgbClr val="0000FF"/>
                </a:solidFill>
              </a:rPr>
              <a:t>Ship</a:t>
            </a:r>
            <a:r>
              <a:rPr lang="en-US" sz="1800" dirty="0"/>
              <a:t> </a:t>
            </a:r>
            <a:r>
              <a:rPr lang="en-US" sz="1800" dirty="0" smtClean="0">
                <a:solidFill>
                  <a:srgbClr val="0000FF"/>
                </a:solidFill>
              </a:rPr>
              <a:t>To</a:t>
            </a:r>
            <a:r>
              <a:rPr lang="en-US" sz="1800" dirty="0" smtClean="0"/>
              <a:t> and </a:t>
            </a:r>
            <a:r>
              <a:rPr lang="en-US" sz="1800" dirty="0" smtClean="0">
                <a:solidFill>
                  <a:srgbClr val="0000FF"/>
                </a:solidFill>
              </a:rPr>
              <a:t>Due </a:t>
            </a:r>
            <a:r>
              <a:rPr lang="en-US" sz="1800" dirty="0">
                <a:solidFill>
                  <a:srgbClr val="0000FF"/>
                </a:solidFill>
              </a:rPr>
              <a:t>Date</a:t>
            </a:r>
            <a:r>
              <a:rPr lang="en-US" sz="1800" dirty="0"/>
              <a:t>.</a:t>
            </a:r>
            <a:br>
              <a:rPr lang="en-US" sz="1800" dirty="0"/>
            </a:br>
            <a:r>
              <a:rPr lang="en-US" sz="1800" dirty="0"/>
              <a:t>10.  </a:t>
            </a:r>
            <a:r>
              <a:rPr lang="en-US" sz="1800" dirty="0">
                <a:solidFill>
                  <a:srgbClr val="0000FF"/>
                </a:solidFill>
              </a:rPr>
              <a:t>Attention To</a:t>
            </a:r>
            <a:r>
              <a:rPr lang="en-US" sz="1800" dirty="0"/>
              <a:t>:  Start with </a:t>
            </a:r>
            <a:r>
              <a:rPr lang="en-US" sz="1800" dirty="0" err="1"/>
              <a:t>Loc</a:t>
            </a:r>
            <a:r>
              <a:rPr lang="en-US" sz="1800" dirty="0"/>
              <a:t>  # + Name of Person </a:t>
            </a:r>
            <a:r>
              <a:rPr lang="en-US" sz="1800" dirty="0" smtClean="0"/>
              <a:t>+ Physical location of office.</a:t>
            </a:r>
            <a:r>
              <a:rPr lang="en-US" sz="1800" dirty="0"/>
              <a:t/>
            </a:r>
            <a:br>
              <a:rPr lang="en-US" sz="1800" dirty="0"/>
            </a:br>
            <a:r>
              <a:rPr lang="en-US" sz="1800" dirty="0" smtClean="0"/>
              <a:t>11</a:t>
            </a:r>
            <a:r>
              <a:rPr lang="en-US" sz="1800" dirty="0" smtClean="0">
                <a:solidFill>
                  <a:srgbClr val="0000FF"/>
                </a:solidFill>
              </a:rPr>
              <a:t>.  Distribute </a:t>
            </a:r>
            <a:r>
              <a:rPr lang="en-US" sz="1800" dirty="0">
                <a:solidFill>
                  <a:srgbClr val="0000FF"/>
                </a:solidFill>
              </a:rPr>
              <a:t>By</a:t>
            </a:r>
            <a:r>
              <a:rPr lang="en-US" sz="1800" dirty="0"/>
              <a:t>:  Click on </a:t>
            </a:r>
            <a:r>
              <a:rPr lang="en-US" sz="1800" dirty="0">
                <a:solidFill>
                  <a:srgbClr val="0000FF"/>
                </a:solidFill>
              </a:rPr>
              <a:t>Amount</a:t>
            </a:r>
            <a:r>
              <a:rPr lang="en-US" sz="1800" dirty="0"/>
              <a:t>.</a:t>
            </a:r>
            <a:r>
              <a:rPr lang="en-US" sz="1800" dirty="0" smtClean="0"/>
              <a:t/>
            </a:r>
            <a:br>
              <a:rPr lang="en-US" sz="1800" dirty="0" smtClean="0"/>
            </a:br>
            <a:r>
              <a:rPr lang="en-US" sz="1800" dirty="0" smtClean="0"/>
              <a:t>12.  </a:t>
            </a:r>
            <a:r>
              <a:rPr lang="en-US" sz="1800" dirty="0">
                <a:solidFill>
                  <a:srgbClr val="0000FF"/>
                </a:solidFill>
              </a:rPr>
              <a:t>Location</a:t>
            </a:r>
            <a:r>
              <a:rPr lang="en-US" sz="1800" dirty="0"/>
              <a:t>:  It defaults to 730, but </a:t>
            </a:r>
            <a:r>
              <a:rPr lang="en-US" sz="1800" b="1" dirty="0" smtClean="0"/>
              <a:t>must be changed </a:t>
            </a:r>
            <a:r>
              <a:rPr lang="en-US" sz="1800" dirty="0" smtClean="0"/>
              <a:t>to identify originator’s location.</a:t>
            </a:r>
            <a:br>
              <a:rPr lang="en-US" sz="1800" dirty="0" smtClean="0"/>
            </a:br>
            <a:r>
              <a:rPr lang="en-US" sz="1800" dirty="0" smtClean="0"/>
              <a:t>13.   Enter account string.  (Note that </a:t>
            </a:r>
            <a:r>
              <a:rPr lang="en-US" sz="1800" dirty="0" smtClean="0">
                <a:solidFill>
                  <a:srgbClr val="0000FF"/>
                </a:solidFill>
              </a:rPr>
              <a:t>Budget Date </a:t>
            </a:r>
            <a:r>
              <a:rPr lang="en-US" sz="1800" dirty="0" smtClean="0"/>
              <a:t>is the same as </a:t>
            </a:r>
            <a:r>
              <a:rPr lang="en-US" sz="1800" dirty="0" smtClean="0">
                <a:solidFill>
                  <a:srgbClr val="0000FF"/>
                </a:solidFill>
              </a:rPr>
              <a:t>Accounting Date </a:t>
            </a:r>
            <a:r>
              <a:rPr lang="en-US" sz="1800" dirty="0" smtClean="0"/>
              <a:t>in #6.</a:t>
            </a:r>
            <a:br>
              <a:rPr lang="en-US" sz="1800" dirty="0" smtClean="0"/>
            </a:br>
            <a:r>
              <a:rPr lang="en-US" sz="1800" dirty="0" smtClean="0"/>
              <a:t>14.  Click </a:t>
            </a:r>
            <a:r>
              <a:rPr lang="en-US" sz="1800" dirty="0" smtClean="0">
                <a:solidFill>
                  <a:srgbClr val="0000FF"/>
                </a:solidFill>
              </a:rPr>
              <a:t>OK</a:t>
            </a:r>
            <a:r>
              <a:rPr lang="en-US" sz="1800" dirty="0" smtClean="0"/>
              <a:t>.</a:t>
            </a:r>
            <a:endParaRPr lang="en-US" sz="1800" dirty="0"/>
          </a:p>
        </p:txBody>
      </p:sp>
      <p:pic>
        <p:nvPicPr>
          <p:cNvPr id="18" name="Content Placeholder 17"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756" y="2611375"/>
            <a:ext cx="8428284" cy="4865510"/>
          </a:xfrm>
          <a:noFill/>
          <a:ln>
            <a:solidFill>
              <a:srgbClr val="FF0000"/>
            </a:solidFill>
          </a:ln>
        </p:spPr>
      </p:pic>
      <p:sp>
        <p:nvSpPr>
          <p:cNvPr id="3" name="Slide Number Placeholder 2"/>
          <p:cNvSpPr>
            <a:spLocks noGrp="1"/>
          </p:cNvSpPr>
          <p:nvPr>
            <p:ph type="sldNum" sz="quarter" idx="12"/>
          </p:nvPr>
        </p:nvSpPr>
        <p:spPr/>
        <p:txBody>
          <a:bodyPr/>
          <a:lstStyle/>
          <a:p>
            <a:fld id="{F43B5FB8-F771-4F8B-86B7-B58D4747E412}" type="slidenum">
              <a:rPr lang="en-US" smtClean="0"/>
              <a:t>6</a:t>
            </a:fld>
            <a:endParaRPr lang="en-US"/>
          </a:p>
        </p:txBody>
      </p:sp>
      <p:sp>
        <p:nvSpPr>
          <p:cNvPr id="4" name="TextBox 3"/>
          <p:cNvSpPr txBox="1"/>
          <p:nvPr/>
        </p:nvSpPr>
        <p:spPr>
          <a:xfrm>
            <a:off x="2844800" y="3836200"/>
            <a:ext cx="203200" cy="369332"/>
          </a:xfrm>
          <a:prstGeom prst="rect">
            <a:avLst/>
          </a:prstGeom>
          <a:noFill/>
        </p:spPr>
        <p:txBody>
          <a:bodyPr wrap="square" rtlCol="0">
            <a:spAutoFit/>
          </a:bodyPr>
          <a:lstStyle/>
          <a:p>
            <a:r>
              <a:rPr lang="en-US" dirty="0" smtClean="0">
                <a:solidFill>
                  <a:srgbClr val="FF0000"/>
                </a:solidFill>
              </a:rPr>
              <a:t>8</a:t>
            </a:r>
            <a:endParaRPr lang="en-US" dirty="0">
              <a:solidFill>
                <a:srgbClr val="FF0000"/>
              </a:solidFill>
            </a:endParaRPr>
          </a:p>
        </p:txBody>
      </p:sp>
      <p:sp>
        <p:nvSpPr>
          <p:cNvPr id="5" name="TextBox 4"/>
          <p:cNvSpPr txBox="1"/>
          <p:nvPr/>
        </p:nvSpPr>
        <p:spPr>
          <a:xfrm>
            <a:off x="6888480" y="3848734"/>
            <a:ext cx="415431" cy="369332"/>
          </a:xfrm>
          <a:prstGeom prst="rect">
            <a:avLst/>
          </a:prstGeom>
          <a:noFill/>
        </p:spPr>
        <p:txBody>
          <a:bodyPr wrap="square" rtlCol="0">
            <a:spAutoFit/>
          </a:bodyPr>
          <a:lstStyle/>
          <a:p>
            <a:r>
              <a:rPr lang="en-US" dirty="0" smtClean="0">
                <a:solidFill>
                  <a:srgbClr val="FF0000"/>
                </a:solidFill>
              </a:rPr>
              <a:t>9</a:t>
            </a:r>
            <a:endParaRPr lang="en-US" dirty="0">
              <a:solidFill>
                <a:srgbClr val="FF0000"/>
              </a:solidFill>
            </a:endParaRPr>
          </a:p>
        </p:txBody>
      </p:sp>
      <p:cxnSp>
        <p:nvCxnSpPr>
          <p:cNvPr id="7" name="Straight Arrow Connector 6"/>
          <p:cNvCxnSpPr>
            <a:stCxn id="5" idx="1"/>
          </p:cNvCxnSpPr>
          <p:nvPr/>
        </p:nvCxnSpPr>
        <p:spPr>
          <a:xfrm flipH="1">
            <a:off x="4278489" y="4033400"/>
            <a:ext cx="2609991" cy="515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5" idx="1"/>
          </p:cNvCxnSpPr>
          <p:nvPr/>
        </p:nvCxnSpPr>
        <p:spPr>
          <a:xfrm flipH="1">
            <a:off x="4267200" y="4033400"/>
            <a:ext cx="2621280" cy="726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5" idx="1"/>
          </p:cNvCxnSpPr>
          <p:nvPr/>
        </p:nvCxnSpPr>
        <p:spPr>
          <a:xfrm flipH="1">
            <a:off x="6637867" y="4033400"/>
            <a:ext cx="250613" cy="2576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1"/>
          </p:cNvCxnSpPr>
          <p:nvPr/>
        </p:nvCxnSpPr>
        <p:spPr>
          <a:xfrm flipH="1">
            <a:off x="4014396" y="4033400"/>
            <a:ext cx="2874084" cy="10345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5" idx="1"/>
          </p:cNvCxnSpPr>
          <p:nvPr/>
        </p:nvCxnSpPr>
        <p:spPr>
          <a:xfrm flipH="1">
            <a:off x="4018844" y="4033400"/>
            <a:ext cx="2869636" cy="12421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278489" y="5328145"/>
            <a:ext cx="553157" cy="369332"/>
          </a:xfrm>
          <a:prstGeom prst="rect">
            <a:avLst/>
          </a:prstGeom>
          <a:noFill/>
        </p:spPr>
        <p:txBody>
          <a:bodyPr wrap="square" rtlCol="0">
            <a:spAutoFit/>
          </a:bodyPr>
          <a:lstStyle/>
          <a:p>
            <a:r>
              <a:rPr lang="en-US" dirty="0" smtClean="0">
                <a:solidFill>
                  <a:srgbClr val="FF0000"/>
                </a:solidFill>
              </a:rPr>
              <a:t>10</a:t>
            </a:r>
            <a:endParaRPr lang="en-US" dirty="0">
              <a:solidFill>
                <a:srgbClr val="FF0000"/>
              </a:solidFill>
            </a:endParaRPr>
          </a:p>
        </p:txBody>
      </p:sp>
      <p:sp>
        <p:nvSpPr>
          <p:cNvPr id="19" name="TextBox 18"/>
          <p:cNvSpPr txBox="1"/>
          <p:nvPr/>
        </p:nvSpPr>
        <p:spPr>
          <a:xfrm>
            <a:off x="2878667" y="6050086"/>
            <a:ext cx="519288" cy="369332"/>
          </a:xfrm>
          <a:prstGeom prst="rect">
            <a:avLst/>
          </a:prstGeom>
          <a:noFill/>
        </p:spPr>
        <p:txBody>
          <a:bodyPr wrap="square" rtlCol="0">
            <a:spAutoFit/>
          </a:bodyPr>
          <a:lstStyle/>
          <a:p>
            <a:r>
              <a:rPr lang="en-US" dirty="0" smtClean="0">
                <a:solidFill>
                  <a:srgbClr val="FF0000"/>
                </a:solidFill>
              </a:rPr>
              <a:t>12</a:t>
            </a:r>
            <a:endParaRPr lang="en-US" dirty="0">
              <a:solidFill>
                <a:srgbClr val="FF0000"/>
              </a:solidFill>
            </a:endParaRPr>
          </a:p>
        </p:txBody>
      </p:sp>
      <p:sp>
        <p:nvSpPr>
          <p:cNvPr id="20" name="TextBox 19"/>
          <p:cNvSpPr txBox="1"/>
          <p:nvPr/>
        </p:nvSpPr>
        <p:spPr>
          <a:xfrm>
            <a:off x="6680764" y="4888258"/>
            <a:ext cx="415431" cy="369332"/>
          </a:xfrm>
          <a:prstGeom prst="rect">
            <a:avLst/>
          </a:prstGeom>
          <a:noFill/>
        </p:spPr>
        <p:txBody>
          <a:bodyPr wrap="square" rtlCol="0">
            <a:spAutoFit/>
          </a:bodyPr>
          <a:lstStyle/>
          <a:p>
            <a:r>
              <a:rPr lang="en-US" dirty="0" smtClean="0">
                <a:solidFill>
                  <a:srgbClr val="FF0000"/>
                </a:solidFill>
              </a:rPr>
              <a:t>11</a:t>
            </a:r>
            <a:endParaRPr lang="en-US" dirty="0">
              <a:solidFill>
                <a:srgbClr val="FF0000"/>
              </a:solidFill>
            </a:endParaRPr>
          </a:p>
        </p:txBody>
      </p:sp>
      <p:sp>
        <p:nvSpPr>
          <p:cNvPr id="21" name="TextBox 20"/>
          <p:cNvSpPr txBox="1"/>
          <p:nvPr/>
        </p:nvSpPr>
        <p:spPr>
          <a:xfrm>
            <a:off x="4321758" y="6011333"/>
            <a:ext cx="553157" cy="369332"/>
          </a:xfrm>
          <a:prstGeom prst="rect">
            <a:avLst/>
          </a:prstGeom>
          <a:noFill/>
        </p:spPr>
        <p:txBody>
          <a:bodyPr wrap="square" rtlCol="0">
            <a:spAutoFit/>
          </a:bodyPr>
          <a:lstStyle/>
          <a:p>
            <a:r>
              <a:rPr lang="en-US" dirty="0" smtClean="0">
                <a:solidFill>
                  <a:srgbClr val="FF0000"/>
                </a:solidFill>
              </a:rPr>
              <a:t>13</a:t>
            </a:r>
            <a:endParaRPr lang="en-US" dirty="0">
              <a:solidFill>
                <a:srgbClr val="FF0000"/>
              </a:solidFill>
            </a:endParaRPr>
          </a:p>
        </p:txBody>
      </p:sp>
      <p:sp>
        <p:nvSpPr>
          <p:cNvPr id="23" name="Rounded Rectangle 22"/>
          <p:cNvSpPr/>
          <p:nvPr/>
        </p:nvSpPr>
        <p:spPr>
          <a:xfrm>
            <a:off x="3747911" y="6419418"/>
            <a:ext cx="2336799" cy="27489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2777067" y="6419418"/>
            <a:ext cx="417689" cy="27489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415822" y="6797465"/>
            <a:ext cx="428978" cy="369332"/>
          </a:xfrm>
          <a:prstGeom prst="rect">
            <a:avLst/>
          </a:prstGeom>
          <a:noFill/>
        </p:spPr>
        <p:txBody>
          <a:bodyPr wrap="square" rtlCol="0">
            <a:spAutoFit/>
          </a:bodyPr>
          <a:lstStyle/>
          <a:p>
            <a:r>
              <a:rPr lang="en-US" dirty="0" smtClean="0">
                <a:solidFill>
                  <a:srgbClr val="FF0000"/>
                </a:solidFill>
              </a:rPr>
              <a:t>14</a:t>
            </a:r>
            <a:endParaRPr lang="en-US" dirty="0">
              <a:solidFill>
                <a:srgbClr val="FF0000"/>
              </a:solidFill>
            </a:endParaRPr>
          </a:p>
        </p:txBody>
      </p:sp>
    </p:spTree>
    <p:extLst>
      <p:ext uri="{BB962C8B-B14F-4D97-AF65-F5344CB8AC3E}">
        <p14:creationId xmlns:p14="http://schemas.microsoft.com/office/powerpoint/2010/main" val="31592974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699" y="413811"/>
            <a:ext cx="8777841" cy="1502305"/>
          </a:xfrm>
        </p:spPr>
        <p:txBody>
          <a:bodyPr>
            <a:normAutofit/>
          </a:bodyPr>
          <a:lstStyle/>
          <a:p>
            <a:r>
              <a:rPr lang="en-US" sz="1800" dirty="0" smtClean="0"/>
              <a:t>15.   </a:t>
            </a:r>
            <a:r>
              <a:rPr lang="en-US" sz="1800" dirty="0"/>
              <a:t>Enter </a:t>
            </a:r>
            <a:r>
              <a:rPr lang="en-US" sz="1800" dirty="0">
                <a:solidFill>
                  <a:srgbClr val="0000FF"/>
                </a:solidFill>
              </a:rPr>
              <a:t>Description</a:t>
            </a:r>
            <a:r>
              <a:rPr lang="en-US" sz="1800" dirty="0"/>
              <a:t>, </a:t>
            </a:r>
            <a:r>
              <a:rPr lang="en-US" sz="1800" dirty="0">
                <a:solidFill>
                  <a:srgbClr val="0000FF"/>
                </a:solidFill>
              </a:rPr>
              <a:t>Quantity</a:t>
            </a:r>
            <a:r>
              <a:rPr lang="en-US" sz="1800" dirty="0"/>
              <a:t> and </a:t>
            </a:r>
            <a:r>
              <a:rPr lang="en-US" sz="1800" dirty="0">
                <a:solidFill>
                  <a:srgbClr val="0000FF"/>
                </a:solidFill>
              </a:rPr>
              <a:t>Price</a:t>
            </a:r>
            <a:r>
              <a:rPr lang="en-US" sz="1800" dirty="0"/>
              <a:t>. (</a:t>
            </a:r>
            <a:r>
              <a:rPr lang="en-US" sz="1800" dirty="0" smtClean="0"/>
              <a:t>Note:  Items entered  on #9  </a:t>
            </a:r>
            <a:r>
              <a:rPr lang="en-US" sz="1800" b="1" i="1" dirty="0"/>
              <a:t>do not </a:t>
            </a:r>
            <a:r>
              <a:rPr lang="en-US" sz="1800" dirty="0"/>
              <a:t>need to be re-entered.</a:t>
            </a:r>
            <a:br>
              <a:rPr lang="en-US" sz="1800" dirty="0"/>
            </a:br>
            <a:r>
              <a:rPr lang="en-US" sz="1800" dirty="0" smtClean="0"/>
              <a:t>16.   </a:t>
            </a:r>
            <a:r>
              <a:rPr lang="en-US" sz="1800" dirty="0"/>
              <a:t>Click on plus sign to enter additional line </a:t>
            </a:r>
            <a:r>
              <a:rPr lang="en-US" sz="1800" dirty="0" smtClean="0"/>
              <a:t>items ( or negative sign to delete line item).</a:t>
            </a:r>
            <a:r>
              <a:rPr lang="en-US" sz="1800" dirty="0"/>
              <a:t/>
            </a:r>
            <a:br>
              <a:rPr lang="en-US" sz="1800" dirty="0"/>
            </a:br>
            <a:r>
              <a:rPr lang="en-US" sz="1800" dirty="0" smtClean="0"/>
              <a:t>17.  </a:t>
            </a:r>
            <a:r>
              <a:rPr lang="en-US" sz="1800" dirty="0"/>
              <a:t>Specify the number of rows to add.</a:t>
            </a:r>
            <a:br>
              <a:rPr lang="en-US" sz="1800" dirty="0"/>
            </a:br>
            <a:r>
              <a:rPr lang="en-US" sz="1800" dirty="0" smtClean="0"/>
              <a:t>18.   </a:t>
            </a:r>
            <a:r>
              <a:rPr lang="en-US" sz="1800" dirty="0"/>
              <a:t>Click </a:t>
            </a:r>
            <a:r>
              <a:rPr lang="en-US" sz="1800" dirty="0">
                <a:solidFill>
                  <a:srgbClr val="0000FF"/>
                </a:solidFill>
              </a:rPr>
              <a:t>OK</a:t>
            </a:r>
            <a:r>
              <a:rPr lang="en-US" sz="1800" dirty="0"/>
              <a:t>.</a:t>
            </a:r>
          </a:p>
        </p:txBody>
      </p:sp>
      <p:pic>
        <p:nvPicPr>
          <p:cNvPr id="8" name="Content Placeholder 7"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452" y="1916115"/>
            <a:ext cx="8484118" cy="5287749"/>
          </a:xfrm>
        </p:spPr>
      </p:pic>
      <p:sp>
        <p:nvSpPr>
          <p:cNvPr id="3" name="Slide Number Placeholder 2"/>
          <p:cNvSpPr>
            <a:spLocks noGrp="1"/>
          </p:cNvSpPr>
          <p:nvPr>
            <p:ph type="sldNum" sz="quarter" idx="12"/>
          </p:nvPr>
        </p:nvSpPr>
        <p:spPr/>
        <p:txBody>
          <a:bodyPr/>
          <a:lstStyle/>
          <a:p>
            <a:fld id="{F43B5FB8-F771-4F8B-86B7-B58D4747E412}" type="slidenum">
              <a:rPr lang="en-US" smtClean="0"/>
              <a:t>7</a:t>
            </a:fld>
            <a:endParaRPr lang="en-US"/>
          </a:p>
        </p:txBody>
      </p:sp>
      <p:sp>
        <p:nvSpPr>
          <p:cNvPr id="4" name="TextBox 3"/>
          <p:cNvSpPr txBox="1"/>
          <p:nvPr/>
        </p:nvSpPr>
        <p:spPr>
          <a:xfrm>
            <a:off x="3747911" y="5715379"/>
            <a:ext cx="519289" cy="369332"/>
          </a:xfrm>
          <a:prstGeom prst="rect">
            <a:avLst/>
          </a:prstGeom>
          <a:noFill/>
        </p:spPr>
        <p:txBody>
          <a:bodyPr wrap="square" rtlCol="0">
            <a:spAutoFit/>
          </a:bodyPr>
          <a:lstStyle/>
          <a:p>
            <a:r>
              <a:rPr lang="en-US" dirty="0" smtClean="0">
                <a:solidFill>
                  <a:srgbClr val="FF0000"/>
                </a:solidFill>
              </a:rPr>
              <a:t>15</a:t>
            </a:r>
            <a:endParaRPr lang="en-US" dirty="0">
              <a:solidFill>
                <a:srgbClr val="FF0000"/>
              </a:solidFill>
            </a:endParaRPr>
          </a:p>
        </p:txBody>
      </p:sp>
      <p:cxnSp>
        <p:nvCxnSpPr>
          <p:cNvPr id="9" name="Straight Arrow Connector 8"/>
          <p:cNvCxnSpPr/>
          <p:nvPr/>
        </p:nvCxnSpPr>
        <p:spPr>
          <a:xfrm flipH="1">
            <a:off x="2517422" y="6016978"/>
            <a:ext cx="1501422" cy="203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996266" y="6016978"/>
            <a:ext cx="632178" cy="203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3431822" y="6016978"/>
            <a:ext cx="564444" cy="203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2167467" y="6220178"/>
            <a:ext cx="553155" cy="1693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3127022" y="6257246"/>
            <a:ext cx="406400" cy="13226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4481689" y="6220178"/>
            <a:ext cx="248355" cy="1693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8737600" y="6389511"/>
            <a:ext cx="345440" cy="29351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8658578" y="6072580"/>
            <a:ext cx="424462" cy="369332"/>
          </a:xfrm>
          <a:prstGeom prst="rect">
            <a:avLst/>
          </a:prstGeom>
          <a:noFill/>
        </p:spPr>
        <p:txBody>
          <a:bodyPr wrap="square" rtlCol="0">
            <a:spAutoFit/>
          </a:bodyPr>
          <a:lstStyle/>
          <a:p>
            <a:r>
              <a:rPr lang="en-US" dirty="0" smtClean="0">
                <a:solidFill>
                  <a:srgbClr val="FF0000"/>
                </a:solidFill>
              </a:rPr>
              <a:t>16</a:t>
            </a:r>
            <a:endParaRPr lang="en-US" dirty="0">
              <a:solidFill>
                <a:srgbClr val="FF0000"/>
              </a:solidFill>
            </a:endParaRPr>
          </a:p>
        </p:txBody>
      </p:sp>
      <p:sp>
        <p:nvSpPr>
          <p:cNvPr id="21" name="TextBox 20"/>
          <p:cNvSpPr txBox="1"/>
          <p:nvPr/>
        </p:nvSpPr>
        <p:spPr>
          <a:xfrm>
            <a:off x="1890890" y="2806290"/>
            <a:ext cx="553154" cy="369332"/>
          </a:xfrm>
          <a:prstGeom prst="rect">
            <a:avLst/>
          </a:prstGeom>
          <a:noFill/>
        </p:spPr>
        <p:txBody>
          <a:bodyPr wrap="square" rtlCol="0">
            <a:spAutoFit/>
          </a:bodyPr>
          <a:lstStyle/>
          <a:p>
            <a:r>
              <a:rPr lang="en-US" dirty="0" smtClean="0">
                <a:solidFill>
                  <a:srgbClr val="FF0000"/>
                </a:solidFill>
              </a:rPr>
              <a:t>17</a:t>
            </a:r>
            <a:endParaRPr lang="en-US" dirty="0">
              <a:solidFill>
                <a:srgbClr val="FF0000"/>
              </a:solidFill>
            </a:endParaRPr>
          </a:p>
        </p:txBody>
      </p:sp>
      <p:sp>
        <p:nvSpPr>
          <p:cNvPr id="22" name="TextBox 21"/>
          <p:cNvSpPr txBox="1"/>
          <p:nvPr/>
        </p:nvSpPr>
        <p:spPr>
          <a:xfrm>
            <a:off x="3098799" y="2357935"/>
            <a:ext cx="462845" cy="369332"/>
          </a:xfrm>
          <a:prstGeom prst="rect">
            <a:avLst/>
          </a:prstGeom>
          <a:noFill/>
        </p:spPr>
        <p:txBody>
          <a:bodyPr wrap="square" rtlCol="0">
            <a:spAutoFit/>
          </a:bodyPr>
          <a:lstStyle/>
          <a:p>
            <a:r>
              <a:rPr lang="en-US" dirty="0" smtClean="0">
                <a:solidFill>
                  <a:srgbClr val="FF0000"/>
                </a:solidFill>
              </a:rPr>
              <a:t>18</a:t>
            </a:r>
            <a:endParaRPr lang="en-US" dirty="0">
              <a:solidFill>
                <a:srgbClr val="FF0000"/>
              </a:solidFill>
            </a:endParaRPr>
          </a:p>
        </p:txBody>
      </p:sp>
      <p:cxnSp>
        <p:nvCxnSpPr>
          <p:cNvPr id="25" name="Straight Arrow Connector 24"/>
          <p:cNvCxnSpPr/>
          <p:nvPr/>
        </p:nvCxnSpPr>
        <p:spPr>
          <a:xfrm flipH="1" flipV="1">
            <a:off x="4018844" y="2806290"/>
            <a:ext cx="4718756" cy="371868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8544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701" y="413811"/>
            <a:ext cx="8732653" cy="1502305"/>
          </a:xfrm>
        </p:spPr>
        <p:txBody>
          <a:bodyPr>
            <a:normAutofit/>
          </a:bodyPr>
          <a:lstStyle/>
          <a:p>
            <a:r>
              <a:rPr lang="en-US" sz="1800" dirty="0" smtClean="0"/>
              <a:t>19.   Enter details (#15) for </a:t>
            </a:r>
            <a:r>
              <a:rPr lang="en-US" sz="1800" dirty="0"/>
              <a:t>line items added.</a:t>
            </a:r>
            <a:br>
              <a:rPr lang="en-US" sz="1800" dirty="0"/>
            </a:br>
            <a:r>
              <a:rPr lang="en-US" sz="1800" dirty="0" smtClean="0"/>
              <a:t>20.   </a:t>
            </a:r>
            <a:r>
              <a:rPr lang="en-US" sz="1800" dirty="0"/>
              <a:t>Click on </a:t>
            </a:r>
            <a:r>
              <a:rPr lang="en-US" sz="1800" dirty="0">
                <a:solidFill>
                  <a:srgbClr val="0000FF"/>
                </a:solidFill>
              </a:rPr>
              <a:t>Add Comments </a:t>
            </a:r>
            <a:r>
              <a:rPr lang="en-US" sz="1800" dirty="0"/>
              <a:t>– to add </a:t>
            </a:r>
            <a:r>
              <a:rPr lang="en-US" sz="1800" dirty="0" smtClean="0"/>
              <a:t>comments and justifications.</a:t>
            </a:r>
            <a:r>
              <a:rPr lang="en-US" sz="1800" dirty="0"/>
              <a:t/>
            </a:r>
            <a:br>
              <a:rPr lang="en-US" sz="1800" dirty="0"/>
            </a:br>
            <a:r>
              <a:rPr lang="en-US" sz="1800" dirty="0" smtClean="0"/>
              <a:t>21.   Enter comments. </a:t>
            </a:r>
            <a:r>
              <a:rPr lang="en-US" sz="1800" dirty="0"/>
              <a:t>Click on </a:t>
            </a:r>
            <a:r>
              <a:rPr lang="en-US" sz="1800" b="1" dirty="0"/>
              <a:t>all 3 boxes </a:t>
            </a:r>
            <a:r>
              <a:rPr lang="en-US" sz="1800" dirty="0"/>
              <a:t>as </a:t>
            </a:r>
            <a:r>
              <a:rPr lang="en-US" sz="1800" dirty="0" smtClean="0"/>
              <a:t>shown below.</a:t>
            </a:r>
            <a:r>
              <a:rPr lang="en-US" sz="1800" dirty="0"/>
              <a:t/>
            </a:r>
            <a:br>
              <a:rPr lang="en-US" sz="1800" dirty="0"/>
            </a:br>
            <a:r>
              <a:rPr lang="en-US" sz="1800" dirty="0" smtClean="0"/>
              <a:t>22.   </a:t>
            </a:r>
            <a:r>
              <a:rPr lang="en-US" sz="1800" dirty="0"/>
              <a:t>Click on plus sign to add another layer for comments and/ or justification.</a:t>
            </a:r>
            <a:br>
              <a:rPr lang="en-US" sz="1800" dirty="0"/>
            </a:br>
            <a:endParaRPr lang="en-US" sz="1800" dirty="0"/>
          </a:p>
        </p:txBody>
      </p:sp>
      <p:sp>
        <p:nvSpPr>
          <p:cNvPr id="3" name="Content Placeholder 2"/>
          <p:cNvSpPr>
            <a:spLocks noGrp="1"/>
          </p:cNvSpPr>
          <p:nvPr>
            <p:ph idx="1"/>
          </p:nvPr>
        </p:nvSpPr>
        <p:spPr>
          <a:xfrm>
            <a:off x="1054269" y="2402248"/>
            <a:ext cx="7708733" cy="3650464"/>
          </a:xfrm>
        </p:spPr>
        <p:txBody>
          <a:bodyPr/>
          <a:lstStyle/>
          <a:p>
            <a:r>
              <a:rPr lang="en-US" dirty="0" smtClean="0"/>
              <a:t>+</a:t>
            </a:r>
            <a:endParaRPr lang="en-US" dirty="0"/>
          </a:p>
        </p:txBody>
      </p:sp>
      <p:sp>
        <p:nvSpPr>
          <p:cNvPr id="4" name="Slide Number Placeholder 3"/>
          <p:cNvSpPr>
            <a:spLocks noGrp="1"/>
          </p:cNvSpPr>
          <p:nvPr>
            <p:ph type="sldNum" sz="quarter" idx="12"/>
          </p:nvPr>
        </p:nvSpPr>
        <p:spPr/>
        <p:txBody>
          <a:bodyPr/>
          <a:lstStyle/>
          <a:p>
            <a:fld id="{F43B5FB8-F771-4F8B-86B7-B58D4747E412}" type="slidenum">
              <a:rPr lang="en-US" smtClean="0"/>
              <a:t>8</a:t>
            </a:fld>
            <a:endParaRPr lang="en-US"/>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672" y="1659467"/>
            <a:ext cx="8529305" cy="5544398"/>
          </a:xfrm>
          <a:prstGeom prst="rect">
            <a:avLst/>
          </a:prstGeom>
        </p:spPr>
      </p:pic>
      <p:sp>
        <p:nvSpPr>
          <p:cNvPr id="5" name="TextBox 4"/>
          <p:cNvSpPr txBox="1"/>
          <p:nvPr/>
        </p:nvSpPr>
        <p:spPr>
          <a:xfrm>
            <a:off x="497295" y="6242756"/>
            <a:ext cx="466597" cy="369332"/>
          </a:xfrm>
          <a:prstGeom prst="rect">
            <a:avLst/>
          </a:prstGeom>
          <a:noFill/>
        </p:spPr>
        <p:txBody>
          <a:bodyPr wrap="square" rtlCol="0">
            <a:spAutoFit/>
          </a:bodyPr>
          <a:lstStyle/>
          <a:p>
            <a:r>
              <a:rPr lang="en-US" dirty="0" smtClean="0">
                <a:solidFill>
                  <a:srgbClr val="FF0000"/>
                </a:solidFill>
              </a:rPr>
              <a:t>19</a:t>
            </a:r>
            <a:endParaRPr lang="en-US" dirty="0">
              <a:solidFill>
                <a:srgbClr val="FF0000"/>
              </a:solidFill>
            </a:endParaRPr>
          </a:p>
        </p:txBody>
      </p:sp>
      <p:sp>
        <p:nvSpPr>
          <p:cNvPr id="8" name="Left Brace 7"/>
          <p:cNvSpPr/>
          <p:nvPr/>
        </p:nvSpPr>
        <p:spPr>
          <a:xfrm>
            <a:off x="812800" y="6242756"/>
            <a:ext cx="151092" cy="369332"/>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2720621" y="4431666"/>
            <a:ext cx="462845" cy="369332"/>
          </a:xfrm>
          <a:prstGeom prst="rect">
            <a:avLst/>
          </a:prstGeom>
          <a:noFill/>
        </p:spPr>
        <p:txBody>
          <a:bodyPr wrap="square" rtlCol="0">
            <a:spAutoFit/>
          </a:bodyPr>
          <a:lstStyle/>
          <a:p>
            <a:r>
              <a:rPr lang="en-US" dirty="0" smtClean="0">
                <a:solidFill>
                  <a:srgbClr val="FF0000"/>
                </a:solidFill>
              </a:rPr>
              <a:t>20</a:t>
            </a:r>
            <a:endParaRPr lang="en-US" dirty="0">
              <a:solidFill>
                <a:srgbClr val="FF0000"/>
              </a:solidFill>
            </a:endParaRPr>
          </a:p>
        </p:txBody>
      </p:sp>
      <p:cxnSp>
        <p:nvCxnSpPr>
          <p:cNvPr id="11" name="Straight Arrow Connector 10"/>
          <p:cNvCxnSpPr>
            <a:stCxn id="9" idx="3"/>
          </p:cNvCxnSpPr>
          <p:nvPr/>
        </p:nvCxnSpPr>
        <p:spPr>
          <a:xfrm flipV="1">
            <a:off x="3183466" y="3883378"/>
            <a:ext cx="688623" cy="7329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a:off x="4007556" y="4431666"/>
            <a:ext cx="124177" cy="26451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5034844" y="4431666"/>
            <a:ext cx="158045" cy="18466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13513" y="3734004"/>
            <a:ext cx="587022" cy="369332"/>
          </a:xfrm>
          <a:prstGeom prst="rect">
            <a:avLst/>
          </a:prstGeom>
          <a:noFill/>
        </p:spPr>
        <p:txBody>
          <a:bodyPr wrap="square" rtlCol="0">
            <a:spAutoFit/>
          </a:bodyPr>
          <a:lstStyle/>
          <a:p>
            <a:r>
              <a:rPr lang="en-US" dirty="0" smtClean="0">
                <a:solidFill>
                  <a:srgbClr val="FF0000"/>
                </a:solidFill>
              </a:rPr>
              <a:t>21</a:t>
            </a:r>
            <a:endParaRPr lang="en-US" dirty="0">
              <a:solidFill>
                <a:srgbClr val="FF0000"/>
              </a:solidFill>
            </a:endParaRPr>
          </a:p>
        </p:txBody>
      </p:sp>
      <p:sp>
        <p:nvSpPr>
          <p:cNvPr id="26" name="Rounded Rectangle 25"/>
          <p:cNvSpPr/>
          <p:nvPr/>
        </p:nvSpPr>
        <p:spPr>
          <a:xfrm>
            <a:off x="7985760" y="3443112"/>
            <a:ext cx="300284" cy="2709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7915769" y="3680179"/>
            <a:ext cx="440266" cy="369332"/>
          </a:xfrm>
          <a:prstGeom prst="rect">
            <a:avLst/>
          </a:prstGeom>
          <a:noFill/>
        </p:spPr>
        <p:txBody>
          <a:bodyPr wrap="square" rtlCol="0">
            <a:spAutoFit/>
          </a:bodyPr>
          <a:lstStyle/>
          <a:p>
            <a:r>
              <a:rPr lang="en-US" dirty="0" smtClean="0">
                <a:solidFill>
                  <a:srgbClr val="FF0000"/>
                </a:solidFill>
              </a:rPr>
              <a:t>22</a:t>
            </a:r>
            <a:endParaRPr lang="en-US" dirty="0">
              <a:solidFill>
                <a:srgbClr val="FF0000"/>
              </a:solidFill>
            </a:endParaRPr>
          </a:p>
        </p:txBody>
      </p:sp>
      <p:cxnSp>
        <p:nvCxnSpPr>
          <p:cNvPr id="38" name="Straight Arrow Connector 37"/>
          <p:cNvCxnSpPr/>
          <p:nvPr/>
        </p:nvCxnSpPr>
        <p:spPr>
          <a:xfrm flipH="1">
            <a:off x="5192889" y="4103233"/>
            <a:ext cx="293511" cy="2938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4583289" y="4103233"/>
            <a:ext cx="903111" cy="2938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flipV="1">
            <a:off x="5192888" y="3904078"/>
            <a:ext cx="293511"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3740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490" y="361244"/>
            <a:ext cx="8480444" cy="1523113"/>
          </a:xfrm>
        </p:spPr>
        <p:txBody>
          <a:bodyPr>
            <a:noAutofit/>
          </a:bodyPr>
          <a:lstStyle/>
          <a:p>
            <a:r>
              <a:rPr lang="en-US" sz="1800" dirty="0" smtClean="0"/>
              <a:t>23.   </a:t>
            </a:r>
            <a:r>
              <a:rPr lang="en-US" sz="1800" dirty="0"/>
              <a:t>Enter justification.  </a:t>
            </a:r>
            <a:r>
              <a:rPr lang="en-US" sz="1800" dirty="0" smtClean="0"/>
              <a:t>Click </a:t>
            </a:r>
            <a:r>
              <a:rPr lang="en-US" sz="1800" dirty="0"/>
              <a:t>on </a:t>
            </a:r>
            <a:r>
              <a:rPr lang="en-US" sz="1800" dirty="0" smtClean="0">
                <a:solidFill>
                  <a:srgbClr val="0000FF"/>
                </a:solidFill>
              </a:rPr>
              <a:t>Approval Justification</a:t>
            </a:r>
            <a:r>
              <a:rPr lang="en-US" sz="1800" dirty="0"/>
              <a:t>.</a:t>
            </a:r>
            <a:br>
              <a:rPr lang="en-US" sz="1800" dirty="0"/>
            </a:br>
            <a:r>
              <a:rPr lang="en-US" sz="1800" dirty="0" smtClean="0"/>
              <a:t>24.   Click </a:t>
            </a:r>
            <a:r>
              <a:rPr lang="en-US" sz="1800" dirty="0">
                <a:solidFill>
                  <a:srgbClr val="0000FF"/>
                </a:solidFill>
              </a:rPr>
              <a:t>OK</a:t>
            </a:r>
            <a:r>
              <a:rPr lang="en-US" sz="1800" dirty="0"/>
              <a:t>.</a:t>
            </a:r>
            <a:br>
              <a:rPr lang="en-US" sz="1800" dirty="0"/>
            </a:br>
            <a:r>
              <a:rPr lang="en-US" sz="1800" dirty="0" smtClean="0"/>
              <a:t>25.   Attach file in </a:t>
            </a:r>
            <a:r>
              <a:rPr lang="en-US" sz="1800" dirty="0"/>
              <a:t>pdf format </a:t>
            </a:r>
            <a:r>
              <a:rPr lang="en-US" sz="1800" dirty="0" smtClean="0"/>
              <a:t>(quote, </a:t>
            </a:r>
            <a:r>
              <a:rPr lang="en-US" sz="1800" dirty="0"/>
              <a:t>proposal, contract, etc</a:t>
            </a:r>
            <a:r>
              <a:rPr lang="en-US" sz="1800" dirty="0" smtClean="0"/>
              <a:t>.) </a:t>
            </a:r>
            <a:r>
              <a:rPr lang="en-US" sz="1800" b="1" i="1" dirty="0" smtClean="0">
                <a:solidFill>
                  <a:srgbClr val="FF0000"/>
                </a:solidFill>
              </a:rPr>
              <a:t>on the line item</a:t>
            </a:r>
            <a:r>
              <a:rPr lang="en-US" sz="1800" dirty="0" smtClean="0"/>
              <a:t>.</a:t>
            </a:r>
            <a:br>
              <a:rPr lang="en-US" sz="1800" dirty="0" smtClean="0"/>
            </a:br>
            <a:r>
              <a:rPr lang="en-US" sz="1800" dirty="0" smtClean="0"/>
              <a:t>26.   Click </a:t>
            </a:r>
            <a:r>
              <a:rPr lang="en-US" sz="1800" dirty="0" smtClean="0">
                <a:solidFill>
                  <a:srgbClr val="0000FF"/>
                </a:solidFill>
              </a:rPr>
              <a:t>Save</a:t>
            </a:r>
            <a:r>
              <a:rPr lang="en-US" sz="1800" dirty="0"/>
              <a:t>. </a:t>
            </a:r>
            <a:br>
              <a:rPr lang="en-US" sz="1800" dirty="0"/>
            </a:br>
            <a:r>
              <a:rPr lang="en-US" sz="1800" dirty="0"/>
              <a:t/>
            </a:r>
            <a:br>
              <a:rPr lang="en-US" sz="1800" dirty="0"/>
            </a:br>
            <a:endParaRPr lang="en-US" sz="1800" dirty="0"/>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6132" y="1501423"/>
            <a:ext cx="8480445" cy="5813778"/>
          </a:xfrm>
          <a:noFill/>
          <a:ln>
            <a:solidFill>
              <a:srgbClr val="FF0000"/>
            </a:solidFill>
          </a:ln>
        </p:spPr>
      </p:pic>
      <p:sp>
        <p:nvSpPr>
          <p:cNvPr id="3" name="Slide Number Placeholder 2"/>
          <p:cNvSpPr>
            <a:spLocks noGrp="1"/>
          </p:cNvSpPr>
          <p:nvPr>
            <p:ph type="sldNum" sz="quarter" idx="12"/>
          </p:nvPr>
        </p:nvSpPr>
        <p:spPr/>
        <p:txBody>
          <a:bodyPr/>
          <a:lstStyle/>
          <a:p>
            <a:fld id="{F43B5FB8-F771-4F8B-86B7-B58D4747E412}" type="slidenum">
              <a:rPr lang="en-US" smtClean="0"/>
              <a:t>9</a:t>
            </a:fld>
            <a:endParaRPr lang="en-US"/>
          </a:p>
        </p:txBody>
      </p:sp>
      <p:sp>
        <p:nvSpPr>
          <p:cNvPr id="5" name="TextBox 4"/>
          <p:cNvSpPr txBox="1"/>
          <p:nvPr/>
        </p:nvSpPr>
        <p:spPr>
          <a:xfrm>
            <a:off x="4465602" y="3901435"/>
            <a:ext cx="474133" cy="369332"/>
          </a:xfrm>
          <a:prstGeom prst="rect">
            <a:avLst/>
          </a:prstGeom>
          <a:noFill/>
        </p:spPr>
        <p:txBody>
          <a:bodyPr wrap="square" rtlCol="0">
            <a:spAutoFit/>
          </a:bodyPr>
          <a:lstStyle/>
          <a:p>
            <a:r>
              <a:rPr lang="en-US" dirty="0" smtClean="0">
                <a:solidFill>
                  <a:srgbClr val="FF0000"/>
                </a:solidFill>
              </a:rPr>
              <a:t>23</a:t>
            </a:r>
            <a:endParaRPr lang="en-US" dirty="0">
              <a:solidFill>
                <a:srgbClr val="FF0000"/>
              </a:solidFill>
            </a:endParaRPr>
          </a:p>
        </p:txBody>
      </p:sp>
      <p:sp>
        <p:nvSpPr>
          <p:cNvPr id="16" name="Rounded Rectangle 15"/>
          <p:cNvSpPr/>
          <p:nvPr/>
        </p:nvSpPr>
        <p:spPr>
          <a:xfrm>
            <a:off x="5023554" y="4577580"/>
            <a:ext cx="248355" cy="12988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7461955" y="5992749"/>
            <a:ext cx="428978" cy="369332"/>
          </a:xfrm>
          <a:prstGeom prst="rect">
            <a:avLst/>
          </a:prstGeom>
          <a:noFill/>
        </p:spPr>
        <p:txBody>
          <a:bodyPr wrap="square" rtlCol="0">
            <a:spAutoFit/>
          </a:bodyPr>
          <a:lstStyle/>
          <a:p>
            <a:r>
              <a:rPr lang="en-US" dirty="0" smtClean="0">
                <a:solidFill>
                  <a:srgbClr val="FF0000"/>
                </a:solidFill>
              </a:rPr>
              <a:t>25</a:t>
            </a:r>
            <a:endParaRPr lang="en-US" dirty="0">
              <a:solidFill>
                <a:srgbClr val="FF0000"/>
              </a:solidFill>
            </a:endParaRPr>
          </a:p>
        </p:txBody>
      </p:sp>
      <p:cxnSp>
        <p:nvCxnSpPr>
          <p:cNvPr id="21" name="Straight Arrow Connector 20"/>
          <p:cNvCxnSpPr/>
          <p:nvPr/>
        </p:nvCxnSpPr>
        <p:spPr>
          <a:xfrm flipV="1">
            <a:off x="4842226" y="3901435"/>
            <a:ext cx="162842"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842226" y="4086101"/>
            <a:ext cx="162842" cy="4914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928533" y="5283201"/>
            <a:ext cx="428978" cy="369332"/>
          </a:xfrm>
          <a:prstGeom prst="rect">
            <a:avLst/>
          </a:prstGeom>
          <a:noFill/>
        </p:spPr>
        <p:txBody>
          <a:bodyPr wrap="square" rtlCol="0">
            <a:spAutoFit/>
          </a:bodyPr>
          <a:lstStyle/>
          <a:p>
            <a:r>
              <a:rPr lang="en-US" dirty="0" smtClean="0">
                <a:solidFill>
                  <a:srgbClr val="FF0000"/>
                </a:solidFill>
              </a:rPr>
              <a:t>24</a:t>
            </a:r>
            <a:endParaRPr lang="en-US" dirty="0">
              <a:solidFill>
                <a:srgbClr val="FF0000"/>
              </a:solidFill>
            </a:endParaRPr>
          </a:p>
        </p:txBody>
      </p:sp>
      <p:sp>
        <p:nvSpPr>
          <p:cNvPr id="27" name="TextBox 26"/>
          <p:cNvSpPr txBox="1"/>
          <p:nvPr/>
        </p:nvSpPr>
        <p:spPr>
          <a:xfrm>
            <a:off x="699911" y="6834533"/>
            <a:ext cx="451556" cy="369332"/>
          </a:xfrm>
          <a:prstGeom prst="rect">
            <a:avLst/>
          </a:prstGeom>
          <a:noFill/>
        </p:spPr>
        <p:txBody>
          <a:bodyPr wrap="square" rtlCol="0">
            <a:spAutoFit/>
          </a:bodyPr>
          <a:lstStyle/>
          <a:p>
            <a:r>
              <a:rPr lang="en-US" dirty="0" smtClean="0">
                <a:solidFill>
                  <a:srgbClr val="FF0000"/>
                </a:solidFill>
              </a:rPr>
              <a:t>26</a:t>
            </a:r>
            <a:endParaRPr lang="en-US" dirty="0">
              <a:solidFill>
                <a:srgbClr val="FF0000"/>
              </a:solidFill>
            </a:endParaRPr>
          </a:p>
        </p:txBody>
      </p:sp>
      <p:sp>
        <p:nvSpPr>
          <p:cNvPr id="28" name="TextBox 27"/>
          <p:cNvSpPr txBox="1"/>
          <p:nvPr/>
        </p:nvSpPr>
        <p:spPr>
          <a:xfrm>
            <a:off x="5802490" y="6747504"/>
            <a:ext cx="2777067" cy="307777"/>
          </a:xfrm>
          <a:prstGeom prst="rect">
            <a:avLst/>
          </a:prstGeom>
          <a:noFill/>
        </p:spPr>
        <p:txBody>
          <a:bodyPr wrap="square" rtlCol="0">
            <a:spAutoFit/>
          </a:bodyPr>
          <a:lstStyle/>
          <a:p>
            <a:r>
              <a:rPr lang="en-US" sz="1400" dirty="0" smtClean="0">
                <a:solidFill>
                  <a:srgbClr val="FF0000"/>
                </a:solidFill>
              </a:rPr>
              <a:t>Attached document will show here</a:t>
            </a:r>
            <a:endParaRPr lang="en-US" sz="1400" dirty="0">
              <a:solidFill>
                <a:srgbClr val="FF0000"/>
              </a:solidFill>
            </a:endParaRPr>
          </a:p>
        </p:txBody>
      </p:sp>
      <p:sp>
        <p:nvSpPr>
          <p:cNvPr id="31" name="Rounded Rectangle 30"/>
          <p:cNvSpPr/>
          <p:nvPr/>
        </p:nvSpPr>
        <p:spPr>
          <a:xfrm>
            <a:off x="5853289" y="6747504"/>
            <a:ext cx="2675468" cy="30777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stCxn id="31" idx="0"/>
          </p:cNvCxnSpPr>
          <p:nvPr/>
        </p:nvCxnSpPr>
        <p:spPr>
          <a:xfrm flipV="1">
            <a:off x="7191023" y="6177415"/>
            <a:ext cx="699910" cy="5700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2708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248356"/>
            <a:ext cx="8412480" cy="936977"/>
          </a:xfrm>
        </p:spPr>
        <p:txBody>
          <a:bodyPr>
            <a:normAutofit/>
          </a:bodyPr>
          <a:lstStyle/>
          <a:p>
            <a:r>
              <a:rPr lang="en-US" sz="1800" dirty="0" smtClean="0"/>
              <a:t>27.   </a:t>
            </a:r>
            <a:r>
              <a:rPr lang="en-US" sz="1800" dirty="0">
                <a:solidFill>
                  <a:srgbClr val="0000FF"/>
                </a:solidFill>
              </a:rPr>
              <a:t>Requisition ID</a:t>
            </a:r>
            <a:r>
              <a:rPr lang="en-US" sz="1800" dirty="0"/>
              <a:t> is assigned.</a:t>
            </a:r>
            <a:br>
              <a:rPr lang="en-US" sz="1800" dirty="0"/>
            </a:br>
            <a:r>
              <a:rPr lang="en-US" sz="1800" dirty="0" smtClean="0"/>
              <a:t>28.   </a:t>
            </a:r>
            <a:r>
              <a:rPr lang="en-US" sz="1800" dirty="0"/>
              <a:t>Click on </a:t>
            </a:r>
            <a:r>
              <a:rPr lang="en-US" sz="1800" dirty="0">
                <a:solidFill>
                  <a:srgbClr val="0000FF"/>
                </a:solidFill>
              </a:rPr>
              <a:t>Budget check</a:t>
            </a:r>
            <a:r>
              <a:rPr lang="en-US" sz="1800" dirty="0"/>
              <a:t>.  Budget Status should be valid. </a:t>
            </a: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1752" y="1185333"/>
            <a:ext cx="8617225" cy="6018531"/>
          </a:xfrm>
        </p:spPr>
      </p:pic>
      <p:sp>
        <p:nvSpPr>
          <p:cNvPr id="3" name="Slide Number Placeholder 2"/>
          <p:cNvSpPr>
            <a:spLocks noGrp="1"/>
          </p:cNvSpPr>
          <p:nvPr>
            <p:ph type="sldNum" sz="quarter" idx="12"/>
          </p:nvPr>
        </p:nvSpPr>
        <p:spPr/>
        <p:txBody>
          <a:bodyPr/>
          <a:lstStyle/>
          <a:p>
            <a:fld id="{F43B5FB8-F771-4F8B-86B7-B58D4747E412}" type="slidenum">
              <a:rPr lang="en-US" smtClean="0"/>
              <a:t>10</a:t>
            </a:fld>
            <a:endParaRPr lang="en-US"/>
          </a:p>
        </p:txBody>
      </p:sp>
      <p:sp>
        <p:nvSpPr>
          <p:cNvPr id="5" name="TextBox 4"/>
          <p:cNvSpPr txBox="1"/>
          <p:nvPr/>
        </p:nvSpPr>
        <p:spPr>
          <a:xfrm>
            <a:off x="1873955" y="2235200"/>
            <a:ext cx="451556" cy="369332"/>
          </a:xfrm>
          <a:prstGeom prst="rect">
            <a:avLst/>
          </a:prstGeom>
          <a:noFill/>
        </p:spPr>
        <p:txBody>
          <a:bodyPr wrap="square" rtlCol="0">
            <a:spAutoFit/>
          </a:bodyPr>
          <a:lstStyle/>
          <a:p>
            <a:r>
              <a:rPr lang="en-US" dirty="0" smtClean="0">
                <a:solidFill>
                  <a:srgbClr val="FF0000"/>
                </a:solidFill>
              </a:rPr>
              <a:t>27</a:t>
            </a:r>
            <a:endParaRPr lang="en-US" dirty="0">
              <a:solidFill>
                <a:srgbClr val="FF0000"/>
              </a:solidFill>
            </a:endParaRPr>
          </a:p>
        </p:txBody>
      </p:sp>
      <p:sp>
        <p:nvSpPr>
          <p:cNvPr id="6" name="Rounded Rectangle 5"/>
          <p:cNvSpPr/>
          <p:nvPr/>
        </p:nvSpPr>
        <p:spPr>
          <a:xfrm>
            <a:off x="4684889" y="2235200"/>
            <a:ext cx="191911" cy="28222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540719" y="1937644"/>
            <a:ext cx="519289" cy="369332"/>
          </a:xfrm>
          <a:prstGeom prst="rect">
            <a:avLst/>
          </a:prstGeom>
          <a:noFill/>
        </p:spPr>
        <p:txBody>
          <a:bodyPr wrap="square" rtlCol="0">
            <a:spAutoFit/>
          </a:bodyPr>
          <a:lstStyle/>
          <a:p>
            <a:r>
              <a:rPr lang="en-US" dirty="0" smtClean="0">
                <a:solidFill>
                  <a:srgbClr val="FF0000"/>
                </a:solidFill>
              </a:rPr>
              <a:t>28</a:t>
            </a:r>
            <a:endParaRPr lang="en-US" dirty="0">
              <a:solidFill>
                <a:srgbClr val="FF0000"/>
              </a:solidFill>
            </a:endParaRPr>
          </a:p>
        </p:txBody>
      </p:sp>
      <p:sp>
        <p:nvSpPr>
          <p:cNvPr id="15" name="Rounded Rectangle 14"/>
          <p:cNvSpPr/>
          <p:nvPr/>
        </p:nvSpPr>
        <p:spPr>
          <a:xfrm>
            <a:off x="1467556" y="2314222"/>
            <a:ext cx="406399" cy="203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23373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270934"/>
            <a:ext cx="8412480" cy="575733"/>
          </a:xfrm>
        </p:spPr>
        <p:txBody>
          <a:bodyPr>
            <a:normAutofit/>
          </a:bodyPr>
          <a:lstStyle/>
          <a:p>
            <a:r>
              <a:rPr lang="en-US" sz="1800" dirty="0" smtClean="0"/>
              <a:t>29.   If Budget is </a:t>
            </a:r>
            <a:r>
              <a:rPr lang="en-US" sz="1800" dirty="0" smtClean="0">
                <a:solidFill>
                  <a:srgbClr val="0000FF"/>
                </a:solidFill>
              </a:rPr>
              <a:t>Valid</a:t>
            </a:r>
            <a:r>
              <a:rPr lang="en-US" sz="1800" dirty="0" smtClean="0"/>
              <a:t>, requisition will be pre-encumbered.</a:t>
            </a:r>
            <a:endParaRPr lang="en-US" sz="1800" dirty="0"/>
          </a:p>
        </p:txBody>
      </p:sp>
      <p:pic>
        <p:nvPicPr>
          <p:cNvPr id="4" name="Content Placeholder 3" descr="Add/Update Requisitions - Microsoft Internet Explorer provided by Vista Unified School District"/>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0578" y="846667"/>
            <a:ext cx="8692444" cy="6357198"/>
          </a:xfrm>
        </p:spPr>
      </p:pic>
      <p:sp>
        <p:nvSpPr>
          <p:cNvPr id="3" name="Slide Number Placeholder 2"/>
          <p:cNvSpPr>
            <a:spLocks noGrp="1"/>
          </p:cNvSpPr>
          <p:nvPr>
            <p:ph type="sldNum" sz="quarter" idx="12"/>
          </p:nvPr>
        </p:nvSpPr>
        <p:spPr/>
        <p:txBody>
          <a:bodyPr/>
          <a:lstStyle/>
          <a:p>
            <a:fld id="{F43B5FB8-F771-4F8B-86B7-B58D4747E412}" type="slidenum">
              <a:rPr lang="en-US" smtClean="0"/>
              <a:t>11</a:t>
            </a:fld>
            <a:endParaRPr lang="en-US"/>
          </a:p>
        </p:txBody>
      </p:sp>
      <p:sp>
        <p:nvSpPr>
          <p:cNvPr id="5" name="Rounded Rectangle 4"/>
          <p:cNvSpPr/>
          <p:nvPr/>
        </p:nvSpPr>
        <p:spPr>
          <a:xfrm>
            <a:off x="3262489" y="4481689"/>
            <a:ext cx="2765778" cy="203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4176889" y="2664178"/>
            <a:ext cx="349955" cy="1693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028267" y="4413956"/>
            <a:ext cx="428978" cy="369332"/>
          </a:xfrm>
          <a:prstGeom prst="rect">
            <a:avLst/>
          </a:prstGeom>
          <a:noFill/>
        </p:spPr>
        <p:txBody>
          <a:bodyPr wrap="square" rtlCol="0">
            <a:spAutoFit/>
          </a:bodyPr>
          <a:lstStyle/>
          <a:p>
            <a:r>
              <a:rPr lang="en-US" dirty="0" smtClean="0">
                <a:solidFill>
                  <a:srgbClr val="FF0000"/>
                </a:solidFill>
              </a:rPr>
              <a:t>29</a:t>
            </a:r>
            <a:endParaRPr lang="en-US" dirty="0">
              <a:solidFill>
                <a:srgbClr val="FF0000"/>
              </a:solidFill>
            </a:endParaRPr>
          </a:p>
        </p:txBody>
      </p:sp>
    </p:spTree>
    <p:extLst>
      <p:ext uri="{BB962C8B-B14F-4D97-AF65-F5344CB8AC3E}">
        <p14:creationId xmlns:p14="http://schemas.microsoft.com/office/powerpoint/2010/main" val="1506727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0560" y="338668"/>
            <a:ext cx="8412480" cy="462844"/>
          </a:xfrm>
        </p:spPr>
        <p:txBody>
          <a:bodyPr>
            <a:normAutofit/>
          </a:bodyPr>
          <a:lstStyle/>
          <a:p>
            <a:pPr algn="ctr"/>
            <a:r>
              <a:rPr lang="en-US" sz="2000" b="1" dirty="0" smtClean="0">
                <a:solidFill>
                  <a:srgbClr val="0000FF"/>
                </a:solidFill>
              </a:rPr>
              <a:t>STORE REQUISITIONS</a:t>
            </a:r>
            <a:endParaRPr lang="en-US" sz="2000" b="1" dirty="0">
              <a:solidFill>
                <a:srgbClr val="0000FF"/>
              </a:solidFill>
            </a:endParaRPr>
          </a:p>
        </p:txBody>
      </p:sp>
      <p:sp>
        <p:nvSpPr>
          <p:cNvPr id="6" name="Content Placeholder 5"/>
          <p:cNvSpPr>
            <a:spLocks noGrp="1"/>
          </p:cNvSpPr>
          <p:nvPr>
            <p:ph sz="half" idx="1"/>
          </p:nvPr>
        </p:nvSpPr>
        <p:spPr>
          <a:xfrm>
            <a:off x="670560" y="801512"/>
            <a:ext cx="8412480" cy="1738488"/>
          </a:xfrm>
        </p:spPr>
        <p:txBody>
          <a:bodyPr>
            <a:normAutofit lnSpcReduction="10000"/>
          </a:bodyPr>
          <a:lstStyle/>
          <a:p>
            <a:r>
              <a:rPr lang="en-US" sz="1800" dirty="0" smtClean="0"/>
              <a:t>Steps that are different for </a:t>
            </a:r>
            <a:r>
              <a:rPr lang="en-US" sz="1800" dirty="0" smtClean="0">
                <a:solidFill>
                  <a:srgbClr val="0000FF"/>
                </a:solidFill>
              </a:rPr>
              <a:t>store requisitions</a:t>
            </a:r>
            <a:r>
              <a:rPr lang="en-US" sz="1800" dirty="0" smtClean="0"/>
              <a:t>:</a:t>
            </a:r>
          </a:p>
          <a:p>
            <a:r>
              <a:rPr lang="en-US" sz="1800" dirty="0" smtClean="0"/>
              <a:t>S1.   </a:t>
            </a:r>
            <a:r>
              <a:rPr lang="en-US" sz="1800" dirty="0" smtClean="0">
                <a:solidFill>
                  <a:srgbClr val="0000FF"/>
                </a:solidFill>
              </a:rPr>
              <a:t>Ship to </a:t>
            </a:r>
            <a:r>
              <a:rPr lang="en-US" sz="1800" dirty="0" smtClean="0"/>
              <a:t>and </a:t>
            </a:r>
            <a:r>
              <a:rPr lang="en-US" sz="1800" dirty="0" smtClean="0">
                <a:solidFill>
                  <a:srgbClr val="0000FF"/>
                </a:solidFill>
              </a:rPr>
              <a:t>Location</a:t>
            </a:r>
            <a:r>
              <a:rPr lang="en-US" sz="1800" dirty="0" smtClean="0"/>
              <a:t> – should be the same. It is  the site/department where store items will be delivered. If you use ship to location 730 (warehouse) , PS will generate  PO to be delivered to the warehouse.</a:t>
            </a:r>
          </a:p>
          <a:p>
            <a:r>
              <a:rPr lang="en-US" sz="1800" dirty="0" smtClean="0"/>
              <a:t>S2   </a:t>
            </a:r>
            <a:r>
              <a:rPr lang="en-US" sz="1800" dirty="0" smtClean="0">
                <a:solidFill>
                  <a:srgbClr val="0000FF"/>
                </a:solidFill>
              </a:rPr>
              <a:t>Buyer</a:t>
            </a:r>
            <a:r>
              <a:rPr lang="en-US" sz="1800" dirty="0" smtClean="0"/>
              <a:t>, </a:t>
            </a:r>
            <a:r>
              <a:rPr lang="en-US" sz="1800" dirty="0" smtClean="0">
                <a:solidFill>
                  <a:srgbClr val="0000FF"/>
                </a:solidFill>
              </a:rPr>
              <a:t>Supplier</a:t>
            </a:r>
            <a:r>
              <a:rPr lang="en-US" sz="1800" dirty="0" smtClean="0"/>
              <a:t>, </a:t>
            </a:r>
            <a:r>
              <a:rPr lang="en-US" sz="1800" dirty="0" smtClean="0">
                <a:solidFill>
                  <a:srgbClr val="0000FF"/>
                </a:solidFill>
              </a:rPr>
              <a:t>Category</a:t>
            </a:r>
            <a:r>
              <a:rPr lang="en-US" sz="1800" dirty="0" smtClean="0"/>
              <a:t>, </a:t>
            </a:r>
            <a:r>
              <a:rPr lang="en-US" sz="1800" dirty="0" smtClean="0">
                <a:solidFill>
                  <a:srgbClr val="0000FF"/>
                </a:solidFill>
              </a:rPr>
              <a:t>Unit of Measure</a:t>
            </a:r>
            <a:r>
              <a:rPr lang="en-US" sz="1800" dirty="0" smtClean="0"/>
              <a:t>, </a:t>
            </a:r>
            <a:r>
              <a:rPr lang="en-US" sz="1800" dirty="0" smtClean="0">
                <a:solidFill>
                  <a:srgbClr val="0000FF"/>
                </a:solidFill>
              </a:rPr>
              <a:t>Supplier Location</a:t>
            </a:r>
            <a:r>
              <a:rPr lang="en-US" sz="1800" dirty="0" smtClean="0"/>
              <a:t>, </a:t>
            </a:r>
            <a:r>
              <a:rPr lang="en-US" sz="1800" dirty="0" smtClean="0">
                <a:solidFill>
                  <a:srgbClr val="0000FF"/>
                </a:solidFill>
              </a:rPr>
              <a:t>Due Date</a:t>
            </a:r>
            <a:r>
              <a:rPr lang="en-US" sz="1800" dirty="0" smtClean="0"/>
              <a:t>, </a:t>
            </a:r>
            <a:r>
              <a:rPr lang="en-US" sz="1800" dirty="0" smtClean="0">
                <a:solidFill>
                  <a:srgbClr val="0000FF"/>
                </a:solidFill>
              </a:rPr>
              <a:t>Ultimate</a:t>
            </a:r>
            <a:r>
              <a:rPr lang="en-US" sz="1800" dirty="0" smtClean="0"/>
              <a:t> </a:t>
            </a:r>
            <a:r>
              <a:rPr lang="en-US" sz="1800" dirty="0" smtClean="0">
                <a:solidFill>
                  <a:srgbClr val="0000FF"/>
                </a:solidFill>
              </a:rPr>
              <a:t>Use Code </a:t>
            </a:r>
            <a:r>
              <a:rPr lang="en-US" sz="1800" dirty="0" smtClean="0"/>
              <a:t>– are left blank.  </a:t>
            </a:r>
            <a:endParaRPr lang="en-US" sz="1800" dirty="0"/>
          </a:p>
        </p:txBody>
      </p:sp>
      <p:pic>
        <p:nvPicPr>
          <p:cNvPr id="10" name="Content Placeholder 9" descr="Screen Clipp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79463" y="2528710"/>
            <a:ext cx="8183562" cy="4809067"/>
          </a:xfrm>
        </p:spPr>
      </p:pic>
      <p:sp>
        <p:nvSpPr>
          <p:cNvPr id="4" name="Slide Number Placeholder 3"/>
          <p:cNvSpPr>
            <a:spLocks noGrp="1"/>
          </p:cNvSpPr>
          <p:nvPr>
            <p:ph type="sldNum" sz="quarter" idx="12"/>
          </p:nvPr>
        </p:nvSpPr>
        <p:spPr/>
        <p:txBody>
          <a:bodyPr/>
          <a:lstStyle/>
          <a:p>
            <a:fld id="{F43B5FB8-F771-4F8B-86B7-B58D4747E412}" type="slidenum">
              <a:rPr lang="en-US" smtClean="0"/>
              <a:t>12</a:t>
            </a:fld>
            <a:endParaRPr lang="en-US"/>
          </a:p>
        </p:txBody>
      </p:sp>
      <p:sp>
        <p:nvSpPr>
          <p:cNvPr id="11" name="TextBox 10"/>
          <p:cNvSpPr txBox="1"/>
          <p:nvPr/>
        </p:nvSpPr>
        <p:spPr>
          <a:xfrm>
            <a:off x="2858253" y="5128356"/>
            <a:ext cx="474134" cy="369332"/>
          </a:xfrm>
          <a:prstGeom prst="rect">
            <a:avLst/>
          </a:prstGeom>
          <a:noFill/>
        </p:spPr>
        <p:txBody>
          <a:bodyPr wrap="square" rtlCol="0">
            <a:spAutoFit/>
          </a:bodyPr>
          <a:lstStyle/>
          <a:p>
            <a:r>
              <a:rPr lang="en-US" dirty="0" smtClean="0">
                <a:solidFill>
                  <a:srgbClr val="FF0000"/>
                </a:solidFill>
              </a:rPr>
              <a:t>S1</a:t>
            </a:r>
            <a:endParaRPr lang="en-US" dirty="0">
              <a:solidFill>
                <a:srgbClr val="FF0000"/>
              </a:solidFill>
            </a:endParaRPr>
          </a:p>
        </p:txBody>
      </p:sp>
      <p:sp>
        <p:nvSpPr>
          <p:cNvPr id="16" name="TextBox 15"/>
          <p:cNvSpPr txBox="1"/>
          <p:nvPr/>
        </p:nvSpPr>
        <p:spPr>
          <a:xfrm>
            <a:off x="6141156" y="5271911"/>
            <a:ext cx="451555" cy="369332"/>
          </a:xfrm>
          <a:prstGeom prst="rect">
            <a:avLst/>
          </a:prstGeom>
          <a:noFill/>
        </p:spPr>
        <p:txBody>
          <a:bodyPr wrap="square" rtlCol="0">
            <a:spAutoFit/>
          </a:bodyPr>
          <a:lstStyle/>
          <a:p>
            <a:r>
              <a:rPr lang="en-US" dirty="0" smtClean="0">
                <a:solidFill>
                  <a:srgbClr val="FF0000"/>
                </a:solidFill>
              </a:rPr>
              <a:t>S2</a:t>
            </a:r>
            <a:endParaRPr lang="en-US" dirty="0">
              <a:solidFill>
                <a:srgbClr val="FF0000"/>
              </a:solidFill>
            </a:endParaRPr>
          </a:p>
        </p:txBody>
      </p:sp>
      <p:sp>
        <p:nvSpPr>
          <p:cNvPr id="23" name="Rounded Rectangle 22"/>
          <p:cNvSpPr/>
          <p:nvPr/>
        </p:nvSpPr>
        <p:spPr>
          <a:xfrm>
            <a:off x="3702756" y="4481689"/>
            <a:ext cx="4413955" cy="54186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3409243" y="5313022"/>
            <a:ext cx="1377245" cy="32822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a:off x="3166530" y="5181600"/>
            <a:ext cx="345970" cy="13550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166530" y="5181600"/>
            <a:ext cx="62653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6" idx="1"/>
          </p:cNvCxnSpPr>
          <p:nvPr/>
        </p:nvCxnSpPr>
        <p:spPr>
          <a:xfrm flipV="1">
            <a:off x="6141156" y="5023556"/>
            <a:ext cx="0" cy="43302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6" idx="1"/>
          </p:cNvCxnSpPr>
          <p:nvPr/>
        </p:nvCxnSpPr>
        <p:spPr>
          <a:xfrm flipH="1">
            <a:off x="4871244" y="5456577"/>
            <a:ext cx="126991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4619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t>S3.  </a:t>
            </a:r>
            <a:r>
              <a:rPr lang="en-US" sz="1800" dirty="0"/>
              <a:t>F</a:t>
            </a:r>
            <a:r>
              <a:rPr lang="en-US" sz="1800" dirty="0" smtClean="0"/>
              <a:t>ill out:  </a:t>
            </a:r>
            <a:r>
              <a:rPr lang="en-US" sz="1800" dirty="0" smtClean="0">
                <a:solidFill>
                  <a:srgbClr val="0000FF"/>
                </a:solidFill>
              </a:rPr>
              <a:t>Item</a:t>
            </a:r>
            <a:r>
              <a:rPr lang="en-US" sz="1800" dirty="0" smtClean="0"/>
              <a:t> and </a:t>
            </a:r>
            <a:r>
              <a:rPr lang="en-US" sz="1800" dirty="0" smtClean="0">
                <a:solidFill>
                  <a:srgbClr val="0000FF"/>
                </a:solidFill>
              </a:rPr>
              <a:t>Quantity</a:t>
            </a:r>
            <a:r>
              <a:rPr lang="en-US" sz="1800" dirty="0"/>
              <a:t> </a:t>
            </a:r>
            <a:r>
              <a:rPr lang="en-US" sz="1800" dirty="0" smtClean="0"/>
              <a:t>only.</a:t>
            </a:r>
            <a:br>
              <a:rPr lang="en-US" sz="1800" dirty="0" smtClean="0"/>
            </a:br>
            <a:r>
              <a:rPr lang="en-US" sz="1800" dirty="0" smtClean="0"/>
              <a:t>For </a:t>
            </a:r>
            <a:r>
              <a:rPr lang="en-US" sz="1800" dirty="0" smtClean="0">
                <a:solidFill>
                  <a:srgbClr val="0000FF"/>
                </a:solidFill>
              </a:rPr>
              <a:t>Item</a:t>
            </a:r>
            <a:r>
              <a:rPr lang="en-US" sz="1800" dirty="0" smtClean="0"/>
              <a:t>: Use the lookup button or enter 7-digit item code.  The remaining fields will be automatically filled with information tied up to </a:t>
            </a:r>
            <a:r>
              <a:rPr lang="en-US" sz="1800" dirty="0" smtClean="0">
                <a:solidFill>
                  <a:srgbClr val="0000FF"/>
                </a:solidFill>
              </a:rPr>
              <a:t>Item</a:t>
            </a:r>
            <a:r>
              <a:rPr lang="en-US" sz="1800" dirty="0" smtClean="0"/>
              <a:t>. </a:t>
            </a:r>
            <a:endParaRPr lang="en-US" sz="1800" dirty="0"/>
          </a:p>
        </p:txBody>
      </p:sp>
      <p:sp>
        <p:nvSpPr>
          <p:cNvPr id="4" name="Slide Number Placeholder 3"/>
          <p:cNvSpPr>
            <a:spLocks noGrp="1"/>
          </p:cNvSpPr>
          <p:nvPr>
            <p:ph type="sldNum" sz="quarter" idx="12"/>
          </p:nvPr>
        </p:nvSpPr>
        <p:spPr/>
        <p:txBody>
          <a:bodyPr/>
          <a:lstStyle/>
          <a:p>
            <a:fld id="{F43B5FB8-F771-4F8B-86B7-B58D4747E412}" type="slidenum">
              <a:rPr lang="en-US" smtClean="0"/>
              <a:t>13</a:t>
            </a:fld>
            <a:endParaRPr lang="en-US"/>
          </a:p>
        </p:txBody>
      </p:sp>
      <p:pic>
        <p:nvPicPr>
          <p:cNvPr id="9" name="Content Placeholder 8"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560" y="1625601"/>
            <a:ext cx="8412480" cy="5578264"/>
          </a:xfrm>
        </p:spPr>
      </p:pic>
      <p:sp>
        <p:nvSpPr>
          <p:cNvPr id="14" name="Rounded Rectangle 13"/>
          <p:cNvSpPr/>
          <p:nvPr/>
        </p:nvSpPr>
        <p:spPr>
          <a:xfrm>
            <a:off x="925689" y="6242756"/>
            <a:ext cx="925689" cy="72248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3578578" y="6242755"/>
            <a:ext cx="508000" cy="72248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483556" y="5057422"/>
            <a:ext cx="474131" cy="369332"/>
          </a:xfrm>
          <a:prstGeom prst="rect">
            <a:avLst/>
          </a:prstGeom>
          <a:noFill/>
        </p:spPr>
        <p:txBody>
          <a:bodyPr wrap="square" rtlCol="0">
            <a:spAutoFit/>
          </a:bodyPr>
          <a:lstStyle/>
          <a:p>
            <a:r>
              <a:rPr lang="en-US" dirty="0" smtClean="0">
                <a:solidFill>
                  <a:srgbClr val="FF0000"/>
                </a:solidFill>
              </a:rPr>
              <a:t>S3</a:t>
            </a:r>
            <a:endParaRPr lang="en-US" dirty="0">
              <a:solidFill>
                <a:srgbClr val="FF0000"/>
              </a:solidFill>
            </a:endParaRPr>
          </a:p>
        </p:txBody>
      </p:sp>
      <p:cxnSp>
        <p:nvCxnSpPr>
          <p:cNvPr id="20" name="Straight Arrow Connector 19"/>
          <p:cNvCxnSpPr/>
          <p:nvPr/>
        </p:nvCxnSpPr>
        <p:spPr>
          <a:xfrm flipH="1">
            <a:off x="1580444" y="5426754"/>
            <a:ext cx="1140177" cy="8160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720621" y="5426754"/>
            <a:ext cx="1058899" cy="78617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1761067" y="5226756"/>
            <a:ext cx="3691466" cy="1614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548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413810"/>
            <a:ext cx="8412480" cy="432857"/>
          </a:xfrm>
        </p:spPr>
        <p:txBody>
          <a:bodyPr>
            <a:normAutofit/>
          </a:bodyPr>
          <a:lstStyle/>
          <a:p>
            <a:pPr algn="ctr"/>
            <a:r>
              <a:rPr lang="en-US" sz="2000" b="1" dirty="0">
                <a:solidFill>
                  <a:srgbClr val="0000FF"/>
                </a:solidFill>
              </a:rPr>
              <a:t>AMOUNT ONLY PO</a:t>
            </a:r>
            <a:endParaRPr lang="en-US" sz="2000" dirty="0"/>
          </a:p>
        </p:txBody>
      </p:sp>
      <p:sp>
        <p:nvSpPr>
          <p:cNvPr id="3" name="Content Placeholder 2"/>
          <p:cNvSpPr>
            <a:spLocks noGrp="1"/>
          </p:cNvSpPr>
          <p:nvPr>
            <p:ph sz="half" idx="1"/>
          </p:nvPr>
        </p:nvSpPr>
        <p:spPr>
          <a:xfrm>
            <a:off x="670560" y="846667"/>
            <a:ext cx="8412480" cy="1222375"/>
          </a:xfrm>
        </p:spPr>
        <p:txBody>
          <a:bodyPr>
            <a:normAutofit/>
          </a:bodyPr>
          <a:lstStyle/>
          <a:p>
            <a:r>
              <a:rPr lang="en-US" sz="1800" dirty="0" smtClean="0"/>
              <a:t>Additional steps for </a:t>
            </a:r>
            <a:r>
              <a:rPr lang="en-US" sz="1800" dirty="0" smtClean="0">
                <a:solidFill>
                  <a:srgbClr val="0000FF"/>
                </a:solidFill>
              </a:rPr>
              <a:t>Amount Only PO</a:t>
            </a:r>
            <a:r>
              <a:rPr lang="en-US" sz="1800" dirty="0" smtClean="0"/>
              <a:t>.</a:t>
            </a:r>
          </a:p>
          <a:p>
            <a:r>
              <a:rPr lang="en-US" sz="1800" dirty="0" smtClean="0"/>
              <a:t>A1.   Please check that </a:t>
            </a:r>
            <a:r>
              <a:rPr lang="en-US" sz="1800" dirty="0" smtClean="0">
                <a:solidFill>
                  <a:srgbClr val="0000FF"/>
                </a:solidFill>
              </a:rPr>
              <a:t>Quantity</a:t>
            </a:r>
            <a:r>
              <a:rPr lang="en-US" sz="1800" dirty="0" smtClean="0"/>
              <a:t> = 1.  </a:t>
            </a:r>
          </a:p>
          <a:p>
            <a:r>
              <a:rPr lang="en-US" sz="1800" dirty="0" smtClean="0"/>
              <a:t>A2.   Click on Amount Only.</a:t>
            </a:r>
            <a:endParaRPr lang="en-US" sz="1800" dirty="0"/>
          </a:p>
        </p:txBody>
      </p:sp>
      <p:pic>
        <p:nvPicPr>
          <p:cNvPr id="6" name="Content Placeholder 5" descr="Screen Clipp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9925" y="1964267"/>
            <a:ext cx="8413750" cy="5239598"/>
          </a:xfrm>
        </p:spPr>
      </p:pic>
      <p:sp>
        <p:nvSpPr>
          <p:cNvPr id="5" name="Slide Number Placeholder 4"/>
          <p:cNvSpPr>
            <a:spLocks noGrp="1"/>
          </p:cNvSpPr>
          <p:nvPr>
            <p:ph type="sldNum" sz="quarter" idx="12"/>
          </p:nvPr>
        </p:nvSpPr>
        <p:spPr/>
        <p:txBody>
          <a:bodyPr/>
          <a:lstStyle/>
          <a:p>
            <a:fld id="{F43B5FB8-F771-4F8B-86B7-B58D4747E412}" type="slidenum">
              <a:rPr lang="en-US" smtClean="0"/>
              <a:t>14</a:t>
            </a:fld>
            <a:endParaRPr lang="en-US"/>
          </a:p>
        </p:txBody>
      </p:sp>
      <p:sp>
        <p:nvSpPr>
          <p:cNvPr id="7" name="Rounded Rectangle 6"/>
          <p:cNvSpPr/>
          <p:nvPr/>
        </p:nvSpPr>
        <p:spPr>
          <a:xfrm>
            <a:off x="3409244" y="6434667"/>
            <a:ext cx="440267" cy="508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8568267" y="6434668"/>
            <a:ext cx="514773" cy="508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409244" y="6151719"/>
            <a:ext cx="485423" cy="369332"/>
          </a:xfrm>
          <a:prstGeom prst="rect">
            <a:avLst/>
          </a:prstGeom>
          <a:noFill/>
        </p:spPr>
        <p:txBody>
          <a:bodyPr wrap="square" rtlCol="0">
            <a:spAutoFit/>
          </a:bodyPr>
          <a:lstStyle/>
          <a:p>
            <a:r>
              <a:rPr lang="en-US" dirty="0" smtClean="0">
                <a:solidFill>
                  <a:srgbClr val="FF0000"/>
                </a:solidFill>
              </a:rPr>
              <a:t>A1</a:t>
            </a:r>
            <a:endParaRPr lang="en-US" dirty="0">
              <a:solidFill>
                <a:srgbClr val="FF0000"/>
              </a:solidFill>
            </a:endParaRPr>
          </a:p>
        </p:txBody>
      </p:sp>
      <p:sp>
        <p:nvSpPr>
          <p:cNvPr id="10" name="TextBox 9"/>
          <p:cNvSpPr txBox="1"/>
          <p:nvPr/>
        </p:nvSpPr>
        <p:spPr>
          <a:xfrm>
            <a:off x="8568266" y="6151719"/>
            <a:ext cx="514773" cy="369332"/>
          </a:xfrm>
          <a:prstGeom prst="rect">
            <a:avLst/>
          </a:prstGeom>
          <a:noFill/>
        </p:spPr>
        <p:txBody>
          <a:bodyPr wrap="square" rtlCol="0">
            <a:spAutoFit/>
          </a:bodyPr>
          <a:lstStyle/>
          <a:p>
            <a:r>
              <a:rPr lang="en-US" dirty="0" smtClean="0">
                <a:solidFill>
                  <a:srgbClr val="FF0000"/>
                </a:solidFill>
              </a:rPr>
              <a:t>A2</a:t>
            </a:r>
            <a:endParaRPr lang="en-US" dirty="0">
              <a:solidFill>
                <a:srgbClr val="FF0000"/>
              </a:solidFill>
            </a:endParaRPr>
          </a:p>
        </p:txBody>
      </p:sp>
      <p:cxnSp>
        <p:nvCxnSpPr>
          <p:cNvPr id="12" name="Straight Arrow Connector 11"/>
          <p:cNvCxnSpPr/>
          <p:nvPr/>
        </p:nvCxnSpPr>
        <p:spPr>
          <a:xfrm flipV="1">
            <a:off x="2901244" y="4278489"/>
            <a:ext cx="2325512" cy="2325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711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830" y="413810"/>
            <a:ext cx="8412480" cy="432857"/>
          </a:xfrm>
        </p:spPr>
        <p:txBody>
          <a:bodyPr>
            <a:normAutofit/>
          </a:bodyPr>
          <a:lstStyle/>
          <a:p>
            <a:pPr algn="ctr"/>
            <a:r>
              <a:rPr lang="en-US" sz="2000" b="1" dirty="0" smtClean="0">
                <a:solidFill>
                  <a:srgbClr val="0000FF"/>
                </a:solidFill>
              </a:rPr>
              <a:t>ADDITIONAL NOTES</a:t>
            </a:r>
            <a:endParaRPr lang="en-US" sz="2000" b="1" dirty="0">
              <a:solidFill>
                <a:srgbClr val="0000FF"/>
              </a:solidFill>
            </a:endParaRPr>
          </a:p>
        </p:txBody>
      </p:sp>
      <p:sp>
        <p:nvSpPr>
          <p:cNvPr id="3" name="Text Placeholder 2"/>
          <p:cNvSpPr>
            <a:spLocks noGrp="1"/>
          </p:cNvSpPr>
          <p:nvPr>
            <p:ph type="body" idx="1"/>
          </p:nvPr>
        </p:nvSpPr>
        <p:spPr>
          <a:xfrm>
            <a:off x="671832" y="846668"/>
            <a:ext cx="4126229" cy="1992418"/>
          </a:xfrm>
        </p:spPr>
        <p:txBody>
          <a:bodyPr>
            <a:normAutofit/>
          </a:bodyPr>
          <a:lstStyle/>
          <a:p>
            <a:r>
              <a:rPr lang="en-US" sz="1800" dirty="0" smtClean="0">
                <a:solidFill>
                  <a:srgbClr val="0000FF"/>
                </a:solidFill>
              </a:rPr>
              <a:t>Category Codes</a:t>
            </a:r>
          </a:p>
          <a:p>
            <a:r>
              <a:rPr lang="en-US" sz="1800" b="0" dirty="0" smtClean="0"/>
              <a:t>4321000   Computer</a:t>
            </a:r>
          </a:p>
          <a:p>
            <a:r>
              <a:rPr lang="en-US" sz="1800" b="0" dirty="0" smtClean="0"/>
              <a:t>4323000   Software</a:t>
            </a:r>
          </a:p>
          <a:p>
            <a:r>
              <a:rPr lang="en-US" sz="1800" b="0" dirty="0" smtClean="0"/>
              <a:t>55101509 Textbooks</a:t>
            </a:r>
          </a:p>
          <a:p>
            <a:r>
              <a:rPr lang="en-US" sz="1800" b="0" dirty="0" smtClean="0"/>
              <a:t>1000000   All other items</a:t>
            </a:r>
            <a:endParaRPr lang="en-US" sz="1800" b="0" dirty="0"/>
          </a:p>
        </p:txBody>
      </p:sp>
      <p:sp>
        <p:nvSpPr>
          <p:cNvPr id="4" name="Content Placeholder 3"/>
          <p:cNvSpPr>
            <a:spLocks noGrp="1"/>
          </p:cNvSpPr>
          <p:nvPr>
            <p:ph sz="half" idx="2"/>
          </p:nvPr>
        </p:nvSpPr>
        <p:spPr>
          <a:xfrm>
            <a:off x="609601" y="2867231"/>
            <a:ext cx="4126229" cy="4175866"/>
          </a:xfrm>
        </p:spPr>
        <p:txBody>
          <a:bodyPr>
            <a:normAutofit lnSpcReduction="10000"/>
          </a:bodyPr>
          <a:lstStyle/>
          <a:p>
            <a:pPr marL="0" indent="0">
              <a:buNone/>
            </a:pPr>
            <a:endParaRPr lang="en-US" sz="1800" b="1" dirty="0" smtClean="0">
              <a:solidFill>
                <a:srgbClr val="0000FF"/>
              </a:solidFill>
            </a:endParaRPr>
          </a:p>
          <a:p>
            <a:pPr marL="0" indent="0">
              <a:buNone/>
            </a:pPr>
            <a:endParaRPr lang="en-US" sz="1800" b="1" dirty="0">
              <a:solidFill>
                <a:srgbClr val="0000FF"/>
              </a:solidFill>
            </a:endParaRPr>
          </a:p>
          <a:p>
            <a:pPr marL="0" indent="0">
              <a:buNone/>
            </a:pPr>
            <a:r>
              <a:rPr lang="en-US" sz="1800" b="1" dirty="0" smtClean="0">
                <a:solidFill>
                  <a:srgbClr val="0000FF"/>
                </a:solidFill>
              </a:rPr>
              <a:t>Account Error </a:t>
            </a:r>
            <a:r>
              <a:rPr lang="en-US" sz="1800" dirty="0" smtClean="0"/>
              <a:t>–  check account number on budget status report/budgets overview.  E-mail Fiscal Services to add new account.   </a:t>
            </a:r>
          </a:p>
          <a:p>
            <a:pPr marL="0" indent="0">
              <a:buNone/>
            </a:pPr>
            <a:r>
              <a:rPr lang="en-US" sz="1800" dirty="0" smtClean="0">
                <a:solidFill>
                  <a:srgbClr val="0000FF"/>
                </a:solidFill>
              </a:rPr>
              <a:t> </a:t>
            </a:r>
          </a:p>
          <a:p>
            <a:endParaRPr lang="en-US" sz="1800" dirty="0" smtClean="0"/>
          </a:p>
          <a:p>
            <a:r>
              <a:rPr lang="en-US" sz="1800" b="1" dirty="0">
                <a:solidFill>
                  <a:srgbClr val="0000FF"/>
                </a:solidFill>
              </a:rPr>
              <a:t>Requisition Name on Store REQs:</a:t>
            </a:r>
          </a:p>
          <a:p>
            <a:r>
              <a:rPr lang="en-US" sz="1800" b="1" dirty="0">
                <a:solidFill>
                  <a:srgbClr val="0000FF"/>
                </a:solidFill>
              </a:rPr>
              <a:t>S</a:t>
            </a:r>
            <a:r>
              <a:rPr lang="en-US" sz="1800" dirty="0"/>
              <a:t> XXXXXXXXXXX</a:t>
            </a:r>
          </a:p>
          <a:p>
            <a:r>
              <a:rPr lang="en-US" sz="1800" dirty="0"/>
              <a:t>Start with Capital S + Space + Site Defined Name.  (This separates store requisition when sorted by Requisition Name.)</a:t>
            </a:r>
          </a:p>
          <a:p>
            <a:endParaRPr lang="en-US" sz="1800" dirty="0"/>
          </a:p>
        </p:txBody>
      </p:sp>
      <p:sp>
        <p:nvSpPr>
          <p:cNvPr id="5" name="Text Placeholder 4"/>
          <p:cNvSpPr>
            <a:spLocks noGrp="1"/>
          </p:cNvSpPr>
          <p:nvPr>
            <p:ph type="body" sz="quarter" idx="3"/>
          </p:nvPr>
        </p:nvSpPr>
        <p:spPr>
          <a:xfrm>
            <a:off x="4937761" y="1035582"/>
            <a:ext cx="4146550" cy="1803504"/>
          </a:xfrm>
        </p:spPr>
        <p:txBody>
          <a:bodyPr>
            <a:normAutofit/>
          </a:bodyPr>
          <a:lstStyle/>
          <a:p>
            <a:r>
              <a:rPr lang="en-US" sz="1800" dirty="0">
                <a:solidFill>
                  <a:srgbClr val="0000FF"/>
                </a:solidFill>
              </a:rPr>
              <a:t>Ship to 730</a:t>
            </a:r>
          </a:p>
          <a:p>
            <a:r>
              <a:rPr lang="en-US" sz="1800" b="0" dirty="0"/>
              <a:t>If physical delivery will be made to the   warehouse for non-store items only.</a:t>
            </a:r>
          </a:p>
          <a:p>
            <a:endParaRPr lang="en-US" sz="1800" dirty="0"/>
          </a:p>
        </p:txBody>
      </p:sp>
      <p:sp>
        <p:nvSpPr>
          <p:cNvPr id="6" name="Content Placeholder 5"/>
          <p:cNvSpPr>
            <a:spLocks noGrp="1"/>
          </p:cNvSpPr>
          <p:nvPr>
            <p:ph sz="quarter" idx="4"/>
          </p:nvPr>
        </p:nvSpPr>
        <p:spPr>
          <a:xfrm>
            <a:off x="4937761" y="3083027"/>
            <a:ext cx="4146550" cy="3931923"/>
          </a:xfrm>
        </p:spPr>
        <p:txBody>
          <a:bodyPr>
            <a:normAutofit/>
          </a:bodyPr>
          <a:lstStyle/>
          <a:p>
            <a:endParaRPr lang="en-US" sz="1800" dirty="0"/>
          </a:p>
          <a:p>
            <a:pPr marL="0" indent="0">
              <a:buNone/>
            </a:pPr>
            <a:r>
              <a:rPr lang="en-US" sz="1800" b="1" dirty="0" smtClean="0">
                <a:solidFill>
                  <a:srgbClr val="0000FF"/>
                </a:solidFill>
              </a:rPr>
              <a:t>Ship </a:t>
            </a:r>
            <a:r>
              <a:rPr lang="en-US" sz="1800" b="1" dirty="0">
                <a:solidFill>
                  <a:srgbClr val="0000FF"/>
                </a:solidFill>
              </a:rPr>
              <a:t>to (site #)</a:t>
            </a:r>
          </a:p>
          <a:p>
            <a:r>
              <a:rPr lang="en-US" sz="1800" dirty="0"/>
              <a:t>If no physical delivery will be made. (e.g. software, membership, </a:t>
            </a:r>
            <a:r>
              <a:rPr lang="en-US" sz="1800" dirty="0" smtClean="0"/>
              <a:t>travel, staff pick up,  field trip, pre-payment or confirmation for payment POs)  </a:t>
            </a:r>
            <a:endParaRPr lang="en-US" sz="1800" dirty="0"/>
          </a:p>
          <a:p>
            <a:r>
              <a:rPr lang="en-US" sz="1800" dirty="0"/>
              <a:t>Store Requisitions</a:t>
            </a:r>
          </a:p>
          <a:p>
            <a:r>
              <a:rPr lang="en-US" sz="1800" dirty="0"/>
              <a:t>If direct delivery is needed (e.g. magazines, </a:t>
            </a:r>
            <a:r>
              <a:rPr lang="en-US" sz="1800" dirty="0" smtClean="0"/>
              <a:t>heavy furniture, live </a:t>
            </a:r>
            <a:r>
              <a:rPr lang="en-US" sz="1800" dirty="0"/>
              <a:t>items</a:t>
            </a:r>
            <a:r>
              <a:rPr lang="en-US" sz="1800" dirty="0" smtClean="0"/>
              <a:t>). In this case, add a comment that direct delivery is being requested.</a:t>
            </a:r>
            <a:endParaRPr lang="en-US" sz="1800" dirty="0"/>
          </a:p>
          <a:p>
            <a:endParaRPr lang="en-US" sz="1800" dirty="0"/>
          </a:p>
          <a:p>
            <a:endParaRPr lang="en-US" sz="1800" dirty="0"/>
          </a:p>
        </p:txBody>
      </p:sp>
      <p:sp>
        <p:nvSpPr>
          <p:cNvPr id="7" name="Slide Number Placeholder 6"/>
          <p:cNvSpPr>
            <a:spLocks noGrp="1"/>
          </p:cNvSpPr>
          <p:nvPr>
            <p:ph type="sldNum" sz="quarter" idx="12"/>
          </p:nvPr>
        </p:nvSpPr>
        <p:spPr/>
        <p:txBody>
          <a:bodyPr/>
          <a:lstStyle/>
          <a:p>
            <a:fld id="{F43B5FB8-F771-4F8B-86B7-B58D4747E412}" type="slidenum">
              <a:rPr lang="en-US" smtClean="0"/>
              <a:t>15</a:t>
            </a:fld>
            <a:endParaRPr lang="en-US"/>
          </a:p>
        </p:txBody>
      </p:sp>
      <p:sp>
        <p:nvSpPr>
          <p:cNvPr id="16" name="Rounded Rectangle 15"/>
          <p:cNvSpPr/>
          <p:nvPr/>
        </p:nvSpPr>
        <p:spPr>
          <a:xfrm>
            <a:off x="671830" y="2839083"/>
            <a:ext cx="4001770" cy="987850"/>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4937761" y="1095361"/>
            <a:ext cx="4145279" cy="155214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609601" y="3171143"/>
            <a:ext cx="3974431" cy="1660358"/>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prstDash val="dashDot"/>
              </a:ln>
              <a:noFill/>
            </a:endParaRPr>
          </a:p>
        </p:txBody>
      </p:sp>
      <p:sp>
        <p:nvSpPr>
          <p:cNvPr id="11" name="Rounded Rectangle 10"/>
          <p:cNvSpPr/>
          <p:nvPr/>
        </p:nvSpPr>
        <p:spPr>
          <a:xfrm>
            <a:off x="609601" y="5089358"/>
            <a:ext cx="3974431" cy="2114507"/>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09601" y="846667"/>
            <a:ext cx="3974431" cy="2020564"/>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4937761" y="3171143"/>
            <a:ext cx="4145279" cy="4032722"/>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72027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1536</TotalTime>
  <Words>537</Words>
  <Application>Microsoft Office PowerPoint</Application>
  <PresentationFormat>Custom</PresentationFormat>
  <Paragraphs>119</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ADD UPDATE REQUISITIONS</vt:lpstr>
      <vt:lpstr>1.   Navigation:  Main Menu&gt;Purchasing&gt;Requisitions&gt;Add/Update Requisitions.   2.   Click Add to Favorites.  Next time you log in, you may access this screen from your Favorites. 3.   Click Add a New Value. 4.   Click Add. Tip:  Personalize your screen to hide fields that are not to be used.  You only do this process once and your personalization remains.</vt:lpstr>
      <vt:lpstr>Here are the steps to personalize your screen.       a.   Click on Requisition Defaults.      b.   Click on Personalize. Screen on next page opens. </vt:lpstr>
      <vt:lpstr>         c.   Click on Copy Settings.       d.   Click on  lookup button (magnifying glass).       e.   Click on VISTA.       f.    Click OK.       g.   Click OK.       h.   Click on bread crumb Add Update Requisition to refresh your screen. </vt:lpstr>
      <vt:lpstr>5.   Add Requisition Name. 6.   Requisition Date and Accounting Date default to Today’s date.  By the month of May of current period, County will open next period and originator may use  July date on Accounting Date.  Since next period is not yet open, we will use June 30 in this example. For current year requisitions, use today’s date (default) on both fields. 7.   Click on Requisition Defaults.  This is the equivalent of  Mass Change in Requisition.   </vt:lpstr>
      <vt:lpstr>8.   Click on Override. 9.   Use lookup button (magnifying glass) to choose Supplier, Category, Unit of Measure, Ship To and Due Date. 10.  Attention To:  Start with Loc  # + Name of Person + Physical location of office. 11.  Distribute By:  Click on Amount. 12.  Location:  It defaults to 730, but must be changed to identify originator’s location. 13.   Enter account string.  (Note that Budget Date is the same as Accounting Date in #6. 14.  Click OK.</vt:lpstr>
      <vt:lpstr>15.   Enter Description, Quantity and Price. (Note:  Items entered  on #9  do not need to be re-entered. 16.   Click on plus sign to enter additional line items ( or negative sign to delete line item). 17.  Specify the number of rows to add. 18.   Click OK.</vt:lpstr>
      <vt:lpstr>19.   Enter details (#15) for line items added. 20.   Click on Add Comments – to add comments and justifications. 21.   Enter comments. Click on all 3 boxes as shown below. 22.   Click on plus sign to add another layer for comments and/ or justification. </vt:lpstr>
      <vt:lpstr>23.   Enter justification.  Click on Approval Justification. 24.   Click OK. 25.   Attach file in pdf format (quote, proposal, contract, etc.) on the line item. 26.   Click Save.   </vt:lpstr>
      <vt:lpstr>27.   Requisition ID is assigned. 28.   Click on Budget check.  Budget Status should be valid. </vt:lpstr>
      <vt:lpstr>29.   If Budget is Valid, requisition will be pre-encumbered.</vt:lpstr>
      <vt:lpstr>STORE REQUISITIONS</vt:lpstr>
      <vt:lpstr>S3.  Fill out:  Item and Quantity only. For Item: Use the lookup button or enter 7-digit item code.  The remaining fields will be automatically filled with information tied up to Item. </vt:lpstr>
      <vt:lpstr>AMOUNT ONLY PO</vt:lpstr>
      <vt:lpstr>ADDITIONAL NOTES</vt:lpstr>
    </vt:vector>
  </TitlesOfParts>
  <Company>Vista Unified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Alice Asias</dc:creator>
  <cp:lastModifiedBy>Alice Asias</cp:lastModifiedBy>
  <cp:revision>145</cp:revision>
  <cp:lastPrinted>2017-03-14T14:47:39Z</cp:lastPrinted>
  <dcterms:created xsi:type="dcterms:W3CDTF">2017-02-14T00:30:23Z</dcterms:created>
  <dcterms:modified xsi:type="dcterms:W3CDTF">2017-04-07T14:38:35Z</dcterms:modified>
</cp:coreProperties>
</file>