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72" r:id="rId2"/>
    <p:sldId id="281" r:id="rId3"/>
    <p:sldId id="285" r:id="rId4"/>
    <p:sldId id="286" r:id="rId5"/>
    <p:sldId id="287" r:id="rId6"/>
    <p:sldId id="288" r:id="rId7"/>
    <p:sldId id="279" r:id="rId8"/>
    <p:sldId id="289" r:id="rId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1BF7"/>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8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951ACE39-5FCC-4DC5-AE3C-BAE5B508C25C}" type="datetimeFigureOut">
              <a:rPr lang="en-US" smtClean="0"/>
              <a:t>9/24/2015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A2D66C69-0970-40A8-A166-3AC3B55DECEA}" type="slidenum">
              <a:rPr lang="en-US" smtClean="0"/>
              <a:t>‹#›</a:t>
            </a:fld>
            <a:endParaRPr lang="en-US"/>
          </a:p>
        </p:txBody>
      </p:sp>
    </p:spTree>
    <p:extLst>
      <p:ext uri="{BB962C8B-B14F-4D97-AF65-F5344CB8AC3E}">
        <p14:creationId xmlns:p14="http://schemas.microsoft.com/office/powerpoint/2010/main" val="3791914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45D99B-4E15-4FFC-A476-13397DA6B7A1}" type="datetime1">
              <a:rPr lang="en-US" smtClean="0"/>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1495081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AE47A2-1532-4899-9A3D-D63B1C300216}" type="datetime1">
              <a:rPr lang="en-US" smtClean="0"/>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642351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BC1A55-F7AB-474B-971F-FA1224FE5F3B}" type="datetime1">
              <a:rPr lang="en-US" smtClean="0"/>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2858469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DD731D-65A7-4C4D-92F3-C719D201D975}" type="datetime1">
              <a:rPr lang="en-US" smtClean="0"/>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2540293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6783FB-907F-47F7-9C05-869C05E228D8}" type="datetime1">
              <a:rPr lang="en-US" smtClean="0"/>
              <a:t>9/24/2015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1397246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53A30C-C5FC-4282-A766-4067C6A58F2B}" type="datetime1">
              <a:rPr lang="en-US" smtClean="0"/>
              <a:t>9/24/2015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206657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5F7F0E-6924-46FB-A665-3C21FBE44F7C}" type="datetime1">
              <a:rPr lang="en-US" smtClean="0"/>
              <a:t>9/24/2015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1705781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533528-6170-4E95-BA83-7053FEC5C5A3}" type="datetime1">
              <a:rPr lang="en-US" smtClean="0"/>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416141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3CA93F-C0DF-4776-A5B6-BB622C2E0B82}" type="datetime1">
              <a:rPr lang="en-US" smtClean="0"/>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1377593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E39EF-0F8F-49EC-A527-A7D142387FEE}" type="datetime1">
              <a:rPr lang="en-US" smtClean="0"/>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3689943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F81E95-E58D-4875-BA2C-B48E2C8F3BE1}" type="datetime1">
              <a:rPr lang="en-US" smtClean="0"/>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664051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CBA9D-9499-4ED6-BBA2-D9ADB9155897}" type="datetime1">
              <a:rPr lang="en-US" smtClean="0"/>
              <a:t>9/24/2015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BAF981-53DA-4F91-BD33-C96D887A4872}" type="slidenum">
              <a:rPr lang="en-US" smtClean="0"/>
              <a:t>‹#›</a:t>
            </a:fld>
            <a:endParaRPr lang="en-US"/>
          </a:p>
        </p:txBody>
      </p:sp>
    </p:spTree>
    <p:extLst>
      <p:ext uri="{BB962C8B-B14F-4D97-AF65-F5344CB8AC3E}">
        <p14:creationId xmlns:p14="http://schemas.microsoft.com/office/powerpoint/2010/main" val="3999122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tmp"/><Relationship Id="rId1" Type="http://schemas.openxmlformats.org/officeDocument/2006/relationships/slideLayout" Target="../slideLayouts/slideLayout4.xml"/><Relationship Id="rId4" Type="http://schemas.openxmlformats.org/officeDocument/2006/relationships/image" Target="../media/image5.tmp"/></Relationships>
</file>

<file path=ppt/slides/_rels/slide3.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tmp"/><Relationship Id="rId1" Type="http://schemas.openxmlformats.org/officeDocument/2006/relationships/slideLayout" Target="../slideLayouts/slideLayout4.xml"/><Relationship Id="rId4" Type="http://schemas.openxmlformats.org/officeDocument/2006/relationships/image" Target="../media/image8.tmp"/></Relationships>
</file>

<file path=ppt/slides/_rels/slide4.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tmp"/><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487362"/>
          </a:xfrm>
        </p:spPr>
        <p:txBody>
          <a:bodyPr>
            <a:noAutofit/>
          </a:bodyPr>
          <a:lstStyle/>
          <a:p>
            <a:r>
              <a:rPr lang="en-US" sz="4000" b="1" dirty="0" smtClean="0">
                <a:solidFill>
                  <a:srgbClr val="351BF7"/>
                </a:solidFill>
              </a:rPr>
              <a:t>Amount Only PO</a:t>
            </a:r>
            <a:endParaRPr lang="en-US" sz="4000" b="1" dirty="0">
              <a:solidFill>
                <a:srgbClr val="351BF7"/>
              </a:solidFill>
            </a:endParaRPr>
          </a:p>
        </p:txBody>
      </p:sp>
      <p:sp>
        <p:nvSpPr>
          <p:cNvPr id="6" name="Text Placeholder 5"/>
          <p:cNvSpPr>
            <a:spLocks noGrp="1"/>
          </p:cNvSpPr>
          <p:nvPr>
            <p:ph type="body" idx="1"/>
          </p:nvPr>
        </p:nvSpPr>
        <p:spPr>
          <a:xfrm>
            <a:off x="504103" y="914400"/>
            <a:ext cx="4040188" cy="609600"/>
          </a:xfrm>
        </p:spPr>
        <p:txBody>
          <a:bodyPr>
            <a:noAutofit/>
          </a:bodyPr>
          <a:lstStyle/>
          <a:p>
            <a:r>
              <a:rPr lang="en-US" sz="1800" b="0" dirty="0" smtClean="0"/>
              <a:t>1.  From </a:t>
            </a:r>
            <a:r>
              <a:rPr lang="en-US" sz="1800" b="0" dirty="0" smtClean="0">
                <a:solidFill>
                  <a:srgbClr val="351BF7"/>
                </a:solidFill>
              </a:rPr>
              <a:t>My Favorites</a:t>
            </a:r>
            <a:r>
              <a:rPr lang="en-US" sz="1800" b="0" dirty="0" smtClean="0"/>
              <a:t>, click on </a:t>
            </a:r>
            <a:r>
              <a:rPr lang="en-US" sz="1800" b="0" dirty="0" smtClean="0">
                <a:solidFill>
                  <a:srgbClr val="351BF7"/>
                </a:solidFill>
              </a:rPr>
              <a:t>Requisition</a:t>
            </a:r>
            <a:r>
              <a:rPr lang="en-US" sz="1800" b="0" dirty="0" smtClean="0"/>
              <a:t>.</a:t>
            </a:r>
            <a:endParaRPr lang="en-US" sz="1800" b="0" dirty="0"/>
          </a:p>
        </p:txBody>
      </p:sp>
      <p:sp>
        <p:nvSpPr>
          <p:cNvPr id="8" name="Text Placeholder 7"/>
          <p:cNvSpPr>
            <a:spLocks noGrp="1"/>
          </p:cNvSpPr>
          <p:nvPr>
            <p:ph type="body" sz="quarter" idx="3"/>
          </p:nvPr>
        </p:nvSpPr>
        <p:spPr>
          <a:xfrm>
            <a:off x="4575464" y="914400"/>
            <a:ext cx="4041775" cy="533400"/>
          </a:xfrm>
        </p:spPr>
        <p:txBody>
          <a:bodyPr>
            <a:noAutofit/>
          </a:bodyPr>
          <a:lstStyle/>
          <a:p>
            <a:r>
              <a:rPr lang="en-US" sz="1800" b="0" dirty="0" smtClean="0"/>
              <a:t>2.  On Create Requisition screen, click on </a:t>
            </a:r>
            <a:r>
              <a:rPr lang="en-US" sz="1800" b="0" dirty="0" smtClean="0">
                <a:solidFill>
                  <a:srgbClr val="351BF7"/>
                </a:solidFill>
              </a:rPr>
              <a:t>Express Item Entry</a:t>
            </a:r>
            <a:r>
              <a:rPr lang="en-US" sz="1800" b="0" dirty="0" smtClean="0"/>
              <a:t>.</a:t>
            </a:r>
            <a:endParaRPr lang="en-US" sz="1800" b="0" dirty="0"/>
          </a:p>
        </p:txBody>
      </p:sp>
      <p:sp>
        <p:nvSpPr>
          <p:cNvPr id="4" name="Slide Number Placeholder 3"/>
          <p:cNvSpPr>
            <a:spLocks noGrp="1"/>
          </p:cNvSpPr>
          <p:nvPr>
            <p:ph type="sldNum" sz="quarter" idx="12"/>
          </p:nvPr>
        </p:nvSpPr>
        <p:spPr/>
        <p:txBody>
          <a:bodyPr/>
          <a:lstStyle/>
          <a:p>
            <a:fld id="{52BAF981-53DA-4F91-BD33-C96D887A4872}" type="slidenum">
              <a:rPr lang="en-US" smtClean="0"/>
              <a:t>1</a:t>
            </a:fld>
            <a:endParaRPr lang="en-US"/>
          </a:p>
        </p:txBody>
      </p:sp>
      <p:pic>
        <p:nvPicPr>
          <p:cNvPr id="19" name="Content Placeholder 18" descr="Screen Clipping"/>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381000" y="3733800"/>
            <a:ext cx="8458200" cy="2667000"/>
          </a:xfrm>
        </p:spPr>
      </p:pic>
      <p:pic>
        <p:nvPicPr>
          <p:cNvPr id="21" name="Content Placeholder 20" descr="Screen Clipping"/>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304800" y="1447800"/>
            <a:ext cx="8534400" cy="2209800"/>
          </a:xfrm>
        </p:spPr>
      </p:pic>
      <p:sp>
        <p:nvSpPr>
          <p:cNvPr id="22" name="TextBox 21"/>
          <p:cNvSpPr txBox="1"/>
          <p:nvPr/>
        </p:nvSpPr>
        <p:spPr>
          <a:xfrm>
            <a:off x="3505200" y="3352800"/>
            <a:ext cx="304800" cy="369332"/>
          </a:xfrm>
          <a:prstGeom prst="rect">
            <a:avLst/>
          </a:prstGeom>
          <a:noFill/>
        </p:spPr>
        <p:txBody>
          <a:bodyPr wrap="square" rtlCol="0">
            <a:spAutoFit/>
          </a:bodyPr>
          <a:lstStyle/>
          <a:p>
            <a:r>
              <a:rPr lang="en-US" dirty="0" smtClean="0">
                <a:solidFill>
                  <a:srgbClr val="FF0000"/>
                </a:solidFill>
              </a:rPr>
              <a:t>1</a:t>
            </a:r>
            <a:endParaRPr lang="en-US" dirty="0">
              <a:solidFill>
                <a:srgbClr val="FF0000"/>
              </a:solidFill>
            </a:endParaRPr>
          </a:p>
        </p:txBody>
      </p:sp>
      <p:sp>
        <p:nvSpPr>
          <p:cNvPr id="23" name="TextBox 22"/>
          <p:cNvSpPr txBox="1"/>
          <p:nvPr/>
        </p:nvSpPr>
        <p:spPr>
          <a:xfrm>
            <a:off x="5638800" y="5867400"/>
            <a:ext cx="457200" cy="381000"/>
          </a:xfrm>
          <a:prstGeom prst="rect">
            <a:avLst/>
          </a:prstGeom>
          <a:noFill/>
        </p:spPr>
        <p:txBody>
          <a:bodyPr wrap="square" rtlCol="0">
            <a:spAutoFit/>
          </a:bodyPr>
          <a:lstStyle/>
          <a:p>
            <a:r>
              <a:rPr lang="en-US" dirty="0" smtClean="0">
                <a:solidFill>
                  <a:srgbClr val="FF0000"/>
                </a:solidFill>
              </a:rPr>
              <a:t>2</a:t>
            </a:r>
            <a:endParaRPr lang="en-US" dirty="0">
              <a:solidFill>
                <a:srgbClr val="FF0000"/>
              </a:solidFill>
            </a:endParaRPr>
          </a:p>
        </p:txBody>
      </p:sp>
      <p:cxnSp>
        <p:nvCxnSpPr>
          <p:cNvPr id="25" name="Straight Arrow Connector 24"/>
          <p:cNvCxnSpPr>
            <a:stCxn id="22" idx="1"/>
          </p:cNvCxnSpPr>
          <p:nvPr/>
        </p:nvCxnSpPr>
        <p:spPr>
          <a:xfrm flipH="1">
            <a:off x="1066800" y="3537466"/>
            <a:ext cx="2438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23" idx="1"/>
          </p:cNvCxnSpPr>
          <p:nvPr/>
        </p:nvCxnSpPr>
        <p:spPr>
          <a:xfrm flipH="1" flipV="1">
            <a:off x="3505200" y="5029200"/>
            <a:ext cx="2133600" cy="1028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2723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400" dirty="0"/>
              <a:t>3.   Click on          to expand </a:t>
            </a:r>
            <a:r>
              <a:rPr lang="en-US" sz="1400" dirty="0">
                <a:solidFill>
                  <a:srgbClr val="351BF7"/>
                </a:solidFill>
              </a:rPr>
              <a:t>Description</a:t>
            </a:r>
            <a:r>
              <a:rPr lang="en-US" sz="1400" dirty="0"/>
              <a:t> line and type </a:t>
            </a:r>
            <a:r>
              <a:rPr lang="en-US" sz="1400" dirty="0" smtClean="0"/>
              <a:t> </a:t>
            </a:r>
            <a:r>
              <a:rPr lang="en-US" sz="1400" dirty="0"/>
              <a:t>up to 254 characters</a:t>
            </a:r>
            <a:r>
              <a:rPr lang="en-US" sz="1400" dirty="0" smtClean="0"/>
              <a:t>. Click </a:t>
            </a:r>
            <a:r>
              <a:rPr lang="en-US" sz="1400" dirty="0" smtClean="0">
                <a:solidFill>
                  <a:srgbClr val="351BF7"/>
                </a:solidFill>
              </a:rPr>
              <a:t>Return</a:t>
            </a:r>
            <a:r>
              <a:rPr lang="en-US" sz="1400" dirty="0" smtClean="0"/>
              <a:t>.</a:t>
            </a:r>
            <a:r>
              <a:rPr lang="en-US" sz="1400" dirty="0"/>
              <a:t/>
            </a:r>
            <a:br>
              <a:rPr lang="en-US" sz="1400" dirty="0"/>
            </a:br>
            <a:endParaRPr lang="en-US" sz="1400" dirty="0"/>
          </a:p>
        </p:txBody>
      </p:sp>
      <p:sp>
        <p:nvSpPr>
          <p:cNvPr id="5" name="Slide Number Placeholder 4"/>
          <p:cNvSpPr>
            <a:spLocks noGrp="1"/>
          </p:cNvSpPr>
          <p:nvPr>
            <p:ph type="sldNum" sz="quarter" idx="12"/>
          </p:nvPr>
        </p:nvSpPr>
        <p:spPr/>
        <p:txBody>
          <a:bodyPr/>
          <a:lstStyle/>
          <a:p>
            <a:fld id="{52BAF981-53DA-4F91-BD33-C96D887A4872}" type="slidenum">
              <a:rPr lang="en-US" smtClean="0"/>
              <a:t>2</a:t>
            </a:fld>
            <a:endParaRPr lang="en-US"/>
          </a:p>
        </p:txBody>
      </p:sp>
      <p:pic>
        <p:nvPicPr>
          <p:cNvPr id="11" name="Content Placeholder 10"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90647" y="609600"/>
            <a:ext cx="219106" cy="209579"/>
          </a:xfrm>
        </p:spPr>
      </p:pic>
      <p:pic>
        <p:nvPicPr>
          <p:cNvPr id="14" name="Content Placeholder 13" descr="Screen Clipping"/>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228600" y="1066800"/>
            <a:ext cx="8686800" cy="2362200"/>
          </a:xfrm>
        </p:spPr>
      </p:pic>
      <p:sp>
        <p:nvSpPr>
          <p:cNvPr id="17" name="TextBox 16"/>
          <p:cNvSpPr txBox="1"/>
          <p:nvPr/>
        </p:nvSpPr>
        <p:spPr>
          <a:xfrm>
            <a:off x="3733800" y="2286000"/>
            <a:ext cx="2362200" cy="369332"/>
          </a:xfrm>
          <a:prstGeom prst="rect">
            <a:avLst/>
          </a:prstGeom>
          <a:noFill/>
        </p:spPr>
        <p:txBody>
          <a:bodyPr wrap="square" rtlCol="0">
            <a:spAutoFit/>
          </a:bodyPr>
          <a:lstStyle/>
          <a:p>
            <a:r>
              <a:rPr lang="en-US" dirty="0" smtClean="0">
                <a:solidFill>
                  <a:srgbClr val="FF0000"/>
                </a:solidFill>
              </a:rPr>
              <a:t>Click here to expand</a:t>
            </a:r>
            <a:endParaRPr lang="en-US" dirty="0">
              <a:solidFill>
                <a:srgbClr val="FF0000"/>
              </a:solidFill>
            </a:endParaRPr>
          </a:p>
        </p:txBody>
      </p:sp>
      <p:sp>
        <p:nvSpPr>
          <p:cNvPr id="18" name="Oval 17"/>
          <p:cNvSpPr/>
          <p:nvPr/>
        </p:nvSpPr>
        <p:spPr>
          <a:xfrm flipV="1">
            <a:off x="3733800" y="2286000"/>
            <a:ext cx="2133600" cy="36933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a:stCxn id="18" idx="0"/>
          </p:cNvCxnSpPr>
          <p:nvPr/>
        </p:nvCxnSpPr>
        <p:spPr>
          <a:xfrm flipH="1">
            <a:off x="4343400" y="2655331"/>
            <a:ext cx="457200" cy="3926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1600200" y="2851665"/>
            <a:ext cx="1524000" cy="19633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2362200" y="1524000"/>
            <a:ext cx="2438400" cy="369332"/>
          </a:xfrm>
          <a:prstGeom prst="rect">
            <a:avLst/>
          </a:prstGeom>
          <a:noFill/>
        </p:spPr>
        <p:txBody>
          <a:bodyPr wrap="square" rtlCol="0">
            <a:spAutoFit/>
          </a:bodyPr>
          <a:lstStyle/>
          <a:p>
            <a:r>
              <a:rPr lang="en-US" dirty="0" smtClean="0">
                <a:solidFill>
                  <a:srgbClr val="FF0000"/>
                </a:solidFill>
              </a:rPr>
              <a:t>For Stores Use Only</a:t>
            </a:r>
            <a:endParaRPr lang="en-US" dirty="0">
              <a:solidFill>
                <a:srgbClr val="FF0000"/>
              </a:solidFill>
            </a:endParaRPr>
          </a:p>
        </p:txBody>
      </p:sp>
      <p:sp>
        <p:nvSpPr>
          <p:cNvPr id="23" name="Oval 22"/>
          <p:cNvSpPr/>
          <p:nvPr/>
        </p:nvSpPr>
        <p:spPr>
          <a:xfrm>
            <a:off x="2362200" y="1524000"/>
            <a:ext cx="2209800" cy="3693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p:cNvCxnSpPr>
            <a:stCxn id="23" idx="4"/>
          </p:cNvCxnSpPr>
          <p:nvPr/>
        </p:nvCxnSpPr>
        <p:spPr>
          <a:xfrm flipH="1">
            <a:off x="2362200" y="1893332"/>
            <a:ext cx="1104900" cy="9583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6" name="Picture 2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3505200"/>
            <a:ext cx="8534400" cy="2882212"/>
          </a:xfrm>
          <a:prstGeom prst="rect">
            <a:avLst/>
          </a:prstGeom>
        </p:spPr>
      </p:pic>
      <p:sp>
        <p:nvSpPr>
          <p:cNvPr id="27" name="TextBox 26"/>
          <p:cNvSpPr txBox="1"/>
          <p:nvPr/>
        </p:nvSpPr>
        <p:spPr>
          <a:xfrm>
            <a:off x="3124200" y="5257800"/>
            <a:ext cx="3505200" cy="646331"/>
          </a:xfrm>
          <a:prstGeom prst="rect">
            <a:avLst/>
          </a:prstGeom>
          <a:noFill/>
        </p:spPr>
        <p:txBody>
          <a:bodyPr wrap="square" rtlCol="0">
            <a:spAutoFit/>
          </a:bodyPr>
          <a:lstStyle/>
          <a:p>
            <a:r>
              <a:rPr lang="en-US" dirty="0" smtClean="0">
                <a:solidFill>
                  <a:srgbClr val="FF0000"/>
                </a:solidFill>
              </a:rPr>
              <a:t>Type up to 254 characters here, then click return.</a:t>
            </a:r>
            <a:endParaRPr lang="en-US" dirty="0">
              <a:solidFill>
                <a:srgbClr val="FF0000"/>
              </a:solidFill>
            </a:endParaRPr>
          </a:p>
        </p:txBody>
      </p:sp>
      <p:sp>
        <p:nvSpPr>
          <p:cNvPr id="30" name="TextBox 29"/>
          <p:cNvSpPr txBox="1"/>
          <p:nvPr/>
        </p:nvSpPr>
        <p:spPr>
          <a:xfrm>
            <a:off x="3943350" y="2580500"/>
            <a:ext cx="762000" cy="369332"/>
          </a:xfrm>
          <a:prstGeom prst="rect">
            <a:avLst/>
          </a:prstGeom>
          <a:noFill/>
        </p:spPr>
        <p:txBody>
          <a:bodyPr wrap="square" rtlCol="0">
            <a:spAutoFit/>
          </a:bodyPr>
          <a:lstStyle/>
          <a:p>
            <a:r>
              <a:rPr lang="en-US" dirty="0" smtClean="0">
                <a:solidFill>
                  <a:srgbClr val="FF0000"/>
                </a:solidFill>
              </a:rPr>
              <a:t>3</a:t>
            </a:r>
            <a:endParaRPr lang="en-US" dirty="0">
              <a:solidFill>
                <a:srgbClr val="FF0000"/>
              </a:solidFill>
            </a:endParaRPr>
          </a:p>
        </p:txBody>
      </p:sp>
    </p:spTree>
    <p:extLst>
      <p:ext uri="{BB962C8B-B14F-4D97-AF65-F5344CB8AC3E}">
        <p14:creationId xmlns:p14="http://schemas.microsoft.com/office/powerpoint/2010/main" val="2259690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algn="l"/>
            <a:r>
              <a:rPr lang="en-US" sz="1400" dirty="0" smtClean="0"/>
              <a:t>4. </a:t>
            </a:r>
            <a:r>
              <a:rPr lang="en-US" sz="1400" dirty="0"/>
              <a:t>Fill out </a:t>
            </a:r>
            <a:r>
              <a:rPr lang="en-US" sz="1400" dirty="0">
                <a:solidFill>
                  <a:srgbClr val="351BF7"/>
                </a:solidFill>
              </a:rPr>
              <a:t>Quantity</a:t>
            </a:r>
            <a:r>
              <a:rPr lang="en-US" sz="1400" dirty="0"/>
              <a:t>, </a:t>
            </a:r>
            <a:r>
              <a:rPr lang="en-US" sz="1400" dirty="0">
                <a:solidFill>
                  <a:srgbClr val="351BF7"/>
                </a:solidFill>
              </a:rPr>
              <a:t>UOM</a:t>
            </a:r>
            <a:r>
              <a:rPr lang="en-US" sz="1400" dirty="0"/>
              <a:t>, </a:t>
            </a:r>
            <a:r>
              <a:rPr lang="en-US" sz="1400" dirty="0">
                <a:solidFill>
                  <a:srgbClr val="351BF7"/>
                </a:solidFill>
              </a:rPr>
              <a:t>Category</a:t>
            </a:r>
            <a:r>
              <a:rPr lang="en-US" sz="1400" dirty="0"/>
              <a:t> and </a:t>
            </a:r>
            <a:r>
              <a:rPr lang="en-US" sz="1400" dirty="0">
                <a:solidFill>
                  <a:srgbClr val="351BF7"/>
                </a:solidFill>
              </a:rPr>
              <a:t>Price</a:t>
            </a:r>
            <a:r>
              <a:rPr lang="en-US" sz="1400" dirty="0"/>
              <a:t>.</a:t>
            </a:r>
            <a:br>
              <a:rPr lang="en-US" sz="1400" dirty="0"/>
            </a:br>
            <a:r>
              <a:rPr lang="en-US" sz="1400" dirty="0" smtClean="0"/>
              <a:t>5.   Use                        to add/delete lines as needed.</a:t>
            </a:r>
            <a:br>
              <a:rPr lang="en-US" sz="1400" dirty="0" smtClean="0"/>
            </a:br>
            <a:r>
              <a:rPr lang="en-US" sz="1400" dirty="0" smtClean="0"/>
              <a:t>6.   Click </a:t>
            </a:r>
            <a:r>
              <a:rPr lang="en-US" sz="1400" dirty="0" smtClean="0">
                <a:solidFill>
                  <a:srgbClr val="351BF7"/>
                </a:solidFill>
              </a:rPr>
              <a:t>Add to Cart</a:t>
            </a:r>
            <a:r>
              <a:rPr lang="en-US" sz="1400" dirty="0" smtClean="0"/>
              <a:t>.  Item on cart will indicate number of lines.</a:t>
            </a:r>
            <a:br>
              <a:rPr lang="en-US" sz="1400" dirty="0" smtClean="0"/>
            </a:br>
            <a:r>
              <a:rPr lang="en-US" sz="1400" dirty="0" smtClean="0"/>
              <a:t>7.   Click on </a:t>
            </a:r>
            <a:r>
              <a:rPr lang="en-US" sz="1400" dirty="0" smtClean="0">
                <a:solidFill>
                  <a:srgbClr val="351BF7"/>
                </a:solidFill>
              </a:rPr>
              <a:t>Checkout</a:t>
            </a:r>
            <a:r>
              <a:rPr lang="en-US" sz="1400" dirty="0" smtClean="0"/>
              <a:t>.</a:t>
            </a:r>
            <a:endParaRPr lang="en-US" sz="1400" dirty="0"/>
          </a:p>
        </p:txBody>
      </p:sp>
      <p:pic>
        <p:nvPicPr>
          <p:cNvPr id="21" name="Content Placeholder 20" descr="Screen Clippin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flipV="1">
            <a:off x="1295400" y="457200"/>
            <a:ext cx="345437" cy="235525"/>
          </a:xfrm>
        </p:spPr>
      </p:pic>
      <p:sp>
        <p:nvSpPr>
          <p:cNvPr id="5" name="Slide Number Placeholder 4"/>
          <p:cNvSpPr>
            <a:spLocks noGrp="1"/>
          </p:cNvSpPr>
          <p:nvPr>
            <p:ph type="sldNum" sz="quarter" idx="12"/>
          </p:nvPr>
        </p:nvSpPr>
        <p:spPr/>
        <p:txBody>
          <a:bodyPr/>
          <a:lstStyle/>
          <a:p>
            <a:fld id="{52BAF981-53DA-4F91-BD33-C96D887A4872}" type="slidenum">
              <a:rPr lang="en-US" smtClean="0"/>
              <a:t>3</a:t>
            </a:fld>
            <a:endParaRPr lang="en-US" dirty="0"/>
          </a:p>
        </p:txBody>
      </p:sp>
      <p:pic>
        <p:nvPicPr>
          <p:cNvPr id="8" name="Content Placeholder 7" descr="Screen Clipping"/>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1066800"/>
            <a:ext cx="8229600" cy="5372100"/>
          </a:xfrm>
        </p:spPr>
      </p:pic>
      <p:sp>
        <p:nvSpPr>
          <p:cNvPr id="9" name="TextBox 8"/>
          <p:cNvSpPr txBox="1"/>
          <p:nvPr/>
        </p:nvSpPr>
        <p:spPr>
          <a:xfrm>
            <a:off x="1844566" y="4636817"/>
            <a:ext cx="381000" cy="369332"/>
          </a:xfrm>
          <a:prstGeom prst="rect">
            <a:avLst/>
          </a:prstGeom>
          <a:noFill/>
        </p:spPr>
        <p:txBody>
          <a:bodyPr wrap="square" rtlCol="0">
            <a:spAutoFit/>
          </a:bodyPr>
          <a:lstStyle/>
          <a:p>
            <a:r>
              <a:rPr lang="en-US" dirty="0" smtClean="0">
                <a:solidFill>
                  <a:srgbClr val="FF0000"/>
                </a:solidFill>
              </a:rPr>
              <a:t>6</a:t>
            </a:r>
            <a:endParaRPr lang="en-US" dirty="0">
              <a:solidFill>
                <a:srgbClr val="FF0000"/>
              </a:solidFill>
            </a:endParaRPr>
          </a:p>
        </p:txBody>
      </p:sp>
      <p:sp>
        <p:nvSpPr>
          <p:cNvPr id="10" name="TextBox 9"/>
          <p:cNvSpPr txBox="1"/>
          <p:nvPr/>
        </p:nvSpPr>
        <p:spPr>
          <a:xfrm>
            <a:off x="5638800" y="2285044"/>
            <a:ext cx="381000" cy="369332"/>
          </a:xfrm>
          <a:prstGeom prst="rect">
            <a:avLst/>
          </a:prstGeom>
          <a:noFill/>
        </p:spPr>
        <p:txBody>
          <a:bodyPr wrap="square" rtlCol="0">
            <a:spAutoFit/>
          </a:bodyPr>
          <a:lstStyle/>
          <a:p>
            <a:r>
              <a:rPr lang="en-US" dirty="0" smtClean="0">
                <a:solidFill>
                  <a:srgbClr val="FF0000"/>
                </a:solidFill>
              </a:rPr>
              <a:t>7</a:t>
            </a:r>
            <a:endParaRPr lang="en-US" dirty="0">
              <a:solidFill>
                <a:srgbClr val="FF0000"/>
              </a:solidFill>
            </a:endParaRPr>
          </a:p>
        </p:txBody>
      </p:sp>
      <p:sp>
        <p:nvSpPr>
          <p:cNvPr id="11" name="TextBox 10"/>
          <p:cNvSpPr txBox="1"/>
          <p:nvPr/>
        </p:nvSpPr>
        <p:spPr>
          <a:xfrm>
            <a:off x="5622375" y="5062578"/>
            <a:ext cx="2661090" cy="830997"/>
          </a:xfrm>
          <a:prstGeom prst="rect">
            <a:avLst/>
          </a:prstGeom>
          <a:noFill/>
          <a:ln>
            <a:noFill/>
          </a:ln>
        </p:spPr>
        <p:txBody>
          <a:bodyPr wrap="square" rtlCol="0">
            <a:spAutoFit/>
          </a:bodyPr>
          <a:lstStyle/>
          <a:p>
            <a:r>
              <a:rPr lang="en-US" sz="1200" dirty="0" smtClean="0">
                <a:solidFill>
                  <a:srgbClr val="FF0000"/>
                </a:solidFill>
              </a:rPr>
              <a:t>Additional line item added with zero amount to complete  description that exceeds 254 characters. When message comes up, click </a:t>
            </a:r>
            <a:r>
              <a:rPr lang="en-US" sz="1200" b="1" dirty="0" smtClean="0">
                <a:solidFill>
                  <a:srgbClr val="351BF7"/>
                </a:solidFill>
              </a:rPr>
              <a:t>Yes</a:t>
            </a:r>
            <a:r>
              <a:rPr lang="en-US" sz="1200" dirty="0" smtClean="0">
                <a:solidFill>
                  <a:srgbClr val="FF0000"/>
                </a:solidFill>
              </a:rPr>
              <a:t>.</a:t>
            </a:r>
            <a:endParaRPr lang="en-US" sz="1200" dirty="0">
              <a:solidFill>
                <a:srgbClr val="FF0000"/>
              </a:solidFill>
            </a:endParaRPr>
          </a:p>
        </p:txBody>
      </p:sp>
      <p:sp>
        <p:nvSpPr>
          <p:cNvPr id="13" name="TextBox 12"/>
          <p:cNvSpPr txBox="1"/>
          <p:nvPr/>
        </p:nvSpPr>
        <p:spPr>
          <a:xfrm>
            <a:off x="3810000" y="1676400"/>
            <a:ext cx="3200400" cy="369332"/>
          </a:xfrm>
          <a:prstGeom prst="rect">
            <a:avLst/>
          </a:prstGeom>
          <a:noFill/>
        </p:spPr>
        <p:txBody>
          <a:bodyPr wrap="square" rtlCol="0">
            <a:spAutoFit/>
          </a:bodyPr>
          <a:lstStyle/>
          <a:p>
            <a:r>
              <a:rPr lang="en-US" dirty="0" smtClean="0">
                <a:solidFill>
                  <a:srgbClr val="FF0000"/>
                </a:solidFill>
              </a:rPr>
              <a:t>This will change to 2</a:t>
            </a:r>
            <a:endParaRPr lang="en-US" dirty="0">
              <a:solidFill>
                <a:srgbClr val="FF0000"/>
              </a:solidFill>
            </a:endParaRPr>
          </a:p>
        </p:txBody>
      </p:sp>
      <p:sp>
        <p:nvSpPr>
          <p:cNvPr id="14" name="Oval 13"/>
          <p:cNvSpPr/>
          <p:nvPr/>
        </p:nvSpPr>
        <p:spPr>
          <a:xfrm>
            <a:off x="3810000" y="1676400"/>
            <a:ext cx="2590800" cy="3948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8110044" y="3562350"/>
            <a:ext cx="457200" cy="381000"/>
          </a:xfrm>
          <a:prstGeom prst="rect">
            <a:avLst/>
          </a:prstGeom>
          <a:noFill/>
        </p:spPr>
        <p:txBody>
          <a:bodyPr wrap="square" rtlCol="0">
            <a:spAutoFit/>
          </a:bodyPr>
          <a:lstStyle/>
          <a:p>
            <a:r>
              <a:rPr lang="en-US" dirty="0" smtClean="0">
                <a:solidFill>
                  <a:srgbClr val="FF0000"/>
                </a:solidFill>
              </a:rPr>
              <a:t>5</a:t>
            </a:r>
            <a:endParaRPr lang="en-US" dirty="0">
              <a:solidFill>
                <a:srgbClr val="FF0000"/>
              </a:solidFill>
            </a:endParaRPr>
          </a:p>
        </p:txBody>
      </p:sp>
      <p:pic>
        <p:nvPicPr>
          <p:cNvPr id="29" name="Picture 28"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7399" y="5125577"/>
            <a:ext cx="3391555" cy="1199023"/>
          </a:xfrm>
          <a:prstGeom prst="rect">
            <a:avLst/>
          </a:prstGeom>
        </p:spPr>
      </p:pic>
      <p:sp>
        <p:nvSpPr>
          <p:cNvPr id="37" name="Oval 36"/>
          <p:cNvSpPr/>
          <p:nvPr/>
        </p:nvSpPr>
        <p:spPr>
          <a:xfrm>
            <a:off x="5151382" y="5006149"/>
            <a:ext cx="3276599" cy="94385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Arrow Connector 50"/>
          <p:cNvCxnSpPr>
            <a:stCxn id="22" idx="1"/>
          </p:cNvCxnSpPr>
          <p:nvPr/>
        </p:nvCxnSpPr>
        <p:spPr>
          <a:xfrm flipH="1">
            <a:off x="7696200" y="3752850"/>
            <a:ext cx="413844" cy="3619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4419600" y="3943350"/>
            <a:ext cx="1714500" cy="1714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a:off x="5105400" y="3620184"/>
            <a:ext cx="343554" cy="646331"/>
          </a:xfrm>
          <a:prstGeom prst="rect">
            <a:avLst/>
          </a:prstGeom>
          <a:noFill/>
        </p:spPr>
        <p:txBody>
          <a:bodyPr wrap="square" rtlCol="0">
            <a:spAutoFit/>
          </a:bodyPr>
          <a:lstStyle/>
          <a:p>
            <a:r>
              <a:rPr lang="en-US" dirty="0" smtClean="0">
                <a:solidFill>
                  <a:srgbClr val="FF0000"/>
                </a:solidFill>
              </a:rPr>
              <a:t>4</a:t>
            </a:r>
          </a:p>
          <a:p>
            <a:endParaRPr lang="en-US" dirty="0"/>
          </a:p>
        </p:txBody>
      </p:sp>
      <p:cxnSp>
        <p:nvCxnSpPr>
          <p:cNvPr id="60" name="Straight Arrow Connector 59"/>
          <p:cNvCxnSpPr/>
          <p:nvPr/>
        </p:nvCxnSpPr>
        <p:spPr>
          <a:xfrm flipH="1" flipV="1">
            <a:off x="6019800" y="4636817"/>
            <a:ext cx="457200" cy="3693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4648200" y="2071273"/>
            <a:ext cx="152400" cy="2909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4020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400" dirty="0" smtClean="0"/>
              <a:t>8.   Enter </a:t>
            </a:r>
            <a:r>
              <a:rPr lang="en-US" sz="1400" dirty="0" smtClean="0">
                <a:solidFill>
                  <a:srgbClr val="351BF7"/>
                </a:solidFill>
              </a:rPr>
              <a:t>Requisition Name </a:t>
            </a:r>
            <a:r>
              <a:rPr lang="en-US" sz="1400" dirty="0" smtClean="0"/>
              <a:t>and choose level of  </a:t>
            </a:r>
            <a:r>
              <a:rPr lang="en-US" sz="1400" dirty="0" smtClean="0">
                <a:solidFill>
                  <a:srgbClr val="351BF7"/>
                </a:solidFill>
              </a:rPr>
              <a:t>Priority</a:t>
            </a:r>
            <a:r>
              <a:rPr lang="en-US" sz="1400" dirty="0" smtClean="0"/>
              <a:t>.</a:t>
            </a:r>
            <a:br>
              <a:rPr lang="en-US" sz="1400" dirty="0" smtClean="0"/>
            </a:br>
            <a:r>
              <a:rPr lang="en-US" sz="1400" dirty="0" smtClean="0"/>
              <a:t>9.   If you are using the same </a:t>
            </a:r>
            <a:r>
              <a:rPr lang="en-US" sz="1400" dirty="0" err="1" smtClean="0"/>
              <a:t>chartstring</a:t>
            </a:r>
            <a:r>
              <a:rPr lang="en-US" sz="1400" dirty="0" smtClean="0"/>
              <a:t> for multiple lines, click on </a:t>
            </a:r>
            <a:r>
              <a:rPr lang="en-US" sz="1400" dirty="0" smtClean="0">
                <a:solidFill>
                  <a:srgbClr val="351BF7"/>
                </a:solidFill>
              </a:rPr>
              <a:t>Select All/Deselect All</a:t>
            </a:r>
            <a:r>
              <a:rPr lang="en-US" sz="1400" dirty="0" smtClean="0"/>
              <a:t>.  (If not, click on line               </a:t>
            </a:r>
            <a:br>
              <a:rPr lang="en-US" sz="1400" dirty="0" smtClean="0"/>
            </a:br>
            <a:r>
              <a:rPr lang="en-US" sz="1400" dirty="0" smtClean="0"/>
              <a:t>       item </a:t>
            </a:r>
            <a:r>
              <a:rPr lang="en-US" sz="1400" dirty="0"/>
              <a:t>and add </a:t>
            </a:r>
            <a:r>
              <a:rPr lang="en-US" sz="1400" dirty="0" err="1"/>
              <a:t>chartstring</a:t>
            </a:r>
            <a:r>
              <a:rPr lang="en-US" sz="1400" dirty="0"/>
              <a:t> individually.</a:t>
            </a:r>
            <a:br>
              <a:rPr lang="en-US" sz="1400" dirty="0"/>
            </a:br>
            <a:r>
              <a:rPr lang="en-US" sz="1400" dirty="0" smtClean="0"/>
              <a:t>10.   Click on </a:t>
            </a:r>
            <a:r>
              <a:rPr lang="en-US" sz="1400" dirty="0" smtClean="0">
                <a:solidFill>
                  <a:srgbClr val="351BF7"/>
                </a:solidFill>
              </a:rPr>
              <a:t>Mass Change </a:t>
            </a:r>
            <a:r>
              <a:rPr lang="en-US" sz="1400" dirty="0" smtClean="0"/>
              <a:t>.</a:t>
            </a:r>
            <a:endParaRPr lang="en-US" sz="1400" dirty="0"/>
          </a:p>
        </p:txBody>
      </p:sp>
      <p:sp>
        <p:nvSpPr>
          <p:cNvPr id="5" name="Slide Number Placeholder 4"/>
          <p:cNvSpPr>
            <a:spLocks noGrp="1"/>
          </p:cNvSpPr>
          <p:nvPr>
            <p:ph type="sldNum" sz="quarter" idx="12"/>
          </p:nvPr>
        </p:nvSpPr>
        <p:spPr/>
        <p:txBody>
          <a:bodyPr/>
          <a:lstStyle/>
          <a:p>
            <a:fld id="{52BAF981-53DA-4F91-BD33-C96D887A4872}" type="slidenum">
              <a:rPr lang="en-US" smtClean="0"/>
              <a:t>4</a:t>
            </a:fld>
            <a:endParaRPr lang="en-US"/>
          </a:p>
        </p:txBody>
      </p:sp>
      <p:pic>
        <p:nvPicPr>
          <p:cNvPr id="9" name="Content Placeholder 8" descr="Requisition - Mozilla Firefox"/>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295400"/>
            <a:ext cx="8229600" cy="5181600"/>
          </a:xfrm>
        </p:spPr>
      </p:pic>
      <p:sp>
        <p:nvSpPr>
          <p:cNvPr id="10" name="TextBox 9"/>
          <p:cNvSpPr txBox="1"/>
          <p:nvPr/>
        </p:nvSpPr>
        <p:spPr>
          <a:xfrm>
            <a:off x="6053960" y="2975163"/>
            <a:ext cx="304800" cy="369332"/>
          </a:xfrm>
          <a:prstGeom prst="rect">
            <a:avLst/>
          </a:prstGeom>
          <a:noFill/>
        </p:spPr>
        <p:txBody>
          <a:bodyPr wrap="square" rtlCol="0">
            <a:spAutoFit/>
          </a:bodyPr>
          <a:lstStyle/>
          <a:p>
            <a:r>
              <a:rPr lang="en-US" dirty="0" smtClean="0">
                <a:solidFill>
                  <a:srgbClr val="FF0000"/>
                </a:solidFill>
              </a:rPr>
              <a:t>8</a:t>
            </a:r>
            <a:endParaRPr lang="en-US" dirty="0">
              <a:solidFill>
                <a:srgbClr val="FF0000"/>
              </a:solidFill>
            </a:endParaRPr>
          </a:p>
        </p:txBody>
      </p:sp>
      <p:cxnSp>
        <p:nvCxnSpPr>
          <p:cNvPr id="14" name="Straight Arrow Connector 13"/>
          <p:cNvCxnSpPr>
            <a:stCxn id="10" idx="1"/>
          </p:cNvCxnSpPr>
          <p:nvPr/>
        </p:nvCxnSpPr>
        <p:spPr>
          <a:xfrm flipH="1">
            <a:off x="5334000" y="3159829"/>
            <a:ext cx="719960" cy="1846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5693980" y="3159829"/>
            <a:ext cx="35998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62000" y="5156059"/>
            <a:ext cx="381000" cy="369332"/>
          </a:xfrm>
          <a:prstGeom prst="rect">
            <a:avLst/>
          </a:prstGeom>
          <a:noFill/>
        </p:spPr>
        <p:txBody>
          <a:bodyPr wrap="square" rtlCol="0">
            <a:spAutoFit/>
          </a:bodyPr>
          <a:lstStyle/>
          <a:p>
            <a:r>
              <a:rPr lang="en-US" dirty="0" smtClean="0">
                <a:solidFill>
                  <a:srgbClr val="FF0000"/>
                </a:solidFill>
              </a:rPr>
              <a:t>9</a:t>
            </a:r>
            <a:endParaRPr lang="en-US" dirty="0">
              <a:solidFill>
                <a:srgbClr val="FF0000"/>
              </a:solidFill>
            </a:endParaRPr>
          </a:p>
        </p:txBody>
      </p:sp>
      <p:sp>
        <p:nvSpPr>
          <p:cNvPr id="18" name="TextBox 17"/>
          <p:cNvSpPr txBox="1"/>
          <p:nvPr/>
        </p:nvSpPr>
        <p:spPr>
          <a:xfrm>
            <a:off x="5631575" y="4971393"/>
            <a:ext cx="484790" cy="369332"/>
          </a:xfrm>
          <a:prstGeom prst="rect">
            <a:avLst/>
          </a:prstGeom>
          <a:noFill/>
        </p:spPr>
        <p:txBody>
          <a:bodyPr wrap="square" rtlCol="0">
            <a:spAutoFit/>
          </a:bodyPr>
          <a:lstStyle/>
          <a:p>
            <a:r>
              <a:rPr lang="en-US" dirty="0" smtClean="0">
                <a:solidFill>
                  <a:srgbClr val="FF0000"/>
                </a:solidFill>
              </a:rPr>
              <a:t>10</a:t>
            </a:r>
            <a:endParaRPr lang="en-US" dirty="0">
              <a:solidFill>
                <a:srgbClr val="FF0000"/>
              </a:solidFill>
            </a:endParaRPr>
          </a:p>
        </p:txBody>
      </p:sp>
    </p:spTree>
    <p:extLst>
      <p:ext uri="{BB962C8B-B14F-4D97-AF65-F5344CB8AC3E}">
        <p14:creationId xmlns:p14="http://schemas.microsoft.com/office/powerpoint/2010/main" val="2377977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1400" dirty="0" smtClean="0"/>
              <a:t>11.   Enter </a:t>
            </a:r>
            <a:r>
              <a:rPr lang="en-US" sz="1400" dirty="0" smtClean="0">
                <a:solidFill>
                  <a:srgbClr val="351BF7"/>
                </a:solidFill>
              </a:rPr>
              <a:t>Supplier ID</a:t>
            </a:r>
            <a:r>
              <a:rPr lang="en-US" sz="1400" dirty="0" smtClean="0"/>
              <a:t>, </a:t>
            </a:r>
            <a:r>
              <a:rPr lang="en-US" sz="1400" dirty="0" smtClean="0">
                <a:solidFill>
                  <a:srgbClr val="351BF7"/>
                </a:solidFill>
              </a:rPr>
              <a:t>Ship To Location </a:t>
            </a:r>
            <a:r>
              <a:rPr lang="en-US" sz="1400" dirty="0" smtClean="0"/>
              <a:t>, </a:t>
            </a:r>
            <a:r>
              <a:rPr lang="en-US" sz="1400" dirty="0" smtClean="0">
                <a:solidFill>
                  <a:srgbClr val="351BF7"/>
                </a:solidFill>
              </a:rPr>
              <a:t>Due Date and Attention</a:t>
            </a:r>
            <a:r>
              <a:rPr lang="en-US" sz="1400" dirty="0" smtClean="0"/>
              <a:t>. </a:t>
            </a:r>
            <a:r>
              <a:rPr lang="en-US" sz="1400" dirty="0"/>
              <a:t> </a:t>
            </a:r>
            <a:r>
              <a:rPr lang="en-US" sz="1400" dirty="0" smtClean="0"/>
              <a:t>Ship to Location  for services will be provided on training.  No need to fill </a:t>
            </a:r>
            <a:r>
              <a:rPr lang="en-US" sz="1400" dirty="0" smtClean="0">
                <a:solidFill>
                  <a:srgbClr val="351BF7"/>
                </a:solidFill>
              </a:rPr>
              <a:t>Buyer</a:t>
            </a:r>
            <a:r>
              <a:rPr lang="en-US" sz="1400" dirty="0" smtClean="0"/>
              <a:t>, </a:t>
            </a:r>
            <a:r>
              <a:rPr lang="en-US" sz="1400" dirty="0">
                <a:solidFill>
                  <a:srgbClr val="351BF7"/>
                </a:solidFill>
              </a:rPr>
              <a:t>S</a:t>
            </a:r>
            <a:r>
              <a:rPr lang="en-US" sz="1400" dirty="0" smtClean="0">
                <a:solidFill>
                  <a:srgbClr val="351BF7"/>
                </a:solidFill>
              </a:rPr>
              <a:t>upplier</a:t>
            </a:r>
            <a:r>
              <a:rPr lang="en-US" sz="1400" dirty="0" smtClean="0"/>
              <a:t> </a:t>
            </a:r>
            <a:r>
              <a:rPr lang="en-US" sz="1400" dirty="0" smtClean="0">
                <a:solidFill>
                  <a:srgbClr val="351BF7"/>
                </a:solidFill>
              </a:rPr>
              <a:t>Location </a:t>
            </a:r>
            <a:r>
              <a:rPr lang="en-US" sz="1400" dirty="0" smtClean="0"/>
              <a:t>and </a:t>
            </a:r>
            <a:r>
              <a:rPr lang="en-US" sz="1400" dirty="0" smtClean="0">
                <a:solidFill>
                  <a:srgbClr val="351BF7"/>
                </a:solidFill>
              </a:rPr>
              <a:t>Category</a:t>
            </a:r>
            <a:r>
              <a:rPr lang="en-US" sz="1400" dirty="0" smtClean="0"/>
              <a:t>.</a:t>
            </a:r>
            <a:br>
              <a:rPr lang="en-US" sz="1400" dirty="0" smtClean="0"/>
            </a:br>
            <a:r>
              <a:rPr lang="en-US" sz="1400" dirty="0" smtClean="0"/>
              <a:t>12.   Enter </a:t>
            </a:r>
            <a:r>
              <a:rPr lang="en-US" sz="1400" dirty="0" smtClean="0">
                <a:solidFill>
                  <a:srgbClr val="351BF7"/>
                </a:solidFill>
              </a:rPr>
              <a:t>Location</a:t>
            </a:r>
            <a:r>
              <a:rPr lang="en-US" sz="1400" dirty="0" smtClean="0"/>
              <a:t>, </a:t>
            </a:r>
            <a:r>
              <a:rPr lang="en-US" sz="1400" dirty="0" smtClean="0">
                <a:solidFill>
                  <a:srgbClr val="351BF7"/>
                </a:solidFill>
              </a:rPr>
              <a:t>Percent</a:t>
            </a:r>
            <a:r>
              <a:rPr lang="en-US" sz="1400" dirty="0" smtClean="0"/>
              <a:t> and </a:t>
            </a:r>
            <a:r>
              <a:rPr lang="en-US" sz="1400" dirty="0" err="1" smtClean="0">
                <a:solidFill>
                  <a:srgbClr val="351BF7"/>
                </a:solidFill>
              </a:rPr>
              <a:t>Chartstring</a:t>
            </a:r>
            <a:r>
              <a:rPr lang="en-US" sz="1400" dirty="0" smtClean="0"/>
              <a:t>.  If using more than one (1) </a:t>
            </a:r>
            <a:r>
              <a:rPr lang="en-US" sz="1400" dirty="0" err="1" smtClean="0"/>
              <a:t>chartstring</a:t>
            </a:r>
            <a:r>
              <a:rPr lang="en-US" sz="1400" dirty="0" smtClean="0"/>
              <a:t>, indicate % to be charged to each account.  Click on                 to add or delete lines as needed.</a:t>
            </a:r>
            <a:br>
              <a:rPr lang="en-US" sz="1400" dirty="0" smtClean="0"/>
            </a:br>
            <a:r>
              <a:rPr lang="en-US" sz="1400" dirty="0" smtClean="0"/>
              <a:t>13.  Click  </a:t>
            </a:r>
            <a:r>
              <a:rPr lang="en-US" sz="1400" dirty="0" smtClean="0">
                <a:solidFill>
                  <a:srgbClr val="351BF7"/>
                </a:solidFill>
              </a:rPr>
              <a:t>OK</a:t>
            </a:r>
            <a:r>
              <a:rPr lang="en-US" sz="1400" dirty="0" smtClean="0"/>
              <a:t>.     On </a:t>
            </a:r>
            <a:r>
              <a:rPr lang="en-US" sz="1400" dirty="0" smtClean="0">
                <a:solidFill>
                  <a:srgbClr val="351BF7"/>
                </a:solidFill>
              </a:rPr>
              <a:t>Distribution Change Options</a:t>
            </a:r>
            <a:r>
              <a:rPr lang="en-US" sz="1400" dirty="0" smtClean="0"/>
              <a:t>, click </a:t>
            </a:r>
            <a:r>
              <a:rPr lang="en-US" sz="1400" dirty="0" smtClean="0">
                <a:solidFill>
                  <a:srgbClr val="351BF7"/>
                </a:solidFill>
              </a:rPr>
              <a:t>OK.</a:t>
            </a:r>
            <a:endParaRPr lang="en-US" sz="1400" dirty="0"/>
          </a:p>
        </p:txBody>
      </p:sp>
      <p:sp>
        <p:nvSpPr>
          <p:cNvPr id="5" name="Slide Number Placeholder 4"/>
          <p:cNvSpPr>
            <a:spLocks noGrp="1"/>
          </p:cNvSpPr>
          <p:nvPr>
            <p:ph type="sldNum" sz="quarter" idx="12"/>
          </p:nvPr>
        </p:nvSpPr>
        <p:spPr/>
        <p:txBody>
          <a:bodyPr/>
          <a:lstStyle/>
          <a:p>
            <a:fld id="{52BAF981-53DA-4F91-BD33-C96D887A4872}" type="slidenum">
              <a:rPr lang="en-US" smtClean="0"/>
              <a:t>5</a:t>
            </a:fld>
            <a:endParaRPr lang="en-US"/>
          </a:p>
        </p:txBody>
      </p:sp>
      <p:pic>
        <p:nvPicPr>
          <p:cNvPr id="9" name="Content Placeholder 8" descr="Requisition - Mozilla Firefox"/>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76400"/>
            <a:ext cx="8229600" cy="4724400"/>
          </a:xfrm>
        </p:spPr>
      </p:pic>
      <p:sp>
        <p:nvSpPr>
          <p:cNvPr id="11" name="TextBox 10"/>
          <p:cNvSpPr txBox="1"/>
          <p:nvPr/>
        </p:nvSpPr>
        <p:spPr>
          <a:xfrm>
            <a:off x="6230007" y="3984734"/>
            <a:ext cx="457200" cy="381000"/>
          </a:xfrm>
          <a:prstGeom prst="rect">
            <a:avLst/>
          </a:prstGeom>
          <a:noFill/>
        </p:spPr>
        <p:txBody>
          <a:bodyPr wrap="square" rtlCol="0">
            <a:spAutoFit/>
          </a:bodyPr>
          <a:lstStyle/>
          <a:p>
            <a:r>
              <a:rPr lang="en-US" dirty="0" smtClean="0">
                <a:solidFill>
                  <a:srgbClr val="FF0000"/>
                </a:solidFill>
              </a:rPr>
              <a:t>11</a:t>
            </a:r>
            <a:endParaRPr lang="en-US" dirty="0">
              <a:solidFill>
                <a:srgbClr val="FF0000"/>
              </a:solidFill>
            </a:endParaRPr>
          </a:p>
        </p:txBody>
      </p:sp>
      <p:cxnSp>
        <p:nvCxnSpPr>
          <p:cNvPr id="13" name="Straight Arrow Connector 12"/>
          <p:cNvCxnSpPr>
            <a:stCxn id="11" idx="1"/>
          </p:cNvCxnSpPr>
          <p:nvPr/>
        </p:nvCxnSpPr>
        <p:spPr>
          <a:xfrm flipH="1" flipV="1">
            <a:off x="5638800" y="3581400"/>
            <a:ext cx="591207" cy="5938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5715000" y="4114800"/>
            <a:ext cx="515007" cy="604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1" idx="1"/>
          </p:cNvCxnSpPr>
          <p:nvPr/>
        </p:nvCxnSpPr>
        <p:spPr>
          <a:xfrm flipH="1">
            <a:off x="5715000" y="4175234"/>
            <a:ext cx="515007" cy="190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1" idx="1"/>
          </p:cNvCxnSpPr>
          <p:nvPr/>
        </p:nvCxnSpPr>
        <p:spPr>
          <a:xfrm flipH="1">
            <a:off x="5791200" y="4175234"/>
            <a:ext cx="438807" cy="3967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1" name="Picture 2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914400"/>
            <a:ext cx="390580" cy="209579"/>
          </a:xfrm>
          <a:prstGeom prst="rect">
            <a:avLst/>
          </a:prstGeom>
        </p:spPr>
      </p:pic>
      <p:sp>
        <p:nvSpPr>
          <p:cNvPr id="22" name="Rounded Rectangle 21"/>
          <p:cNvSpPr/>
          <p:nvPr/>
        </p:nvSpPr>
        <p:spPr>
          <a:xfrm>
            <a:off x="4648200" y="5181600"/>
            <a:ext cx="3505200" cy="152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6235262" y="4529959"/>
            <a:ext cx="457200" cy="369332"/>
          </a:xfrm>
          <a:prstGeom prst="rect">
            <a:avLst/>
          </a:prstGeom>
          <a:noFill/>
        </p:spPr>
        <p:txBody>
          <a:bodyPr wrap="square" rtlCol="0">
            <a:spAutoFit/>
          </a:bodyPr>
          <a:lstStyle/>
          <a:p>
            <a:r>
              <a:rPr lang="en-US" dirty="0" smtClean="0">
                <a:solidFill>
                  <a:srgbClr val="FF0000"/>
                </a:solidFill>
              </a:rPr>
              <a:t>12</a:t>
            </a:r>
            <a:endParaRPr lang="en-US" dirty="0">
              <a:solidFill>
                <a:srgbClr val="FF0000"/>
              </a:solidFill>
            </a:endParaRPr>
          </a:p>
        </p:txBody>
      </p:sp>
      <p:cxnSp>
        <p:nvCxnSpPr>
          <p:cNvPr id="25" name="Straight Arrow Connector 24"/>
          <p:cNvCxnSpPr>
            <a:stCxn id="23" idx="2"/>
          </p:cNvCxnSpPr>
          <p:nvPr/>
        </p:nvCxnSpPr>
        <p:spPr>
          <a:xfrm>
            <a:off x="6463862" y="4899291"/>
            <a:ext cx="0" cy="2823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495800" y="5533697"/>
            <a:ext cx="533400" cy="369332"/>
          </a:xfrm>
          <a:prstGeom prst="rect">
            <a:avLst/>
          </a:prstGeom>
          <a:noFill/>
        </p:spPr>
        <p:txBody>
          <a:bodyPr wrap="square" rtlCol="0">
            <a:spAutoFit/>
          </a:bodyPr>
          <a:lstStyle/>
          <a:p>
            <a:r>
              <a:rPr lang="en-US" dirty="0" smtClean="0">
                <a:solidFill>
                  <a:srgbClr val="FF0000"/>
                </a:solidFill>
              </a:rPr>
              <a:t>13</a:t>
            </a:r>
            <a:endParaRPr lang="en-US" dirty="0">
              <a:solidFill>
                <a:srgbClr val="FF0000"/>
              </a:solidFill>
            </a:endParaRPr>
          </a:p>
        </p:txBody>
      </p:sp>
    </p:spTree>
    <p:extLst>
      <p:ext uri="{BB962C8B-B14F-4D97-AF65-F5344CB8AC3E}">
        <p14:creationId xmlns:p14="http://schemas.microsoft.com/office/powerpoint/2010/main" val="4148707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pPr algn="l"/>
            <a:r>
              <a:rPr lang="en-US" sz="1400" dirty="0" smtClean="0"/>
              <a:t>14.    On </a:t>
            </a:r>
            <a:r>
              <a:rPr lang="en-US" sz="1400" dirty="0" smtClean="0">
                <a:solidFill>
                  <a:srgbClr val="351BF7"/>
                </a:solidFill>
              </a:rPr>
              <a:t>Checkout - Review and Submit </a:t>
            </a:r>
            <a:r>
              <a:rPr lang="en-US" sz="1400" dirty="0" smtClean="0"/>
              <a:t>page, click on </a:t>
            </a:r>
            <a:r>
              <a:rPr lang="en-US" sz="1400" dirty="0" smtClean="0">
                <a:solidFill>
                  <a:srgbClr val="351BF7"/>
                </a:solidFill>
              </a:rPr>
              <a:t>Details</a:t>
            </a:r>
            <a:r>
              <a:rPr lang="en-US" sz="1400" dirty="0" smtClean="0"/>
              <a:t>.</a:t>
            </a:r>
            <a:br>
              <a:rPr lang="en-US" sz="1400" dirty="0" smtClean="0"/>
            </a:br>
            <a:r>
              <a:rPr lang="en-US" sz="1400" dirty="0" smtClean="0"/>
              <a:t>15.    On </a:t>
            </a:r>
            <a:r>
              <a:rPr lang="en-US" sz="1400" dirty="0" smtClean="0">
                <a:solidFill>
                  <a:srgbClr val="351BF7"/>
                </a:solidFill>
              </a:rPr>
              <a:t>Line Details</a:t>
            </a:r>
            <a:r>
              <a:rPr lang="en-US" sz="1400" dirty="0" smtClean="0"/>
              <a:t>, click on </a:t>
            </a:r>
            <a:r>
              <a:rPr lang="en-US" sz="1400" dirty="0" smtClean="0">
                <a:solidFill>
                  <a:srgbClr val="351BF7"/>
                </a:solidFill>
              </a:rPr>
              <a:t>Amount Only</a:t>
            </a:r>
            <a:r>
              <a:rPr lang="en-US" sz="1400" dirty="0" smtClean="0"/>
              <a:t>. </a:t>
            </a:r>
            <a:r>
              <a:rPr lang="en-US" sz="1400" dirty="0"/>
              <a:t> </a:t>
            </a:r>
            <a:r>
              <a:rPr lang="en-US" sz="1400" dirty="0" smtClean="0"/>
              <a:t>In the bottom of the page, click </a:t>
            </a:r>
            <a:r>
              <a:rPr lang="en-US" sz="1400" dirty="0" smtClean="0">
                <a:solidFill>
                  <a:srgbClr val="351BF7"/>
                </a:solidFill>
              </a:rPr>
              <a:t>OK</a:t>
            </a:r>
            <a:r>
              <a:rPr lang="en-US" sz="1400" dirty="0" smtClean="0"/>
              <a:t>.  Message shows up, click </a:t>
            </a:r>
            <a:r>
              <a:rPr lang="en-US" sz="1400" dirty="0" smtClean="0">
                <a:solidFill>
                  <a:srgbClr val="351BF7"/>
                </a:solidFill>
              </a:rPr>
              <a:t>Yes</a:t>
            </a:r>
            <a:r>
              <a:rPr lang="en-US" sz="1400" dirty="0" smtClean="0"/>
              <a:t>.  Note that the quantity field gets recessed  (quantity set to 1 for amount only PO).</a:t>
            </a:r>
            <a:endParaRPr lang="en-US" sz="1400" dirty="0"/>
          </a:p>
        </p:txBody>
      </p:sp>
      <p:pic>
        <p:nvPicPr>
          <p:cNvPr id="7" name="Content Placeholder 6" descr="Screen Clipping"/>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33400" y="990600"/>
            <a:ext cx="8153400" cy="1981200"/>
          </a:xfrm>
        </p:spPr>
      </p:pic>
      <p:sp>
        <p:nvSpPr>
          <p:cNvPr id="4" name="Slide Number Placeholder 3"/>
          <p:cNvSpPr>
            <a:spLocks noGrp="1"/>
          </p:cNvSpPr>
          <p:nvPr>
            <p:ph type="sldNum" sz="quarter" idx="12"/>
          </p:nvPr>
        </p:nvSpPr>
        <p:spPr/>
        <p:txBody>
          <a:bodyPr/>
          <a:lstStyle/>
          <a:p>
            <a:fld id="{52BAF981-53DA-4F91-BD33-C96D887A4872}" type="slidenum">
              <a:rPr lang="en-US" smtClean="0"/>
              <a:t>6</a:t>
            </a:fld>
            <a:endParaRPr lang="en-US"/>
          </a:p>
        </p:txBody>
      </p:sp>
      <p:sp>
        <p:nvSpPr>
          <p:cNvPr id="11" name="Oval 10"/>
          <p:cNvSpPr/>
          <p:nvPr/>
        </p:nvSpPr>
        <p:spPr>
          <a:xfrm>
            <a:off x="7315200" y="2057400"/>
            <a:ext cx="381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253452" y="1752600"/>
            <a:ext cx="609600" cy="369332"/>
          </a:xfrm>
          <a:prstGeom prst="rect">
            <a:avLst/>
          </a:prstGeom>
          <a:noFill/>
        </p:spPr>
        <p:txBody>
          <a:bodyPr wrap="square" rtlCol="0">
            <a:spAutoFit/>
          </a:bodyPr>
          <a:lstStyle/>
          <a:p>
            <a:r>
              <a:rPr lang="en-US" dirty="0" smtClean="0">
                <a:solidFill>
                  <a:srgbClr val="FF0000"/>
                </a:solidFill>
              </a:rPr>
              <a:t>14</a:t>
            </a:r>
            <a:endParaRPr lang="en-US" dirty="0">
              <a:solidFill>
                <a:srgbClr val="FF0000"/>
              </a:solidFill>
            </a:endParaRPr>
          </a:p>
        </p:txBody>
      </p:sp>
      <p:pic>
        <p:nvPicPr>
          <p:cNvPr id="15" name="Content Placeholder 14" descr="Screen Clipping"/>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33400" y="2895600"/>
            <a:ext cx="8077200" cy="3429000"/>
          </a:xfrm>
        </p:spPr>
      </p:pic>
      <p:cxnSp>
        <p:nvCxnSpPr>
          <p:cNvPr id="17" name="Straight Arrow Connector 16"/>
          <p:cNvCxnSpPr>
            <a:stCxn id="11" idx="3"/>
          </p:cNvCxnSpPr>
          <p:nvPr/>
        </p:nvCxnSpPr>
        <p:spPr>
          <a:xfrm flipH="1">
            <a:off x="3124200" y="2382604"/>
            <a:ext cx="4246796" cy="8177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34452" y="4267200"/>
            <a:ext cx="442748" cy="381000"/>
          </a:xfrm>
          <a:prstGeom prst="rect">
            <a:avLst/>
          </a:prstGeom>
          <a:noFill/>
        </p:spPr>
        <p:txBody>
          <a:bodyPr wrap="square" rtlCol="0">
            <a:spAutoFit/>
          </a:bodyPr>
          <a:lstStyle/>
          <a:p>
            <a:r>
              <a:rPr lang="en-US" dirty="0" smtClean="0">
                <a:solidFill>
                  <a:srgbClr val="FF0000"/>
                </a:solidFill>
              </a:rPr>
              <a:t>15</a:t>
            </a:r>
            <a:endParaRPr lang="en-US" dirty="0">
              <a:solidFill>
                <a:srgbClr val="FF0000"/>
              </a:solidFill>
            </a:endParaRPr>
          </a:p>
        </p:txBody>
      </p:sp>
      <p:cxnSp>
        <p:nvCxnSpPr>
          <p:cNvPr id="21" name="Straight Arrow Connector 20"/>
          <p:cNvCxnSpPr>
            <a:stCxn id="18" idx="1"/>
          </p:cNvCxnSpPr>
          <p:nvPr/>
        </p:nvCxnSpPr>
        <p:spPr>
          <a:xfrm flipH="1">
            <a:off x="7162800" y="4457700"/>
            <a:ext cx="47165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8714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543" y="381000"/>
            <a:ext cx="8229600" cy="944562"/>
          </a:xfrm>
        </p:spPr>
        <p:txBody>
          <a:bodyPr>
            <a:noAutofit/>
          </a:bodyPr>
          <a:lstStyle/>
          <a:p>
            <a:pPr algn="l"/>
            <a:r>
              <a:rPr lang="en-US" sz="1200" dirty="0" smtClean="0"/>
              <a:t>1</a:t>
            </a:r>
            <a:r>
              <a:rPr lang="en-US" sz="1400" dirty="0"/>
              <a:t>6</a:t>
            </a:r>
            <a:r>
              <a:rPr lang="en-US" sz="1400" dirty="0" smtClean="0"/>
              <a:t>.  Type </a:t>
            </a:r>
            <a:r>
              <a:rPr lang="en-US" sz="1400" dirty="0" smtClean="0">
                <a:solidFill>
                  <a:srgbClr val="351BF7"/>
                </a:solidFill>
              </a:rPr>
              <a:t>Requisition </a:t>
            </a:r>
            <a:r>
              <a:rPr lang="en-US" sz="1400" dirty="0">
                <a:solidFill>
                  <a:srgbClr val="351BF7"/>
                </a:solidFill>
              </a:rPr>
              <a:t>C</a:t>
            </a:r>
            <a:r>
              <a:rPr lang="en-US" sz="1400" dirty="0" smtClean="0">
                <a:solidFill>
                  <a:srgbClr val="351BF7"/>
                </a:solidFill>
              </a:rPr>
              <a:t>omments </a:t>
            </a:r>
            <a:r>
              <a:rPr lang="en-US" sz="1400" dirty="0" smtClean="0"/>
              <a:t>and  </a:t>
            </a:r>
            <a:r>
              <a:rPr lang="en-US" sz="1400" dirty="0" smtClean="0">
                <a:solidFill>
                  <a:srgbClr val="351BF7"/>
                </a:solidFill>
              </a:rPr>
              <a:t>Approval Justification</a:t>
            </a:r>
            <a:r>
              <a:rPr lang="en-US" sz="1400" dirty="0" smtClean="0"/>
              <a:t>. </a:t>
            </a:r>
            <a:br>
              <a:rPr lang="en-US" sz="1400" dirty="0" smtClean="0"/>
            </a:br>
            <a:r>
              <a:rPr lang="en-US" sz="1400" dirty="0" smtClean="0"/>
              <a:t>        Double check amount. </a:t>
            </a:r>
            <a:r>
              <a:rPr lang="en-US" sz="1400" b="1" dirty="0" smtClean="0">
                <a:solidFill>
                  <a:srgbClr val="FF0000"/>
                </a:solidFill>
              </a:rPr>
              <a:t>When submitted, the system does not allow price change on the requisition.</a:t>
            </a:r>
            <a:r>
              <a:rPr lang="en-US" sz="1400" dirty="0" smtClean="0"/>
              <a:t/>
            </a:r>
            <a:br>
              <a:rPr lang="en-US" sz="1400" dirty="0" smtClean="0"/>
            </a:br>
            <a:r>
              <a:rPr lang="en-US" sz="1400" dirty="0"/>
              <a:t> </a:t>
            </a:r>
            <a:r>
              <a:rPr lang="en-US" sz="1400" dirty="0" smtClean="0"/>
              <a:t>       Click </a:t>
            </a:r>
            <a:r>
              <a:rPr lang="en-US" sz="1400" dirty="0">
                <a:solidFill>
                  <a:srgbClr val="351BF7"/>
                </a:solidFill>
              </a:rPr>
              <a:t>Save and Submit</a:t>
            </a:r>
            <a:r>
              <a:rPr lang="en-US" sz="1400" dirty="0"/>
              <a:t>.</a:t>
            </a:r>
          </a:p>
        </p:txBody>
      </p:sp>
      <p:sp>
        <p:nvSpPr>
          <p:cNvPr id="4" name="Slide Number Placeholder 3"/>
          <p:cNvSpPr>
            <a:spLocks noGrp="1"/>
          </p:cNvSpPr>
          <p:nvPr>
            <p:ph type="sldNum" sz="quarter" idx="12"/>
          </p:nvPr>
        </p:nvSpPr>
        <p:spPr/>
        <p:txBody>
          <a:bodyPr/>
          <a:lstStyle/>
          <a:p>
            <a:fld id="{52BAF981-53DA-4F91-BD33-C96D887A4872}" type="slidenum">
              <a:rPr lang="en-US" smtClean="0"/>
              <a:t>7</a:t>
            </a:fld>
            <a:endParaRPr lang="en-US" dirty="0"/>
          </a:p>
        </p:txBody>
      </p:sp>
      <p:pic>
        <p:nvPicPr>
          <p:cNvPr id="16" name="Content Placeholder 15" descr="Screen Clipping"/>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7200" y="1524000"/>
            <a:ext cx="8001000" cy="3605462"/>
          </a:xfrm>
        </p:spPr>
      </p:pic>
      <p:sp>
        <p:nvSpPr>
          <p:cNvPr id="22" name="Content Placeholder 21"/>
          <p:cNvSpPr>
            <a:spLocks noGrp="1"/>
          </p:cNvSpPr>
          <p:nvPr>
            <p:ph sz="half" idx="2"/>
          </p:nvPr>
        </p:nvSpPr>
        <p:spPr>
          <a:xfrm>
            <a:off x="4648200" y="6052792"/>
            <a:ext cx="4038600" cy="73371"/>
          </a:xfrm>
        </p:spPr>
        <p:txBody>
          <a:bodyPr>
            <a:normAutofit fontScale="25000" lnSpcReduction="20000"/>
          </a:bodyPr>
          <a:lstStyle/>
          <a:p>
            <a:endParaRPr lang="en-US" dirty="0"/>
          </a:p>
        </p:txBody>
      </p:sp>
      <p:sp>
        <p:nvSpPr>
          <p:cNvPr id="24" name="TextBox 23"/>
          <p:cNvSpPr txBox="1"/>
          <p:nvPr/>
        </p:nvSpPr>
        <p:spPr>
          <a:xfrm>
            <a:off x="7010400" y="2590800"/>
            <a:ext cx="762000" cy="381000"/>
          </a:xfrm>
          <a:prstGeom prst="rect">
            <a:avLst/>
          </a:prstGeom>
          <a:noFill/>
        </p:spPr>
        <p:txBody>
          <a:bodyPr wrap="square" rtlCol="0">
            <a:spAutoFit/>
          </a:bodyPr>
          <a:lstStyle/>
          <a:p>
            <a:r>
              <a:rPr lang="en-US" dirty="0" smtClean="0">
                <a:solidFill>
                  <a:srgbClr val="FF0000"/>
                </a:solidFill>
              </a:rPr>
              <a:t>16</a:t>
            </a:r>
            <a:endParaRPr lang="en-US" dirty="0">
              <a:solidFill>
                <a:srgbClr val="FF0000"/>
              </a:solidFill>
            </a:endParaRPr>
          </a:p>
        </p:txBody>
      </p:sp>
      <p:cxnSp>
        <p:nvCxnSpPr>
          <p:cNvPr id="26" name="Straight Arrow Connector 25"/>
          <p:cNvCxnSpPr/>
          <p:nvPr/>
        </p:nvCxnSpPr>
        <p:spPr>
          <a:xfrm flipH="1" flipV="1">
            <a:off x="3733800" y="2209800"/>
            <a:ext cx="3276600" cy="571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24" idx="1"/>
          </p:cNvCxnSpPr>
          <p:nvPr/>
        </p:nvCxnSpPr>
        <p:spPr>
          <a:xfrm flipH="1">
            <a:off x="3352800" y="2781300"/>
            <a:ext cx="3657600" cy="952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1418897" y="2781300"/>
            <a:ext cx="5591503" cy="2019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9104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1400" dirty="0" smtClean="0"/>
              <a:t>17.  On </a:t>
            </a:r>
            <a:r>
              <a:rPr lang="en-US" sz="1400" dirty="0" smtClean="0">
                <a:solidFill>
                  <a:srgbClr val="351BF7"/>
                </a:solidFill>
              </a:rPr>
              <a:t>Confirmation Page</a:t>
            </a:r>
            <a:r>
              <a:rPr lang="en-US" sz="1400" dirty="0" smtClean="0"/>
              <a:t>, system </a:t>
            </a:r>
            <a:r>
              <a:rPr lang="en-US" sz="1400" dirty="0"/>
              <a:t>assigns </a:t>
            </a:r>
            <a:r>
              <a:rPr lang="en-US" sz="1400" dirty="0">
                <a:solidFill>
                  <a:srgbClr val="351BF7"/>
                </a:solidFill>
              </a:rPr>
              <a:t>Requisition ID</a:t>
            </a:r>
            <a:r>
              <a:rPr lang="en-US" sz="1400" dirty="0"/>
              <a:t>. </a:t>
            </a:r>
            <a:r>
              <a:rPr lang="en-US" sz="1400" dirty="0" smtClean="0">
                <a:solidFill>
                  <a:srgbClr val="351BF7"/>
                </a:solidFill>
              </a:rPr>
              <a:t>Budget Status</a:t>
            </a:r>
            <a:r>
              <a:rPr lang="en-US" sz="1400" dirty="0" smtClean="0"/>
              <a:t>: </a:t>
            </a:r>
            <a:r>
              <a:rPr lang="en-US" sz="1400" dirty="0" smtClean="0">
                <a:solidFill>
                  <a:srgbClr val="351BF7"/>
                </a:solidFill>
              </a:rPr>
              <a:t>Not checked</a:t>
            </a:r>
            <a:r>
              <a:rPr lang="en-US" sz="1400" dirty="0" smtClean="0"/>
              <a:t>.  Screen </a:t>
            </a:r>
            <a:r>
              <a:rPr lang="en-US" sz="1400" dirty="0"/>
              <a:t>shows workflow.</a:t>
            </a:r>
            <a:br>
              <a:rPr lang="en-US" sz="1400" dirty="0"/>
            </a:br>
            <a:r>
              <a:rPr lang="en-US" sz="1400" dirty="0" smtClean="0"/>
              <a:t>18.  </a:t>
            </a:r>
            <a:r>
              <a:rPr lang="en-US" sz="1400" dirty="0"/>
              <a:t>Click on </a:t>
            </a:r>
            <a:r>
              <a:rPr lang="en-US" sz="1400" dirty="0">
                <a:solidFill>
                  <a:srgbClr val="351BF7"/>
                </a:solidFill>
              </a:rPr>
              <a:t>Check Budget</a:t>
            </a:r>
            <a:r>
              <a:rPr lang="en-US" sz="1400" dirty="0"/>
              <a:t>.  </a:t>
            </a:r>
            <a:r>
              <a:rPr lang="en-US" sz="1400" dirty="0">
                <a:solidFill>
                  <a:srgbClr val="351BF7"/>
                </a:solidFill>
              </a:rPr>
              <a:t>Budget status  </a:t>
            </a:r>
            <a:r>
              <a:rPr lang="en-US" sz="1400" dirty="0" smtClean="0"/>
              <a:t>would </a:t>
            </a:r>
            <a:r>
              <a:rPr lang="en-US" sz="1400" dirty="0"/>
              <a:t>change to </a:t>
            </a:r>
            <a:r>
              <a:rPr lang="en-US" sz="1400" b="1" dirty="0">
                <a:solidFill>
                  <a:srgbClr val="351BF7"/>
                </a:solidFill>
              </a:rPr>
              <a:t>Valid</a:t>
            </a:r>
            <a:r>
              <a:rPr lang="en-US" sz="1400" dirty="0"/>
              <a:t>. </a:t>
            </a:r>
            <a:r>
              <a:rPr lang="en-US" sz="1400" dirty="0" smtClean="0"/>
              <a:t/>
            </a:r>
            <a:br>
              <a:rPr lang="en-US" sz="1400" dirty="0" smtClean="0"/>
            </a:br>
            <a:r>
              <a:rPr lang="en-US" sz="1400" dirty="0" smtClean="0"/>
              <a:t>19.  Pre-encumbrance will show under total amount.</a:t>
            </a:r>
            <a:br>
              <a:rPr lang="en-US" sz="1400" dirty="0" smtClean="0"/>
            </a:br>
            <a:r>
              <a:rPr lang="en-US" sz="1400" dirty="0"/>
              <a:t/>
            </a:r>
            <a:br>
              <a:rPr lang="en-US" sz="1400" dirty="0"/>
            </a:br>
            <a:endParaRPr lang="en-US" sz="1400" dirty="0"/>
          </a:p>
        </p:txBody>
      </p:sp>
      <p:pic>
        <p:nvPicPr>
          <p:cNvPr id="5" name="Content Placeholder 4"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219200"/>
            <a:ext cx="8229600" cy="5257800"/>
          </a:xfrm>
        </p:spPr>
      </p:pic>
      <p:sp>
        <p:nvSpPr>
          <p:cNvPr id="4" name="Slide Number Placeholder 3"/>
          <p:cNvSpPr>
            <a:spLocks noGrp="1"/>
          </p:cNvSpPr>
          <p:nvPr>
            <p:ph type="sldNum" sz="quarter" idx="12"/>
          </p:nvPr>
        </p:nvSpPr>
        <p:spPr/>
        <p:txBody>
          <a:bodyPr/>
          <a:lstStyle/>
          <a:p>
            <a:fld id="{52BAF981-53DA-4F91-BD33-C96D887A4872}" type="slidenum">
              <a:rPr lang="en-US" smtClean="0"/>
              <a:t>8</a:t>
            </a:fld>
            <a:endParaRPr lang="en-US"/>
          </a:p>
        </p:txBody>
      </p:sp>
      <p:sp>
        <p:nvSpPr>
          <p:cNvPr id="6" name="TextBox 5"/>
          <p:cNvSpPr txBox="1"/>
          <p:nvPr/>
        </p:nvSpPr>
        <p:spPr>
          <a:xfrm>
            <a:off x="2159876" y="2617076"/>
            <a:ext cx="609600" cy="369332"/>
          </a:xfrm>
          <a:prstGeom prst="rect">
            <a:avLst/>
          </a:prstGeom>
          <a:noFill/>
        </p:spPr>
        <p:txBody>
          <a:bodyPr wrap="square" rtlCol="0">
            <a:spAutoFit/>
          </a:bodyPr>
          <a:lstStyle/>
          <a:p>
            <a:r>
              <a:rPr lang="en-US" dirty="0" smtClean="0">
                <a:solidFill>
                  <a:srgbClr val="FF0000"/>
                </a:solidFill>
              </a:rPr>
              <a:t>17</a:t>
            </a:r>
            <a:endParaRPr lang="en-US" dirty="0">
              <a:solidFill>
                <a:srgbClr val="FF0000"/>
              </a:solidFill>
            </a:endParaRPr>
          </a:p>
        </p:txBody>
      </p:sp>
      <p:cxnSp>
        <p:nvCxnSpPr>
          <p:cNvPr id="10" name="Straight Arrow Connector 9"/>
          <p:cNvCxnSpPr>
            <a:stCxn id="6" idx="1"/>
          </p:cNvCxnSpPr>
          <p:nvPr/>
        </p:nvCxnSpPr>
        <p:spPr>
          <a:xfrm flipH="1">
            <a:off x="1828800" y="2801742"/>
            <a:ext cx="33107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6" idx="1"/>
          </p:cNvCxnSpPr>
          <p:nvPr/>
        </p:nvCxnSpPr>
        <p:spPr>
          <a:xfrm flipH="1">
            <a:off x="1828800" y="2801742"/>
            <a:ext cx="331076" cy="8558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895600" y="3657600"/>
            <a:ext cx="457200" cy="369332"/>
          </a:xfrm>
          <a:prstGeom prst="rect">
            <a:avLst/>
          </a:prstGeom>
          <a:noFill/>
        </p:spPr>
        <p:txBody>
          <a:bodyPr wrap="square" rtlCol="0">
            <a:spAutoFit/>
          </a:bodyPr>
          <a:lstStyle/>
          <a:p>
            <a:r>
              <a:rPr lang="en-US" dirty="0" smtClean="0">
                <a:solidFill>
                  <a:srgbClr val="FF0000"/>
                </a:solidFill>
              </a:rPr>
              <a:t>18</a:t>
            </a:r>
            <a:endParaRPr lang="en-US" dirty="0">
              <a:solidFill>
                <a:srgbClr val="FF0000"/>
              </a:solidFill>
            </a:endParaRPr>
          </a:p>
        </p:txBody>
      </p:sp>
      <p:sp>
        <p:nvSpPr>
          <p:cNvPr id="17" name="TextBox 16"/>
          <p:cNvSpPr txBox="1"/>
          <p:nvPr/>
        </p:nvSpPr>
        <p:spPr>
          <a:xfrm>
            <a:off x="5218386" y="3657600"/>
            <a:ext cx="2895600" cy="646331"/>
          </a:xfrm>
          <a:prstGeom prst="rect">
            <a:avLst/>
          </a:prstGeom>
          <a:noFill/>
        </p:spPr>
        <p:txBody>
          <a:bodyPr wrap="square" rtlCol="0">
            <a:spAutoFit/>
          </a:bodyPr>
          <a:lstStyle/>
          <a:p>
            <a:r>
              <a:rPr lang="en-US" dirty="0" smtClean="0">
                <a:solidFill>
                  <a:srgbClr val="FF0000"/>
                </a:solidFill>
              </a:rPr>
              <a:t>This will change to Valid after budget check (#18).</a:t>
            </a:r>
            <a:endParaRPr lang="en-US" dirty="0">
              <a:solidFill>
                <a:srgbClr val="FF0000"/>
              </a:solidFill>
            </a:endParaRPr>
          </a:p>
        </p:txBody>
      </p:sp>
      <p:sp>
        <p:nvSpPr>
          <p:cNvPr id="18" name="TextBox 17"/>
          <p:cNvSpPr txBox="1"/>
          <p:nvPr/>
        </p:nvSpPr>
        <p:spPr>
          <a:xfrm>
            <a:off x="5223641" y="2478576"/>
            <a:ext cx="2590800" cy="646331"/>
          </a:xfrm>
          <a:prstGeom prst="rect">
            <a:avLst/>
          </a:prstGeom>
          <a:noFill/>
        </p:spPr>
        <p:txBody>
          <a:bodyPr wrap="square" rtlCol="0">
            <a:spAutoFit/>
          </a:bodyPr>
          <a:lstStyle/>
          <a:p>
            <a:r>
              <a:rPr lang="en-US" dirty="0" smtClean="0">
                <a:solidFill>
                  <a:srgbClr val="FF0000"/>
                </a:solidFill>
              </a:rPr>
              <a:t>Pre-encumbrance will show here.</a:t>
            </a:r>
            <a:endParaRPr lang="en-US" dirty="0">
              <a:solidFill>
                <a:srgbClr val="FF0000"/>
              </a:solidFill>
            </a:endParaRPr>
          </a:p>
        </p:txBody>
      </p:sp>
      <p:sp>
        <p:nvSpPr>
          <p:cNvPr id="19" name="Oval 18"/>
          <p:cNvSpPr/>
          <p:nvPr/>
        </p:nvSpPr>
        <p:spPr>
          <a:xfrm flipV="1">
            <a:off x="5105400" y="3448072"/>
            <a:ext cx="2667000" cy="112392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p:cNvCxnSpPr/>
          <p:nvPr/>
        </p:nvCxnSpPr>
        <p:spPr>
          <a:xfrm flipH="1">
            <a:off x="1994338" y="3657600"/>
            <a:ext cx="3224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5105400" y="2362200"/>
            <a:ext cx="2590800" cy="8674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p:cNvCxnSpPr>
            <a:stCxn id="25" idx="2"/>
          </p:cNvCxnSpPr>
          <p:nvPr/>
        </p:nvCxnSpPr>
        <p:spPr>
          <a:xfrm flipH="1" flipV="1">
            <a:off x="4038600" y="2743200"/>
            <a:ext cx="1066800" cy="527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3022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1310</TotalTime>
  <Words>237</Words>
  <Application>Microsoft Office PowerPoint</Application>
  <PresentationFormat>On-screen Show (4:3)</PresentationFormat>
  <Paragraphs>43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Amount Only PO</vt:lpstr>
      <vt:lpstr>3.   Click on          to expand Description line and type  up to 254 characters. Click Return. </vt:lpstr>
      <vt:lpstr>4. Fill out Quantity, UOM, Category and Price. 5.   Use                        to add/delete lines as needed. 6.   Click Add to Cart.  Item on cart will indicate number of lines. 7.   Click on Checkout.</vt:lpstr>
      <vt:lpstr>8.   Enter Requisition Name and choose level of  Priority. 9.   If you are using the same chartstring for multiple lines, click on Select All/Deselect All.  (If not, click on line                       item and add chartstring individually. 10.   Click on Mass Change .</vt:lpstr>
      <vt:lpstr>11.   Enter Supplier ID, Ship To Location , Due Date and Attention.  Ship to Location  for services will be provided on training.  No need to fill Buyer, Supplier Location and Category. 12.   Enter Location, Percent and Chartstring.  If using more than one (1) chartstring, indicate % to be charged to each account.  Click on                 to add or delete lines as needed. 13.  Click  OK.     On Distribution Change Options, click OK.</vt:lpstr>
      <vt:lpstr>14.    On Checkout - Review and Submit page, click on Details. 15.    On Line Details, click on Amount Only.  In the bottom of the page, click OK.  Message shows up, click Yes.  Note that the quantity field gets recessed  (quantity set to 1 for amount only PO).</vt:lpstr>
      <vt:lpstr>16.  Type Requisition Comments and  Approval Justification.          Double check amount. When submitted, the system does not allow price change on the requisition.         Click Save and Submit.</vt:lpstr>
      <vt:lpstr>17.  On Confirmation Page, system assigns Requisition ID. Budget Status: Not checked.  Screen shows workflow. 18.  Click on Check Budget.  Budget status  would change to Valid.  19.  Pre-encumbrance will show under total amount.  </vt:lpstr>
    </vt:vector>
  </TitlesOfParts>
  <Company>Vista Unified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PeopleSoft</dc:title>
  <dc:creator>Alice Asias</dc:creator>
  <cp:lastModifiedBy>Administrator</cp:lastModifiedBy>
  <cp:revision>137</cp:revision>
  <cp:lastPrinted>2015-09-15T22:22:21Z</cp:lastPrinted>
  <dcterms:created xsi:type="dcterms:W3CDTF">2015-08-31T22:46:37Z</dcterms:created>
  <dcterms:modified xsi:type="dcterms:W3CDTF">2015-09-24T21:59:02Z</dcterms:modified>
</cp:coreProperties>
</file>