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32" r:id="rId1"/>
  </p:sldMasterIdLst>
  <p:notesMasterIdLst>
    <p:notesMasterId r:id="rId25"/>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63" r:id="rId17"/>
    <p:sldId id="273" r:id="rId18"/>
    <p:sldId id="274" r:id="rId19"/>
    <p:sldId id="275" r:id="rId20"/>
    <p:sldId id="276" r:id="rId21"/>
    <p:sldId id="277" r:id="rId22"/>
    <p:sldId id="278" r:id="rId23"/>
    <p:sldId id="279" r:id="rId24"/>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A4A3A4"/>
          </p15:clr>
        </p15:guide>
        <p15:guide id="2" pos="2880">
          <p15:clr>
            <a:srgbClr val="A4A3A4"/>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jENGw2LiRdF1rpS1LIje38d+cA3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70" d="100"/>
          <a:sy n="70" d="100"/>
        </p:scale>
        <p:origin x="-75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34" Type="http://customschemas.google.com/relationships/presentationmetadata" Target="metadata"/><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338" y="0"/>
            <a:ext cx="3038475" cy="46513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3038475" cy="46513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482673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808862efe7_0_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808862efe7_0_0: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g808862efe7_0_0: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8bc9c6d87c_1_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8bc9c6d87c_1_0: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g8bc9c6d87c_1_0: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8bc9c6d87c_1_1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8bc9c6d87c_1_13: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g8bc9c6d87c_1_13: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2:notes"/>
          <p:cNvSpPr txBox="1">
            <a:spLocks noGrp="1"/>
          </p:cNvSpPr>
          <p:nvPr>
            <p:ph type="body" idx="1"/>
          </p:nvPr>
        </p:nvSpPr>
        <p:spPr>
          <a:xfrm>
            <a:off x="701675" y="4416425"/>
            <a:ext cx="5607050" cy="41830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From the U. S. Equal Employment Opportunity Commission website https://www1.eeoc.gov//laws/types/harassment.cfm?renderforprint=1</a:t>
            </a:r>
            <a:endParaRPr/>
          </a:p>
          <a:p>
            <a:pPr marL="0" lvl="0" indent="0" algn="l" rtl="0">
              <a:spcBef>
                <a:spcPts val="0"/>
              </a:spcBef>
              <a:spcAft>
                <a:spcPts val="0"/>
              </a:spcAft>
              <a:buNone/>
            </a:pPr>
            <a:endParaRPr/>
          </a:p>
        </p:txBody>
      </p:sp>
      <p:sp>
        <p:nvSpPr>
          <p:cNvPr id="146" name="Google Shape;146;p2:notes"/>
          <p:cNvSpPr txBox="1">
            <a:spLocks noGrp="1"/>
          </p:cNvSpPr>
          <p:nvPr>
            <p:ph type="sldNum" idx="12"/>
          </p:nvPr>
        </p:nvSpPr>
        <p:spPr>
          <a:xfrm>
            <a:off x="3970338" y="8829675"/>
            <a:ext cx="3038475" cy="46513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3: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4: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6: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7: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8: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9: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0: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1: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8bc9c6d87c_1_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8bc9c6d87c_1_20: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g8bc9c6d87c_1_20: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8bc9c6d87c_1_2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8bc9c6d87c_1_27: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g8bc9c6d87c_1_27: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5: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2: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1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13: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p1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4: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15: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16: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7" name="Google Shape;427;p1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8bc9c6d87c_1_3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8bc9c6d87c_1_35:notes"/>
          <p:cNvSpPr txBox="1">
            <a:spLocks noGrp="1"/>
          </p:cNvSpPr>
          <p:nvPr>
            <p:ph type="body" idx="1"/>
          </p:nvPr>
        </p:nvSpPr>
        <p:spPr>
          <a:xfrm>
            <a:off x="701675" y="4416425"/>
            <a:ext cx="5607000" cy="4183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7" name="Google Shape;467;g8bc9c6d87c_1_35:notes"/>
          <p:cNvSpPr txBox="1">
            <a:spLocks noGrp="1"/>
          </p:cNvSpPr>
          <p:nvPr>
            <p:ph type="sldNum" idx="12"/>
          </p:nvPr>
        </p:nvSpPr>
        <p:spPr>
          <a:xfrm>
            <a:off x="3970338" y="8829675"/>
            <a:ext cx="3038400" cy="465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17:notes"/>
          <p:cNvSpPr txBox="1">
            <a:spLocks noGrp="1"/>
          </p:cNvSpPr>
          <p:nvPr>
            <p:ph type="body" idx="1"/>
          </p:nvPr>
        </p:nvSpPr>
        <p:spPr>
          <a:xfrm>
            <a:off x="701675" y="4416425"/>
            <a:ext cx="5607050" cy="4183063"/>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p1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fld id="{7D0065BE-0657-4A47-90AD-C21C55E16B19}" type="datetime4">
              <a:rPr lang="en-US" smtClean="0"/>
              <a:pPr/>
              <a:t>August 11, 2020</a:t>
            </a:fld>
            <a:endParaRPr lang="en-US"/>
          </a:p>
        </p:txBody>
      </p:sp>
      <p:sp>
        <p:nvSpPr>
          <p:cNvPr id="5" name="Footer Placeholder 4"/>
          <p:cNvSpPr>
            <a:spLocks noGrp="1"/>
          </p:cNvSpPr>
          <p:nvPr>
            <p:ph type="ftr" sz="quarter" idx="11"/>
          </p:nvPr>
        </p:nvSpPr>
        <p:spPr>
          <a:xfrm>
            <a:off x="5638800" y="6122894"/>
            <a:ext cx="2895600" cy="257810"/>
          </a:xfrm>
        </p:spPr>
        <p:txBody>
          <a:bodyPr/>
          <a:lstStyle/>
          <a:p>
            <a:endParaRPr lang="en-US"/>
          </a:p>
        </p:txBody>
      </p:sp>
      <p:sp>
        <p:nvSpPr>
          <p:cNvPr id="6" name="Slide Number Placeholder 5"/>
          <p:cNvSpPr>
            <a:spLocks noGrp="1"/>
          </p:cNvSpPr>
          <p:nvPr>
            <p:ph type="sldNum" sz="quarter" idx="12"/>
          </p:nvPr>
        </p:nvSpPr>
        <p:spPr>
          <a:xfrm>
            <a:off x="4191000" y="6122894"/>
            <a:ext cx="762000" cy="271463"/>
          </a:xfrm>
        </p:spPr>
        <p:txBody>
          <a:bodyPr/>
          <a:lstStyle/>
          <a:p>
            <a:pPr marL="0" lvl="0" indent="0" algn="r" rtl="0">
              <a:spcBef>
                <a:spcPts val="0"/>
              </a:spcBef>
              <a:spcAft>
                <a:spcPts val="0"/>
              </a:spcAft>
              <a:buNone/>
            </a:pPr>
            <a:fld id="{00000000-1234-1234-1234-123412341234}" type="slidenum">
              <a:rPr lang="uk-UA" smtClean="0"/>
              <a:t>‹#›</a:t>
            </a:fld>
            <a:endParaRPr lang="uk-UA"/>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uk-UA" smtClean="0"/>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fld id="{62B1B13E-D5AF-485E-81A1-82A140076526}" type="datetime4">
              <a:rPr lang="en-US" smtClean="0"/>
              <a:pPr/>
              <a:t>August 11, 2020</a:t>
            </a:fld>
            <a:endParaRPr lang="en-US" dirty="0"/>
          </a:p>
        </p:txBody>
      </p:sp>
      <p:sp>
        <p:nvSpPr>
          <p:cNvPr id="5" name="Footer Placeholder 4"/>
          <p:cNvSpPr>
            <a:spLocks noGrp="1"/>
          </p:cNvSpPr>
          <p:nvPr>
            <p:ph type="ftr" sz="quarter" idx="11"/>
          </p:nvPr>
        </p:nvSpPr>
        <p:spPr>
          <a:xfrm>
            <a:off x="5638800" y="6124401"/>
            <a:ext cx="2895600" cy="257810"/>
          </a:xfrm>
        </p:spPr>
        <p:txBody>
          <a:bodyPr/>
          <a:lstStyle/>
          <a:p>
            <a:endParaRPr lang="en-US" dirty="0"/>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smtClean="0"/>
              <a:t>Drag picture to placeholder or click icon to add</a:t>
            </a:r>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7D2193-4505-4A75-99BB-880C6989A757}" type="datetime4">
              <a:rPr lang="en-US" smtClean="0"/>
              <a:pPr/>
              <a:t>August 11, 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UA" smtClean="0"/>
              <a:t>‹#›</a:t>
            </a:fld>
            <a:endParaRPr lang="uk-UA"/>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uk-UA" smtClean="0"/>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3AF7543A-E259-478F-9E0D-57BA40E442B7}" type="datetime4">
              <a:rPr lang="en-US" smtClean="0"/>
              <a:pPr/>
              <a:t>August 11, 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UA" smtClean="0"/>
              <a:t>‹#›</a:t>
            </a:fld>
            <a:endParaRPr lang="uk-UA"/>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1EFB012D-77A1-44B0-BB26-329BA1EE55C9}" type="datetime4">
              <a:rPr lang="en-US" smtClean="0"/>
              <a:pPr/>
              <a:t>August 11, 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UA" smtClean="0"/>
              <a:t>‹#›</a:t>
            </a:fld>
            <a:endParaRPr lang="uk-UA"/>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94B7499E-3031-413E-B01E-B94970708CAA}" type="datetime4">
              <a:rPr lang="en-US" smtClean="0"/>
              <a:pPr/>
              <a:t>August 11, 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UA" smtClean="0"/>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uk-UA" smtClean="0"/>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1B13E-D5AF-485E-81A1-82A140076526}" type="datetime4">
              <a:rPr lang="en-US" smtClean="0"/>
              <a:pPr/>
              <a:t>August 11, 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UA" smtClean="0"/>
              <a:t>‹#›</a:t>
            </a:fld>
            <a:endParaRPr lang="uk-UA"/>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smtClean="0"/>
              <a:t>Drag picture to placeholder or click icon to add</a:t>
            </a:r>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E3416D63-31BF-4B94-B6C5-E20B2C63F515}" type="datetime4">
              <a:rPr lang="en-US" smtClean="0"/>
              <a:pPr/>
              <a:t>August 11, 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UA" smtClean="0"/>
              <a:t>‹#›</a:t>
            </a:fld>
            <a:endParaRPr lang="uk-UA"/>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62B1B13E-D5AF-485E-81A1-82A140076526}" type="datetime4">
              <a:rPr lang="en-US" smtClean="0"/>
              <a:pPr/>
              <a:t>August 11, 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UA" smtClean="0"/>
              <a:t>‹#›</a:t>
            </a:fld>
            <a:endParaRPr lang="uk-UA"/>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16C3AA4-67BE-44F7-809A-3582401494AF}" type="datetime4">
              <a:rPr lang="en-US" smtClean="0"/>
              <a:pPr/>
              <a:t>August 11, 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UA" smtClean="0"/>
              <a:t>‹#›</a:t>
            </a:fld>
            <a:endParaRPr lang="uk-UA"/>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5172EEB-1769-4776-AD69-E7C1260563EB}" type="datetime4">
              <a:rPr lang="en-US" smtClean="0"/>
              <a:pPr/>
              <a:t>August 11, 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uk-UA" smtClean="0"/>
              <a:t>‹#›</a:t>
            </a:fld>
            <a:endParaRPr lang="uk-UA"/>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62B1B13E-D5AF-485E-81A1-82A140076526}" type="datetime4">
              <a:rPr lang="en-US" smtClean="0"/>
              <a:pPr/>
              <a:t>August 11, 2020</a:t>
            </a:fld>
            <a:endParaRPr lang="en-US" dirty="0"/>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endParaRPr lang="en-US" dirty="0"/>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pPr marL="0" lvl="0" indent="0" algn="r" rtl="0">
              <a:spcBef>
                <a:spcPts val="0"/>
              </a:spcBef>
              <a:spcAft>
                <a:spcPts val="0"/>
              </a:spcAft>
              <a:buNone/>
            </a:pPr>
            <a:fld id="{00000000-1234-1234-1234-123412341234}" type="slidenum">
              <a:rPr lang="uk-UA" smtClean="0"/>
              <a:t>‹#›</a:t>
            </a:fld>
            <a:endParaRPr lang="uk-UA"/>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Lst>
  <p:hf sldNum="0" hdr="0" ftr="0" dt="0"/>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1" Type="http://schemas.openxmlformats.org/officeDocument/2006/relationships/hyperlink" Target="http://lawyersandsettlements.com/articles/kentucky-labor-law/kentucky-labor-law-lawsuit-18907.html" TargetMode="External"/><Relationship Id="rId12" Type="http://schemas.openxmlformats.org/officeDocument/2006/relationships/hyperlink" Target="http://theconversation.com/like-a-cancer-of-the-workplace-bullying-is-a-symptom-of-dysfunction-43831" TargetMode="External"/><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7.jpg"/><Relationship Id="rId5" Type="http://schemas.openxmlformats.org/officeDocument/2006/relationships/image" Target="../media/image8.jpg"/><Relationship Id="rId6" Type="http://schemas.openxmlformats.org/officeDocument/2006/relationships/image" Target="../media/image9.jpg"/><Relationship Id="rId7" Type="http://schemas.openxmlformats.org/officeDocument/2006/relationships/hyperlink" Target="http://lawyersandsettlements.com/legal-news-articles/discrimination-news-articles/?page=2" TargetMode="External"/><Relationship Id="rId8" Type="http://schemas.openxmlformats.org/officeDocument/2006/relationships/hyperlink" Target="https://creativecommons.org/licenses/by-nd/3.0/" TargetMode="External"/><Relationship Id="rId9" Type="http://schemas.openxmlformats.org/officeDocument/2006/relationships/hyperlink" Target="http://www.groundreport.com/How-to-Secure-Your-Children-from-Sexual-Harassment/" TargetMode="External"/><Relationship Id="rId10" Type="http://schemas.openxmlformats.org/officeDocument/2006/relationships/hyperlink" Target="https://creativecommons.org/licenses/by-nc/3.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gif"/><Relationship Id="rId5" Type="http://schemas.openxmlformats.org/officeDocument/2006/relationships/image" Target="../media/image14.jp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https://www.eeoc.gov/sexual-harassment" TargetMode="External"/><Relationship Id="rId4" Type="http://schemas.openxmlformats.org/officeDocument/2006/relationships/hyperlink" Target="http://www.ed.gov/OCR" TargetMode="External"/><Relationship Id="rId5" Type="http://schemas.openxmlformats.org/officeDocument/2006/relationships/hyperlink" Target="https://atixa.org" TargetMode="External"/><Relationship Id="rId6" Type="http://schemas.openxmlformats.org/officeDocument/2006/relationships/hyperlink" Target="https://dothan.k12.al.us" TargetMode="External"/><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mailto:dewright@dothan.k12.al.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2"/>
        <p:cNvGrpSpPr/>
        <p:nvPr/>
      </p:nvGrpSpPr>
      <p:grpSpPr>
        <a:xfrm>
          <a:off x="0" y="0"/>
          <a:ext cx="0" cy="0"/>
          <a:chOff x="0" y="0"/>
          <a:chExt cx="0" cy="0"/>
        </a:xfrm>
      </p:grpSpPr>
      <p:sp>
        <p:nvSpPr>
          <p:cNvPr id="2" name="Title 1"/>
          <p:cNvSpPr>
            <a:spLocks noGrp="1"/>
          </p:cNvSpPr>
          <p:nvPr>
            <p:ph type="ctrTitle"/>
          </p:nvPr>
        </p:nvSpPr>
        <p:spPr>
          <a:xfrm>
            <a:off x="1451318" y="837405"/>
            <a:ext cx="7235482" cy="4200939"/>
          </a:xfrm>
        </p:spPr>
        <p:txBody>
          <a:bodyPr/>
          <a:lstStyle/>
          <a:p>
            <a:r>
              <a:rPr lang="en-US" sz="6000" dirty="0" smtClean="0"/>
              <a:t>Title IX/Title VII </a:t>
            </a:r>
            <a:r>
              <a:rPr lang="en-US" sz="6000" smtClean="0"/>
              <a:t>Training </a:t>
            </a:r>
            <a:r>
              <a:rPr lang="en-US" sz="6000" smtClean="0"/>
              <a:t/>
            </a:r>
            <a:br>
              <a:rPr lang="en-US" sz="6000" smtClean="0"/>
            </a:br>
            <a:r>
              <a:rPr lang="en-US" sz="6000" smtClean="0"/>
              <a:t>Sexual Harassment</a:t>
            </a:r>
            <a:endParaRPr lang="en-US" sz="6000" dirty="0"/>
          </a:p>
        </p:txBody>
      </p:sp>
      <p:sp>
        <p:nvSpPr>
          <p:cNvPr id="122" name="Google Shape;122;p1"/>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g808862efe7_0_0"/>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Objectives- attendees should know and be able to</a:t>
            </a:r>
            <a:endParaRPr/>
          </a:p>
        </p:txBody>
      </p:sp>
      <p:sp>
        <p:nvSpPr>
          <p:cNvPr id="129" name="Google Shape;129;g808862efe7_0_0"/>
          <p:cNvSpPr txBox="1">
            <a:spLocks noGrp="1"/>
          </p:cNvSpPr>
          <p:nvPr>
            <p:ph idx="1"/>
          </p:nvPr>
        </p:nvSpPr>
        <p:spPr>
          <a:xfrm>
            <a:off x="914400" y="2051642"/>
            <a:ext cx="7313613" cy="3739557"/>
          </a:xfrm>
          <a:prstGeom prst="rect">
            <a:avLst/>
          </a:prstGeom>
        </p:spPr>
        <p:txBody>
          <a:bodyPr spcFirstLastPara="1" wrap="square" lIns="91425" tIns="45700" rIns="91425" bIns="45700" anchor="t" anchorCtr="0">
            <a:noAutofit/>
          </a:bodyPr>
          <a:lstStyle/>
          <a:p>
            <a:pPr marL="457200" lvl="0" indent="-325755" algn="l" rtl="0">
              <a:lnSpc>
                <a:spcPct val="150000"/>
              </a:lnSpc>
              <a:spcBef>
                <a:spcPts val="1200"/>
              </a:spcBef>
              <a:spcAft>
                <a:spcPts val="0"/>
              </a:spcAft>
              <a:buSzPts val="1530"/>
              <a:buChar char="●"/>
            </a:pPr>
            <a:r>
              <a:rPr lang="en-US" dirty="0"/>
              <a:t>Define sexual harassment under the Final Rule 2020 </a:t>
            </a:r>
            <a:r>
              <a:rPr lang="en-US" dirty="0" smtClean="0"/>
              <a:t>regulations</a:t>
            </a:r>
            <a:endParaRPr dirty="0"/>
          </a:p>
          <a:p>
            <a:pPr marL="914400" lvl="1" indent="-325755" algn="l" rtl="0">
              <a:lnSpc>
                <a:spcPct val="150000"/>
              </a:lnSpc>
              <a:spcBef>
                <a:spcPts val="0"/>
              </a:spcBef>
              <a:spcAft>
                <a:spcPts val="0"/>
              </a:spcAft>
              <a:buSzPts val="1530"/>
              <a:buChar char="○"/>
            </a:pPr>
            <a:r>
              <a:rPr lang="en-US" dirty="0"/>
              <a:t>applications under Title VII - Sexual Harassment in the Workplace</a:t>
            </a:r>
            <a:endParaRPr dirty="0"/>
          </a:p>
          <a:p>
            <a:pPr marL="457200" lvl="0" indent="-325755" algn="l" rtl="0">
              <a:lnSpc>
                <a:spcPct val="150000"/>
              </a:lnSpc>
              <a:spcBef>
                <a:spcPts val="0"/>
              </a:spcBef>
              <a:spcAft>
                <a:spcPts val="0"/>
              </a:spcAft>
              <a:buSzPts val="1530"/>
              <a:buChar char="●"/>
            </a:pPr>
            <a:r>
              <a:rPr lang="en-US" dirty="0"/>
              <a:t>Understand what constitutes sexual harassment </a:t>
            </a:r>
            <a:endParaRPr dirty="0"/>
          </a:p>
          <a:p>
            <a:pPr marL="457200" lvl="0" indent="-325755" algn="l" rtl="0">
              <a:lnSpc>
                <a:spcPct val="150000"/>
              </a:lnSpc>
              <a:spcBef>
                <a:spcPts val="0"/>
              </a:spcBef>
              <a:spcAft>
                <a:spcPts val="0"/>
              </a:spcAft>
              <a:buSzPts val="1530"/>
              <a:buChar char="●"/>
            </a:pPr>
            <a:r>
              <a:rPr lang="en-US" dirty="0"/>
              <a:t>Discuss DCS grievance policy and process for reporting and/or filing a complaint</a:t>
            </a:r>
            <a:endParaRPr dirty="0"/>
          </a:p>
          <a:p>
            <a:pPr marL="0" lvl="0" indent="0" algn="l" rtl="0">
              <a:lnSpc>
                <a:spcPct val="200000"/>
              </a:lnSpc>
              <a:spcBef>
                <a:spcPts val="1600"/>
              </a:spcBef>
              <a:spcAft>
                <a:spcPts val="1600"/>
              </a:spcAft>
              <a:buNone/>
            </a:pPr>
            <a:endParaRPr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8bc9c6d87c_1_0"/>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Historical Context for the </a:t>
            </a:r>
            <a:endParaRPr/>
          </a:p>
          <a:p>
            <a:pPr marL="0" lvl="0" indent="0" algn="l" rtl="0">
              <a:spcBef>
                <a:spcPts val="0"/>
              </a:spcBef>
              <a:spcAft>
                <a:spcPts val="0"/>
              </a:spcAft>
              <a:buNone/>
            </a:pPr>
            <a:r>
              <a:rPr lang="en-US"/>
              <a:t>Title IX Final Regs 2020</a:t>
            </a:r>
            <a:endParaRPr/>
          </a:p>
        </p:txBody>
      </p:sp>
      <p:sp>
        <p:nvSpPr>
          <p:cNvPr id="136" name="Google Shape;136;g8bc9c6d87c_1_0"/>
          <p:cNvSpPr txBox="1">
            <a:spLocks noGrp="1"/>
          </p:cNvSpPr>
          <p:nvPr>
            <p:ph idx="1"/>
          </p:nvPr>
        </p:nvSpPr>
        <p:spPr>
          <a:xfrm>
            <a:off x="541425" y="2093825"/>
            <a:ext cx="8232300" cy="4298100"/>
          </a:xfrm>
          <a:prstGeom prst="rect">
            <a:avLst/>
          </a:prstGeom>
        </p:spPr>
        <p:txBody>
          <a:bodyPr spcFirstLastPara="1" wrap="square" lIns="91425" tIns="45700" rIns="91425" bIns="45700" anchor="t" anchorCtr="0">
            <a:noAutofit/>
          </a:bodyPr>
          <a:lstStyle/>
          <a:p>
            <a:pPr marL="457200" lvl="0" indent="-382905" algn="l" rtl="0">
              <a:lnSpc>
                <a:spcPct val="115000"/>
              </a:lnSpc>
              <a:spcBef>
                <a:spcPts val="2000"/>
              </a:spcBef>
              <a:spcAft>
                <a:spcPts val="0"/>
              </a:spcAft>
              <a:buClr>
                <a:srgbClr val="000000"/>
              </a:buClr>
              <a:buSzPts val="2430"/>
              <a:buFont typeface="Arial"/>
              <a:buChar char="●"/>
            </a:pPr>
            <a:r>
              <a:rPr lang="en-US" sz="2900">
                <a:solidFill>
                  <a:srgbClr val="000000"/>
                </a:solidFill>
                <a:latin typeface="Arial"/>
                <a:ea typeface="Arial"/>
                <a:cs typeface="Arial"/>
                <a:sym typeface="Arial"/>
              </a:rPr>
              <a:t>Gebser Case</a:t>
            </a:r>
            <a:endParaRPr sz="2900">
              <a:solidFill>
                <a:srgbClr val="000000"/>
              </a:solidFill>
              <a:latin typeface="Arial"/>
              <a:ea typeface="Arial"/>
              <a:cs typeface="Arial"/>
              <a:sym typeface="Arial"/>
            </a:endParaRPr>
          </a:p>
          <a:p>
            <a:pPr marL="457200" lvl="0" indent="0" algn="l" rtl="0">
              <a:lnSpc>
                <a:spcPct val="115000"/>
              </a:lnSpc>
              <a:spcBef>
                <a:spcPts val="1600"/>
              </a:spcBef>
              <a:spcAft>
                <a:spcPts val="0"/>
              </a:spcAft>
              <a:buNone/>
            </a:pPr>
            <a:r>
              <a:rPr lang="en-US" sz="2700">
                <a:solidFill>
                  <a:srgbClr val="000000"/>
                </a:solidFill>
                <a:latin typeface="Arial"/>
                <a:ea typeface="Arial"/>
                <a:cs typeface="Arial"/>
                <a:sym typeface="Arial"/>
              </a:rPr>
              <a:t>“actual knowledge”</a:t>
            </a:r>
            <a:endParaRPr sz="2700">
              <a:solidFill>
                <a:srgbClr val="000000"/>
              </a:solidFill>
              <a:latin typeface="Arial"/>
              <a:ea typeface="Arial"/>
              <a:cs typeface="Arial"/>
              <a:sym typeface="Arial"/>
            </a:endParaRPr>
          </a:p>
          <a:p>
            <a:pPr marL="457200" lvl="0" indent="-382905" algn="l" rtl="0">
              <a:lnSpc>
                <a:spcPct val="115000"/>
              </a:lnSpc>
              <a:spcBef>
                <a:spcPts val="2000"/>
              </a:spcBef>
              <a:spcAft>
                <a:spcPts val="0"/>
              </a:spcAft>
              <a:buClr>
                <a:srgbClr val="000000"/>
              </a:buClr>
              <a:buSzPts val="2430"/>
              <a:buFont typeface="Arial"/>
              <a:buChar char="●"/>
            </a:pPr>
            <a:r>
              <a:rPr lang="en-US" sz="2900">
                <a:solidFill>
                  <a:srgbClr val="000000"/>
                </a:solidFill>
                <a:latin typeface="Arial"/>
                <a:ea typeface="Arial"/>
                <a:cs typeface="Arial"/>
                <a:sym typeface="Arial"/>
              </a:rPr>
              <a:t>Davis Case</a:t>
            </a:r>
            <a:endParaRPr sz="2900">
              <a:solidFill>
                <a:srgbClr val="000000"/>
              </a:solidFill>
              <a:latin typeface="Arial"/>
              <a:ea typeface="Arial"/>
              <a:cs typeface="Arial"/>
              <a:sym typeface="Arial"/>
            </a:endParaRPr>
          </a:p>
          <a:p>
            <a:pPr marL="457200" lvl="0" indent="0" algn="l" rtl="0">
              <a:lnSpc>
                <a:spcPct val="115000"/>
              </a:lnSpc>
              <a:spcBef>
                <a:spcPts val="1600"/>
              </a:spcBef>
              <a:spcAft>
                <a:spcPts val="0"/>
              </a:spcAft>
              <a:buNone/>
            </a:pPr>
            <a:r>
              <a:rPr lang="en-US" sz="2700">
                <a:solidFill>
                  <a:srgbClr val="000000"/>
                </a:solidFill>
                <a:latin typeface="Arial"/>
                <a:ea typeface="Arial"/>
                <a:cs typeface="Arial"/>
                <a:sym typeface="Arial"/>
              </a:rPr>
              <a:t>“deliberate indifference”</a:t>
            </a:r>
            <a:endParaRPr sz="2700">
              <a:solidFill>
                <a:srgbClr val="000000"/>
              </a:solidFill>
              <a:latin typeface="Arial"/>
              <a:ea typeface="Arial"/>
              <a:cs typeface="Arial"/>
              <a:sym typeface="Arial"/>
            </a:endParaRPr>
          </a:p>
          <a:p>
            <a:pPr marL="0" lvl="0" indent="0" algn="l" rtl="0">
              <a:lnSpc>
                <a:spcPct val="115000"/>
              </a:lnSpc>
              <a:spcBef>
                <a:spcPts val="2000"/>
              </a:spcBef>
              <a:spcAft>
                <a:spcPts val="0"/>
              </a:spcAft>
              <a:buNone/>
            </a:pPr>
            <a:r>
              <a:rPr lang="en-US" sz="2900">
                <a:solidFill>
                  <a:srgbClr val="000000"/>
                </a:solidFill>
                <a:latin typeface="Arial"/>
                <a:ea typeface="Arial"/>
                <a:cs typeface="Arial"/>
                <a:sym typeface="Arial"/>
              </a:rPr>
              <a:t>New Regulations require a higher level of due process at the K-12 level</a:t>
            </a:r>
            <a:endParaRPr sz="2900">
              <a:solidFill>
                <a:srgbClr val="000000"/>
              </a:solidFill>
              <a:latin typeface="Arial"/>
              <a:ea typeface="Arial"/>
              <a:cs typeface="Arial"/>
              <a:sym typeface="Arial"/>
            </a:endParaRPr>
          </a:p>
          <a:p>
            <a:pPr marL="0" lvl="0" indent="0" algn="l" rtl="0">
              <a:spcBef>
                <a:spcPts val="1600"/>
              </a:spcBef>
              <a:spcAft>
                <a:spcPts val="1600"/>
              </a:spcAft>
              <a:buNone/>
            </a:pPr>
            <a:endParaRPr sz="290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“Deliberate Indifference”</a:t>
            </a:r>
            <a:endParaRPr lang="en-US" dirty="0"/>
          </a:p>
        </p:txBody>
      </p:sp>
      <p:sp>
        <p:nvSpPr>
          <p:cNvPr id="3" name="Content Placeholder 2"/>
          <p:cNvSpPr>
            <a:spLocks noGrp="1"/>
          </p:cNvSpPr>
          <p:nvPr>
            <p:ph idx="1"/>
          </p:nvPr>
        </p:nvSpPr>
        <p:spPr>
          <a:xfrm>
            <a:off x="711704" y="1926032"/>
            <a:ext cx="7870608" cy="4139489"/>
          </a:xfrm>
        </p:spPr>
        <p:txBody>
          <a:bodyPr>
            <a:normAutofit fontScale="85000" lnSpcReduction="20000"/>
          </a:bodyPr>
          <a:lstStyle/>
          <a:p>
            <a:r>
              <a:rPr lang="en-US" dirty="0" smtClean="0"/>
              <a:t>Having knowledge of incident but took no deliberate action to investigate, remedy, or prevent the incident </a:t>
            </a:r>
            <a:r>
              <a:rPr lang="mr-IN" dirty="0" smtClean="0"/>
              <a:t>–</a:t>
            </a:r>
            <a:r>
              <a:rPr lang="en-US" dirty="0" smtClean="0"/>
              <a:t> “clearly unreasonable in light of the circumstances”</a:t>
            </a:r>
          </a:p>
          <a:p>
            <a:r>
              <a:rPr lang="en-US" dirty="0" smtClean="0"/>
              <a:t>Due </a:t>
            </a:r>
            <a:r>
              <a:rPr lang="en-US" dirty="0"/>
              <a:t>Process procedures- </a:t>
            </a:r>
          </a:p>
          <a:p>
            <a:pPr lvl="1"/>
            <a:r>
              <a:rPr lang="en-US" dirty="0"/>
              <a:t>“Civil rights issues demand more than the bare minimum.”</a:t>
            </a:r>
            <a:r>
              <a:rPr lang="en-US" sz="1300" dirty="0"/>
              <a:t> </a:t>
            </a:r>
            <a:r>
              <a:rPr lang="en-US" sz="1900" dirty="0"/>
              <a:t>ATIXA position</a:t>
            </a:r>
          </a:p>
          <a:p>
            <a:pPr lvl="1"/>
            <a:r>
              <a:rPr lang="en-US" dirty="0"/>
              <a:t>Mandatory Reporter/Responsible Employee</a:t>
            </a:r>
          </a:p>
          <a:p>
            <a:pPr lvl="1"/>
            <a:r>
              <a:rPr lang="en-US" dirty="0"/>
              <a:t>Actual Knowledge- formal complaint </a:t>
            </a:r>
          </a:p>
          <a:p>
            <a:r>
              <a:rPr lang="en-US" dirty="0"/>
              <a:t>Sharing of evidence- Disclosure responsibilities</a:t>
            </a:r>
          </a:p>
          <a:p>
            <a:pPr lvl="1"/>
            <a:r>
              <a:rPr lang="en-US" dirty="0"/>
              <a:t>Both parties view all evidence and submit questions</a:t>
            </a:r>
          </a:p>
          <a:p>
            <a:pPr lvl="1"/>
            <a:r>
              <a:rPr lang="en-US" dirty="0"/>
              <a:t>Law enforcement </a:t>
            </a:r>
            <a:r>
              <a:rPr lang="mr-IN" dirty="0"/>
              <a:t>–</a:t>
            </a:r>
            <a:r>
              <a:rPr lang="en-US" dirty="0"/>
              <a:t> schools are required to investigate even if law enforcement is investigating</a:t>
            </a:r>
          </a:p>
          <a:p>
            <a:pPr lvl="1"/>
            <a:r>
              <a:rPr lang="en-US" dirty="0"/>
              <a:t>Investigators CANNOT be the decision maker.</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grpSp>
        <p:nvGrpSpPr>
          <p:cNvPr id="148" name="Google Shape;148;p2"/>
          <p:cNvGrpSpPr/>
          <p:nvPr/>
        </p:nvGrpSpPr>
        <p:grpSpPr>
          <a:xfrm>
            <a:off x="8551293" y="6229681"/>
            <a:ext cx="342900" cy="457200"/>
            <a:chOff x="11361456" y="6195813"/>
            <a:chExt cx="548640" cy="548640"/>
          </a:xfrm>
        </p:grpSpPr>
        <p:sp>
          <p:nvSpPr>
            <p:cNvPr id="149" name="Google Shape;149;p2"/>
            <p:cNvSpPr/>
            <p:nvPr/>
          </p:nvSpPr>
          <p:spPr>
            <a:xfrm>
              <a:off x="11361456" y="6195813"/>
              <a:ext cx="548640" cy="548640"/>
            </a:xfrm>
            <a:prstGeom prst="ellipse">
              <a:avLst/>
            </a:prstGeom>
            <a:blipFill rotWithShape="1">
              <a:blip r:embed="rId3">
                <a:alphaModFix/>
              </a:blip>
              <a:tile tx="50800" ty="0" sx="85000" sy="85000" flip="none" algn="tl"/>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11396488" y="6230844"/>
              <a:ext cx="478576" cy="478578"/>
            </a:xfrm>
            <a:prstGeom prst="ellipse">
              <a:avLst/>
            </a:prstGeom>
            <a:no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1" name="Google Shape;151;p2"/>
          <p:cNvSpPr/>
          <p:nvPr/>
        </p:nvSpPr>
        <p:spPr>
          <a:xfrm>
            <a:off x="0"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152" name="Google Shape;152;p2"/>
          <p:cNvSpPr/>
          <p:nvPr/>
        </p:nvSpPr>
        <p:spPr>
          <a:xfrm>
            <a:off x="2508" y="0"/>
            <a:ext cx="3486126" cy="6858000"/>
          </a:xfrm>
          <a:prstGeom prst="rect">
            <a:avLst/>
          </a:prstGeom>
          <a:blipFill rotWithShape="1">
            <a:blip r:embed="rId4">
              <a:alphaModFix/>
            </a:blip>
            <a:tile tx="0" ty="0" sx="85000" sy="85000" flip="none" algn="tl"/>
          </a:blipFill>
          <a:ln>
            <a:noFill/>
          </a:ln>
        </p:spPr>
        <p:txBody>
          <a:bodyPr spcFirstLastPara="1" wrap="square" lIns="0" tIns="0" rIns="0" bIns="0" anchor="ctr" anchorCtr="0">
            <a:noAutofit/>
          </a:bodyPr>
          <a:lstStyle/>
          <a:p>
            <a:pPr marL="0" marR="0" lvl="0" indent="0" algn="ctr" rtl="0">
              <a:spcBef>
                <a:spcPts val="0"/>
              </a:spcBef>
              <a:spcAft>
                <a:spcPts val="0"/>
              </a:spcAft>
              <a:buNone/>
            </a:pPr>
            <a:endParaRPr sz="2000" b="1" i="0" u="none" strike="noStrike" cap="none">
              <a:solidFill>
                <a:srgbClr val="FFFFFF"/>
              </a:solidFill>
              <a:latin typeface="Rockwell"/>
              <a:ea typeface="Rockwell"/>
              <a:cs typeface="Rockwell"/>
              <a:sym typeface="Rockwell"/>
            </a:endParaRPr>
          </a:p>
        </p:txBody>
      </p:sp>
      <p:sp>
        <p:nvSpPr>
          <p:cNvPr id="153" name="Google Shape;153;p2"/>
          <p:cNvSpPr txBox="1">
            <a:spLocks noGrp="1"/>
          </p:cNvSpPr>
          <p:nvPr>
            <p:ph type="title"/>
          </p:nvPr>
        </p:nvSpPr>
        <p:spPr>
          <a:xfrm rot="20942715">
            <a:off x="333516" y="179839"/>
            <a:ext cx="4038622" cy="5528734"/>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rgbClr val="FFFFFF"/>
              </a:buClr>
              <a:buSzPts val="3900"/>
              <a:buFont typeface="Rockwell"/>
              <a:buNone/>
            </a:pPr>
            <a:r>
              <a:rPr lang="en-US" sz="4000" dirty="0">
                <a:solidFill>
                  <a:srgbClr val="000000"/>
                </a:solidFill>
              </a:rPr>
              <a:t>HARASSMENT IN THE WORKPLACE</a:t>
            </a:r>
            <a:endParaRPr sz="4000" dirty="0">
              <a:solidFill>
                <a:srgbClr val="000000"/>
              </a:solidFill>
            </a:endParaRPr>
          </a:p>
        </p:txBody>
      </p:sp>
      <p:sp>
        <p:nvSpPr>
          <p:cNvPr id="154" name="Google Shape;154;p2"/>
          <p:cNvSpPr txBox="1">
            <a:spLocks noGrp="1"/>
          </p:cNvSpPr>
          <p:nvPr>
            <p:ph sz="half" idx="1"/>
          </p:nvPr>
        </p:nvSpPr>
        <p:spPr>
          <a:xfrm>
            <a:off x="4334579" y="404372"/>
            <a:ext cx="4555850" cy="587295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380"/>
              <a:buNone/>
            </a:pPr>
            <a:r>
              <a:rPr lang="en-US" sz="2800" dirty="0"/>
              <a:t>Harassment is a form of employment discrimination that violates Title VII of the Civil Rights Act of 1964, the Age Discrimination in Employment Act of 1967, (ADEA), and the Americans with Disabilities Act of 1990, (ADA)</a:t>
            </a:r>
            <a:r>
              <a:rPr lang="en-US" sz="1600" dirty="0"/>
              <a:t>.</a:t>
            </a:r>
            <a:endParaRPr dirty="0"/>
          </a:p>
          <a:p>
            <a:pPr marL="0" lvl="0" indent="0" algn="l" rtl="0">
              <a:lnSpc>
                <a:spcPct val="90000"/>
              </a:lnSpc>
              <a:spcBef>
                <a:spcPts val="1200"/>
              </a:spcBef>
              <a:spcAft>
                <a:spcPts val="0"/>
              </a:spcAft>
              <a:buSzPts val="1360"/>
              <a:buNone/>
            </a:pPr>
            <a:endParaRPr sz="1600" dirty="0"/>
          </a:p>
          <a:p>
            <a:pPr marL="182880" lvl="0" indent="-96519" algn="l" rtl="0">
              <a:lnSpc>
                <a:spcPct val="90000"/>
              </a:lnSpc>
              <a:spcBef>
                <a:spcPts val="1200"/>
              </a:spcBef>
              <a:spcAft>
                <a:spcPts val="0"/>
              </a:spcAft>
              <a:buSzPts val="1360"/>
              <a:buNone/>
            </a:pPr>
            <a:endParaRPr sz="1600" dirty="0"/>
          </a:p>
          <a:p>
            <a:pPr marL="0" lvl="0" indent="0" algn="l" rtl="0">
              <a:lnSpc>
                <a:spcPct val="90000"/>
              </a:lnSpc>
              <a:spcBef>
                <a:spcPts val="1200"/>
              </a:spcBef>
              <a:spcAft>
                <a:spcPts val="1600"/>
              </a:spcAft>
              <a:buSzPts val="893"/>
              <a:buNone/>
            </a:pPr>
            <a:r>
              <a:rPr lang="en-US" sz="1050" dirty="0"/>
              <a:t>From the U. S. Equal Employment Opportunity Commission website https://www1.eeoc.gov//laws/types/</a:t>
            </a:r>
            <a:r>
              <a:rPr lang="en-US" sz="1050" dirty="0" err="1"/>
              <a:t>harassment.cfm?renderforprint</a:t>
            </a:r>
            <a:r>
              <a:rPr lang="en-US" sz="1050" dirty="0"/>
              <a:t>=1</a:t>
            </a:r>
            <a:endParaRPr dirty="0"/>
          </a:p>
        </p:txBody>
      </p:sp>
      <p:sp>
        <p:nvSpPr>
          <p:cNvPr id="157" name="Google Shape;157;p2"/>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sp>
        <p:nvSpPr>
          <p:cNvPr id="155" name="Google Shape;155;p2"/>
          <p:cNvSpPr/>
          <p:nvPr/>
        </p:nvSpPr>
        <p:spPr>
          <a:xfrm>
            <a:off x="8551293" y="6229681"/>
            <a:ext cx="342900" cy="457200"/>
          </a:xfrm>
          <a:prstGeom prst="ellipse">
            <a:avLst/>
          </a:prstGeom>
          <a:blipFill rotWithShape="1">
            <a:blip r:embed="rId3">
              <a:alphaModFix/>
            </a:blip>
            <a:tile tx="50800" ty="0" sx="85000" sy="85000" flip="none" algn="tl"/>
          </a:blip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2000"/>
              <a:buFont typeface="Rockwell"/>
              <a:buNone/>
            </a:pPr>
            <a:endParaRPr sz="2000" b="1" i="0" u="none" strike="noStrike" cap="none">
              <a:solidFill>
                <a:srgbClr val="FFFFFF"/>
              </a:solidFill>
              <a:latin typeface="Rockwell"/>
              <a:ea typeface="Rockwell"/>
              <a:cs typeface="Rockwell"/>
              <a:sym typeface="Rockwell"/>
            </a:endParaRPr>
          </a:p>
        </p:txBody>
      </p:sp>
      <p:sp>
        <p:nvSpPr>
          <p:cNvPr id="156" name="Google Shape;156;p2"/>
          <p:cNvSpPr/>
          <p:nvPr/>
        </p:nvSpPr>
        <p:spPr>
          <a:xfrm>
            <a:off x="8573188" y="6258874"/>
            <a:ext cx="299110" cy="398815"/>
          </a:xfrm>
          <a:prstGeom prst="ellipse">
            <a:avLst/>
          </a:prstGeom>
          <a:noFill/>
          <a:ln w="127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Rockwell"/>
              <a:buNone/>
            </a:pPr>
            <a:endParaRPr sz="1800" b="0" i="0" u="none" strike="noStrike" cap="none">
              <a:solidFill>
                <a:srgbClr val="FFFFFF"/>
              </a:solidFill>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
          <p:cNvSpPr txBox="1">
            <a:spLocks noGrp="1"/>
          </p:cNvSpPr>
          <p:nvPr>
            <p:ph type="title"/>
          </p:nvPr>
        </p:nvSpPr>
        <p:spPr>
          <a:xfrm>
            <a:off x="915530" y="263737"/>
            <a:ext cx="7121030" cy="83481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SzPts val="2520"/>
              <a:buFont typeface="Rockwell"/>
              <a:buNone/>
            </a:pPr>
            <a:r>
              <a:rPr lang="en-US" sz="2520"/>
              <a:t>SEXUAL HARASSMENT IS UNWELCOMED SEXUAL CONDUCT</a:t>
            </a:r>
            <a:br>
              <a:rPr lang="en-US" sz="2520"/>
            </a:br>
            <a:endParaRPr sz="2520"/>
          </a:p>
        </p:txBody>
      </p:sp>
      <p:sp>
        <p:nvSpPr>
          <p:cNvPr id="163" name="Google Shape;163;p3"/>
          <p:cNvSpPr txBox="1">
            <a:spLocks noGrp="1"/>
          </p:cNvSpPr>
          <p:nvPr>
            <p:ph idx="1"/>
          </p:nvPr>
        </p:nvSpPr>
        <p:spPr>
          <a:xfrm>
            <a:off x="307010" y="1214238"/>
            <a:ext cx="3251510" cy="5380024"/>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80000"/>
              </a:lnSpc>
              <a:spcBef>
                <a:spcPts val="0"/>
              </a:spcBef>
              <a:spcAft>
                <a:spcPts val="0"/>
              </a:spcAft>
              <a:buSzPts val="1415"/>
              <a:buNone/>
            </a:pPr>
            <a:r>
              <a:rPr lang="en-US" sz="1665" dirty="0"/>
              <a:t>2020 Final Rule- any of the following conduct on the basis of sex constitutes sexual harassment:</a:t>
            </a:r>
            <a:endParaRPr dirty="0"/>
          </a:p>
          <a:p>
            <a:pPr marL="342900" lvl="0" indent="-342900" algn="l" rtl="0">
              <a:lnSpc>
                <a:spcPct val="80000"/>
              </a:lnSpc>
              <a:spcBef>
                <a:spcPts val="1200"/>
              </a:spcBef>
              <a:spcAft>
                <a:spcPts val="0"/>
              </a:spcAft>
              <a:buSzPts val="1415"/>
              <a:buAutoNum type="arabicPeriod"/>
            </a:pPr>
            <a:r>
              <a:rPr lang="en-US" sz="1665" dirty="0"/>
              <a:t>A school employee conditioning an educational benefit or service upon a person’s participation in unwelcome sexual conduct (often called “quid pro quo” harassment</a:t>
            </a:r>
            <a:endParaRPr dirty="0"/>
          </a:p>
          <a:p>
            <a:pPr marL="342900" lvl="0" indent="-342900" algn="l" rtl="0">
              <a:lnSpc>
                <a:spcPct val="80000"/>
              </a:lnSpc>
              <a:spcBef>
                <a:spcPts val="1200"/>
              </a:spcBef>
              <a:spcAft>
                <a:spcPts val="0"/>
              </a:spcAft>
              <a:buSzPts val="1415"/>
              <a:buAutoNum type="arabicPeriod"/>
            </a:pPr>
            <a:r>
              <a:rPr lang="en-US" sz="1665" dirty="0"/>
              <a:t>Unwelcome conduct determined by a reasonable person to be so severe, pervasive, and objectively offensive that it effectively denies a person equal access to the school’s education program or activity</a:t>
            </a:r>
            <a:endParaRPr dirty="0"/>
          </a:p>
          <a:p>
            <a:pPr marL="342900" lvl="0" indent="-342900" algn="l" rtl="0">
              <a:lnSpc>
                <a:spcPct val="80000"/>
              </a:lnSpc>
              <a:spcBef>
                <a:spcPts val="1200"/>
              </a:spcBef>
              <a:spcAft>
                <a:spcPts val="0"/>
              </a:spcAft>
              <a:buSzPts val="1415"/>
              <a:buAutoNum type="arabicPeriod"/>
            </a:pPr>
            <a:r>
              <a:rPr lang="en-US" sz="1665" dirty="0"/>
              <a:t>Sexual assault, dating violence, domestic violence, or stalking (as those offenses are defined in the </a:t>
            </a:r>
            <a:r>
              <a:rPr lang="en-US" sz="1665" dirty="0" err="1"/>
              <a:t>Clery</a:t>
            </a:r>
            <a:r>
              <a:rPr lang="en-US" sz="1665" dirty="0"/>
              <a:t> Act, 20 U.S.C. 1092, and the Violence Against Women Act, 34 U.S.C. 12291(a)).</a:t>
            </a:r>
            <a:endParaRPr dirty="0"/>
          </a:p>
          <a:p>
            <a:pPr marL="342900" lvl="0" indent="-275539" algn="l" rtl="0">
              <a:lnSpc>
                <a:spcPct val="80000"/>
              </a:lnSpc>
              <a:spcBef>
                <a:spcPts val="1200"/>
              </a:spcBef>
              <a:spcAft>
                <a:spcPts val="1600"/>
              </a:spcAft>
              <a:buSzPts val="1061"/>
              <a:buNone/>
            </a:pPr>
            <a:endParaRPr sz="1248" dirty="0"/>
          </a:p>
        </p:txBody>
      </p:sp>
      <p:sp>
        <p:nvSpPr>
          <p:cNvPr id="177" name="Google Shape;177;p3"/>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Debra Wright, DCS Title IX Coordinator dewright@dothan.k12.al.us. 334-726-2005</a:t>
            </a:r>
            <a:endParaRPr/>
          </a:p>
        </p:txBody>
      </p:sp>
      <p:sp>
        <p:nvSpPr>
          <p:cNvPr id="164" name="Google Shape;164;p3"/>
          <p:cNvSpPr/>
          <p:nvPr/>
        </p:nvSpPr>
        <p:spPr>
          <a:xfrm>
            <a:off x="3403807" y="857250"/>
            <a:ext cx="5740193" cy="5143500"/>
          </a:xfrm>
          <a:prstGeom prst="rect">
            <a:avLst/>
          </a:prstGeom>
          <a:solidFill>
            <a:srgbClr val="FFFFFF">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Calibri"/>
              <a:ea typeface="Calibri"/>
              <a:cs typeface="Calibri"/>
              <a:sym typeface="Calibri"/>
            </a:endParaRPr>
          </a:p>
        </p:txBody>
      </p:sp>
      <p:sp>
        <p:nvSpPr>
          <p:cNvPr id="165" name="Google Shape;165;p3"/>
          <p:cNvSpPr/>
          <p:nvPr/>
        </p:nvSpPr>
        <p:spPr>
          <a:xfrm>
            <a:off x="3645106" y="1098549"/>
            <a:ext cx="3083291" cy="2756136"/>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Calibri"/>
              <a:ea typeface="Calibri"/>
              <a:cs typeface="Calibri"/>
              <a:sym typeface="Calibri"/>
            </a:endParaRPr>
          </a:p>
        </p:txBody>
      </p:sp>
      <p:pic>
        <p:nvPicPr>
          <p:cNvPr id="166" name="Google Shape;166;p3" descr="A person jumping in the air&#10;&#10;Description automatically generated"/>
          <p:cNvPicPr preferRelativeResize="0"/>
          <p:nvPr/>
        </p:nvPicPr>
        <p:blipFill rotWithShape="1">
          <a:blip r:embed="rId3">
            <a:alphaModFix/>
          </a:blip>
          <a:srcRect/>
          <a:stretch/>
        </p:blipFill>
        <p:spPr>
          <a:xfrm>
            <a:off x="4158584" y="1688767"/>
            <a:ext cx="2430438" cy="1796078"/>
          </a:xfrm>
          <a:prstGeom prst="rect">
            <a:avLst/>
          </a:prstGeom>
          <a:noFill/>
          <a:ln>
            <a:noFill/>
          </a:ln>
        </p:spPr>
      </p:pic>
      <p:sp>
        <p:nvSpPr>
          <p:cNvPr id="167" name="Google Shape;167;p3"/>
          <p:cNvSpPr/>
          <p:nvPr/>
        </p:nvSpPr>
        <p:spPr>
          <a:xfrm>
            <a:off x="6838617" y="1098549"/>
            <a:ext cx="2074513" cy="2270124"/>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Calibri"/>
              <a:ea typeface="Calibri"/>
              <a:cs typeface="Calibri"/>
              <a:sym typeface="Calibri"/>
            </a:endParaRPr>
          </a:p>
        </p:txBody>
      </p:sp>
      <p:pic>
        <p:nvPicPr>
          <p:cNvPr id="168" name="Google Shape;168;p3"/>
          <p:cNvPicPr preferRelativeResize="0"/>
          <p:nvPr/>
        </p:nvPicPr>
        <p:blipFill rotWithShape="1">
          <a:blip r:embed="rId4">
            <a:alphaModFix/>
          </a:blip>
          <a:srcRect/>
          <a:stretch/>
        </p:blipFill>
        <p:spPr>
          <a:xfrm>
            <a:off x="6959730" y="1548482"/>
            <a:ext cx="1828877" cy="1367085"/>
          </a:xfrm>
          <a:prstGeom prst="rect">
            <a:avLst/>
          </a:prstGeom>
          <a:noFill/>
          <a:ln>
            <a:noFill/>
          </a:ln>
        </p:spPr>
      </p:pic>
      <p:sp>
        <p:nvSpPr>
          <p:cNvPr id="169" name="Google Shape;169;p3"/>
          <p:cNvSpPr/>
          <p:nvPr/>
        </p:nvSpPr>
        <p:spPr>
          <a:xfrm>
            <a:off x="3645106" y="3974065"/>
            <a:ext cx="3083291" cy="1785382"/>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Calibri"/>
              <a:ea typeface="Calibri"/>
              <a:cs typeface="Calibri"/>
              <a:sym typeface="Calibri"/>
            </a:endParaRPr>
          </a:p>
        </p:txBody>
      </p:sp>
      <p:pic>
        <p:nvPicPr>
          <p:cNvPr id="170" name="Google Shape;170;p3" descr="A person standing next to a person&#10;&#10;Description automatically generated"/>
          <p:cNvPicPr preferRelativeResize="0"/>
          <p:nvPr/>
        </p:nvPicPr>
        <p:blipFill rotWithShape="1">
          <a:blip r:embed="rId5">
            <a:alphaModFix/>
          </a:blip>
          <a:srcRect/>
          <a:stretch/>
        </p:blipFill>
        <p:spPr>
          <a:xfrm>
            <a:off x="4549322" y="4368464"/>
            <a:ext cx="2039699" cy="1199464"/>
          </a:xfrm>
          <a:prstGeom prst="rect">
            <a:avLst/>
          </a:prstGeom>
          <a:noFill/>
          <a:ln>
            <a:noFill/>
          </a:ln>
        </p:spPr>
      </p:pic>
      <p:sp>
        <p:nvSpPr>
          <p:cNvPr id="171" name="Google Shape;171;p3"/>
          <p:cNvSpPr/>
          <p:nvPr/>
        </p:nvSpPr>
        <p:spPr>
          <a:xfrm>
            <a:off x="6838617" y="3489323"/>
            <a:ext cx="2074513" cy="2270124"/>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Calibri"/>
              <a:ea typeface="Calibri"/>
              <a:cs typeface="Calibri"/>
              <a:sym typeface="Calibri"/>
            </a:endParaRPr>
          </a:p>
        </p:txBody>
      </p:sp>
      <p:pic>
        <p:nvPicPr>
          <p:cNvPr id="172" name="Google Shape;172;p3" descr="A person wearing a suit and tie&#10;&#10;Description automatically generated"/>
          <p:cNvPicPr preferRelativeResize="0"/>
          <p:nvPr/>
        </p:nvPicPr>
        <p:blipFill rotWithShape="1">
          <a:blip r:embed="rId6">
            <a:alphaModFix/>
          </a:blip>
          <a:srcRect/>
          <a:stretch/>
        </p:blipFill>
        <p:spPr>
          <a:xfrm>
            <a:off x="6959730" y="3973737"/>
            <a:ext cx="1828877" cy="1307647"/>
          </a:xfrm>
          <a:prstGeom prst="rect">
            <a:avLst/>
          </a:prstGeom>
          <a:noFill/>
          <a:ln>
            <a:noFill/>
          </a:ln>
        </p:spPr>
      </p:pic>
      <p:sp>
        <p:nvSpPr>
          <p:cNvPr id="173" name="Google Shape;173;p3"/>
          <p:cNvSpPr txBox="1"/>
          <p:nvPr/>
        </p:nvSpPr>
        <p:spPr>
          <a:xfrm>
            <a:off x="6758884" y="5131343"/>
            <a:ext cx="2029723" cy="173124"/>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525" b="0" i="0" u="sng" strike="noStrike" cap="none">
                <a:solidFill>
                  <a:srgbClr val="FFFFFF"/>
                </a:solidFill>
                <a:latin typeface="Rockwell"/>
                <a:ea typeface="Rockwell"/>
                <a:cs typeface="Rockwell"/>
                <a:sym typeface="Rockwell"/>
                <a:hlinkClick r:id="rId7"/>
              </a:rPr>
              <a:t>This Photo</a:t>
            </a:r>
            <a:r>
              <a:rPr lang="en-US" sz="525" b="0" i="0" u="none" strike="noStrike" cap="none">
                <a:solidFill>
                  <a:srgbClr val="FFFFFF"/>
                </a:solidFill>
                <a:latin typeface="Rockwell"/>
                <a:ea typeface="Rockwell"/>
                <a:cs typeface="Rockwell"/>
                <a:sym typeface="Rockwell"/>
              </a:rPr>
              <a:t> by Unknown Author is licensed under </a:t>
            </a:r>
            <a:r>
              <a:rPr lang="en-US" sz="525" b="0" i="0" u="sng" strike="noStrike" cap="none">
                <a:solidFill>
                  <a:srgbClr val="FFFFFF"/>
                </a:solidFill>
                <a:latin typeface="Rockwell"/>
                <a:ea typeface="Rockwell"/>
                <a:cs typeface="Rockwell"/>
                <a:sym typeface="Rockwell"/>
                <a:hlinkClick r:id="rId8"/>
              </a:rPr>
              <a:t>CC BY-ND</a:t>
            </a:r>
            <a:endParaRPr sz="525" b="0" i="0" u="none" strike="noStrike" cap="none">
              <a:solidFill>
                <a:srgbClr val="FFFFFF"/>
              </a:solidFill>
              <a:latin typeface="Rockwell"/>
              <a:ea typeface="Rockwell"/>
              <a:cs typeface="Rockwell"/>
              <a:sym typeface="Rockwell"/>
            </a:endParaRPr>
          </a:p>
        </p:txBody>
      </p:sp>
      <p:sp>
        <p:nvSpPr>
          <p:cNvPr id="174" name="Google Shape;174;p3"/>
          <p:cNvSpPr txBox="1"/>
          <p:nvPr/>
        </p:nvSpPr>
        <p:spPr>
          <a:xfrm>
            <a:off x="6757282" y="2765526"/>
            <a:ext cx="2031325" cy="173124"/>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525" b="0" i="0" u="sng" strike="noStrike" cap="none">
                <a:solidFill>
                  <a:srgbClr val="FFFFFF"/>
                </a:solidFill>
                <a:latin typeface="Rockwell"/>
                <a:ea typeface="Rockwell"/>
                <a:cs typeface="Rockwell"/>
                <a:sym typeface="Rockwell"/>
                <a:hlinkClick r:id="rId9"/>
              </a:rPr>
              <a:t>This Photo</a:t>
            </a:r>
            <a:r>
              <a:rPr lang="en-US" sz="525" b="0" i="0" u="none" strike="noStrike" cap="none">
                <a:solidFill>
                  <a:srgbClr val="FFFFFF"/>
                </a:solidFill>
                <a:latin typeface="Rockwell"/>
                <a:ea typeface="Rockwell"/>
                <a:cs typeface="Rockwell"/>
                <a:sym typeface="Rockwell"/>
              </a:rPr>
              <a:t> by Unknown Author is licensed under </a:t>
            </a:r>
            <a:r>
              <a:rPr lang="en-US" sz="525" b="0" i="0" u="sng" strike="noStrike" cap="none">
                <a:solidFill>
                  <a:srgbClr val="FFFFFF"/>
                </a:solidFill>
                <a:latin typeface="Rockwell"/>
                <a:ea typeface="Rockwell"/>
                <a:cs typeface="Rockwell"/>
                <a:sym typeface="Rockwell"/>
                <a:hlinkClick r:id="rId10"/>
              </a:rPr>
              <a:t>CC BY-NC</a:t>
            </a:r>
            <a:endParaRPr sz="525" b="0" i="0" u="none" strike="noStrike" cap="none">
              <a:solidFill>
                <a:srgbClr val="FFFFFF"/>
              </a:solidFill>
              <a:latin typeface="Rockwell"/>
              <a:ea typeface="Rockwell"/>
              <a:cs typeface="Rockwell"/>
              <a:sym typeface="Rockwell"/>
            </a:endParaRPr>
          </a:p>
        </p:txBody>
      </p:sp>
      <p:sp>
        <p:nvSpPr>
          <p:cNvPr id="175" name="Google Shape;175;p3"/>
          <p:cNvSpPr txBox="1"/>
          <p:nvPr/>
        </p:nvSpPr>
        <p:spPr>
          <a:xfrm>
            <a:off x="4559299" y="3334803"/>
            <a:ext cx="2029723" cy="173124"/>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525" b="0" i="0" u="sng" strike="noStrike" cap="none">
                <a:solidFill>
                  <a:srgbClr val="FFFFFF"/>
                </a:solidFill>
                <a:latin typeface="Rockwell"/>
                <a:ea typeface="Rockwell"/>
                <a:cs typeface="Rockwell"/>
                <a:sym typeface="Rockwell"/>
                <a:hlinkClick r:id="rId11"/>
              </a:rPr>
              <a:t>This Photo</a:t>
            </a:r>
            <a:r>
              <a:rPr lang="en-US" sz="525" b="0" i="0" u="none" strike="noStrike" cap="none">
                <a:solidFill>
                  <a:srgbClr val="FFFFFF"/>
                </a:solidFill>
                <a:latin typeface="Rockwell"/>
                <a:ea typeface="Rockwell"/>
                <a:cs typeface="Rockwell"/>
                <a:sym typeface="Rockwell"/>
              </a:rPr>
              <a:t> by Unknown Author is licensed under </a:t>
            </a:r>
            <a:r>
              <a:rPr lang="en-US" sz="525" b="0" i="0" u="sng" strike="noStrike" cap="none">
                <a:solidFill>
                  <a:srgbClr val="FFFFFF"/>
                </a:solidFill>
                <a:latin typeface="Rockwell"/>
                <a:ea typeface="Rockwell"/>
                <a:cs typeface="Rockwell"/>
                <a:sym typeface="Rockwell"/>
                <a:hlinkClick r:id="rId8"/>
              </a:rPr>
              <a:t>CC BY-ND</a:t>
            </a:r>
            <a:endParaRPr sz="525" b="0" i="0" u="none" strike="noStrike" cap="none">
              <a:solidFill>
                <a:srgbClr val="FFFFFF"/>
              </a:solidFill>
              <a:latin typeface="Rockwell"/>
              <a:ea typeface="Rockwell"/>
              <a:cs typeface="Rockwell"/>
              <a:sym typeface="Rockwell"/>
            </a:endParaRPr>
          </a:p>
        </p:txBody>
      </p:sp>
      <p:sp>
        <p:nvSpPr>
          <p:cNvPr id="176" name="Google Shape;176;p3"/>
          <p:cNvSpPr txBox="1"/>
          <p:nvPr/>
        </p:nvSpPr>
        <p:spPr>
          <a:xfrm>
            <a:off x="4559299" y="5417887"/>
            <a:ext cx="2029723" cy="173124"/>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525" b="0" i="0" u="sng" strike="noStrike" cap="none">
                <a:solidFill>
                  <a:srgbClr val="FFFFFF"/>
                </a:solidFill>
                <a:latin typeface="Rockwell"/>
                <a:ea typeface="Rockwell"/>
                <a:cs typeface="Rockwell"/>
                <a:sym typeface="Rockwell"/>
                <a:hlinkClick r:id="rId12"/>
              </a:rPr>
              <a:t>This Photo</a:t>
            </a:r>
            <a:r>
              <a:rPr lang="en-US" sz="525" b="0" i="0" u="none" strike="noStrike" cap="none">
                <a:solidFill>
                  <a:srgbClr val="FFFFFF"/>
                </a:solidFill>
                <a:latin typeface="Rockwell"/>
                <a:ea typeface="Rockwell"/>
                <a:cs typeface="Rockwell"/>
                <a:sym typeface="Rockwell"/>
              </a:rPr>
              <a:t> by Unknown Author is licensed under </a:t>
            </a:r>
            <a:r>
              <a:rPr lang="en-US" sz="525" b="0" i="0" u="sng" strike="noStrike" cap="none">
                <a:solidFill>
                  <a:srgbClr val="FFFFFF"/>
                </a:solidFill>
                <a:latin typeface="Rockwell"/>
                <a:ea typeface="Rockwell"/>
                <a:cs typeface="Rockwell"/>
                <a:sym typeface="Rockwell"/>
                <a:hlinkClick r:id="rId8"/>
              </a:rPr>
              <a:t>CC BY-ND</a:t>
            </a:r>
            <a:endParaRPr sz="525" b="0" i="0" u="none" strike="noStrike" cap="none">
              <a:solidFill>
                <a:srgbClr val="FFFFFF"/>
              </a:solidFill>
              <a:latin typeface="Rockwell"/>
              <a:ea typeface="Rockwell"/>
              <a:cs typeface="Rockwell"/>
              <a:sym typeface="Rockwell"/>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1"/>
        <p:cNvGrpSpPr/>
        <p:nvPr/>
      </p:nvGrpSpPr>
      <p:grpSpPr>
        <a:xfrm>
          <a:off x="0" y="0"/>
          <a:ext cx="0" cy="0"/>
          <a:chOff x="0" y="0"/>
          <a:chExt cx="0" cy="0"/>
        </a:xfrm>
      </p:grpSpPr>
      <p:sp>
        <p:nvSpPr>
          <p:cNvPr id="182" name="Google Shape;182;p4"/>
          <p:cNvSpPr/>
          <p:nvPr/>
        </p:nvSpPr>
        <p:spPr>
          <a:xfrm>
            <a:off x="2286" y="0"/>
            <a:ext cx="9141714" cy="6858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183" name="Google Shape;183;p4"/>
          <p:cNvSpPr/>
          <p:nvPr/>
        </p:nvSpPr>
        <p:spPr>
          <a:xfrm>
            <a:off x="795776" y="1679569"/>
            <a:ext cx="2624148" cy="3498858"/>
          </a:xfrm>
          <a:prstGeom prst="ellipse">
            <a:avLst/>
          </a:prstGeom>
          <a:blipFill rotWithShape="1">
            <a:blip r:embed="rId3">
              <a:alphaModFix/>
            </a:blip>
            <a:tile tx="0" ty="0" sx="85000" sy="85000" flip="none" algn="tl"/>
          </a:blip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2000"/>
              <a:buFont typeface="Rockwell"/>
              <a:buNone/>
            </a:pPr>
            <a:endParaRPr sz="2000" b="1" i="0" u="none" strike="noStrike" cap="none">
              <a:solidFill>
                <a:srgbClr val="FFFFFF"/>
              </a:solidFill>
              <a:latin typeface="Rockwell"/>
              <a:ea typeface="Rockwell"/>
              <a:cs typeface="Rockwell"/>
              <a:sym typeface="Rockwell"/>
            </a:endParaRPr>
          </a:p>
        </p:txBody>
      </p:sp>
      <p:sp>
        <p:nvSpPr>
          <p:cNvPr id="184" name="Google Shape;184;p4"/>
          <p:cNvSpPr/>
          <p:nvPr/>
        </p:nvSpPr>
        <p:spPr>
          <a:xfrm>
            <a:off x="934600" y="1864667"/>
            <a:ext cx="2346500" cy="3128662"/>
          </a:xfrm>
          <a:prstGeom prst="ellipse">
            <a:avLst/>
          </a:prstGeom>
          <a:no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Rockwell"/>
              <a:buNone/>
            </a:pPr>
            <a:endParaRPr sz="1800" b="0" i="0" u="none" strike="noStrike" cap="none">
              <a:solidFill>
                <a:srgbClr val="FFFFFF"/>
              </a:solidFill>
              <a:latin typeface="Calibri"/>
              <a:ea typeface="Calibri"/>
              <a:cs typeface="Calibri"/>
              <a:sym typeface="Calibri"/>
            </a:endParaRPr>
          </a:p>
        </p:txBody>
      </p:sp>
      <p:sp>
        <p:nvSpPr>
          <p:cNvPr id="185" name="Google Shape;185;p4"/>
          <p:cNvSpPr txBox="1">
            <a:spLocks noGrp="1"/>
          </p:cNvSpPr>
          <p:nvPr>
            <p:ph type="title"/>
          </p:nvPr>
        </p:nvSpPr>
        <p:spPr>
          <a:xfrm>
            <a:off x="725659" y="2376862"/>
            <a:ext cx="2694265" cy="210427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600"/>
              <a:buFont typeface="Rockwell"/>
              <a:buNone/>
            </a:pPr>
            <a:r>
              <a:rPr lang="en-US" sz="2600" dirty="0">
                <a:solidFill>
                  <a:srgbClr val="FFFFFF"/>
                </a:solidFill>
              </a:rPr>
              <a:t>HARASSMENT</a:t>
            </a:r>
            <a:endParaRPr dirty="0"/>
          </a:p>
        </p:txBody>
      </p:sp>
      <p:sp>
        <p:nvSpPr>
          <p:cNvPr id="196" name="Google Shape;196;p4"/>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sp>
        <p:nvSpPr>
          <p:cNvPr id="186" name="Google Shape;186;p4"/>
          <p:cNvSpPr/>
          <p:nvPr/>
        </p:nvSpPr>
        <p:spPr>
          <a:xfrm rot="5400000">
            <a:off x="2169508" y="3398744"/>
            <a:ext cx="3657600" cy="60512"/>
          </a:xfrm>
          <a:prstGeom prst="rect">
            <a:avLst/>
          </a:prstGeom>
          <a:blipFill rotWithShape="1">
            <a:blip r:embed="rId4">
              <a:alphaModFix amt="85000"/>
            </a:blip>
            <a:tile tx="0" ty="-717550" sx="92000" sy="89000" flip="xy" algn="ctr"/>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 name="Google Shape;187;p4"/>
          <p:cNvGrpSpPr/>
          <p:nvPr/>
        </p:nvGrpSpPr>
        <p:grpSpPr>
          <a:xfrm>
            <a:off x="4028565" y="341660"/>
            <a:ext cx="4714743" cy="5788240"/>
            <a:chOff x="0" y="2612"/>
            <a:chExt cx="4714743" cy="5788240"/>
          </a:xfrm>
        </p:grpSpPr>
        <p:sp>
          <p:nvSpPr>
            <p:cNvPr id="188" name="Google Shape;188;p4"/>
            <p:cNvSpPr/>
            <p:nvPr/>
          </p:nvSpPr>
          <p:spPr>
            <a:xfrm>
              <a:off x="0" y="3496663"/>
              <a:ext cx="4714743" cy="2294189"/>
            </a:xfrm>
            <a:prstGeom prst="rect">
              <a:avLst/>
            </a:prstGeom>
            <a:solidFill>
              <a:srgbClr val="9B2B1C"/>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4"/>
            <p:cNvSpPr txBox="1"/>
            <p:nvPr/>
          </p:nvSpPr>
          <p:spPr>
            <a:xfrm>
              <a:off x="0" y="3496663"/>
              <a:ext cx="4714743" cy="2294189"/>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Clr>
                  <a:schemeClr val="lt1"/>
                </a:buClr>
                <a:buSzPts val="1600"/>
                <a:buFont typeface="Rockwell"/>
                <a:buNone/>
              </a:pPr>
              <a:r>
                <a:rPr lang="en-US" sz="1600" b="0" i="0" u="none" strike="noStrike" cap="none">
                  <a:solidFill>
                    <a:schemeClr val="lt1"/>
                  </a:solidFill>
                  <a:latin typeface="Rockwell"/>
                  <a:ea typeface="Rockwell"/>
                  <a:cs typeface="Rockwell"/>
                  <a:sym typeface="Rockwell"/>
                </a:rPr>
                <a:t>Anti-discrimination laws also prohibit harassment against individuals in retaliation for filing a discrimination charge, testifying, or participating in any way in an investigation, proceeding, or lawsuit under these laws, or opposing employment practices that they reasonably believe discriminate against individuals, in violation of these laws.</a:t>
              </a:r>
              <a:endParaRPr/>
            </a:p>
          </p:txBody>
        </p:sp>
        <p:sp>
          <p:nvSpPr>
            <p:cNvPr id="190" name="Google Shape;190;p4"/>
            <p:cNvSpPr/>
            <p:nvPr/>
          </p:nvSpPr>
          <p:spPr>
            <a:xfrm rot="10800000">
              <a:off x="0" y="2612"/>
              <a:ext cx="4714743" cy="3528464"/>
            </a:xfrm>
            <a:prstGeom prst="upArrowCallout">
              <a:avLst>
                <a:gd name="adj1" fmla="val 25000"/>
                <a:gd name="adj2" fmla="val 25000"/>
                <a:gd name="adj3" fmla="val 25000"/>
                <a:gd name="adj4" fmla="val 64977"/>
              </a:avLst>
            </a:prstGeom>
            <a:solidFill>
              <a:srgbClr val="A28C67"/>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4"/>
            <p:cNvSpPr txBox="1"/>
            <p:nvPr/>
          </p:nvSpPr>
          <p:spPr>
            <a:xfrm>
              <a:off x="0" y="2612"/>
              <a:ext cx="4714743" cy="1238490"/>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Clr>
                  <a:schemeClr val="lt1"/>
                </a:buClr>
                <a:buSzPts val="1600"/>
                <a:buFont typeface="Rockwell"/>
                <a:buNone/>
              </a:pPr>
              <a:r>
                <a:rPr lang="en-US" sz="1600" b="0" i="0" u="none" strike="noStrike" cap="none">
                  <a:solidFill>
                    <a:schemeClr val="lt1"/>
                  </a:solidFill>
                  <a:latin typeface="Rockwell"/>
                  <a:ea typeface="Rockwell"/>
                  <a:cs typeface="Rockwell"/>
                  <a:sym typeface="Rockwell"/>
                </a:rPr>
                <a:t>Unlawful when</a:t>
              </a:r>
              <a:endParaRPr/>
            </a:p>
          </p:txBody>
        </p:sp>
        <p:sp>
          <p:nvSpPr>
            <p:cNvPr id="192" name="Google Shape;192;p4"/>
            <p:cNvSpPr/>
            <p:nvPr/>
          </p:nvSpPr>
          <p:spPr>
            <a:xfrm>
              <a:off x="0" y="1241103"/>
              <a:ext cx="2357371" cy="1055010"/>
            </a:xfrm>
            <a:prstGeom prst="rect">
              <a:avLst/>
            </a:prstGeom>
            <a:solidFill>
              <a:srgbClr val="DECCCB">
                <a:alpha val="89803"/>
              </a:srgbClr>
            </a:solidFill>
            <a:ln w="12700" cap="flat" cmpd="sng">
              <a:solidFill>
                <a:srgbClr val="DECC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4"/>
            <p:cNvSpPr txBox="1"/>
            <p:nvPr/>
          </p:nvSpPr>
          <p:spPr>
            <a:xfrm>
              <a:off x="0" y="1241103"/>
              <a:ext cx="2357371" cy="1055010"/>
            </a:xfrm>
            <a:prstGeom prst="rect">
              <a:avLst/>
            </a:prstGeom>
            <a:noFill/>
            <a:ln>
              <a:noFill/>
            </a:ln>
          </p:spPr>
          <p:txBody>
            <a:bodyPr spcFirstLastPara="1" wrap="square" lIns="85325" tIns="15225" rIns="85325" bIns="15225" anchor="ctr" anchorCtr="0">
              <a:noAutofit/>
            </a:bodyPr>
            <a:lstStyle/>
            <a:p>
              <a:pPr marL="0" marR="0" lvl="0" indent="0" algn="ctr" rtl="0">
                <a:lnSpc>
                  <a:spcPct val="90000"/>
                </a:lnSpc>
                <a:spcBef>
                  <a:spcPts val="0"/>
                </a:spcBef>
                <a:spcAft>
                  <a:spcPts val="0"/>
                </a:spcAft>
                <a:buClr>
                  <a:schemeClr val="dk1"/>
                </a:buClr>
                <a:buSzPts val="1200"/>
                <a:buFont typeface="Rockwell"/>
                <a:buNone/>
              </a:pPr>
              <a:r>
                <a:rPr lang="en-US" sz="1200" b="0" i="0" u="none" strike="noStrike" cap="none">
                  <a:solidFill>
                    <a:schemeClr val="dk1"/>
                  </a:solidFill>
                  <a:latin typeface="Rockwell"/>
                  <a:ea typeface="Rockwell"/>
                  <a:cs typeface="Rockwell"/>
                  <a:sym typeface="Rockwell"/>
                </a:rPr>
                <a:t>Enduring the offensive conduct becomes a condition of continued employment</a:t>
              </a:r>
              <a:endParaRPr/>
            </a:p>
          </p:txBody>
        </p:sp>
        <p:sp>
          <p:nvSpPr>
            <p:cNvPr id="194" name="Google Shape;194;p4"/>
            <p:cNvSpPr/>
            <p:nvPr/>
          </p:nvSpPr>
          <p:spPr>
            <a:xfrm>
              <a:off x="2357371" y="1241103"/>
              <a:ext cx="2357371" cy="1055010"/>
            </a:xfrm>
            <a:prstGeom prst="rect">
              <a:avLst/>
            </a:prstGeom>
            <a:solidFill>
              <a:srgbClr val="DED9D2">
                <a:alpha val="89803"/>
              </a:srgbClr>
            </a:solidFill>
            <a:ln w="12700" cap="flat" cmpd="sng">
              <a:solidFill>
                <a:srgbClr val="DED9D2">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4"/>
            <p:cNvSpPr txBox="1"/>
            <p:nvPr/>
          </p:nvSpPr>
          <p:spPr>
            <a:xfrm>
              <a:off x="2357371" y="1241103"/>
              <a:ext cx="2357371" cy="1055010"/>
            </a:xfrm>
            <a:prstGeom prst="rect">
              <a:avLst/>
            </a:prstGeom>
            <a:noFill/>
            <a:ln>
              <a:noFill/>
            </a:ln>
          </p:spPr>
          <p:txBody>
            <a:bodyPr spcFirstLastPara="1" wrap="square" lIns="85325" tIns="15225" rIns="85325" bIns="15225" anchor="ctr" anchorCtr="0">
              <a:noAutofit/>
            </a:bodyPr>
            <a:lstStyle/>
            <a:p>
              <a:pPr marL="0" marR="0" lvl="0" indent="0" algn="ctr" rtl="0">
                <a:lnSpc>
                  <a:spcPct val="90000"/>
                </a:lnSpc>
                <a:spcBef>
                  <a:spcPts val="0"/>
                </a:spcBef>
                <a:spcAft>
                  <a:spcPts val="0"/>
                </a:spcAft>
                <a:buClr>
                  <a:schemeClr val="dk1"/>
                </a:buClr>
                <a:buSzPts val="1200"/>
                <a:buFont typeface="Rockwell"/>
                <a:buNone/>
              </a:pPr>
              <a:r>
                <a:rPr lang="en-US" sz="1200" b="0" i="0" u="none" strike="noStrike" cap="none" dirty="0">
                  <a:solidFill>
                    <a:schemeClr val="dk1"/>
                  </a:solidFill>
                  <a:latin typeface="Rockwell"/>
                  <a:ea typeface="Rockwell"/>
                  <a:cs typeface="Rockwell"/>
                  <a:sym typeface="Rockwell"/>
                </a:rPr>
                <a:t>The conduct is severe </a:t>
              </a:r>
              <a:r>
                <a:rPr lang="en-US" sz="1200" dirty="0" smtClean="0">
                  <a:solidFill>
                    <a:schemeClr val="dk1"/>
                  </a:solidFill>
                  <a:latin typeface="Rockwell"/>
                  <a:ea typeface="Rockwell"/>
                  <a:cs typeface="Rockwell"/>
                  <a:sym typeface="Rockwell"/>
                </a:rPr>
                <a:t>and</a:t>
              </a:r>
              <a:r>
                <a:rPr lang="en-US" sz="1200" b="0" i="0" u="none" strike="noStrike" cap="none" dirty="0" smtClean="0">
                  <a:solidFill>
                    <a:schemeClr val="dk1"/>
                  </a:solidFill>
                  <a:latin typeface="Rockwell"/>
                  <a:ea typeface="Rockwell"/>
                  <a:cs typeface="Rockwell"/>
                  <a:sym typeface="Rockwell"/>
                </a:rPr>
                <a:t> </a:t>
              </a:r>
              <a:r>
                <a:rPr lang="en-US" sz="1200" b="0" i="0" u="none" strike="noStrike" cap="none" dirty="0">
                  <a:solidFill>
                    <a:schemeClr val="dk1"/>
                  </a:solidFill>
                  <a:latin typeface="Rockwell"/>
                  <a:ea typeface="Rockwell"/>
                  <a:cs typeface="Rockwell"/>
                  <a:sym typeface="Rockwell"/>
                </a:rPr>
                <a:t>pervasive enough to create a work environment that a reasonable person would consider intimidating, hostile, or abusive</a:t>
              </a:r>
              <a:endParaRPr dirty="0"/>
            </a:p>
          </p:txBody>
        </p:sp>
      </p:gr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6"/>
        <p:cNvGrpSpPr/>
        <p:nvPr/>
      </p:nvGrpSpPr>
      <p:grpSpPr>
        <a:xfrm>
          <a:off x="0" y="0"/>
          <a:ext cx="0" cy="0"/>
          <a:chOff x="0" y="0"/>
          <a:chExt cx="0" cy="0"/>
        </a:xfrm>
      </p:grpSpPr>
      <p:sp>
        <p:nvSpPr>
          <p:cNvPr id="207" name="Google Shape;207;p6"/>
          <p:cNvSpPr/>
          <p:nvPr/>
        </p:nvSpPr>
        <p:spPr>
          <a:xfrm>
            <a:off x="0" y="0"/>
            <a:ext cx="9144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208" name="Google Shape;208;p6"/>
          <p:cNvSpPr/>
          <p:nvPr/>
        </p:nvSpPr>
        <p:spPr>
          <a:xfrm>
            <a:off x="0" y="0"/>
            <a:ext cx="5705997"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211" name="Google Shape;211;p6"/>
          <p:cNvSpPr txBox="1">
            <a:spLocks noGrp="1"/>
          </p:cNvSpPr>
          <p:nvPr>
            <p:ph type="title"/>
          </p:nvPr>
        </p:nvSpPr>
        <p:spPr>
          <a:xfrm>
            <a:off x="5946063" y="643466"/>
            <a:ext cx="2839590" cy="552873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600"/>
              <a:buFont typeface="Rockwell"/>
              <a:buNone/>
            </a:pPr>
            <a:r>
              <a:rPr lang="en-US" sz="3600"/>
              <a:t>OFFENSIVE CONDUCT</a:t>
            </a:r>
            <a:endParaRPr/>
          </a:p>
        </p:txBody>
      </p:sp>
      <p:sp>
        <p:nvSpPr>
          <p:cNvPr id="209" name="Google Shape;209;p6"/>
          <p:cNvSpPr txBox="1">
            <a:spLocks noGrp="1"/>
          </p:cNvSpPr>
          <p:nvPr>
            <p:ph idx="1"/>
          </p:nvPr>
        </p:nvSpPr>
        <p:spPr>
          <a:xfrm>
            <a:off x="489684" y="399043"/>
            <a:ext cx="4742032" cy="552873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380"/>
              <a:buNone/>
            </a:pPr>
            <a:r>
              <a:rPr lang="en-US" sz="2800" dirty="0">
                <a:solidFill>
                  <a:srgbClr val="FFFFFF"/>
                </a:solidFill>
              </a:rPr>
              <a:t>May include but is not limited to</a:t>
            </a:r>
            <a:endParaRPr dirty="0"/>
          </a:p>
          <a:p>
            <a:pPr marL="457200" lvl="1" indent="-182880" algn="l" rtl="0">
              <a:lnSpc>
                <a:spcPct val="90000"/>
              </a:lnSpc>
              <a:spcBef>
                <a:spcPts val="400"/>
              </a:spcBef>
              <a:spcAft>
                <a:spcPts val="0"/>
              </a:spcAft>
              <a:buSzPts val="2380"/>
              <a:buChar char="○"/>
            </a:pPr>
            <a:r>
              <a:rPr lang="en-US" sz="2800" dirty="0">
                <a:solidFill>
                  <a:srgbClr val="FFFFFF"/>
                </a:solidFill>
              </a:rPr>
              <a:t>Offensive jokes</a:t>
            </a:r>
            <a:endParaRPr dirty="0"/>
          </a:p>
          <a:p>
            <a:pPr marL="457200" lvl="1" indent="-182880" algn="l" rtl="0">
              <a:lnSpc>
                <a:spcPct val="90000"/>
              </a:lnSpc>
              <a:spcBef>
                <a:spcPts val="600"/>
              </a:spcBef>
              <a:spcAft>
                <a:spcPts val="0"/>
              </a:spcAft>
              <a:buSzPts val="2380"/>
              <a:buChar char="○"/>
            </a:pPr>
            <a:r>
              <a:rPr lang="en-US" sz="2800" dirty="0">
                <a:solidFill>
                  <a:srgbClr val="FFFFFF"/>
                </a:solidFill>
              </a:rPr>
              <a:t>Slurs</a:t>
            </a:r>
            <a:endParaRPr dirty="0"/>
          </a:p>
          <a:p>
            <a:pPr marL="457200" lvl="1" indent="-182880" algn="l" rtl="0">
              <a:lnSpc>
                <a:spcPct val="90000"/>
              </a:lnSpc>
              <a:spcBef>
                <a:spcPts val="600"/>
              </a:spcBef>
              <a:spcAft>
                <a:spcPts val="0"/>
              </a:spcAft>
              <a:buSzPts val="2380"/>
              <a:buChar char="○"/>
            </a:pPr>
            <a:r>
              <a:rPr lang="en-US" sz="2800" dirty="0">
                <a:solidFill>
                  <a:srgbClr val="FFFFFF"/>
                </a:solidFill>
              </a:rPr>
              <a:t>Epithets or name calling</a:t>
            </a:r>
            <a:endParaRPr dirty="0"/>
          </a:p>
          <a:p>
            <a:pPr marL="457200" lvl="1" indent="-182880" algn="l" rtl="0">
              <a:lnSpc>
                <a:spcPct val="90000"/>
              </a:lnSpc>
              <a:spcBef>
                <a:spcPts val="600"/>
              </a:spcBef>
              <a:spcAft>
                <a:spcPts val="0"/>
              </a:spcAft>
              <a:buSzPts val="2380"/>
              <a:buChar char="○"/>
            </a:pPr>
            <a:r>
              <a:rPr lang="en-US" sz="2800" dirty="0">
                <a:solidFill>
                  <a:srgbClr val="FFFFFF"/>
                </a:solidFill>
              </a:rPr>
              <a:t>Physical assaults or threats</a:t>
            </a:r>
            <a:endParaRPr dirty="0"/>
          </a:p>
          <a:p>
            <a:pPr marL="457200" lvl="1" indent="-182880" algn="l" rtl="0">
              <a:lnSpc>
                <a:spcPct val="90000"/>
              </a:lnSpc>
              <a:spcBef>
                <a:spcPts val="600"/>
              </a:spcBef>
              <a:spcAft>
                <a:spcPts val="0"/>
              </a:spcAft>
              <a:buSzPts val="2380"/>
              <a:buChar char="○"/>
            </a:pPr>
            <a:r>
              <a:rPr lang="en-US" sz="2800" dirty="0">
                <a:solidFill>
                  <a:srgbClr val="FFFFFF"/>
                </a:solidFill>
              </a:rPr>
              <a:t>Intimidation</a:t>
            </a:r>
            <a:endParaRPr dirty="0"/>
          </a:p>
          <a:p>
            <a:pPr marL="457200" lvl="1" indent="-182880" algn="l" rtl="0">
              <a:lnSpc>
                <a:spcPct val="90000"/>
              </a:lnSpc>
              <a:spcBef>
                <a:spcPts val="600"/>
              </a:spcBef>
              <a:spcAft>
                <a:spcPts val="0"/>
              </a:spcAft>
              <a:buSzPts val="2380"/>
              <a:buChar char="○"/>
            </a:pPr>
            <a:r>
              <a:rPr lang="en-US" sz="2800" dirty="0">
                <a:solidFill>
                  <a:srgbClr val="FFFFFF"/>
                </a:solidFill>
              </a:rPr>
              <a:t>Ridicule or mockery</a:t>
            </a:r>
            <a:endParaRPr dirty="0"/>
          </a:p>
          <a:p>
            <a:pPr marL="457200" lvl="1" indent="-182880" algn="l" rtl="0">
              <a:lnSpc>
                <a:spcPct val="90000"/>
              </a:lnSpc>
              <a:spcBef>
                <a:spcPts val="600"/>
              </a:spcBef>
              <a:spcAft>
                <a:spcPts val="0"/>
              </a:spcAft>
              <a:buSzPts val="2380"/>
              <a:buChar char="○"/>
            </a:pPr>
            <a:r>
              <a:rPr lang="en-US" sz="2800" dirty="0">
                <a:solidFill>
                  <a:srgbClr val="FFFFFF"/>
                </a:solidFill>
              </a:rPr>
              <a:t>Insults or put-downs</a:t>
            </a:r>
            <a:endParaRPr dirty="0"/>
          </a:p>
          <a:p>
            <a:pPr marL="457200" lvl="1" indent="-182880" algn="l" rtl="0">
              <a:lnSpc>
                <a:spcPct val="90000"/>
              </a:lnSpc>
              <a:spcBef>
                <a:spcPts val="600"/>
              </a:spcBef>
              <a:spcAft>
                <a:spcPts val="0"/>
              </a:spcAft>
              <a:buSzPts val="2380"/>
              <a:buChar char="○"/>
            </a:pPr>
            <a:r>
              <a:rPr lang="en-US" sz="2800" dirty="0">
                <a:solidFill>
                  <a:srgbClr val="FFFFFF"/>
                </a:solidFill>
              </a:rPr>
              <a:t>Offensive objects or pictures</a:t>
            </a:r>
            <a:endParaRPr dirty="0"/>
          </a:p>
          <a:p>
            <a:pPr marL="457200" lvl="1" indent="-182880" algn="l" rtl="0">
              <a:lnSpc>
                <a:spcPct val="90000"/>
              </a:lnSpc>
              <a:spcBef>
                <a:spcPts val="600"/>
              </a:spcBef>
              <a:spcAft>
                <a:spcPts val="0"/>
              </a:spcAft>
              <a:buSzPts val="2380"/>
              <a:buChar char="○"/>
            </a:pPr>
            <a:r>
              <a:rPr lang="en-US" sz="2800" dirty="0">
                <a:solidFill>
                  <a:srgbClr val="FFFFFF"/>
                </a:solidFill>
              </a:rPr>
              <a:t>Interference with work performance</a:t>
            </a:r>
            <a:endParaRPr dirty="0"/>
          </a:p>
        </p:txBody>
      </p:sp>
      <p:sp>
        <p:nvSpPr>
          <p:cNvPr id="215" name="Google Shape;215;p6"/>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sp>
        <p:nvSpPr>
          <p:cNvPr id="210" name="Google Shape;210;p6"/>
          <p:cNvSpPr/>
          <p:nvPr/>
        </p:nvSpPr>
        <p:spPr>
          <a:xfrm>
            <a:off x="5705996" y="0"/>
            <a:ext cx="3438002" cy="6857999"/>
          </a:xfrm>
          <a:prstGeom prst="rect">
            <a:avLst/>
          </a:prstGeom>
          <a:blipFill rotWithShape="1">
            <a:blip r:embed="rId3">
              <a:alphaModFix amt="45000"/>
            </a:blip>
            <a:tile tx="0" ty="-704850" sx="92000" sy="89000" flip="xy" algn="ctr"/>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grpSp>
        <p:nvGrpSpPr>
          <p:cNvPr id="212" name="Google Shape;212;p6"/>
          <p:cNvGrpSpPr/>
          <p:nvPr/>
        </p:nvGrpSpPr>
        <p:grpSpPr>
          <a:xfrm>
            <a:off x="8551293" y="6229681"/>
            <a:ext cx="342900" cy="457200"/>
            <a:chOff x="11401725" y="6229681"/>
            <a:chExt cx="457200" cy="457200"/>
          </a:xfrm>
        </p:grpSpPr>
        <p:sp>
          <p:nvSpPr>
            <p:cNvPr id="213" name="Google Shape;213;p6"/>
            <p:cNvSpPr/>
            <p:nvPr/>
          </p:nvSpPr>
          <p:spPr>
            <a:xfrm>
              <a:off x="11401725" y="6229681"/>
              <a:ext cx="457200" cy="457200"/>
            </a:xfrm>
            <a:prstGeom prst="ellipse">
              <a:avLst/>
            </a:prstGeom>
            <a:blipFill rotWithShape="1">
              <a:blip r:embed="rId4">
                <a:alphaModFix/>
              </a:blip>
              <a:tile tx="50800" ty="0" sx="85000" sy="85000" flip="none" algn="tl"/>
            </a:blip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1"/>
                </a:buClr>
                <a:buSzPts val="2000"/>
                <a:buFont typeface="Rockwell"/>
                <a:buNone/>
              </a:pPr>
              <a:endParaRPr sz="2000" b="1" i="0" u="none" strike="noStrike" cap="none">
                <a:solidFill>
                  <a:srgbClr val="FFFFFF"/>
                </a:solidFill>
                <a:latin typeface="Rockwell"/>
                <a:ea typeface="Rockwell"/>
                <a:cs typeface="Rockwell"/>
                <a:sym typeface="Rockwell"/>
              </a:endParaRPr>
            </a:p>
          </p:txBody>
        </p:sp>
        <p:sp>
          <p:nvSpPr>
            <p:cNvPr id="214" name="Google Shape;214;p6"/>
            <p:cNvSpPr/>
            <p:nvPr/>
          </p:nvSpPr>
          <p:spPr>
            <a:xfrm>
              <a:off x="11430918" y="6258874"/>
              <a:ext cx="398813" cy="398815"/>
            </a:xfrm>
            <a:prstGeom prst="ellipse">
              <a:avLst/>
            </a:prstGeom>
            <a:noFill/>
            <a:ln w="127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Rockwell"/>
                <a:buNone/>
              </a:pPr>
              <a:endParaRPr sz="1800" b="0" i="0" u="none" strike="noStrike" cap="none">
                <a:solidFill>
                  <a:srgbClr val="FFFFFF"/>
                </a:solidFill>
                <a:latin typeface="Calibri"/>
                <a:ea typeface="Calibri"/>
                <a:cs typeface="Calibri"/>
                <a:sym typeface="Calibri"/>
              </a:endParaRPr>
            </a:p>
          </p:txBody>
        </p:sp>
      </p:gr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7"/>
          <p:cNvSpPr/>
          <p:nvPr/>
        </p:nvSpPr>
        <p:spPr>
          <a:xfrm>
            <a:off x="266701" y="857250"/>
            <a:ext cx="8610371" cy="2065452"/>
          </a:xfrm>
          <a:prstGeom prst="rect">
            <a:avLst/>
          </a:prstGeom>
          <a:gradFill>
            <a:gsLst>
              <a:gs pos="0">
                <a:schemeClr val="accent5"/>
              </a:gs>
              <a:gs pos="25000">
                <a:schemeClr val="accent5"/>
              </a:gs>
              <a:gs pos="94000">
                <a:srgbClr val="453D2B"/>
              </a:gs>
              <a:gs pos="100000">
                <a:srgbClr val="453D2B"/>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Rockwell"/>
              <a:ea typeface="Rockwell"/>
              <a:cs typeface="Rockwell"/>
              <a:sym typeface="Rockwell"/>
            </a:endParaRPr>
          </a:p>
        </p:txBody>
      </p:sp>
      <p:pic>
        <p:nvPicPr>
          <p:cNvPr id="221" name="Google Shape;221;p7"/>
          <p:cNvPicPr preferRelativeResize="0"/>
          <p:nvPr/>
        </p:nvPicPr>
        <p:blipFill rotWithShape="1">
          <a:blip r:embed="rId3">
            <a:alphaModFix/>
          </a:blip>
          <a:srcRect/>
          <a:stretch/>
        </p:blipFill>
        <p:spPr>
          <a:xfrm>
            <a:off x="0" y="857250"/>
            <a:ext cx="9144000" cy="5143500"/>
          </a:xfrm>
          <a:prstGeom prst="rect">
            <a:avLst/>
          </a:prstGeom>
          <a:noFill/>
          <a:ln>
            <a:noFill/>
          </a:ln>
        </p:spPr>
      </p:pic>
      <p:sp>
        <p:nvSpPr>
          <p:cNvPr id="222" name="Google Shape;222;p7"/>
          <p:cNvSpPr txBox="1">
            <a:spLocks noGrp="1"/>
          </p:cNvSpPr>
          <p:nvPr>
            <p:ph type="title"/>
          </p:nvPr>
        </p:nvSpPr>
        <p:spPr>
          <a:xfrm>
            <a:off x="884420" y="1477261"/>
            <a:ext cx="7375161" cy="994172"/>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FFFFFF"/>
              </a:buClr>
              <a:buSzPts val="3000"/>
              <a:buFont typeface="Rockwell"/>
              <a:buNone/>
            </a:pPr>
            <a:r>
              <a:rPr lang="en-US" sz="3000">
                <a:solidFill>
                  <a:srgbClr val="FFFFFF"/>
                </a:solidFill>
              </a:rPr>
              <a:t>SEXUAL HARASSMENT CAN TAKE MANY FORMS</a:t>
            </a:r>
            <a:endParaRPr/>
          </a:p>
        </p:txBody>
      </p:sp>
      <p:sp>
        <p:nvSpPr>
          <p:cNvPr id="258" name="Google Shape;258;p7"/>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Debra Wright, DCS Title IX Coordinator dewright@dothan.k12.al.us. 334-726-2005</a:t>
            </a:r>
            <a:endParaRPr/>
          </a:p>
        </p:txBody>
      </p:sp>
      <p:grpSp>
        <p:nvGrpSpPr>
          <p:cNvPr id="223" name="Google Shape;223;p7"/>
          <p:cNvGrpSpPr/>
          <p:nvPr/>
        </p:nvGrpSpPr>
        <p:grpSpPr>
          <a:xfrm>
            <a:off x="778206" y="3153181"/>
            <a:ext cx="7923035" cy="2437857"/>
            <a:chOff x="967" y="409712"/>
            <a:chExt cx="7923035" cy="2437857"/>
          </a:xfrm>
        </p:grpSpPr>
        <p:sp>
          <p:nvSpPr>
            <p:cNvPr id="224" name="Google Shape;224;p7"/>
            <p:cNvSpPr/>
            <p:nvPr/>
          </p:nvSpPr>
          <p:spPr>
            <a:xfrm>
              <a:off x="967" y="409712"/>
              <a:ext cx="1218928" cy="731357"/>
            </a:xfrm>
            <a:prstGeom prst="rect">
              <a:avLst/>
            </a:prstGeom>
            <a:solidFill>
              <a:srgbClr val="9B2B1C"/>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7"/>
            <p:cNvSpPr txBox="1"/>
            <p:nvPr/>
          </p:nvSpPr>
          <p:spPr>
            <a:xfrm>
              <a:off x="967" y="4097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Invading personal space</a:t>
              </a:r>
              <a:endParaRPr/>
            </a:p>
          </p:txBody>
        </p:sp>
        <p:sp>
          <p:nvSpPr>
            <p:cNvPr id="226" name="Google Shape;226;p7"/>
            <p:cNvSpPr/>
            <p:nvPr/>
          </p:nvSpPr>
          <p:spPr>
            <a:xfrm>
              <a:off x="1341788" y="409712"/>
              <a:ext cx="1218928" cy="731357"/>
            </a:xfrm>
            <a:prstGeom prst="rect">
              <a:avLst/>
            </a:prstGeom>
            <a:solidFill>
              <a:srgbClr val="9C3320"/>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7"/>
            <p:cNvSpPr txBox="1"/>
            <p:nvPr/>
          </p:nvSpPr>
          <p:spPr>
            <a:xfrm>
              <a:off x="1341788" y="4097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Sexting</a:t>
              </a:r>
              <a:endParaRPr/>
            </a:p>
          </p:txBody>
        </p:sp>
        <p:sp>
          <p:nvSpPr>
            <p:cNvPr id="228" name="Google Shape;228;p7"/>
            <p:cNvSpPr/>
            <p:nvPr/>
          </p:nvSpPr>
          <p:spPr>
            <a:xfrm>
              <a:off x="2682610" y="409712"/>
              <a:ext cx="1218928" cy="731357"/>
            </a:xfrm>
            <a:prstGeom prst="rect">
              <a:avLst/>
            </a:prstGeom>
            <a:solidFill>
              <a:srgbClr val="9D3B24"/>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7"/>
            <p:cNvSpPr txBox="1"/>
            <p:nvPr/>
          </p:nvSpPr>
          <p:spPr>
            <a:xfrm>
              <a:off x="2682610" y="4097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Caressing</a:t>
              </a:r>
              <a:endParaRPr/>
            </a:p>
          </p:txBody>
        </p:sp>
        <p:sp>
          <p:nvSpPr>
            <p:cNvPr id="230" name="Google Shape;230;p7"/>
            <p:cNvSpPr/>
            <p:nvPr/>
          </p:nvSpPr>
          <p:spPr>
            <a:xfrm>
              <a:off x="4023431" y="409712"/>
              <a:ext cx="1218928" cy="731357"/>
            </a:xfrm>
            <a:prstGeom prst="rect">
              <a:avLst/>
            </a:prstGeom>
            <a:solidFill>
              <a:srgbClr val="9F4228"/>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7"/>
            <p:cNvSpPr txBox="1"/>
            <p:nvPr/>
          </p:nvSpPr>
          <p:spPr>
            <a:xfrm>
              <a:off x="4023431" y="4097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Personal remarks</a:t>
              </a:r>
              <a:endParaRPr/>
            </a:p>
          </p:txBody>
        </p:sp>
        <p:sp>
          <p:nvSpPr>
            <p:cNvPr id="232" name="Google Shape;232;p7"/>
            <p:cNvSpPr/>
            <p:nvPr/>
          </p:nvSpPr>
          <p:spPr>
            <a:xfrm>
              <a:off x="5364253" y="409712"/>
              <a:ext cx="1218928" cy="731357"/>
            </a:xfrm>
            <a:prstGeom prst="rect">
              <a:avLst/>
            </a:prstGeom>
            <a:solidFill>
              <a:srgbClr val="A0492C"/>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7"/>
            <p:cNvSpPr txBox="1"/>
            <p:nvPr/>
          </p:nvSpPr>
          <p:spPr>
            <a:xfrm>
              <a:off x="5364253" y="4097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Graffiti and notes of a sexual nature</a:t>
              </a:r>
              <a:endParaRPr/>
            </a:p>
          </p:txBody>
        </p:sp>
        <p:sp>
          <p:nvSpPr>
            <p:cNvPr id="234" name="Google Shape;234;p7"/>
            <p:cNvSpPr/>
            <p:nvPr/>
          </p:nvSpPr>
          <p:spPr>
            <a:xfrm>
              <a:off x="6705074" y="409712"/>
              <a:ext cx="1218928" cy="731357"/>
            </a:xfrm>
            <a:prstGeom prst="rect">
              <a:avLst/>
            </a:prstGeom>
            <a:solidFill>
              <a:srgbClr val="A14F2F"/>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7"/>
            <p:cNvSpPr txBox="1"/>
            <p:nvPr/>
          </p:nvSpPr>
          <p:spPr>
            <a:xfrm>
              <a:off x="6705074" y="4097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Mocking</a:t>
              </a:r>
              <a:endParaRPr/>
            </a:p>
          </p:txBody>
        </p:sp>
        <p:sp>
          <p:nvSpPr>
            <p:cNvPr id="236" name="Google Shape;236;p7"/>
            <p:cNvSpPr/>
            <p:nvPr/>
          </p:nvSpPr>
          <p:spPr>
            <a:xfrm>
              <a:off x="967" y="1262962"/>
              <a:ext cx="1218928" cy="731357"/>
            </a:xfrm>
            <a:prstGeom prst="rect">
              <a:avLst/>
            </a:prstGeom>
            <a:solidFill>
              <a:srgbClr val="A25634"/>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7"/>
            <p:cNvSpPr txBox="1"/>
            <p:nvPr/>
          </p:nvSpPr>
          <p:spPr>
            <a:xfrm>
              <a:off x="967" y="126296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Rude gestures</a:t>
              </a:r>
              <a:endParaRPr/>
            </a:p>
          </p:txBody>
        </p:sp>
        <p:sp>
          <p:nvSpPr>
            <p:cNvPr id="238" name="Google Shape;238;p7"/>
            <p:cNvSpPr/>
            <p:nvPr/>
          </p:nvSpPr>
          <p:spPr>
            <a:xfrm>
              <a:off x="1341788" y="1262962"/>
              <a:ext cx="1218928" cy="731357"/>
            </a:xfrm>
            <a:prstGeom prst="rect">
              <a:avLst/>
            </a:prstGeom>
            <a:solidFill>
              <a:srgbClr val="A35D38"/>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7"/>
            <p:cNvSpPr txBox="1"/>
            <p:nvPr/>
          </p:nvSpPr>
          <p:spPr>
            <a:xfrm>
              <a:off x="1341788" y="126296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Unwelcome touching</a:t>
              </a:r>
              <a:endParaRPr/>
            </a:p>
          </p:txBody>
        </p:sp>
        <p:sp>
          <p:nvSpPr>
            <p:cNvPr id="240" name="Google Shape;240;p7"/>
            <p:cNvSpPr/>
            <p:nvPr/>
          </p:nvSpPr>
          <p:spPr>
            <a:xfrm>
              <a:off x="2682610" y="1262962"/>
              <a:ext cx="1218928" cy="731357"/>
            </a:xfrm>
            <a:prstGeom prst="rect">
              <a:avLst/>
            </a:prstGeom>
            <a:solidFill>
              <a:srgbClr val="A3633D"/>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7"/>
            <p:cNvSpPr txBox="1"/>
            <p:nvPr/>
          </p:nvSpPr>
          <p:spPr>
            <a:xfrm>
              <a:off x="2682610" y="126296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Sexual violence</a:t>
              </a:r>
              <a:endParaRPr/>
            </a:p>
          </p:txBody>
        </p:sp>
        <p:sp>
          <p:nvSpPr>
            <p:cNvPr id="242" name="Google Shape;242;p7"/>
            <p:cNvSpPr/>
            <p:nvPr/>
          </p:nvSpPr>
          <p:spPr>
            <a:xfrm>
              <a:off x="4023431" y="1262962"/>
              <a:ext cx="1218928" cy="731357"/>
            </a:xfrm>
            <a:prstGeom prst="rect">
              <a:avLst/>
            </a:prstGeom>
            <a:solidFill>
              <a:srgbClr val="A56A41"/>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txBox="1"/>
            <p:nvPr/>
          </p:nvSpPr>
          <p:spPr>
            <a:xfrm>
              <a:off x="4023431" y="126296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Leering</a:t>
              </a:r>
              <a:endParaRPr/>
            </a:p>
          </p:txBody>
        </p:sp>
        <p:sp>
          <p:nvSpPr>
            <p:cNvPr id="244" name="Google Shape;244;p7"/>
            <p:cNvSpPr/>
            <p:nvPr/>
          </p:nvSpPr>
          <p:spPr>
            <a:xfrm>
              <a:off x="5364253" y="1262962"/>
              <a:ext cx="1218928" cy="731357"/>
            </a:xfrm>
            <a:prstGeom prst="rect">
              <a:avLst/>
            </a:prstGeom>
            <a:solidFill>
              <a:srgbClr val="A47046"/>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7"/>
            <p:cNvSpPr txBox="1"/>
            <p:nvPr/>
          </p:nvSpPr>
          <p:spPr>
            <a:xfrm>
              <a:off x="5364253" y="126296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Dirty Jokes</a:t>
              </a:r>
              <a:endParaRPr/>
            </a:p>
          </p:txBody>
        </p:sp>
        <p:sp>
          <p:nvSpPr>
            <p:cNvPr id="246" name="Google Shape;246;p7"/>
            <p:cNvSpPr/>
            <p:nvPr/>
          </p:nvSpPr>
          <p:spPr>
            <a:xfrm>
              <a:off x="6705074" y="1262962"/>
              <a:ext cx="1218928" cy="731357"/>
            </a:xfrm>
            <a:prstGeom prst="rect">
              <a:avLst/>
            </a:prstGeom>
            <a:solidFill>
              <a:srgbClr val="A5764A"/>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7"/>
            <p:cNvSpPr txBox="1"/>
            <p:nvPr/>
          </p:nvSpPr>
          <p:spPr>
            <a:xfrm>
              <a:off x="6705074" y="126296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Online Rumors</a:t>
              </a:r>
              <a:endParaRPr/>
            </a:p>
          </p:txBody>
        </p:sp>
        <p:sp>
          <p:nvSpPr>
            <p:cNvPr id="248" name="Google Shape;248;p7"/>
            <p:cNvSpPr/>
            <p:nvPr/>
          </p:nvSpPr>
          <p:spPr>
            <a:xfrm>
              <a:off x="671378" y="2116212"/>
              <a:ext cx="1218928" cy="731357"/>
            </a:xfrm>
            <a:prstGeom prst="rect">
              <a:avLst/>
            </a:prstGeom>
            <a:solidFill>
              <a:srgbClr val="A57C50"/>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7"/>
            <p:cNvSpPr txBox="1"/>
            <p:nvPr/>
          </p:nvSpPr>
          <p:spPr>
            <a:xfrm>
              <a:off x="671378" y="21162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Requests for sexual favors</a:t>
              </a:r>
              <a:endParaRPr/>
            </a:p>
          </p:txBody>
        </p:sp>
        <p:sp>
          <p:nvSpPr>
            <p:cNvPr id="250" name="Google Shape;250;p7"/>
            <p:cNvSpPr/>
            <p:nvPr/>
          </p:nvSpPr>
          <p:spPr>
            <a:xfrm>
              <a:off x="2012199" y="2116212"/>
              <a:ext cx="1218928" cy="731357"/>
            </a:xfrm>
            <a:prstGeom prst="rect">
              <a:avLst/>
            </a:prstGeom>
            <a:solidFill>
              <a:srgbClr val="A68154"/>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7"/>
            <p:cNvSpPr txBox="1"/>
            <p:nvPr/>
          </p:nvSpPr>
          <p:spPr>
            <a:xfrm>
              <a:off x="2012199" y="21162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Whistling</a:t>
              </a:r>
              <a:endParaRPr/>
            </a:p>
          </p:txBody>
        </p:sp>
        <p:sp>
          <p:nvSpPr>
            <p:cNvPr id="252" name="Google Shape;252;p7"/>
            <p:cNvSpPr/>
            <p:nvPr/>
          </p:nvSpPr>
          <p:spPr>
            <a:xfrm>
              <a:off x="3353021" y="2116212"/>
              <a:ext cx="1218928" cy="731357"/>
            </a:xfrm>
            <a:prstGeom prst="rect">
              <a:avLst/>
            </a:prstGeom>
            <a:solidFill>
              <a:srgbClr val="A5855A"/>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7"/>
            <p:cNvSpPr txBox="1"/>
            <p:nvPr/>
          </p:nvSpPr>
          <p:spPr>
            <a:xfrm>
              <a:off x="3353021" y="21162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Innuendo</a:t>
              </a:r>
              <a:endParaRPr/>
            </a:p>
          </p:txBody>
        </p:sp>
        <p:sp>
          <p:nvSpPr>
            <p:cNvPr id="254" name="Google Shape;254;p7"/>
            <p:cNvSpPr/>
            <p:nvPr/>
          </p:nvSpPr>
          <p:spPr>
            <a:xfrm>
              <a:off x="4693842" y="2116212"/>
              <a:ext cx="1218928" cy="731357"/>
            </a:xfrm>
            <a:prstGeom prst="rect">
              <a:avLst/>
            </a:prstGeom>
            <a:solidFill>
              <a:srgbClr val="A48960"/>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7"/>
            <p:cNvSpPr txBox="1"/>
            <p:nvPr/>
          </p:nvSpPr>
          <p:spPr>
            <a:xfrm>
              <a:off x="4693842" y="21162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Staring</a:t>
              </a:r>
              <a:endParaRPr/>
            </a:p>
          </p:txBody>
        </p:sp>
        <p:sp>
          <p:nvSpPr>
            <p:cNvPr id="256" name="Google Shape;256;p7"/>
            <p:cNvSpPr/>
            <p:nvPr/>
          </p:nvSpPr>
          <p:spPr>
            <a:xfrm>
              <a:off x="6034664" y="2116212"/>
              <a:ext cx="1218928" cy="731357"/>
            </a:xfrm>
            <a:prstGeom prst="rect">
              <a:avLst/>
            </a:prstGeom>
            <a:solidFill>
              <a:srgbClr val="A28C67"/>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7"/>
            <p:cNvSpPr txBox="1"/>
            <p:nvPr/>
          </p:nvSpPr>
          <p:spPr>
            <a:xfrm>
              <a:off x="6034664" y="2116212"/>
              <a:ext cx="1218928" cy="73135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Name calling</a:t>
              </a:r>
              <a:endParaRPr/>
            </a:p>
          </p:txBody>
        </p:sp>
      </p:gr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8"/>
          <p:cNvSpPr txBox="1">
            <a:spLocks noGrp="1"/>
          </p:cNvSpPr>
          <p:nvPr>
            <p:ph type="title"/>
          </p:nvPr>
        </p:nvSpPr>
        <p:spPr>
          <a:xfrm>
            <a:off x="760289" y="123311"/>
            <a:ext cx="7798856" cy="94941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800"/>
              <a:buFont typeface="Rockwell"/>
              <a:buNone/>
            </a:pPr>
            <a:r>
              <a:rPr lang="en-US" sz="2800"/>
              <a:t>GENDER BASED HARASSMENT</a:t>
            </a:r>
            <a:endParaRPr/>
          </a:p>
        </p:txBody>
      </p:sp>
      <p:sp>
        <p:nvSpPr>
          <p:cNvPr id="274" name="Google Shape;274;p8"/>
          <p:cNvSpPr txBox="1">
            <a:spLocks noGrp="1"/>
          </p:cNvSpPr>
          <p:nvPr>
            <p:ph idx="1"/>
          </p:nvPr>
        </p:nvSpPr>
        <p:spPr>
          <a:xfrm>
            <a:off x="5308610" y="857251"/>
            <a:ext cx="3501821" cy="5272256"/>
          </a:xfrm>
          <a:prstGeom prst="rect">
            <a:avLst/>
          </a:prstGeom>
          <a:noFill/>
          <a:ln>
            <a:noFill/>
          </a:ln>
        </p:spPr>
        <p:txBody>
          <a:bodyPr spcFirstLastPara="1" wrap="square" lIns="91425" tIns="45700" rIns="91425" bIns="45700" anchor="t" anchorCtr="0">
            <a:noAutofit/>
          </a:bodyPr>
          <a:lstStyle/>
          <a:p>
            <a:pPr marL="182880" lvl="0" indent="-182880" algn="l" rtl="0">
              <a:lnSpc>
                <a:spcPct val="90000"/>
              </a:lnSpc>
              <a:spcBef>
                <a:spcPts val="0"/>
              </a:spcBef>
              <a:spcAft>
                <a:spcPts val="1600"/>
              </a:spcAft>
              <a:buSzPts val="2380"/>
              <a:buChar char="●"/>
            </a:pPr>
            <a:r>
              <a:rPr lang="en-US" sz="2800"/>
              <a:t>Title IX also covers unwelcome conduct based on an individual’s actual or perceived sex, including harassment based on gender identity or nonconformity with sex stereotypes.</a:t>
            </a:r>
            <a:endParaRPr/>
          </a:p>
        </p:txBody>
      </p:sp>
      <p:sp>
        <p:nvSpPr>
          <p:cNvPr id="275" name="Google Shape;275;p8"/>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Debra Wright, DCS Title IX Coordinator dewright@dothan.k12.al.us. 334-726-2005</a:t>
            </a:r>
            <a:endParaRPr/>
          </a:p>
        </p:txBody>
      </p:sp>
      <p:sp>
        <p:nvSpPr>
          <p:cNvPr id="264" name="Google Shape;264;p8"/>
          <p:cNvSpPr/>
          <p:nvPr/>
        </p:nvSpPr>
        <p:spPr>
          <a:xfrm>
            <a:off x="1" y="1032800"/>
            <a:ext cx="5386621" cy="4967949"/>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Calibri"/>
              <a:ea typeface="Calibri"/>
              <a:cs typeface="Calibri"/>
              <a:sym typeface="Calibri"/>
            </a:endParaRPr>
          </a:p>
        </p:txBody>
      </p:sp>
      <p:sp>
        <p:nvSpPr>
          <p:cNvPr id="265" name="Google Shape;265;p8"/>
          <p:cNvSpPr/>
          <p:nvPr/>
        </p:nvSpPr>
        <p:spPr>
          <a:xfrm>
            <a:off x="313052" y="1186154"/>
            <a:ext cx="5032638" cy="4501545"/>
          </a:xfrm>
          <a:prstGeom prst="rect">
            <a:avLst/>
          </a:prstGeom>
          <a:solidFill>
            <a:schemeClr val="lt1">
              <a:alpha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8"/>
          <p:cNvSpPr/>
          <p:nvPr/>
        </p:nvSpPr>
        <p:spPr>
          <a:xfrm>
            <a:off x="469714" y="1344760"/>
            <a:ext cx="2525413" cy="244951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Calibri"/>
              <a:ea typeface="Calibri"/>
              <a:cs typeface="Calibri"/>
              <a:sym typeface="Calibri"/>
            </a:endParaRPr>
          </a:p>
        </p:txBody>
      </p:sp>
      <p:pic>
        <p:nvPicPr>
          <p:cNvPr id="267" name="Google Shape;267;p8" descr="A close up of a sign&#10;&#10;Description automatically generated"/>
          <p:cNvPicPr preferRelativeResize="0"/>
          <p:nvPr/>
        </p:nvPicPr>
        <p:blipFill rotWithShape="1">
          <a:blip r:embed="rId3">
            <a:alphaModFix/>
          </a:blip>
          <a:srcRect/>
          <a:stretch/>
        </p:blipFill>
        <p:spPr>
          <a:xfrm>
            <a:off x="598845" y="1573726"/>
            <a:ext cx="2283523" cy="1992374"/>
          </a:xfrm>
          <a:prstGeom prst="rect">
            <a:avLst/>
          </a:prstGeom>
          <a:noFill/>
          <a:ln>
            <a:noFill/>
          </a:ln>
        </p:spPr>
      </p:pic>
      <p:sp>
        <p:nvSpPr>
          <p:cNvPr id="268" name="Google Shape;268;p8"/>
          <p:cNvSpPr/>
          <p:nvPr/>
        </p:nvSpPr>
        <p:spPr>
          <a:xfrm>
            <a:off x="3114709" y="1344760"/>
            <a:ext cx="2074319" cy="1602551"/>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Calibri"/>
              <a:ea typeface="Calibri"/>
              <a:cs typeface="Calibri"/>
              <a:sym typeface="Calibri"/>
            </a:endParaRPr>
          </a:p>
        </p:txBody>
      </p:sp>
      <p:pic>
        <p:nvPicPr>
          <p:cNvPr id="269" name="Google Shape;269;p8" descr="Two people sitting on a table&#10;&#10;Description automatically generated"/>
          <p:cNvPicPr preferRelativeResize="0"/>
          <p:nvPr/>
        </p:nvPicPr>
        <p:blipFill rotWithShape="1">
          <a:blip r:embed="rId4">
            <a:alphaModFix/>
          </a:blip>
          <a:srcRect/>
          <a:stretch/>
        </p:blipFill>
        <p:spPr>
          <a:xfrm>
            <a:off x="3242623" y="1536542"/>
            <a:ext cx="1825754" cy="1217169"/>
          </a:xfrm>
          <a:prstGeom prst="rect">
            <a:avLst/>
          </a:prstGeom>
          <a:noFill/>
          <a:ln>
            <a:noFill/>
          </a:ln>
        </p:spPr>
      </p:pic>
      <p:sp>
        <p:nvSpPr>
          <p:cNvPr id="270" name="Google Shape;270;p8"/>
          <p:cNvSpPr/>
          <p:nvPr/>
        </p:nvSpPr>
        <p:spPr>
          <a:xfrm>
            <a:off x="469714" y="3923412"/>
            <a:ext cx="2525413" cy="1593643"/>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Calibri"/>
              <a:ea typeface="Calibri"/>
              <a:cs typeface="Calibri"/>
              <a:sym typeface="Calibri"/>
            </a:endParaRPr>
          </a:p>
        </p:txBody>
      </p:sp>
      <p:pic>
        <p:nvPicPr>
          <p:cNvPr id="271" name="Google Shape;271;p8" descr="A person holding a sign&#10;&#10;Description automatically generated"/>
          <p:cNvPicPr preferRelativeResize="0"/>
          <p:nvPr/>
        </p:nvPicPr>
        <p:blipFill rotWithShape="1">
          <a:blip r:embed="rId5">
            <a:alphaModFix/>
          </a:blip>
          <a:srcRect/>
          <a:stretch/>
        </p:blipFill>
        <p:spPr>
          <a:xfrm>
            <a:off x="598845" y="4085600"/>
            <a:ext cx="2283523" cy="1284482"/>
          </a:xfrm>
          <a:prstGeom prst="rect">
            <a:avLst/>
          </a:prstGeom>
          <a:noFill/>
          <a:ln>
            <a:noFill/>
          </a:ln>
        </p:spPr>
      </p:pic>
      <p:sp>
        <p:nvSpPr>
          <p:cNvPr id="272" name="Google Shape;272;p8"/>
          <p:cNvSpPr/>
          <p:nvPr/>
        </p:nvSpPr>
        <p:spPr>
          <a:xfrm>
            <a:off x="3114709" y="3067538"/>
            <a:ext cx="2074319" cy="2449517"/>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rgbClr val="FFFFFF"/>
              </a:solidFill>
              <a:latin typeface="Calibri"/>
              <a:ea typeface="Calibri"/>
              <a:cs typeface="Calibri"/>
              <a:sym typeface="Calibri"/>
            </a:endParaRPr>
          </a:p>
        </p:txBody>
      </p:sp>
      <p:pic>
        <p:nvPicPr>
          <p:cNvPr id="273" name="Google Shape;273;p8" descr="A close up of a sign&#10;&#10;Description automatically generated"/>
          <p:cNvPicPr preferRelativeResize="0"/>
          <p:nvPr/>
        </p:nvPicPr>
        <p:blipFill rotWithShape="1">
          <a:blip r:embed="rId6">
            <a:alphaModFix/>
          </a:blip>
          <a:srcRect/>
          <a:stretch/>
        </p:blipFill>
        <p:spPr>
          <a:xfrm>
            <a:off x="3242623" y="3434674"/>
            <a:ext cx="1825754" cy="170708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9"/>
        <p:cNvGrpSpPr/>
        <p:nvPr/>
      </p:nvGrpSpPr>
      <p:grpSpPr>
        <a:xfrm>
          <a:off x="0" y="0"/>
          <a:ext cx="0" cy="0"/>
          <a:chOff x="0" y="0"/>
          <a:chExt cx="0" cy="0"/>
        </a:xfrm>
      </p:grpSpPr>
      <p:sp>
        <p:nvSpPr>
          <p:cNvPr id="280" name="Google Shape;280;p9"/>
          <p:cNvSpPr/>
          <p:nvPr/>
        </p:nvSpPr>
        <p:spPr>
          <a:xfrm>
            <a:off x="5877232" y="0"/>
            <a:ext cx="3266767" cy="6857999"/>
          </a:xfrm>
          <a:prstGeom prst="rect">
            <a:avLst/>
          </a:prstGeom>
          <a:blipFill rotWithShape="1">
            <a:blip r:embed="rId3">
              <a:alphaModFix amt="60000"/>
            </a:blip>
            <a:tile tx="0" ty="-704850" sx="92000" sy="89000" flip="xy" algn="ctr"/>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281" name="Google Shape;281;p9"/>
          <p:cNvSpPr txBox="1">
            <a:spLocks noGrp="1"/>
          </p:cNvSpPr>
          <p:nvPr>
            <p:ph type="title"/>
          </p:nvPr>
        </p:nvSpPr>
        <p:spPr>
          <a:xfrm>
            <a:off x="5877232" y="639763"/>
            <a:ext cx="3016961" cy="517737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500"/>
              <a:buFont typeface="Rockwell"/>
              <a:buNone/>
            </a:pPr>
            <a:r>
              <a:rPr lang="en-US" sz="3500"/>
              <a:t>WHO CAN BE A VICTIM OR HARASSER-</a:t>
            </a:r>
            <a:endParaRPr/>
          </a:p>
        </p:txBody>
      </p:sp>
      <p:sp>
        <p:nvSpPr>
          <p:cNvPr id="300" name="Google Shape;300;p9"/>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grpSp>
        <p:nvGrpSpPr>
          <p:cNvPr id="282" name="Google Shape;282;p9"/>
          <p:cNvGrpSpPr/>
          <p:nvPr/>
        </p:nvGrpSpPr>
        <p:grpSpPr>
          <a:xfrm>
            <a:off x="8551293" y="6229681"/>
            <a:ext cx="342900" cy="457200"/>
            <a:chOff x="11361456" y="6195813"/>
            <a:chExt cx="548640" cy="548640"/>
          </a:xfrm>
        </p:grpSpPr>
        <p:sp>
          <p:nvSpPr>
            <p:cNvPr id="283" name="Google Shape;283;p9"/>
            <p:cNvSpPr/>
            <p:nvPr/>
          </p:nvSpPr>
          <p:spPr>
            <a:xfrm>
              <a:off x="11361456" y="6195813"/>
              <a:ext cx="548640" cy="548640"/>
            </a:xfrm>
            <a:prstGeom prst="ellipse">
              <a:avLst/>
            </a:prstGeom>
            <a:blipFill rotWithShape="1">
              <a:blip r:embed="rId4">
                <a:alphaModFix/>
              </a:blip>
              <a:tile tx="50800" ty="0" sx="85000" sy="85000" flip="none" algn="tl"/>
            </a:blip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2000"/>
                <a:buFont typeface="Rockwell"/>
                <a:buNone/>
              </a:pPr>
              <a:endParaRPr sz="2000" b="1" i="0" u="none" strike="noStrike" cap="none">
                <a:solidFill>
                  <a:srgbClr val="FFFFFF"/>
                </a:solidFill>
                <a:latin typeface="Rockwell"/>
                <a:ea typeface="Rockwell"/>
                <a:cs typeface="Rockwell"/>
                <a:sym typeface="Rockwell"/>
              </a:endParaRPr>
            </a:p>
          </p:txBody>
        </p:sp>
        <p:sp>
          <p:nvSpPr>
            <p:cNvPr id="284" name="Google Shape;284;p9"/>
            <p:cNvSpPr/>
            <p:nvPr/>
          </p:nvSpPr>
          <p:spPr>
            <a:xfrm>
              <a:off x="11396488" y="6230844"/>
              <a:ext cx="478576" cy="478578"/>
            </a:xfrm>
            <a:prstGeom prst="ellipse">
              <a:avLst/>
            </a:prstGeom>
            <a:noFill/>
            <a:ln w="127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Rockwell"/>
                <a:buNone/>
              </a:pPr>
              <a:endParaRPr sz="1800" b="0" i="0" u="none" strike="noStrike" cap="none">
                <a:solidFill>
                  <a:srgbClr val="FFFFFF"/>
                </a:solidFill>
                <a:latin typeface="Calibri"/>
                <a:ea typeface="Calibri"/>
                <a:cs typeface="Calibri"/>
                <a:sym typeface="Calibri"/>
              </a:endParaRPr>
            </a:p>
          </p:txBody>
        </p:sp>
      </p:grpSp>
      <p:grpSp>
        <p:nvGrpSpPr>
          <p:cNvPr id="285" name="Google Shape;285;p9"/>
          <p:cNvGrpSpPr/>
          <p:nvPr/>
        </p:nvGrpSpPr>
        <p:grpSpPr>
          <a:xfrm>
            <a:off x="466725" y="640750"/>
            <a:ext cx="4929186" cy="5586024"/>
            <a:chOff x="0" y="987"/>
            <a:chExt cx="4929186" cy="5586024"/>
          </a:xfrm>
        </p:grpSpPr>
        <p:sp>
          <p:nvSpPr>
            <p:cNvPr id="286" name="Google Shape;286;p9"/>
            <p:cNvSpPr/>
            <p:nvPr/>
          </p:nvSpPr>
          <p:spPr>
            <a:xfrm>
              <a:off x="0" y="4206383"/>
              <a:ext cx="4929186" cy="1380628"/>
            </a:xfrm>
            <a:prstGeom prst="rect">
              <a:avLst/>
            </a:prstGeom>
            <a:solidFill>
              <a:schemeClr val="accent5"/>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9"/>
            <p:cNvSpPr txBox="1"/>
            <p:nvPr/>
          </p:nvSpPr>
          <p:spPr>
            <a:xfrm>
              <a:off x="0" y="4206383"/>
              <a:ext cx="4929186" cy="1380628"/>
            </a:xfrm>
            <a:prstGeom prst="rect">
              <a:avLst/>
            </a:prstGeom>
            <a:noFill/>
            <a:ln>
              <a:noFill/>
            </a:ln>
          </p:spPr>
          <p:txBody>
            <a:bodyPr spcFirstLastPara="1" wrap="square" lIns="128000" tIns="128000" rIns="128000" bIns="128000" anchor="ctr" anchorCtr="0">
              <a:noAutofit/>
            </a:bodyPr>
            <a:lstStyle/>
            <a:p>
              <a:pPr marL="0" marR="0" lvl="0" indent="0" algn="ctr" rtl="0">
                <a:lnSpc>
                  <a:spcPct val="90000"/>
                </a:lnSpc>
                <a:spcBef>
                  <a:spcPts val="0"/>
                </a:spcBef>
                <a:spcAft>
                  <a:spcPts val="0"/>
                </a:spcAft>
                <a:buClr>
                  <a:schemeClr val="lt1"/>
                </a:buClr>
                <a:buSzPts val="1800"/>
                <a:buFont typeface="Rockwell"/>
                <a:buNone/>
              </a:pPr>
              <a:r>
                <a:rPr lang="en-US" sz="1800" b="0" i="0" u="none" strike="noStrike" cap="none">
                  <a:solidFill>
                    <a:schemeClr val="lt1"/>
                  </a:solidFill>
                  <a:latin typeface="Rockwell"/>
                  <a:ea typeface="Rockwell"/>
                  <a:cs typeface="Rockwell"/>
                  <a:sym typeface="Rockwell"/>
                </a:rPr>
                <a:t>Both victim and the harasser can be either a woman or a man, and the victim and harasser can be the same sex.</a:t>
              </a:r>
              <a:endParaRPr/>
            </a:p>
          </p:txBody>
        </p:sp>
        <p:sp>
          <p:nvSpPr>
            <p:cNvPr id="288" name="Google Shape;288;p9"/>
            <p:cNvSpPr/>
            <p:nvPr/>
          </p:nvSpPr>
          <p:spPr>
            <a:xfrm rot="10800000">
              <a:off x="0" y="2103685"/>
              <a:ext cx="4929186" cy="2123407"/>
            </a:xfrm>
            <a:prstGeom prst="upArrowCallout">
              <a:avLst>
                <a:gd name="adj1" fmla="val 25000"/>
                <a:gd name="adj2" fmla="val 25000"/>
                <a:gd name="adj3" fmla="val 25000"/>
                <a:gd name="adj4" fmla="val 64977"/>
              </a:avLst>
            </a:prstGeom>
            <a:solidFill>
              <a:srgbClr val="6E8C89"/>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9"/>
            <p:cNvSpPr txBox="1"/>
            <p:nvPr/>
          </p:nvSpPr>
          <p:spPr>
            <a:xfrm>
              <a:off x="0" y="2103685"/>
              <a:ext cx="4929186" cy="1379726"/>
            </a:xfrm>
            <a:prstGeom prst="rect">
              <a:avLst/>
            </a:prstGeom>
            <a:noFill/>
            <a:ln>
              <a:noFill/>
            </a:ln>
          </p:spPr>
          <p:txBody>
            <a:bodyPr spcFirstLastPara="1" wrap="square" lIns="128000" tIns="128000" rIns="128000" bIns="128000" anchor="ctr" anchorCtr="0">
              <a:noAutofit/>
            </a:bodyPr>
            <a:lstStyle/>
            <a:p>
              <a:pPr marL="0" marR="0" lvl="0" indent="0" algn="ctr" rtl="0">
                <a:lnSpc>
                  <a:spcPct val="90000"/>
                </a:lnSpc>
                <a:spcBef>
                  <a:spcPts val="0"/>
                </a:spcBef>
                <a:spcAft>
                  <a:spcPts val="0"/>
                </a:spcAft>
                <a:buClr>
                  <a:schemeClr val="lt1"/>
                </a:buClr>
                <a:buSzPts val="1800"/>
                <a:buFont typeface="Rockwell"/>
                <a:buNone/>
              </a:pPr>
              <a:r>
                <a:rPr lang="en-US" sz="1800" b="0" i="0" u="none" strike="noStrike" cap="none">
                  <a:solidFill>
                    <a:schemeClr val="lt1"/>
                  </a:solidFill>
                  <a:latin typeface="Rockwell"/>
                  <a:ea typeface="Rockwell"/>
                  <a:cs typeface="Rockwell"/>
                  <a:sym typeface="Rockwell"/>
                </a:rPr>
                <a:t>The victim does not have to be the person harassed, but can be anyone affected by the offensive conduct.</a:t>
              </a:r>
              <a:endParaRPr/>
            </a:p>
          </p:txBody>
        </p:sp>
        <p:sp>
          <p:nvSpPr>
            <p:cNvPr id="290" name="Google Shape;290;p9"/>
            <p:cNvSpPr/>
            <p:nvPr/>
          </p:nvSpPr>
          <p:spPr>
            <a:xfrm rot="10800000">
              <a:off x="0" y="987"/>
              <a:ext cx="4929186" cy="2123407"/>
            </a:xfrm>
            <a:prstGeom prst="upArrowCallout">
              <a:avLst>
                <a:gd name="adj1" fmla="val 25000"/>
                <a:gd name="adj2" fmla="val 25000"/>
                <a:gd name="adj3" fmla="val 25000"/>
                <a:gd name="adj4" fmla="val 64977"/>
              </a:avLst>
            </a:prstGeom>
            <a:solidFill>
              <a:srgbClr val="845C5C"/>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9"/>
            <p:cNvSpPr txBox="1"/>
            <p:nvPr/>
          </p:nvSpPr>
          <p:spPr>
            <a:xfrm>
              <a:off x="0" y="987"/>
              <a:ext cx="4929186" cy="745315"/>
            </a:xfrm>
            <a:prstGeom prst="rect">
              <a:avLst/>
            </a:prstGeom>
            <a:noFill/>
            <a:ln>
              <a:noFill/>
            </a:ln>
          </p:spPr>
          <p:txBody>
            <a:bodyPr spcFirstLastPara="1" wrap="square" lIns="128000" tIns="128000" rIns="128000" bIns="128000" anchor="ctr" anchorCtr="0">
              <a:noAutofit/>
            </a:bodyPr>
            <a:lstStyle/>
            <a:p>
              <a:pPr marL="0" marR="0" lvl="0" indent="0" algn="ctr" rtl="0">
                <a:lnSpc>
                  <a:spcPct val="90000"/>
                </a:lnSpc>
                <a:spcBef>
                  <a:spcPts val="0"/>
                </a:spcBef>
                <a:spcAft>
                  <a:spcPts val="0"/>
                </a:spcAft>
                <a:buClr>
                  <a:schemeClr val="lt1"/>
                </a:buClr>
                <a:buSzPts val="1800"/>
                <a:buFont typeface="Rockwell"/>
                <a:buNone/>
              </a:pPr>
              <a:r>
                <a:rPr lang="en-US" sz="1800" b="0" i="0" u="none" strike="noStrike" cap="none" dirty="0">
                  <a:solidFill>
                    <a:schemeClr val="lt1"/>
                  </a:solidFill>
                  <a:latin typeface="Rockwell"/>
                  <a:ea typeface="Rockwell"/>
                  <a:cs typeface="Rockwell"/>
                  <a:sym typeface="Rockwell"/>
                </a:rPr>
                <a:t>The harasser can be </a:t>
              </a:r>
              <a:endParaRPr dirty="0"/>
            </a:p>
          </p:txBody>
        </p:sp>
        <p:sp>
          <p:nvSpPr>
            <p:cNvPr id="292" name="Google Shape;292;p9"/>
            <p:cNvSpPr/>
            <p:nvPr/>
          </p:nvSpPr>
          <p:spPr>
            <a:xfrm>
              <a:off x="0" y="746303"/>
              <a:ext cx="1232296" cy="634898"/>
            </a:xfrm>
            <a:prstGeom prst="rect">
              <a:avLst/>
            </a:prstGeom>
            <a:solidFill>
              <a:srgbClr val="DBD7D7">
                <a:alpha val="89803"/>
              </a:srgbClr>
            </a:solidFill>
            <a:ln w="12700" cap="flat" cmpd="sng">
              <a:solidFill>
                <a:srgbClr val="DBD7D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9"/>
            <p:cNvSpPr txBox="1"/>
            <p:nvPr/>
          </p:nvSpPr>
          <p:spPr>
            <a:xfrm>
              <a:off x="0" y="746303"/>
              <a:ext cx="1232296" cy="634898"/>
            </a:xfrm>
            <a:prstGeom prst="rect">
              <a:avLst/>
            </a:prstGeom>
            <a:noFill/>
            <a:ln>
              <a:noFill/>
            </a:ln>
          </p:spPr>
          <p:txBody>
            <a:bodyPr spcFirstLastPara="1" wrap="square" lIns="92450" tIns="16500" rIns="92450" bIns="16500" anchor="ctr" anchorCtr="0">
              <a:noAutofit/>
            </a:bodyPr>
            <a:lstStyle/>
            <a:p>
              <a:pPr marL="0" marR="0" lvl="0" indent="0" algn="ctr" rtl="0">
                <a:lnSpc>
                  <a:spcPct val="90000"/>
                </a:lnSpc>
                <a:spcBef>
                  <a:spcPts val="0"/>
                </a:spcBef>
                <a:spcAft>
                  <a:spcPts val="0"/>
                </a:spcAft>
                <a:buClr>
                  <a:schemeClr val="dk1"/>
                </a:buClr>
                <a:buSzPts val="1300"/>
                <a:buFont typeface="Rockwell"/>
                <a:buNone/>
              </a:pPr>
              <a:r>
                <a:rPr lang="en-US" sz="1300" b="0" i="0" u="none" strike="noStrike" cap="none" dirty="0">
                  <a:solidFill>
                    <a:schemeClr val="dk1"/>
                  </a:solidFill>
                  <a:latin typeface="Rockwell"/>
                  <a:ea typeface="Rockwell"/>
                  <a:cs typeface="Rockwell"/>
                  <a:sym typeface="Rockwell"/>
                </a:rPr>
                <a:t>A </a:t>
              </a:r>
              <a:r>
                <a:rPr lang="en-US" sz="1300" b="0" i="0" u="none" strike="noStrike" cap="none" dirty="0" smtClean="0">
                  <a:solidFill>
                    <a:schemeClr val="dk1"/>
                  </a:solidFill>
                  <a:latin typeface="Rockwell"/>
                  <a:ea typeface="Rockwell"/>
                  <a:cs typeface="Rockwell"/>
                  <a:sym typeface="Rockwell"/>
                </a:rPr>
                <a:t>supervisor or supervisor </a:t>
              </a:r>
              <a:r>
                <a:rPr lang="en-US" sz="1300" b="0" i="0" u="none" strike="noStrike" cap="none" dirty="0">
                  <a:solidFill>
                    <a:schemeClr val="dk1"/>
                  </a:solidFill>
                  <a:latin typeface="Rockwell"/>
                  <a:ea typeface="Rockwell"/>
                  <a:cs typeface="Rockwell"/>
                  <a:sym typeface="Rockwell"/>
                </a:rPr>
                <a:t>in another area</a:t>
              </a:r>
              <a:endParaRPr dirty="0"/>
            </a:p>
          </p:txBody>
        </p:sp>
        <p:sp>
          <p:nvSpPr>
            <p:cNvPr id="294" name="Google Shape;294;p9"/>
            <p:cNvSpPr/>
            <p:nvPr/>
          </p:nvSpPr>
          <p:spPr>
            <a:xfrm>
              <a:off x="1232296" y="746303"/>
              <a:ext cx="1232296" cy="634898"/>
            </a:xfrm>
            <a:prstGeom prst="rect">
              <a:avLst/>
            </a:prstGeom>
            <a:solidFill>
              <a:srgbClr val="D9D4D4">
                <a:alpha val="89803"/>
              </a:srgbClr>
            </a:solidFill>
            <a:ln w="12700" cap="flat" cmpd="sng">
              <a:solidFill>
                <a:srgbClr val="DBD7D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9"/>
            <p:cNvSpPr txBox="1"/>
            <p:nvPr/>
          </p:nvSpPr>
          <p:spPr>
            <a:xfrm>
              <a:off x="1232296" y="746303"/>
              <a:ext cx="1232296" cy="634898"/>
            </a:xfrm>
            <a:prstGeom prst="rect">
              <a:avLst/>
            </a:prstGeom>
            <a:noFill/>
            <a:ln>
              <a:noFill/>
            </a:ln>
          </p:spPr>
          <p:txBody>
            <a:bodyPr spcFirstLastPara="1" wrap="square" lIns="92450" tIns="16500" rIns="92450" bIns="16500" anchor="ctr" anchorCtr="0">
              <a:noAutofit/>
            </a:bodyPr>
            <a:lstStyle/>
            <a:p>
              <a:pPr marL="0" marR="0" lvl="0" indent="0" algn="ctr" rtl="0">
                <a:lnSpc>
                  <a:spcPct val="90000"/>
                </a:lnSpc>
                <a:spcBef>
                  <a:spcPts val="0"/>
                </a:spcBef>
                <a:spcAft>
                  <a:spcPts val="0"/>
                </a:spcAft>
                <a:buClr>
                  <a:schemeClr val="dk1"/>
                </a:buClr>
                <a:buSzPts val="1300"/>
                <a:buFont typeface="Rockwell"/>
                <a:buNone/>
              </a:pPr>
              <a:r>
                <a:rPr lang="en-US" sz="1300" b="0" i="0" u="none" strike="noStrike" cap="none">
                  <a:solidFill>
                    <a:schemeClr val="dk1"/>
                  </a:solidFill>
                  <a:latin typeface="Rockwell"/>
                  <a:ea typeface="Rockwell"/>
                  <a:cs typeface="Rockwell"/>
                  <a:sym typeface="Rockwell"/>
                </a:rPr>
                <a:t>An agent of the employer</a:t>
              </a:r>
              <a:endParaRPr/>
            </a:p>
          </p:txBody>
        </p:sp>
        <p:sp>
          <p:nvSpPr>
            <p:cNvPr id="296" name="Google Shape;296;p9"/>
            <p:cNvSpPr/>
            <p:nvPr/>
          </p:nvSpPr>
          <p:spPr>
            <a:xfrm>
              <a:off x="2464593" y="746303"/>
              <a:ext cx="1232296" cy="634898"/>
            </a:xfrm>
            <a:prstGeom prst="rect">
              <a:avLst/>
            </a:prstGeom>
            <a:solidFill>
              <a:srgbClr val="D9D1D1">
                <a:alpha val="89803"/>
              </a:srgbClr>
            </a:solidFill>
            <a:ln w="12700" cap="flat" cmpd="sng">
              <a:solidFill>
                <a:srgbClr val="DBD7D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9"/>
            <p:cNvSpPr txBox="1"/>
            <p:nvPr/>
          </p:nvSpPr>
          <p:spPr>
            <a:xfrm>
              <a:off x="2464593" y="746303"/>
              <a:ext cx="1232296" cy="634898"/>
            </a:xfrm>
            <a:prstGeom prst="rect">
              <a:avLst/>
            </a:prstGeom>
            <a:noFill/>
            <a:ln>
              <a:noFill/>
            </a:ln>
          </p:spPr>
          <p:txBody>
            <a:bodyPr spcFirstLastPara="1" wrap="square" lIns="92450" tIns="16500" rIns="92450" bIns="16500" anchor="ctr" anchorCtr="0">
              <a:noAutofit/>
            </a:bodyPr>
            <a:lstStyle/>
            <a:p>
              <a:pPr marL="0" marR="0" lvl="0" indent="0" algn="ctr" rtl="0">
                <a:lnSpc>
                  <a:spcPct val="90000"/>
                </a:lnSpc>
                <a:spcBef>
                  <a:spcPts val="0"/>
                </a:spcBef>
                <a:spcAft>
                  <a:spcPts val="0"/>
                </a:spcAft>
                <a:buClr>
                  <a:schemeClr val="dk1"/>
                </a:buClr>
                <a:buSzPts val="1300"/>
                <a:buFont typeface="Rockwell"/>
                <a:buNone/>
              </a:pPr>
              <a:r>
                <a:rPr lang="en-US" sz="1300" b="0" i="0" u="none" strike="noStrike" cap="none">
                  <a:solidFill>
                    <a:schemeClr val="dk1"/>
                  </a:solidFill>
                  <a:latin typeface="Rockwell"/>
                  <a:ea typeface="Rockwell"/>
                  <a:cs typeface="Rockwell"/>
                  <a:sym typeface="Rockwell"/>
                </a:rPr>
                <a:t>A co-worker</a:t>
              </a:r>
              <a:endParaRPr/>
            </a:p>
          </p:txBody>
        </p:sp>
        <p:sp>
          <p:nvSpPr>
            <p:cNvPr id="298" name="Google Shape;298;p9"/>
            <p:cNvSpPr/>
            <p:nvPr/>
          </p:nvSpPr>
          <p:spPr>
            <a:xfrm>
              <a:off x="3696890" y="746303"/>
              <a:ext cx="1232296" cy="634898"/>
            </a:xfrm>
            <a:prstGeom prst="rect">
              <a:avLst/>
            </a:prstGeom>
            <a:solidFill>
              <a:srgbClr val="D7CFCF">
                <a:alpha val="89803"/>
              </a:srgbClr>
            </a:solidFill>
            <a:ln w="12700" cap="flat" cmpd="sng">
              <a:solidFill>
                <a:srgbClr val="DBD7D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9"/>
            <p:cNvSpPr txBox="1"/>
            <p:nvPr/>
          </p:nvSpPr>
          <p:spPr>
            <a:xfrm>
              <a:off x="3696890" y="746303"/>
              <a:ext cx="1232296" cy="634898"/>
            </a:xfrm>
            <a:prstGeom prst="rect">
              <a:avLst/>
            </a:prstGeom>
            <a:noFill/>
            <a:ln>
              <a:noFill/>
            </a:ln>
          </p:spPr>
          <p:txBody>
            <a:bodyPr spcFirstLastPara="1" wrap="square" lIns="92450" tIns="16500" rIns="92450" bIns="16500" anchor="ctr" anchorCtr="0">
              <a:noAutofit/>
            </a:bodyPr>
            <a:lstStyle/>
            <a:p>
              <a:pPr marL="0" marR="0" lvl="0" indent="0" algn="ctr" rtl="0">
                <a:lnSpc>
                  <a:spcPct val="90000"/>
                </a:lnSpc>
                <a:spcBef>
                  <a:spcPts val="0"/>
                </a:spcBef>
                <a:spcAft>
                  <a:spcPts val="0"/>
                </a:spcAft>
                <a:buClr>
                  <a:schemeClr val="dk1"/>
                </a:buClr>
                <a:buSzPts val="1300"/>
                <a:buFont typeface="Rockwell"/>
                <a:buNone/>
              </a:pPr>
              <a:r>
                <a:rPr lang="en-US" sz="1300" b="0" i="0" u="none" strike="noStrike" cap="none">
                  <a:solidFill>
                    <a:schemeClr val="dk1"/>
                  </a:solidFill>
                  <a:latin typeface="Rockwell"/>
                  <a:ea typeface="Rockwell"/>
                  <a:cs typeface="Rockwell"/>
                  <a:sym typeface="Rockwell"/>
                </a:rPr>
                <a:t>A non-employee</a:t>
              </a:r>
              <a:endParaRPr/>
            </a:p>
          </p:txBody>
        </p:sp>
      </p:gr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
        <p:cNvGrpSpPr/>
        <p:nvPr/>
      </p:nvGrpSpPr>
      <p:grpSpPr>
        <a:xfrm>
          <a:off x="0" y="0"/>
          <a:ext cx="0" cy="0"/>
          <a:chOff x="0" y="0"/>
          <a:chExt cx="0" cy="0"/>
        </a:xfrm>
      </p:grpSpPr>
      <p:sp>
        <p:nvSpPr>
          <p:cNvPr id="305" name="Google Shape;305;p10"/>
          <p:cNvSpPr/>
          <p:nvPr/>
        </p:nvSpPr>
        <p:spPr>
          <a:xfrm>
            <a:off x="2286" y="0"/>
            <a:ext cx="9141714" cy="6858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306" name="Google Shape;306;p10"/>
          <p:cNvSpPr/>
          <p:nvPr/>
        </p:nvSpPr>
        <p:spPr>
          <a:xfrm>
            <a:off x="795776" y="1679569"/>
            <a:ext cx="2624148" cy="3498858"/>
          </a:xfrm>
          <a:prstGeom prst="ellipse">
            <a:avLst/>
          </a:prstGeom>
          <a:blipFill rotWithShape="1">
            <a:blip r:embed="rId3">
              <a:alphaModFix/>
            </a:blip>
            <a:tile tx="0" ty="0" sx="85000" sy="85000" flip="none" algn="tl"/>
          </a:blip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2000"/>
              <a:buFont typeface="Rockwell"/>
              <a:buNone/>
            </a:pPr>
            <a:endParaRPr sz="2000" b="1" i="0" u="none" strike="noStrike" cap="none">
              <a:solidFill>
                <a:srgbClr val="FFFFFF"/>
              </a:solidFill>
              <a:latin typeface="Rockwell"/>
              <a:ea typeface="Rockwell"/>
              <a:cs typeface="Rockwell"/>
              <a:sym typeface="Rockwell"/>
            </a:endParaRPr>
          </a:p>
        </p:txBody>
      </p:sp>
      <p:sp>
        <p:nvSpPr>
          <p:cNvPr id="307" name="Google Shape;307;p10"/>
          <p:cNvSpPr/>
          <p:nvPr/>
        </p:nvSpPr>
        <p:spPr>
          <a:xfrm>
            <a:off x="934600" y="1864667"/>
            <a:ext cx="2346500" cy="3128662"/>
          </a:xfrm>
          <a:prstGeom prst="ellipse">
            <a:avLst/>
          </a:prstGeom>
          <a:no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Rockwell"/>
              <a:buNone/>
            </a:pPr>
            <a:endParaRPr sz="1800" b="0" i="0" u="none" strike="noStrike" cap="none">
              <a:solidFill>
                <a:srgbClr val="FFFFFF"/>
              </a:solidFill>
              <a:latin typeface="Calibri"/>
              <a:ea typeface="Calibri"/>
              <a:cs typeface="Calibri"/>
              <a:sym typeface="Calibri"/>
            </a:endParaRPr>
          </a:p>
        </p:txBody>
      </p:sp>
      <p:sp>
        <p:nvSpPr>
          <p:cNvPr id="308" name="Google Shape;308;p10"/>
          <p:cNvSpPr txBox="1">
            <a:spLocks noGrp="1"/>
          </p:cNvSpPr>
          <p:nvPr>
            <p:ph type="title"/>
          </p:nvPr>
        </p:nvSpPr>
        <p:spPr>
          <a:xfrm>
            <a:off x="642498" y="2208545"/>
            <a:ext cx="2930703" cy="25290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600"/>
              <a:buFont typeface="Rockwell"/>
              <a:buNone/>
            </a:pPr>
            <a:r>
              <a:rPr lang="en-US" sz="2600">
                <a:solidFill>
                  <a:srgbClr val="FFFFFF"/>
                </a:solidFill>
              </a:rPr>
              <a:t>TITLE IX AND CASE LAW REQUIRE:</a:t>
            </a:r>
            <a:br>
              <a:rPr lang="en-US" sz="2600">
                <a:solidFill>
                  <a:srgbClr val="FFFFFF"/>
                </a:solidFill>
              </a:rPr>
            </a:br>
            <a:endParaRPr sz="2600">
              <a:solidFill>
                <a:srgbClr val="FFFFFF"/>
              </a:solidFill>
            </a:endParaRPr>
          </a:p>
        </p:txBody>
      </p:sp>
      <p:sp>
        <p:nvSpPr>
          <p:cNvPr id="317" name="Google Shape;317;p10"/>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sp>
        <p:nvSpPr>
          <p:cNvPr id="309" name="Google Shape;309;p10"/>
          <p:cNvSpPr/>
          <p:nvPr/>
        </p:nvSpPr>
        <p:spPr>
          <a:xfrm rot="5400000">
            <a:off x="2169508" y="3398744"/>
            <a:ext cx="3657600" cy="60512"/>
          </a:xfrm>
          <a:prstGeom prst="rect">
            <a:avLst/>
          </a:prstGeom>
          <a:blipFill rotWithShape="1">
            <a:blip r:embed="rId4">
              <a:alphaModFix amt="85000"/>
            </a:blip>
            <a:tile tx="0" ty="-717550" sx="92000" sy="89000" flip="xy" algn="ctr"/>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0" name="Google Shape;310;p10"/>
          <p:cNvGrpSpPr/>
          <p:nvPr/>
        </p:nvGrpSpPr>
        <p:grpSpPr>
          <a:xfrm>
            <a:off x="4561284" y="317092"/>
            <a:ext cx="3856434" cy="6311951"/>
            <a:chOff x="0" y="8866"/>
            <a:chExt cx="3856434" cy="6311951"/>
          </a:xfrm>
        </p:grpSpPr>
        <p:sp>
          <p:nvSpPr>
            <p:cNvPr id="311" name="Google Shape;311;p10"/>
            <p:cNvSpPr/>
            <p:nvPr/>
          </p:nvSpPr>
          <p:spPr>
            <a:xfrm>
              <a:off x="0" y="8866"/>
              <a:ext cx="3856434" cy="2004539"/>
            </a:xfrm>
            <a:prstGeom prst="roundRect">
              <a:avLst>
                <a:gd name="adj" fmla="val 16667"/>
              </a:avLst>
            </a:prstGeom>
            <a:solidFill>
              <a:srgbClr val="9B2B1C"/>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0"/>
            <p:cNvSpPr txBox="1"/>
            <p:nvPr/>
          </p:nvSpPr>
          <p:spPr>
            <a:xfrm>
              <a:off x="97854" y="106720"/>
              <a:ext cx="3660726" cy="1808831"/>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Rockwell"/>
                <a:buNone/>
              </a:pPr>
              <a:r>
                <a:rPr lang="en-US" sz="2400" b="0" i="0" u="none" strike="noStrike" cap="none">
                  <a:solidFill>
                    <a:schemeClr val="lt1"/>
                  </a:solidFill>
                  <a:latin typeface="Rockwell"/>
                  <a:ea typeface="Rockwell"/>
                  <a:cs typeface="Rockwell"/>
                  <a:sym typeface="Rockwell"/>
                </a:rPr>
                <a:t>STOP -- Bring an end to the discriminatory conduct.</a:t>
              </a:r>
              <a:endParaRPr/>
            </a:p>
          </p:txBody>
        </p:sp>
        <p:sp>
          <p:nvSpPr>
            <p:cNvPr id="313" name="Google Shape;313;p10"/>
            <p:cNvSpPr/>
            <p:nvPr/>
          </p:nvSpPr>
          <p:spPr>
            <a:xfrm>
              <a:off x="0" y="2137245"/>
              <a:ext cx="3856434" cy="2004539"/>
            </a:xfrm>
            <a:prstGeom prst="roundRect">
              <a:avLst>
                <a:gd name="adj" fmla="val 16667"/>
              </a:avLst>
            </a:prstGeom>
            <a:solidFill>
              <a:srgbClr val="A3633D"/>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0"/>
            <p:cNvSpPr txBox="1"/>
            <p:nvPr/>
          </p:nvSpPr>
          <p:spPr>
            <a:xfrm>
              <a:off x="97854" y="2235099"/>
              <a:ext cx="3660726" cy="1808831"/>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Rockwell"/>
                <a:buNone/>
              </a:pPr>
              <a:r>
                <a:rPr lang="en-US" sz="2400" b="0" i="0" u="none" strike="noStrike" cap="none">
                  <a:solidFill>
                    <a:schemeClr val="lt1"/>
                  </a:solidFill>
                  <a:latin typeface="Rockwell"/>
                  <a:ea typeface="Rockwell"/>
                  <a:cs typeface="Rockwell"/>
                  <a:sym typeface="Rockwell"/>
                </a:rPr>
                <a:t>PREVENT -- Take steps reasonably calculated to prevent the future reoccurrence of the discriminatory conduct.</a:t>
              </a:r>
              <a:endParaRPr/>
            </a:p>
          </p:txBody>
        </p:sp>
        <p:sp>
          <p:nvSpPr>
            <p:cNvPr id="315" name="Google Shape;315;p10"/>
            <p:cNvSpPr/>
            <p:nvPr/>
          </p:nvSpPr>
          <p:spPr>
            <a:xfrm>
              <a:off x="0" y="4265624"/>
              <a:ext cx="3856434" cy="2055193"/>
            </a:xfrm>
            <a:prstGeom prst="roundRect">
              <a:avLst>
                <a:gd name="adj" fmla="val 16667"/>
              </a:avLst>
            </a:prstGeom>
            <a:solidFill>
              <a:srgbClr val="A28C67"/>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0"/>
            <p:cNvSpPr txBox="1"/>
            <p:nvPr/>
          </p:nvSpPr>
          <p:spPr>
            <a:xfrm>
              <a:off x="100326" y="4365950"/>
              <a:ext cx="3655782" cy="1854541"/>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Rockwell"/>
                <a:buNone/>
              </a:pPr>
              <a:r>
                <a:rPr lang="en-US" sz="2400" b="0" i="0" u="none" strike="noStrike" cap="none">
                  <a:solidFill>
                    <a:schemeClr val="lt1"/>
                  </a:solidFill>
                  <a:latin typeface="Rockwell"/>
                  <a:ea typeface="Rockwell"/>
                  <a:cs typeface="Rockwell"/>
                  <a:sym typeface="Rockwell"/>
                </a:rPr>
                <a:t>REMEDY -- Restore the reporting party as best you can to their pre deprivation status.</a:t>
              </a:r>
              <a:endParaRPr/>
            </a:p>
          </p:txBody>
        </p:sp>
      </p:gr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1"/>
        <p:cNvGrpSpPr/>
        <p:nvPr/>
      </p:nvGrpSpPr>
      <p:grpSpPr>
        <a:xfrm>
          <a:off x="0" y="0"/>
          <a:ext cx="0" cy="0"/>
          <a:chOff x="0" y="0"/>
          <a:chExt cx="0" cy="0"/>
        </a:xfrm>
      </p:grpSpPr>
      <p:sp>
        <p:nvSpPr>
          <p:cNvPr id="322" name="Google Shape;322;p11"/>
          <p:cNvSpPr/>
          <p:nvPr/>
        </p:nvSpPr>
        <p:spPr>
          <a:xfrm>
            <a:off x="5540128" y="0"/>
            <a:ext cx="3603872" cy="6857999"/>
          </a:xfrm>
          <a:prstGeom prst="rect">
            <a:avLst/>
          </a:prstGeom>
          <a:blipFill rotWithShape="1">
            <a:blip r:embed="rId3">
              <a:alphaModFix amt="60000"/>
            </a:blip>
            <a:tile tx="0" ty="-704850" sx="92000" sy="89000" flip="xy" algn="ctr"/>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323" name="Google Shape;323;p11"/>
          <p:cNvSpPr txBox="1">
            <a:spLocks noGrp="1"/>
          </p:cNvSpPr>
          <p:nvPr>
            <p:ph type="title"/>
          </p:nvPr>
        </p:nvSpPr>
        <p:spPr>
          <a:xfrm rot="2370427">
            <a:off x="6228407" y="801737"/>
            <a:ext cx="3366638" cy="375938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500"/>
              <a:buFont typeface="Rockwell"/>
              <a:buNone/>
            </a:pPr>
            <a:r>
              <a:rPr lang="en-US" sz="3500" dirty="0"/>
              <a:t>PREVENTION</a:t>
            </a:r>
            <a:endParaRPr dirty="0"/>
          </a:p>
        </p:txBody>
      </p:sp>
      <p:sp>
        <p:nvSpPr>
          <p:cNvPr id="350" name="Google Shape;350;p11"/>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grpSp>
        <p:nvGrpSpPr>
          <p:cNvPr id="324" name="Google Shape;324;p11"/>
          <p:cNvGrpSpPr/>
          <p:nvPr/>
        </p:nvGrpSpPr>
        <p:grpSpPr>
          <a:xfrm>
            <a:off x="8551293" y="6229681"/>
            <a:ext cx="342900" cy="457200"/>
            <a:chOff x="11361456" y="6195813"/>
            <a:chExt cx="548640" cy="548640"/>
          </a:xfrm>
        </p:grpSpPr>
        <p:sp>
          <p:nvSpPr>
            <p:cNvPr id="325" name="Google Shape;325;p11"/>
            <p:cNvSpPr/>
            <p:nvPr/>
          </p:nvSpPr>
          <p:spPr>
            <a:xfrm>
              <a:off x="11361456" y="6195813"/>
              <a:ext cx="548640" cy="548640"/>
            </a:xfrm>
            <a:prstGeom prst="ellipse">
              <a:avLst/>
            </a:prstGeom>
            <a:blipFill rotWithShape="1">
              <a:blip r:embed="rId4">
                <a:alphaModFix/>
              </a:blip>
              <a:tile tx="50800" ty="0" sx="85000" sy="85000" flip="none" algn="tl"/>
            </a:blip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2000"/>
                <a:buFont typeface="Rockwell"/>
                <a:buNone/>
              </a:pPr>
              <a:endParaRPr sz="2000" b="1" i="0" u="none" strike="noStrike" cap="none">
                <a:solidFill>
                  <a:srgbClr val="FFFFFF"/>
                </a:solidFill>
                <a:latin typeface="Rockwell"/>
                <a:ea typeface="Rockwell"/>
                <a:cs typeface="Rockwell"/>
                <a:sym typeface="Rockwell"/>
              </a:endParaRPr>
            </a:p>
          </p:txBody>
        </p:sp>
        <p:sp>
          <p:nvSpPr>
            <p:cNvPr id="326" name="Google Shape;326;p11"/>
            <p:cNvSpPr/>
            <p:nvPr/>
          </p:nvSpPr>
          <p:spPr>
            <a:xfrm>
              <a:off x="11396488" y="6230844"/>
              <a:ext cx="478576" cy="478578"/>
            </a:xfrm>
            <a:prstGeom prst="ellipse">
              <a:avLst/>
            </a:prstGeom>
            <a:noFill/>
            <a:ln w="127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Rockwell"/>
                <a:buNone/>
              </a:pPr>
              <a:endParaRPr sz="1800" b="0" i="0" u="none" strike="noStrike" cap="none">
                <a:solidFill>
                  <a:srgbClr val="FFFFFF"/>
                </a:solidFill>
                <a:latin typeface="Calibri"/>
                <a:ea typeface="Calibri"/>
                <a:cs typeface="Calibri"/>
                <a:sym typeface="Calibri"/>
              </a:endParaRPr>
            </a:p>
          </p:txBody>
        </p:sp>
      </p:grpSp>
      <p:grpSp>
        <p:nvGrpSpPr>
          <p:cNvPr id="327" name="Google Shape;327;p11"/>
          <p:cNvGrpSpPr/>
          <p:nvPr/>
        </p:nvGrpSpPr>
        <p:grpSpPr>
          <a:xfrm>
            <a:off x="471710" y="129186"/>
            <a:ext cx="5982522" cy="6061859"/>
            <a:chOff x="4985" y="36718"/>
            <a:chExt cx="5982522" cy="6061859"/>
          </a:xfrm>
        </p:grpSpPr>
        <p:sp>
          <p:nvSpPr>
            <p:cNvPr id="328" name="Google Shape;328;p11"/>
            <p:cNvSpPr/>
            <p:nvPr/>
          </p:nvSpPr>
          <p:spPr>
            <a:xfrm>
              <a:off x="2684018" y="753067"/>
              <a:ext cx="553652" cy="91440"/>
            </a:xfrm>
            <a:custGeom>
              <a:avLst/>
              <a:gdLst/>
              <a:ahLst/>
              <a:cxnLst/>
              <a:rect l="l" t="t" r="r" b="b"/>
              <a:pathLst>
                <a:path w="120000" h="120000" extrusionOk="0">
                  <a:moveTo>
                    <a:pt x="0" y="60000"/>
                  </a:moveTo>
                  <a:lnTo>
                    <a:pt x="120000" y="60000"/>
                  </a:lnTo>
                </a:path>
              </a:pathLst>
            </a:custGeom>
            <a:noFill/>
            <a:ln w="9525" cap="flat" cmpd="sng">
              <a:solidFill>
                <a:srgbClr val="9B2B1C"/>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1"/>
            <p:cNvSpPr txBox="1"/>
            <p:nvPr/>
          </p:nvSpPr>
          <p:spPr>
            <a:xfrm>
              <a:off x="2946238" y="795863"/>
              <a:ext cx="29212" cy="5848"/>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Rockwell"/>
                <a:buNone/>
              </a:pPr>
              <a:endParaRPr sz="500" b="0" i="0" u="none" strike="noStrike" cap="none">
                <a:solidFill>
                  <a:schemeClr val="dk1"/>
                </a:solidFill>
                <a:latin typeface="Rockwell"/>
                <a:ea typeface="Rockwell"/>
                <a:cs typeface="Rockwell"/>
                <a:sym typeface="Rockwell"/>
              </a:endParaRPr>
            </a:p>
          </p:txBody>
        </p:sp>
        <p:sp>
          <p:nvSpPr>
            <p:cNvPr id="330" name="Google Shape;330;p11"/>
            <p:cNvSpPr/>
            <p:nvPr/>
          </p:nvSpPr>
          <p:spPr>
            <a:xfrm>
              <a:off x="4985" y="36718"/>
              <a:ext cx="2680832" cy="1524138"/>
            </a:xfrm>
            <a:prstGeom prst="rect">
              <a:avLst/>
            </a:prstGeom>
            <a:solidFill>
              <a:srgbClr val="9B2B1C"/>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1"/>
            <p:cNvSpPr txBox="1"/>
            <p:nvPr/>
          </p:nvSpPr>
          <p:spPr>
            <a:xfrm>
              <a:off x="4985" y="36718"/>
              <a:ext cx="2680832" cy="1524138"/>
            </a:xfrm>
            <a:prstGeom prst="rect">
              <a:avLst/>
            </a:prstGeom>
            <a:noFill/>
            <a:ln>
              <a:noFill/>
            </a:ln>
          </p:spPr>
          <p:txBody>
            <a:bodyPr spcFirstLastPara="1" wrap="square" lIns="124450" tIns="130650" rIns="124450" bIns="130650" anchor="ctr" anchorCtr="0">
              <a:noAutofit/>
            </a:bodyPr>
            <a:lstStyle/>
            <a:p>
              <a:pPr marL="0" marR="0" lvl="0" indent="0" algn="ctr" rtl="0">
                <a:lnSpc>
                  <a:spcPct val="90000"/>
                </a:lnSpc>
                <a:spcBef>
                  <a:spcPts val="0"/>
                </a:spcBef>
                <a:spcAft>
                  <a:spcPts val="0"/>
                </a:spcAft>
                <a:buClr>
                  <a:schemeClr val="lt1"/>
                </a:buClr>
                <a:buSzPts val="2000"/>
                <a:buFont typeface="Rockwell"/>
                <a:buNone/>
              </a:pPr>
              <a:r>
                <a:rPr lang="en-US" sz="2000" b="0" i="0" u="none" strike="noStrike" cap="none">
                  <a:solidFill>
                    <a:schemeClr val="lt1"/>
                  </a:solidFill>
                  <a:latin typeface="Rockwell"/>
                  <a:ea typeface="Rockwell"/>
                  <a:cs typeface="Rockwell"/>
                  <a:sym typeface="Rockwell"/>
                </a:rPr>
                <a:t>Clearly communicate that unwelcome harassing conduct will not be tolerated</a:t>
              </a:r>
              <a:endParaRPr/>
            </a:p>
          </p:txBody>
        </p:sp>
        <p:sp>
          <p:nvSpPr>
            <p:cNvPr id="332" name="Google Shape;332;p11"/>
            <p:cNvSpPr/>
            <p:nvPr/>
          </p:nvSpPr>
          <p:spPr>
            <a:xfrm>
              <a:off x="1275101" y="1559056"/>
              <a:ext cx="3265085" cy="553652"/>
            </a:xfrm>
            <a:custGeom>
              <a:avLst/>
              <a:gdLst/>
              <a:ahLst/>
              <a:cxnLst/>
              <a:rect l="l" t="t" r="r" b="b"/>
              <a:pathLst>
                <a:path w="120000" h="120000" extrusionOk="0">
                  <a:moveTo>
                    <a:pt x="120000" y="0"/>
                  </a:moveTo>
                  <a:lnTo>
                    <a:pt x="120000" y="63706"/>
                  </a:lnTo>
                  <a:lnTo>
                    <a:pt x="0" y="63706"/>
                  </a:lnTo>
                  <a:lnTo>
                    <a:pt x="0" y="120000"/>
                  </a:lnTo>
                </a:path>
              </a:pathLst>
            </a:custGeom>
            <a:noFill/>
            <a:ln w="9525" cap="flat" cmpd="sng">
              <a:solidFill>
                <a:srgbClr val="A0492C"/>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1"/>
            <p:cNvSpPr txBox="1"/>
            <p:nvPr/>
          </p:nvSpPr>
          <p:spPr>
            <a:xfrm>
              <a:off x="2824720" y="1832959"/>
              <a:ext cx="165847" cy="5848"/>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Rockwell"/>
                <a:buNone/>
              </a:pPr>
              <a:endParaRPr sz="500" b="0" i="0" u="none" strike="noStrike" cap="none">
                <a:solidFill>
                  <a:schemeClr val="dk1"/>
                </a:solidFill>
                <a:latin typeface="Rockwell"/>
                <a:ea typeface="Rockwell"/>
                <a:cs typeface="Rockwell"/>
                <a:sym typeface="Rockwell"/>
              </a:endParaRPr>
            </a:p>
          </p:txBody>
        </p:sp>
        <p:sp>
          <p:nvSpPr>
            <p:cNvPr id="334" name="Google Shape;334;p11"/>
            <p:cNvSpPr/>
            <p:nvPr/>
          </p:nvSpPr>
          <p:spPr>
            <a:xfrm>
              <a:off x="3270071" y="36718"/>
              <a:ext cx="2540230" cy="1524138"/>
            </a:xfrm>
            <a:prstGeom prst="rect">
              <a:avLst/>
            </a:prstGeom>
            <a:solidFill>
              <a:srgbClr val="9F4329"/>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1"/>
            <p:cNvSpPr txBox="1"/>
            <p:nvPr/>
          </p:nvSpPr>
          <p:spPr>
            <a:xfrm>
              <a:off x="3270071" y="36718"/>
              <a:ext cx="2540230" cy="1524138"/>
            </a:xfrm>
            <a:prstGeom prst="rect">
              <a:avLst/>
            </a:prstGeom>
            <a:noFill/>
            <a:ln>
              <a:noFill/>
            </a:ln>
          </p:spPr>
          <p:txBody>
            <a:bodyPr spcFirstLastPara="1" wrap="square" lIns="124450" tIns="130650" rIns="124450" bIns="130650" anchor="ctr" anchorCtr="0">
              <a:noAutofit/>
            </a:bodyPr>
            <a:lstStyle/>
            <a:p>
              <a:pPr marL="0" marR="0" lvl="0" indent="0" algn="ctr" rtl="0">
                <a:lnSpc>
                  <a:spcPct val="90000"/>
                </a:lnSpc>
                <a:spcBef>
                  <a:spcPts val="0"/>
                </a:spcBef>
                <a:spcAft>
                  <a:spcPts val="0"/>
                </a:spcAft>
                <a:buClr>
                  <a:schemeClr val="lt1"/>
                </a:buClr>
                <a:buSzPts val="1800"/>
                <a:buFont typeface="Rockwell"/>
                <a:buNone/>
              </a:pPr>
              <a:r>
                <a:rPr lang="en-US" sz="1800" b="0" i="0" u="none" strike="noStrike" cap="none">
                  <a:solidFill>
                    <a:schemeClr val="lt1"/>
                  </a:solidFill>
                  <a:latin typeface="Rockwell"/>
                  <a:ea typeface="Rockwell"/>
                  <a:cs typeface="Rockwell"/>
                  <a:sym typeface="Rockwell"/>
                </a:rPr>
                <a:t>See Grievance procedures Dothan City Schools website – Operations and Human Resource </a:t>
              </a:r>
              <a:r>
                <a:rPr lang="en-US" sz="2000" b="0" i="0" u="none" strike="noStrike" cap="none">
                  <a:solidFill>
                    <a:schemeClr val="lt1"/>
                  </a:solidFill>
                  <a:latin typeface="Rockwell"/>
                  <a:ea typeface="Rockwell"/>
                  <a:cs typeface="Rockwell"/>
                  <a:sym typeface="Rockwell"/>
                </a:rPr>
                <a:t>t</a:t>
              </a:r>
              <a:r>
                <a:rPr lang="en-US" sz="1300" b="0" i="0" u="none" strike="noStrike" cap="none">
                  <a:solidFill>
                    <a:schemeClr val="lt1"/>
                  </a:solidFill>
                  <a:latin typeface="Rockwell"/>
                  <a:ea typeface="Rockwell"/>
                  <a:cs typeface="Rockwell"/>
                  <a:sym typeface="Rockwell"/>
                </a:rPr>
                <a:t>ab</a:t>
              </a:r>
              <a:endParaRPr/>
            </a:p>
          </p:txBody>
        </p:sp>
        <p:sp>
          <p:nvSpPr>
            <p:cNvPr id="336" name="Google Shape;336;p11"/>
            <p:cNvSpPr/>
            <p:nvPr/>
          </p:nvSpPr>
          <p:spPr>
            <a:xfrm>
              <a:off x="2543416" y="2861459"/>
              <a:ext cx="553652" cy="91440"/>
            </a:xfrm>
            <a:custGeom>
              <a:avLst/>
              <a:gdLst/>
              <a:ahLst/>
              <a:cxnLst/>
              <a:rect l="l" t="t" r="r" b="b"/>
              <a:pathLst>
                <a:path w="120000" h="120000" extrusionOk="0">
                  <a:moveTo>
                    <a:pt x="0" y="60000"/>
                  </a:moveTo>
                  <a:lnTo>
                    <a:pt x="120000" y="60000"/>
                  </a:lnTo>
                </a:path>
              </a:pathLst>
            </a:custGeom>
            <a:noFill/>
            <a:ln w="9525" cap="flat" cmpd="sng">
              <a:solidFill>
                <a:srgbClr val="A3633D"/>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1"/>
            <p:cNvSpPr txBox="1"/>
            <p:nvPr/>
          </p:nvSpPr>
          <p:spPr>
            <a:xfrm>
              <a:off x="2805636" y="2904254"/>
              <a:ext cx="29212" cy="5848"/>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Rockwell"/>
                <a:buNone/>
              </a:pPr>
              <a:endParaRPr sz="500" b="0" i="0" u="none" strike="noStrike" cap="none">
                <a:solidFill>
                  <a:schemeClr val="dk1"/>
                </a:solidFill>
                <a:latin typeface="Rockwell"/>
                <a:ea typeface="Rockwell"/>
                <a:cs typeface="Rockwell"/>
                <a:sym typeface="Rockwell"/>
              </a:endParaRPr>
            </a:p>
          </p:txBody>
        </p:sp>
        <p:sp>
          <p:nvSpPr>
            <p:cNvPr id="338" name="Google Shape;338;p11"/>
            <p:cNvSpPr/>
            <p:nvPr/>
          </p:nvSpPr>
          <p:spPr>
            <a:xfrm>
              <a:off x="4985" y="2145109"/>
              <a:ext cx="2540230" cy="1524138"/>
            </a:xfrm>
            <a:prstGeom prst="rect">
              <a:avLst/>
            </a:prstGeom>
            <a:solidFill>
              <a:srgbClr val="A25936"/>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1"/>
            <p:cNvSpPr txBox="1"/>
            <p:nvPr/>
          </p:nvSpPr>
          <p:spPr>
            <a:xfrm>
              <a:off x="4985" y="2145109"/>
              <a:ext cx="2540230" cy="1524138"/>
            </a:xfrm>
            <a:prstGeom prst="rect">
              <a:avLst/>
            </a:prstGeom>
            <a:noFill/>
            <a:ln>
              <a:noFill/>
            </a:ln>
          </p:spPr>
          <p:txBody>
            <a:bodyPr spcFirstLastPara="1" wrap="square" lIns="124450" tIns="130650" rIns="124450" bIns="130650" anchor="ctr" anchorCtr="0">
              <a:noAutofit/>
            </a:bodyPr>
            <a:lstStyle/>
            <a:p>
              <a:pPr marL="0" marR="0" lvl="0" indent="0" algn="ctr" rtl="0">
                <a:lnSpc>
                  <a:spcPct val="90000"/>
                </a:lnSpc>
                <a:spcBef>
                  <a:spcPts val="0"/>
                </a:spcBef>
                <a:spcAft>
                  <a:spcPts val="0"/>
                </a:spcAft>
                <a:buClr>
                  <a:schemeClr val="lt1"/>
                </a:buClr>
                <a:buSzPts val="2000"/>
                <a:buFont typeface="Rockwell"/>
                <a:buNone/>
              </a:pPr>
              <a:r>
                <a:rPr lang="en-US" sz="2000" b="0" i="0" u="none" strike="noStrike" cap="none">
                  <a:solidFill>
                    <a:schemeClr val="lt1"/>
                  </a:solidFill>
                  <a:latin typeface="Rockwell"/>
                  <a:ea typeface="Rockwell"/>
                  <a:cs typeface="Rockwell"/>
                  <a:sym typeface="Rockwell"/>
                </a:rPr>
                <a:t>Provide anti-harassment training to managers and employees</a:t>
              </a:r>
              <a:endParaRPr/>
            </a:p>
          </p:txBody>
        </p:sp>
        <p:sp>
          <p:nvSpPr>
            <p:cNvPr id="340" name="Google Shape;340;p11"/>
            <p:cNvSpPr/>
            <p:nvPr/>
          </p:nvSpPr>
          <p:spPr>
            <a:xfrm>
              <a:off x="1434005" y="3667448"/>
              <a:ext cx="2965579" cy="594751"/>
            </a:xfrm>
            <a:custGeom>
              <a:avLst/>
              <a:gdLst/>
              <a:ahLst/>
              <a:cxnLst/>
              <a:rect l="l" t="t" r="r" b="b"/>
              <a:pathLst>
                <a:path w="120000" h="120000" extrusionOk="0">
                  <a:moveTo>
                    <a:pt x="120000" y="0"/>
                  </a:moveTo>
                  <a:lnTo>
                    <a:pt x="120000" y="63450"/>
                  </a:lnTo>
                  <a:lnTo>
                    <a:pt x="0" y="63450"/>
                  </a:lnTo>
                  <a:lnTo>
                    <a:pt x="0" y="120000"/>
                  </a:lnTo>
                </a:path>
              </a:pathLst>
            </a:custGeom>
            <a:noFill/>
            <a:ln w="9525" cap="flat" cmpd="sng">
              <a:solidFill>
                <a:srgbClr val="A57C50"/>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1"/>
            <p:cNvSpPr txBox="1"/>
            <p:nvPr/>
          </p:nvSpPr>
          <p:spPr>
            <a:xfrm>
              <a:off x="2841025" y="3961899"/>
              <a:ext cx="151539" cy="5848"/>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Rockwell"/>
                <a:buNone/>
              </a:pPr>
              <a:endParaRPr sz="500" b="0" i="0" u="none" strike="noStrike" cap="none">
                <a:solidFill>
                  <a:schemeClr val="dk1"/>
                </a:solidFill>
                <a:latin typeface="Rockwell"/>
                <a:ea typeface="Rockwell"/>
                <a:cs typeface="Rockwell"/>
                <a:sym typeface="Rockwell"/>
              </a:endParaRPr>
            </a:p>
          </p:txBody>
        </p:sp>
        <p:sp>
          <p:nvSpPr>
            <p:cNvPr id="342" name="Google Shape;342;p11"/>
            <p:cNvSpPr/>
            <p:nvPr/>
          </p:nvSpPr>
          <p:spPr>
            <a:xfrm>
              <a:off x="3129469" y="2145109"/>
              <a:ext cx="2540230" cy="1524138"/>
            </a:xfrm>
            <a:prstGeom prst="rect">
              <a:avLst/>
            </a:prstGeom>
            <a:solidFill>
              <a:srgbClr val="A46E44"/>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1"/>
            <p:cNvSpPr txBox="1"/>
            <p:nvPr/>
          </p:nvSpPr>
          <p:spPr>
            <a:xfrm>
              <a:off x="3129469" y="2145109"/>
              <a:ext cx="2540230" cy="1524138"/>
            </a:xfrm>
            <a:prstGeom prst="rect">
              <a:avLst/>
            </a:prstGeom>
            <a:noFill/>
            <a:ln>
              <a:noFill/>
            </a:ln>
          </p:spPr>
          <p:txBody>
            <a:bodyPr spcFirstLastPara="1" wrap="square" lIns="124450" tIns="130650" rIns="124450" bIns="130650" anchor="ctr" anchorCtr="0">
              <a:noAutofit/>
            </a:bodyPr>
            <a:lstStyle/>
            <a:p>
              <a:pPr marL="0" marR="0" lvl="0" indent="0" algn="ctr" rtl="0">
                <a:lnSpc>
                  <a:spcPct val="90000"/>
                </a:lnSpc>
                <a:spcBef>
                  <a:spcPts val="0"/>
                </a:spcBef>
                <a:spcAft>
                  <a:spcPts val="0"/>
                </a:spcAft>
                <a:buClr>
                  <a:schemeClr val="lt1"/>
                </a:buClr>
                <a:buSzPts val="2000"/>
                <a:buFont typeface="Rockwell"/>
                <a:buNone/>
              </a:pPr>
              <a:r>
                <a:rPr lang="en-US" sz="2000" b="0" i="0" u="none" strike="noStrike" cap="none" dirty="0">
                  <a:solidFill>
                    <a:schemeClr val="lt1"/>
                  </a:solidFill>
                  <a:latin typeface="Rockwell"/>
                  <a:ea typeface="Rockwell"/>
                  <a:cs typeface="Rockwell"/>
                  <a:sym typeface="Rockwell"/>
                </a:rPr>
                <a:t>Take immediate and appropriate action when an employee complains</a:t>
              </a:r>
              <a:endParaRPr dirty="0"/>
            </a:p>
          </p:txBody>
        </p:sp>
        <p:sp>
          <p:nvSpPr>
            <p:cNvPr id="344" name="Google Shape;344;p11"/>
            <p:cNvSpPr/>
            <p:nvPr/>
          </p:nvSpPr>
          <p:spPr>
            <a:xfrm>
              <a:off x="2861224" y="5130319"/>
              <a:ext cx="553652" cy="91440"/>
            </a:xfrm>
            <a:custGeom>
              <a:avLst/>
              <a:gdLst/>
              <a:ahLst/>
              <a:cxnLst/>
              <a:rect l="l" t="t" r="r" b="b"/>
              <a:pathLst>
                <a:path w="120000" h="120000" extrusionOk="0">
                  <a:moveTo>
                    <a:pt x="0" y="60000"/>
                  </a:moveTo>
                  <a:lnTo>
                    <a:pt x="120000" y="60000"/>
                  </a:lnTo>
                </a:path>
              </a:pathLst>
            </a:custGeom>
            <a:noFill/>
            <a:ln w="9525" cap="flat" cmpd="sng">
              <a:solidFill>
                <a:srgbClr val="A28C67"/>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1"/>
            <p:cNvSpPr txBox="1"/>
            <p:nvPr/>
          </p:nvSpPr>
          <p:spPr>
            <a:xfrm>
              <a:off x="3123444" y="5173115"/>
              <a:ext cx="29212" cy="5848"/>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Rockwell"/>
                <a:buNone/>
              </a:pPr>
              <a:endParaRPr sz="500" b="0" i="0" u="none" strike="noStrike" cap="none">
                <a:solidFill>
                  <a:schemeClr val="dk1"/>
                </a:solidFill>
                <a:latin typeface="Rockwell"/>
                <a:ea typeface="Rockwell"/>
                <a:cs typeface="Rockwell"/>
                <a:sym typeface="Rockwell"/>
              </a:endParaRPr>
            </a:p>
          </p:txBody>
        </p:sp>
        <p:sp>
          <p:nvSpPr>
            <p:cNvPr id="346" name="Google Shape;346;p11"/>
            <p:cNvSpPr/>
            <p:nvPr/>
          </p:nvSpPr>
          <p:spPr>
            <a:xfrm>
              <a:off x="4985" y="4294599"/>
              <a:ext cx="2858038" cy="1762879"/>
            </a:xfrm>
            <a:prstGeom prst="rect">
              <a:avLst/>
            </a:prstGeom>
            <a:solidFill>
              <a:srgbClr val="A57F54"/>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1"/>
            <p:cNvSpPr txBox="1"/>
            <p:nvPr/>
          </p:nvSpPr>
          <p:spPr>
            <a:xfrm>
              <a:off x="4985" y="4294599"/>
              <a:ext cx="2858038" cy="1762879"/>
            </a:xfrm>
            <a:prstGeom prst="rect">
              <a:avLst/>
            </a:prstGeom>
            <a:noFill/>
            <a:ln>
              <a:noFill/>
            </a:ln>
          </p:spPr>
          <p:txBody>
            <a:bodyPr spcFirstLastPara="1" wrap="square" lIns="124450" tIns="130650" rIns="124450" bIns="130650" anchor="ctr" anchorCtr="0">
              <a:noAutofit/>
            </a:bodyPr>
            <a:lstStyle/>
            <a:p>
              <a:pPr marL="0" marR="0" lvl="0" indent="0" algn="ctr" rtl="0">
                <a:lnSpc>
                  <a:spcPct val="90000"/>
                </a:lnSpc>
                <a:spcBef>
                  <a:spcPts val="0"/>
                </a:spcBef>
                <a:spcAft>
                  <a:spcPts val="0"/>
                </a:spcAft>
                <a:buClr>
                  <a:schemeClr val="lt1"/>
                </a:buClr>
                <a:buSzPts val="1800"/>
                <a:buFont typeface="Rockwell"/>
                <a:buNone/>
              </a:pPr>
              <a:r>
                <a:rPr lang="en-US" sz="1800" b="0" i="0" u="none" strike="noStrike" cap="none">
                  <a:solidFill>
                    <a:schemeClr val="lt1"/>
                  </a:solidFill>
                  <a:latin typeface="Rockwell"/>
                  <a:ea typeface="Rockwell"/>
                  <a:cs typeface="Rockwell"/>
                  <a:sym typeface="Rockwell"/>
                </a:rPr>
                <a:t>Strive to create an environment in which employees feel free to raise concerns and are confident that those concerns will be addresse</a:t>
              </a:r>
              <a:r>
                <a:rPr lang="en-US" sz="1300" b="0" i="0" u="none" strike="noStrike" cap="none">
                  <a:solidFill>
                    <a:schemeClr val="lt1"/>
                  </a:solidFill>
                  <a:latin typeface="Rockwell"/>
                  <a:ea typeface="Rockwell"/>
                  <a:cs typeface="Rockwell"/>
                  <a:sym typeface="Rockwell"/>
                </a:rPr>
                <a:t>d</a:t>
              </a:r>
              <a:endParaRPr/>
            </a:p>
          </p:txBody>
        </p:sp>
        <p:sp>
          <p:nvSpPr>
            <p:cNvPr id="348" name="Google Shape;348;p11"/>
            <p:cNvSpPr/>
            <p:nvPr/>
          </p:nvSpPr>
          <p:spPr>
            <a:xfrm>
              <a:off x="3447277" y="4253501"/>
              <a:ext cx="2540230" cy="1845076"/>
            </a:xfrm>
            <a:prstGeom prst="rect">
              <a:avLst/>
            </a:prstGeom>
            <a:solidFill>
              <a:srgbClr val="A28C67"/>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1"/>
            <p:cNvSpPr txBox="1"/>
            <p:nvPr/>
          </p:nvSpPr>
          <p:spPr>
            <a:xfrm>
              <a:off x="3447277" y="4253501"/>
              <a:ext cx="2540230" cy="1845076"/>
            </a:xfrm>
            <a:prstGeom prst="rect">
              <a:avLst/>
            </a:prstGeom>
            <a:noFill/>
            <a:ln>
              <a:noFill/>
            </a:ln>
          </p:spPr>
          <p:txBody>
            <a:bodyPr spcFirstLastPara="1" wrap="square" lIns="124450" tIns="130650" rIns="124450" bIns="130650" anchor="ctr" anchorCtr="0">
              <a:noAutofit/>
            </a:bodyPr>
            <a:lstStyle/>
            <a:p>
              <a:pPr marL="0" marR="0" lvl="0" indent="0" algn="ctr" rtl="0">
                <a:lnSpc>
                  <a:spcPct val="90000"/>
                </a:lnSpc>
                <a:spcBef>
                  <a:spcPts val="0"/>
                </a:spcBef>
                <a:spcAft>
                  <a:spcPts val="0"/>
                </a:spcAft>
                <a:buClr>
                  <a:schemeClr val="lt1"/>
                </a:buClr>
                <a:buSzPts val="1400"/>
                <a:buFont typeface="Rockwell"/>
                <a:buNone/>
              </a:pPr>
              <a:r>
                <a:rPr lang="en-US" sz="1400" b="0" i="0" u="none" strike="noStrike" cap="none">
                  <a:solidFill>
                    <a:schemeClr val="lt1"/>
                  </a:solidFill>
                  <a:latin typeface="Rockwell"/>
                  <a:ea typeface="Rockwell"/>
                  <a:cs typeface="Rockwell"/>
                  <a:sym typeface="Rockwell"/>
                </a:rPr>
                <a:t>Employees are encouraged to inform the harasser directly that the conduct is unwelcome and must stop and should report harassment to management at an early stage to prevent its escalation.</a:t>
              </a:r>
              <a:endParaRPr/>
            </a:p>
          </p:txBody>
        </p:sp>
      </p:gr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g8bc9c6d87c_1_20"/>
          <p:cNvPicPr preferRelativeResize="0"/>
          <p:nvPr/>
        </p:nvPicPr>
        <p:blipFill>
          <a:blip r:embed="rId3">
            <a:alphaModFix/>
          </a:blip>
          <a:stretch>
            <a:fillRect/>
          </a:stretch>
        </p:blipFill>
        <p:spPr>
          <a:xfrm>
            <a:off x="41650" y="62475"/>
            <a:ext cx="9060700" cy="6795525"/>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g8bc9c6d87c_1_27"/>
          <p:cNvSpPr txBox="1"/>
          <p:nvPr/>
        </p:nvSpPr>
        <p:spPr>
          <a:xfrm>
            <a:off x="957900" y="1540975"/>
            <a:ext cx="4650600" cy="247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Rockwell"/>
              <a:ea typeface="Rockwell"/>
              <a:cs typeface="Rockwell"/>
              <a:sym typeface="Rockwell"/>
            </a:endParaRPr>
          </a:p>
        </p:txBody>
      </p:sp>
      <p:pic>
        <p:nvPicPr>
          <p:cNvPr id="370" name="Google Shape;370;g8bc9c6d87c_1_27"/>
          <p:cNvPicPr preferRelativeResize="0"/>
          <p:nvPr/>
        </p:nvPicPr>
        <p:blipFill>
          <a:blip r:embed="rId3">
            <a:alphaModFix/>
          </a:blip>
          <a:stretch>
            <a:fillRect/>
          </a:stretch>
        </p:blipFill>
        <p:spPr>
          <a:xfrm>
            <a:off x="152400" y="0"/>
            <a:ext cx="8940822" cy="6705600"/>
          </a:xfrm>
          <a:prstGeom prst="rect">
            <a:avLst/>
          </a:prstGeom>
          <a:noFill/>
          <a:ln>
            <a:noFill/>
          </a:ln>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3" name="Title 2"/>
          <p:cNvSpPr>
            <a:spLocks noGrp="1"/>
          </p:cNvSpPr>
          <p:nvPr>
            <p:ph type="title"/>
          </p:nvPr>
        </p:nvSpPr>
        <p:spPr>
          <a:xfrm>
            <a:off x="760895" y="461368"/>
            <a:ext cx="7313613" cy="868362"/>
          </a:xfrm>
        </p:spPr>
        <p:txBody>
          <a:bodyPr>
            <a:normAutofit fontScale="90000"/>
          </a:bodyPr>
          <a:lstStyle/>
          <a:p>
            <a:r>
              <a:rPr lang="en-US" dirty="0" smtClean="0"/>
              <a:t>Investigations -Title IX 2020 Final Regulations</a:t>
            </a:r>
            <a:endParaRPr lang="en-US" dirty="0"/>
          </a:p>
        </p:txBody>
      </p:sp>
      <p:sp>
        <p:nvSpPr>
          <p:cNvPr id="4" name="Content Placeholder 3"/>
          <p:cNvSpPr>
            <a:spLocks noGrp="1"/>
          </p:cNvSpPr>
          <p:nvPr>
            <p:ph idx="1"/>
          </p:nvPr>
        </p:nvSpPr>
        <p:spPr>
          <a:xfrm>
            <a:off x="237235" y="1758551"/>
            <a:ext cx="8735817" cy="4591772"/>
          </a:xfrm>
        </p:spPr>
        <p:txBody>
          <a:bodyPr>
            <a:normAutofit fontScale="70000" lnSpcReduction="20000"/>
          </a:bodyPr>
          <a:lstStyle/>
          <a:p>
            <a:r>
              <a:rPr lang="en-US" dirty="0" smtClean="0"/>
              <a:t>Formal complaint filed </a:t>
            </a:r>
            <a:r>
              <a:rPr lang="mr-IN" dirty="0" smtClean="0"/>
              <a:t>–</a:t>
            </a:r>
            <a:r>
              <a:rPr lang="en-US" dirty="0" smtClean="0"/>
              <a:t> Reviewed by Title IX Coordinator </a:t>
            </a:r>
            <a:r>
              <a:rPr lang="mr-IN" dirty="0" smtClean="0"/>
              <a:t>–</a:t>
            </a:r>
            <a:r>
              <a:rPr lang="en-US" dirty="0" smtClean="0"/>
              <a:t> Investigator Assigned</a:t>
            </a:r>
          </a:p>
          <a:p>
            <a:r>
              <a:rPr lang="en-US" dirty="0" smtClean="0"/>
              <a:t>Written notice of allegation </a:t>
            </a:r>
            <a:r>
              <a:rPr lang="mr-IN" dirty="0" smtClean="0"/>
              <a:t>–</a:t>
            </a:r>
            <a:r>
              <a:rPr lang="en-US" dirty="0" smtClean="0"/>
              <a:t> provided to both parties</a:t>
            </a:r>
          </a:p>
          <a:p>
            <a:pPr lvl="1"/>
            <a:r>
              <a:rPr lang="en-US" dirty="0" smtClean="0"/>
              <a:t>Schools must notify parties of additional allegations that may arise during the investigation</a:t>
            </a:r>
          </a:p>
          <a:p>
            <a:pPr lvl="1"/>
            <a:r>
              <a:rPr lang="en-US" dirty="0" smtClean="0"/>
              <a:t>Must include information regarding the right to an advisor of their choice, who may be an attorney</a:t>
            </a:r>
          </a:p>
          <a:p>
            <a:pPr lvl="1"/>
            <a:r>
              <a:rPr lang="en-US" dirty="0" smtClean="0"/>
              <a:t>Must include information noted in District policy/code of conduct regarding false statements</a:t>
            </a:r>
          </a:p>
          <a:p>
            <a:r>
              <a:rPr lang="en-US" dirty="0" smtClean="0"/>
              <a:t>Burden of fact gathering is on the side of the school, not the parties</a:t>
            </a:r>
          </a:p>
          <a:p>
            <a:r>
              <a:rPr lang="en-US" dirty="0" smtClean="0"/>
              <a:t>Parties can gather and submit evidence and cannot be bound by “gag orders”</a:t>
            </a:r>
          </a:p>
          <a:p>
            <a:r>
              <a:rPr lang="en-US" dirty="0" smtClean="0"/>
              <a:t>Parties must be given equal opportunity to present relevant evidence</a:t>
            </a:r>
          </a:p>
          <a:p>
            <a:r>
              <a:rPr lang="en-US" dirty="0" smtClean="0"/>
              <a:t>From OCR webinar:  Both parties guaranteed the right to advance notice, in writing, whenever they are invited or expected to participate in an interview, meeting, or hearing</a:t>
            </a:r>
          </a:p>
        </p:txBody>
      </p:sp>
      <p:sp>
        <p:nvSpPr>
          <p:cNvPr id="202" name="Google Shape;202;p5"/>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4"/>
        <p:cNvGrpSpPr/>
        <p:nvPr/>
      </p:nvGrpSpPr>
      <p:grpSpPr>
        <a:xfrm>
          <a:off x="0" y="0"/>
          <a:ext cx="0" cy="0"/>
          <a:chOff x="0" y="0"/>
          <a:chExt cx="0" cy="0"/>
        </a:xfrm>
      </p:grpSpPr>
      <p:sp>
        <p:nvSpPr>
          <p:cNvPr id="375" name="Google Shape;375;p12"/>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376" name="Google Shape;376;p12"/>
          <p:cNvSpPr/>
          <p:nvPr/>
        </p:nvSpPr>
        <p:spPr>
          <a:xfrm>
            <a:off x="481203" y="653241"/>
            <a:ext cx="8181594" cy="80683"/>
          </a:xfrm>
          <a:prstGeom prst="rect">
            <a:avLst/>
          </a:prstGeom>
          <a:blipFill rotWithShape="1">
            <a:blip r:embed="rId3">
              <a:alphaModFix amt="85000"/>
            </a:blip>
            <a:tile tx="0" ty="-762000" sx="92000" sy="89000" flip="xy" algn="ctr"/>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377" name="Google Shape;377;p12"/>
          <p:cNvSpPr/>
          <p:nvPr/>
        </p:nvSpPr>
        <p:spPr>
          <a:xfrm>
            <a:off x="481201" y="822324"/>
            <a:ext cx="3862197" cy="5228279"/>
          </a:xfrm>
          <a:prstGeom prst="rect">
            <a:avLst/>
          </a:prstGeom>
          <a:blipFill rotWithShape="1">
            <a:blip r:embed="rId3">
              <a:alphaModFix amt="85000"/>
            </a:blip>
            <a:tile tx="0" ty="-704850" sx="92000" sy="89000" flip="xy" algn="ctr"/>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378" name="Google Shape;378;p12"/>
          <p:cNvSpPr txBox="1">
            <a:spLocks noGrp="1"/>
          </p:cNvSpPr>
          <p:nvPr>
            <p:ph type="title"/>
          </p:nvPr>
        </p:nvSpPr>
        <p:spPr>
          <a:xfrm>
            <a:off x="481204" y="1465790"/>
            <a:ext cx="3862194" cy="39413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600"/>
              <a:buFont typeface="Rockwell"/>
              <a:buNone/>
            </a:pPr>
            <a:r>
              <a:rPr lang="en-US" sz="3600"/>
              <a:t>EMPLOYER LIABILITY FOR HARASSMENT - Title VII </a:t>
            </a:r>
            <a:endParaRPr/>
          </a:p>
        </p:txBody>
      </p:sp>
      <p:sp>
        <p:nvSpPr>
          <p:cNvPr id="379" name="Google Shape;379;p12"/>
          <p:cNvSpPr txBox="1">
            <a:spLocks noGrp="1"/>
          </p:cNvSpPr>
          <p:nvPr>
            <p:ph idx="1"/>
          </p:nvPr>
        </p:nvSpPr>
        <p:spPr>
          <a:xfrm>
            <a:off x="4343399" y="653241"/>
            <a:ext cx="4482102" cy="5397362"/>
          </a:xfrm>
          <a:prstGeom prst="rect">
            <a:avLst/>
          </a:prstGeom>
          <a:noFill/>
          <a:ln>
            <a:noFill/>
          </a:ln>
        </p:spPr>
        <p:txBody>
          <a:bodyPr spcFirstLastPara="1" wrap="square" lIns="91425" tIns="45700" rIns="91425" bIns="45700" anchor="ctr" anchorCtr="0">
            <a:normAutofit lnSpcReduction="10000"/>
          </a:bodyPr>
          <a:lstStyle/>
          <a:p>
            <a:pPr marL="182880" lvl="0" indent="-182880" algn="l" rtl="0">
              <a:lnSpc>
                <a:spcPct val="80000"/>
              </a:lnSpc>
              <a:spcBef>
                <a:spcPts val="0"/>
              </a:spcBef>
              <a:spcAft>
                <a:spcPts val="0"/>
              </a:spcAft>
              <a:buSzPts val="1700"/>
              <a:buChar char="●"/>
            </a:pPr>
            <a:r>
              <a:rPr lang="en-US"/>
              <a:t>If the harassment results in a hostile work environment, the employer should provide and show proof of training i.e.</a:t>
            </a:r>
            <a:endParaRPr/>
          </a:p>
          <a:p>
            <a:pPr marL="457200" lvl="1" indent="-182880" algn="l" rtl="0">
              <a:lnSpc>
                <a:spcPct val="80000"/>
              </a:lnSpc>
              <a:spcBef>
                <a:spcPts val="400"/>
              </a:spcBef>
              <a:spcAft>
                <a:spcPts val="0"/>
              </a:spcAft>
              <a:buSzPts val="1700"/>
              <a:buChar char="○"/>
            </a:pPr>
            <a:r>
              <a:rPr lang="en-US" sz="2000"/>
              <a:t>It reasonably tried to prevent and promptly correct the harassing behavior</a:t>
            </a:r>
            <a:endParaRPr/>
          </a:p>
          <a:p>
            <a:pPr marL="457200" lvl="1" indent="-182880" algn="l" rtl="0">
              <a:lnSpc>
                <a:spcPct val="80000"/>
              </a:lnSpc>
              <a:spcBef>
                <a:spcPts val="600"/>
              </a:spcBef>
              <a:spcAft>
                <a:spcPts val="0"/>
              </a:spcAft>
              <a:buSzPts val="1700"/>
              <a:buChar char="○"/>
            </a:pPr>
            <a:r>
              <a:rPr lang="en-US" sz="2000"/>
              <a:t>The employee unreasonably failed to take advantage of any preventive or corrective opportunities provided by the employer.</a:t>
            </a:r>
            <a:endParaRPr/>
          </a:p>
          <a:p>
            <a:pPr marL="182880" lvl="0" indent="-182880" algn="l" rtl="0">
              <a:lnSpc>
                <a:spcPct val="80000"/>
              </a:lnSpc>
              <a:spcBef>
                <a:spcPts val="1400"/>
              </a:spcBef>
              <a:spcAft>
                <a:spcPts val="0"/>
              </a:spcAft>
              <a:buSzPts val="1700"/>
              <a:buChar char="●"/>
            </a:pPr>
            <a:r>
              <a:rPr lang="en-US"/>
              <a:t>An employer does have jurisdiction over non-supervisory employees or non-employees on the premises.  </a:t>
            </a:r>
            <a:endParaRPr/>
          </a:p>
          <a:p>
            <a:pPr marL="457200" lvl="1" indent="-193675" algn="l" rtl="0">
              <a:lnSpc>
                <a:spcPct val="80000"/>
              </a:lnSpc>
              <a:spcBef>
                <a:spcPts val="1400"/>
              </a:spcBef>
              <a:spcAft>
                <a:spcPts val="0"/>
              </a:spcAft>
              <a:buSzPts val="1700"/>
              <a:buChar char="○"/>
            </a:pPr>
            <a:r>
              <a:rPr lang="en-US"/>
              <a:t>These individuals are expected to follow all applicable district, state, and federal policies.</a:t>
            </a:r>
            <a:endParaRPr/>
          </a:p>
          <a:p>
            <a:pPr marL="182880" lvl="0" indent="-107315" algn="l" rtl="0">
              <a:lnSpc>
                <a:spcPct val="80000"/>
              </a:lnSpc>
              <a:spcBef>
                <a:spcPts val="1200"/>
              </a:spcBef>
              <a:spcAft>
                <a:spcPts val="1600"/>
              </a:spcAft>
              <a:buSzPts val="1190"/>
              <a:buNone/>
            </a:pPr>
            <a:endParaRPr sz="1400"/>
          </a:p>
        </p:txBody>
      </p:sp>
      <p:sp>
        <p:nvSpPr>
          <p:cNvPr id="381" name="Google Shape;381;p12"/>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sp>
        <p:nvSpPr>
          <p:cNvPr id="380" name="Google Shape;380;p12"/>
          <p:cNvSpPr/>
          <p:nvPr/>
        </p:nvSpPr>
        <p:spPr>
          <a:xfrm>
            <a:off x="481203" y="6121662"/>
            <a:ext cx="8181594" cy="80683"/>
          </a:xfrm>
          <a:prstGeom prst="rect">
            <a:avLst/>
          </a:prstGeom>
          <a:blipFill rotWithShape="1">
            <a:blip r:embed="rId3">
              <a:alphaModFix amt="85000"/>
            </a:blip>
            <a:tile tx="0" ty="-762000" sx="92000" sy="89000" flip="xy" algn="ctr"/>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5"/>
        <p:cNvGrpSpPr/>
        <p:nvPr/>
      </p:nvGrpSpPr>
      <p:grpSpPr>
        <a:xfrm>
          <a:off x="0" y="0"/>
          <a:ext cx="0" cy="0"/>
          <a:chOff x="0" y="0"/>
          <a:chExt cx="0" cy="0"/>
        </a:xfrm>
      </p:grpSpPr>
      <p:sp>
        <p:nvSpPr>
          <p:cNvPr id="386" name="Google Shape;386;p13"/>
          <p:cNvSpPr/>
          <p:nvPr/>
        </p:nvSpPr>
        <p:spPr>
          <a:xfrm>
            <a:off x="2508" y="0"/>
            <a:ext cx="9141492" cy="6857999"/>
          </a:xfrm>
          <a:prstGeom prst="rect">
            <a:avLst/>
          </a:prstGeom>
          <a:blipFill rotWithShape="1">
            <a:blip r:embed="rId3">
              <a:alphaModFix amt="45000"/>
            </a:blip>
            <a:tile tx="0" ty="-704850" sx="92000" sy="89000" flip="xy" algn="ctr"/>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387" name="Google Shape;387;p13"/>
          <p:cNvSpPr/>
          <p:nvPr/>
        </p:nvSpPr>
        <p:spPr>
          <a:xfrm>
            <a:off x="-220771" y="0"/>
            <a:ext cx="3486126"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388" name="Google Shape;388;p13"/>
          <p:cNvSpPr txBox="1">
            <a:spLocks noGrp="1"/>
          </p:cNvSpPr>
          <p:nvPr>
            <p:ph type="title"/>
          </p:nvPr>
        </p:nvSpPr>
        <p:spPr>
          <a:xfrm rot="20343273">
            <a:off x="-475357" y="582049"/>
            <a:ext cx="4619143" cy="5571067"/>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FFFFFF"/>
              </a:buClr>
              <a:buSzPts val="4200"/>
              <a:buFont typeface="Rockwell"/>
              <a:buNone/>
            </a:pPr>
            <a:r>
              <a:rPr lang="en-US" dirty="0">
                <a:solidFill>
                  <a:srgbClr val="FFFFFF"/>
                </a:solidFill>
              </a:rPr>
              <a:t>RETALIATION</a:t>
            </a:r>
            <a:endParaRPr dirty="0"/>
          </a:p>
        </p:txBody>
      </p:sp>
      <p:sp>
        <p:nvSpPr>
          <p:cNvPr id="390" name="Google Shape;390;p13"/>
          <p:cNvSpPr txBox="1">
            <a:spLocks noGrp="1"/>
          </p:cNvSpPr>
          <p:nvPr>
            <p:ph idx="1"/>
          </p:nvPr>
        </p:nvSpPr>
        <p:spPr>
          <a:xfrm>
            <a:off x="4130673" y="643465"/>
            <a:ext cx="4420619" cy="5748728"/>
          </a:xfrm>
          <a:prstGeom prst="rect">
            <a:avLst/>
          </a:prstGeom>
          <a:noFill/>
          <a:ln>
            <a:noFill/>
          </a:ln>
        </p:spPr>
        <p:txBody>
          <a:bodyPr spcFirstLastPara="1" wrap="square" lIns="91425" tIns="45700" rIns="91425" bIns="45700" anchor="ctr" anchorCtr="0">
            <a:normAutofit fontScale="92500" lnSpcReduction="10000"/>
          </a:bodyPr>
          <a:lstStyle/>
          <a:p>
            <a:pPr marL="0" lvl="0" indent="0" algn="l" rtl="0">
              <a:lnSpc>
                <a:spcPct val="90000"/>
              </a:lnSpc>
              <a:spcBef>
                <a:spcPts val="0"/>
              </a:spcBef>
              <a:spcAft>
                <a:spcPts val="1600"/>
              </a:spcAft>
              <a:buSzPts val="2720"/>
              <a:buNone/>
            </a:pPr>
            <a:r>
              <a:rPr lang="en-US" sz="3200" dirty="0"/>
              <a:t>Retaliation against an individual </a:t>
            </a:r>
            <a:endParaRPr lang="en-US" sz="3200" dirty="0" smtClean="0"/>
          </a:p>
          <a:p>
            <a:pPr>
              <a:lnSpc>
                <a:spcPct val="90000"/>
              </a:lnSpc>
              <a:spcBef>
                <a:spcPts val="0"/>
              </a:spcBef>
              <a:spcAft>
                <a:spcPts val="1600"/>
              </a:spcAft>
              <a:buSzPts val="2720"/>
            </a:pPr>
            <a:r>
              <a:rPr lang="en-US" sz="3200" dirty="0" smtClean="0"/>
              <a:t>for </a:t>
            </a:r>
            <a:r>
              <a:rPr lang="en-US" sz="3200" dirty="0"/>
              <a:t>an allegation, </a:t>
            </a:r>
            <a:endParaRPr lang="en-US" sz="3200" dirty="0" smtClean="0"/>
          </a:p>
          <a:p>
            <a:pPr>
              <a:lnSpc>
                <a:spcPct val="90000"/>
              </a:lnSpc>
              <a:spcBef>
                <a:spcPts val="0"/>
              </a:spcBef>
              <a:spcAft>
                <a:spcPts val="1600"/>
              </a:spcAft>
              <a:buSzPts val="2720"/>
            </a:pPr>
            <a:r>
              <a:rPr lang="en-US" sz="3200" dirty="0" smtClean="0"/>
              <a:t>for </a:t>
            </a:r>
            <a:r>
              <a:rPr lang="en-US" sz="3200" dirty="0"/>
              <a:t>supporting a reporting party, or </a:t>
            </a:r>
            <a:endParaRPr lang="en-US" sz="3200" dirty="0" smtClean="0"/>
          </a:p>
          <a:p>
            <a:pPr>
              <a:lnSpc>
                <a:spcPct val="90000"/>
              </a:lnSpc>
              <a:spcBef>
                <a:spcPts val="0"/>
              </a:spcBef>
              <a:spcAft>
                <a:spcPts val="1600"/>
              </a:spcAft>
              <a:buSzPts val="2720"/>
            </a:pPr>
            <a:r>
              <a:rPr lang="en-US" sz="3200" dirty="0" smtClean="0"/>
              <a:t>for </a:t>
            </a:r>
            <a:r>
              <a:rPr lang="en-US" sz="3200" dirty="0"/>
              <a:t>assisting in providing information relevant to an allegation </a:t>
            </a:r>
            <a:endParaRPr lang="en-US" sz="3200" dirty="0" smtClean="0"/>
          </a:p>
          <a:p>
            <a:pPr>
              <a:lnSpc>
                <a:spcPct val="90000"/>
              </a:lnSpc>
              <a:spcBef>
                <a:spcPts val="0"/>
              </a:spcBef>
              <a:spcAft>
                <a:spcPts val="1600"/>
              </a:spcAft>
              <a:buSzPts val="2720"/>
            </a:pPr>
            <a:r>
              <a:rPr lang="en-US" sz="3200" dirty="0" smtClean="0"/>
              <a:t>is </a:t>
            </a:r>
            <a:r>
              <a:rPr lang="en-US" sz="3200" dirty="0"/>
              <a:t>a serious violation of Dothan City School Board policy as well as Title IX and Title VII laws.</a:t>
            </a:r>
            <a:endParaRPr dirty="0"/>
          </a:p>
        </p:txBody>
      </p:sp>
      <p:sp>
        <p:nvSpPr>
          <p:cNvPr id="392" name="Google Shape;392;p13"/>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sp>
        <p:nvSpPr>
          <p:cNvPr id="389" name="Google Shape;389;p13"/>
          <p:cNvSpPr/>
          <p:nvPr/>
        </p:nvSpPr>
        <p:spPr>
          <a:xfrm>
            <a:off x="8551293" y="6229681"/>
            <a:ext cx="342900" cy="457200"/>
          </a:xfrm>
          <a:prstGeom prst="ellipse">
            <a:avLst/>
          </a:prstGeom>
          <a:blipFill rotWithShape="1">
            <a:blip r:embed="rId4">
              <a:alphaModFix/>
            </a:blip>
            <a:tile tx="50800" ty="0" sx="85000" sy="85000" flip="none" algn="tl"/>
          </a:blip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2000"/>
              <a:buFont typeface="Rockwell"/>
              <a:buNone/>
            </a:pPr>
            <a:endParaRPr sz="2000" b="1" i="0" u="none" strike="noStrike" cap="none">
              <a:solidFill>
                <a:srgbClr val="FFFFFF"/>
              </a:solidFill>
              <a:latin typeface="Rockwell"/>
              <a:ea typeface="Rockwell"/>
              <a:cs typeface="Rockwell"/>
              <a:sym typeface="Rockwell"/>
            </a:endParaRPr>
          </a:p>
        </p:txBody>
      </p:sp>
      <p:sp>
        <p:nvSpPr>
          <p:cNvPr id="391" name="Google Shape;391;p13"/>
          <p:cNvSpPr/>
          <p:nvPr/>
        </p:nvSpPr>
        <p:spPr>
          <a:xfrm>
            <a:off x="8573188" y="6258874"/>
            <a:ext cx="299110" cy="398815"/>
          </a:xfrm>
          <a:prstGeom prst="ellipse">
            <a:avLst/>
          </a:prstGeom>
          <a:noFill/>
          <a:ln w="127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Rockwell"/>
              <a:buNone/>
            </a:pPr>
            <a:endParaRPr sz="1800" b="0" i="0" u="none" strike="noStrike" cap="none">
              <a:solidFill>
                <a:srgbClr val="FFFFFF"/>
              </a:solidFill>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6"/>
        <p:cNvGrpSpPr/>
        <p:nvPr/>
      </p:nvGrpSpPr>
      <p:grpSpPr>
        <a:xfrm>
          <a:off x="0" y="0"/>
          <a:ext cx="0" cy="0"/>
          <a:chOff x="0" y="0"/>
          <a:chExt cx="0" cy="0"/>
        </a:xfrm>
      </p:grpSpPr>
      <p:sp>
        <p:nvSpPr>
          <p:cNvPr id="397" name="Google Shape;397;p14"/>
          <p:cNvSpPr/>
          <p:nvPr/>
        </p:nvSpPr>
        <p:spPr>
          <a:xfrm>
            <a:off x="5877232" y="0"/>
            <a:ext cx="3266767" cy="6857999"/>
          </a:xfrm>
          <a:prstGeom prst="rect">
            <a:avLst/>
          </a:prstGeom>
          <a:blipFill rotWithShape="1">
            <a:blip r:embed="rId3">
              <a:alphaModFix amt="60000"/>
            </a:blip>
            <a:tile tx="0" ty="-704850" sx="92000" sy="89000" flip="xy" algn="ctr"/>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398" name="Google Shape;398;p14"/>
          <p:cNvSpPr txBox="1">
            <a:spLocks noGrp="1"/>
          </p:cNvSpPr>
          <p:nvPr>
            <p:ph type="title"/>
          </p:nvPr>
        </p:nvSpPr>
        <p:spPr>
          <a:xfrm>
            <a:off x="6359832" y="639763"/>
            <a:ext cx="2284555" cy="517737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500"/>
              <a:buFont typeface="Rockwell"/>
              <a:buNone/>
            </a:pPr>
            <a:r>
              <a:rPr lang="en-US" sz="3500"/>
              <a:t>DCS BOARD POLICY</a:t>
            </a:r>
            <a:endParaRPr/>
          </a:p>
        </p:txBody>
      </p:sp>
      <p:sp>
        <p:nvSpPr>
          <p:cNvPr id="413" name="Google Shape;413;p14"/>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grpSp>
        <p:nvGrpSpPr>
          <p:cNvPr id="399" name="Google Shape;399;p14"/>
          <p:cNvGrpSpPr/>
          <p:nvPr/>
        </p:nvGrpSpPr>
        <p:grpSpPr>
          <a:xfrm>
            <a:off x="8551293" y="6229681"/>
            <a:ext cx="342900" cy="457200"/>
            <a:chOff x="11361456" y="6195813"/>
            <a:chExt cx="548640" cy="548640"/>
          </a:xfrm>
        </p:grpSpPr>
        <p:sp>
          <p:nvSpPr>
            <p:cNvPr id="400" name="Google Shape;400;p14"/>
            <p:cNvSpPr/>
            <p:nvPr/>
          </p:nvSpPr>
          <p:spPr>
            <a:xfrm>
              <a:off x="11361456" y="6195813"/>
              <a:ext cx="548640" cy="548640"/>
            </a:xfrm>
            <a:prstGeom prst="ellipse">
              <a:avLst/>
            </a:prstGeom>
            <a:blipFill rotWithShape="1">
              <a:blip r:embed="rId4">
                <a:alphaModFix/>
              </a:blip>
              <a:tile tx="50800" ty="0" sx="85000" sy="85000" flip="none" algn="tl"/>
            </a:blip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2000"/>
                <a:buFont typeface="Rockwell"/>
                <a:buNone/>
              </a:pPr>
              <a:endParaRPr sz="2000" b="1" i="0" u="none" strike="noStrike" cap="none">
                <a:solidFill>
                  <a:srgbClr val="FFFFFF"/>
                </a:solidFill>
                <a:latin typeface="Rockwell"/>
                <a:ea typeface="Rockwell"/>
                <a:cs typeface="Rockwell"/>
                <a:sym typeface="Rockwell"/>
              </a:endParaRPr>
            </a:p>
          </p:txBody>
        </p:sp>
        <p:sp>
          <p:nvSpPr>
            <p:cNvPr id="401" name="Google Shape;401;p14"/>
            <p:cNvSpPr/>
            <p:nvPr/>
          </p:nvSpPr>
          <p:spPr>
            <a:xfrm>
              <a:off x="11396488" y="6230844"/>
              <a:ext cx="478576" cy="478578"/>
            </a:xfrm>
            <a:prstGeom prst="ellipse">
              <a:avLst/>
            </a:prstGeom>
            <a:noFill/>
            <a:ln w="127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Rockwell"/>
                <a:buNone/>
              </a:pPr>
              <a:endParaRPr sz="1800" b="0" i="0" u="none" strike="noStrike" cap="none">
                <a:solidFill>
                  <a:srgbClr val="FFFFFF"/>
                </a:solidFill>
                <a:latin typeface="Calibri"/>
                <a:ea typeface="Calibri"/>
                <a:cs typeface="Calibri"/>
                <a:sym typeface="Calibri"/>
              </a:endParaRPr>
            </a:p>
          </p:txBody>
        </p:sp>
      </p:grpSp>
      <p:grpSp>
        <p:nvGrpSpPr>
          <p:cNvPr id="402" name="Google Shape;402;p14"/>
          <p:cNvGrpSpPr/>
          <p:nvPr/>
        </p:nvGrpSpPr>
        <p:grpSpPr>
          <a:xfrm>
            <a:off x="466725" y="297951"/>
            <a:ext cx="5643300" cy="5929811"/>
            <a:chOff x="0" y="0"/>
            <a:chExt cx="5643300" cy="5929811"/>
          </a:xfrm>
        </p:grpSpPr>
        <p:sp>
          <p:nvSpPr>
            <p:cNvPr id="403" name="Google Shape;403;p14"/>
            <p:cNvSpPr/>
            <p:nvPr/>
          </p:nvSpPr>
          <p:spPr>
            <a:xfrm>
              <a:off x="0" y="0"/>
              <a:ext cx="4796805" cy="1778943"/>
            </a:xfrm>
            <a:prstGeom prst="roundRect">
              <a:avLst>
                <a:gd name="adj" fmla="val 10000"/>
              </a:avLst>
            </a:prstGeom>
            <a:solidFill>
              <a:srgbClr val="9B2B1C"/>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4"/>
            <p:cNvSpPr txBox="1"/>
            <p:nvPr/>
          </p:nvSpPr>
          <p:spPr>
            <a:xfrm>
              <a:off x="52103" y="52103"/>
              <a:ext cx="2877187" cy="1674737"/>
            </a:xfrm>
            <a:prstGeom prst="rect">
              <a:avLst/>
            </a:prstGeom>
            <a:noFill/>
            <a:ln>
              <a:noFill/>
            </a:ln>
          </p:spPr>
          <p:txBody>
            <a:bodyPr spcFirstLastPara="1" wrap="square" lIns="133350" tIns="133350" rIns="133350" bIns="133350" anchor="ctr" anchorCtr="0">
              <a:noAutofit/>
            </a:bodyPr>
            <a:lstStyle/>
            <a:p>
              <a:pPr marL="0" marR="0" lvl="0" indent="0" algn="l" rtl="0">
                <a:lnSpc>
                  <a:spcPct val="90000"/>
                </a:lnSpc>
                <a:spcBef>
                  <a:spcPts val="0"/>
                </a:spcBef>
                <a:spcAft>
                  <a:spcPts val="0"/>
                </a:spcAft>
                <a:buClr>
                  <a:schemeClr val="lt1"/>
                </a:buClr>
                <a:buSzPts val="3500"/>
                <a:buFont typeface="Rockwell"/>
                <a:buNone/>
              </a:pPr>
              <a:r>
                <a:rPr lang="en-US" sz="3500" b="1" i="0" u="none" strike="noStrike" cap="none">
                  <a:solidFill>
                    <a:schemeClr val="lt1"/>
                  </a:solidFill>
                  <a:latin typeface="Rockwell"/>
                  <a:ea typeface="Rockwell"/>
                  <a:cs typeface="Rockwell"/>
                  <a:sym typeface="Rockwell"/>
                </a:rPr>
                <a:t>5.14 </a:t>
              </a:r>
              <a:r>
                <a:rPr lang="en-US" sz="3500" b="1" i="1" u="none" strike="noStrike" cap="none">
                  <a:solidFill>
                    <a:schemeClr val="lt1"/>
                  </a:solidFill>
                  <a:latin typeface="Rockwell"/>
                  <a:ea typeface="Rockwell"/>
                  <a:cs typeface="Rockwell"/>
                  <a:sym typeface="Rockwell"/>
                </a:rPr>
                <a:t>Sexual Harassment </a:t>
              </a:r>
              <a:endParaRPr sz="3500" b="0" i="0" u="none" strike="noStrike" cap="none">
                <a:solidFill>
                  <a:schemeClr val="lt1"/>
                </a:solidFill>
                <a:latin typeface="Rockwell"/>
                <a:ea typeface="Rockwell"/>
                <a:cs typeface="Rockwell"/>
                <a:sym typeface="Rockwell"/>
              </a:endParaRPr>
            </a:p>
          </p:txBody>
        </p:sp>
        <p:sp>
          <p:nvSpPr>
            <p:cNvPr id="405" name="Google Shape;405;p14"/>
            <p:cNvSpPr/>
            <p:nvPr/>
          </p:nvSpPr>
          <p:spPr>
            <a:xfrm>
              <a:off x="423247" y="2075434"/>
              <a:ext cx="4796805" cy="1778943"/>
            </a:xfrm>
            <a:prstGeom prst="roundRect">
              <a:avLst>
                <a:gd name="adj" fmla="val 10000"/>
              </a:avLst>
            </a:prstGeom>
            <a:solidFill>
              <a:schemeClr val="accent3"/>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4"/>
            <p:cNvSpPr txBox="1"/>
            <p:nvPr/>
          </p:nvSpPr>
          <p:spPr>
            <a:xfrm>
              <a:off x="475350" y="2127537"/>
              <a:ext cx="3113038" cy="1674737"/>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lt1"/>
                </a:buClr>
                <a:buSzPts val="2000"/>
                <a:buFont typeface="Rockwell"/>
                <a:buNone/>
              </a:pPr>
              <a:r>
                <a:rPr lang="en-US" sz="2000" b="0" i="0" u="none" strike="noStrike" cap="none">
                  <a:solidFill>
                    <a:schemeClr val="lt1"/>
                  </a:solidFill>
                  <a:latin typeface="Rockwell"/>
                  <a:ea typeface="Rockwell"/>
                  <a:cs typeface="Rockwell"/>
                  <a:sym typeface="Rockwell"/>
                </a:rPr>
                <a:t>The Board strictly prohibits unlawful discrimination in all of its programs, offices, departments and facilities. </a:t>
              </a:r>
              <a:endParaRPr/>
            </a:p>
          </p:txBody>
        </p:sp>
        <p:sp>
          <p:nvSpPr>
            <p:cNvPr id="407" name="Google Shape;407;p14"/>
            <p:cNvSpPr/>
            <p:nvPr/>
          </p:nvSpPr>
          <p:spPr>
            <a:xfrm>
              <a:off x="846495" y="4150868"/>
              <a:ext cx="4796805" cy="1778943"/>
            </a:xfrm>
            <a:prstGeom prst="roundRect">
              <a:avLst>
                <a:gd name="adj" fmla="val 10000"/>
              </a:avLst>
            </a:prstGeom>
            <a:solidFill>
              <a:schemeClr val="accent4"/>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4"/>
            <p:cNvSpPr txBox="1"/>
            <p:nvPr/>
          </p:nvSpPr>
          <p:spPr>
            <a:xfrm>
              <a:off x="898598" y="4202971"/>
              <a:ext cx="3113038" cy="1674737"/>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lt1"/>
                </a:buClr>
                <a:buSzPts val="1800"/>
                <a:buFont typeface="Rockwell"/>
                <a:buNone/>
              </a:pPr>
              <a:r>
                <a:rPr lang="en-US" sz="1800" b="0" i="0" u="none" strike="noStrike" cap="none">
                  <a:solidFill>
                    <a:schemeClr val="lt1"/>
                  </a:solidFill>
                  <a:latin typeface="Rockwell"/>
                  <a:ea typeface="Rockwell"/>
                  <a:cs typeface="Rockwell"/>
                  <a:sym typeface="Rockwell"/>
                </a:rPr>
                <a:t>Sexual harassment, as defined by law, is a form of unlawful discrimination and will not be tolerated from employees or other persons associated with the Board. </a:t>
              </a:r>
              <a:endParaRPr/>
            </a:p>
          </p:txBody>
        </p:sp>
        <p:sp>
          <p:nvSpPr>
            <p:cNvPr id="409" name="Google Shape;409;p14"/>
            <p:cNvSpPr/>
            <p:nvPr/>
          </p:nvSpPr>
          <p:spPr>
            <a:xfrm>
              <a:off x="3640492" y="1349032"/>
              <a:ext cx="1156313" cy="1156313"/>
            </a:xfrm>
            <a:prstGeom prst="downArrow">
              <a:avLst>
                <a:gd name="adj1" fmla="val 55000"/>
                <a:gd name="adj2" fmla="val 45000"/>
              </a:avLst>
            </a:prstGeom>
            <a:solidFill>
              <a:srgbClr val="DECCCB">
                <a:alpha val="89803"/>
              </a:srgbClr>
            </a:solidFill>
            <a:ln w="12700" cap="flat" cmpd="sng">
              <a:solidFill>
                <a:srgbClr val="DECC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4"/>
            <p:cNvSpPr txBox="1"/>
            <p:nvPr/>
          </p:nvSpPr>
          <p:spPr>
            <a:xfrm>
              <a:off x="3900662" y="1349032"/>
              <a:ext cx="635973" cy="870126"/>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dk1"/>
                </a:buClr>
                <a:buSzPts val="3600"/>
                <a:buFont typeface="Rockwell"/>
                <a:buNone/>
              </a:pPr>
              <a:endParaRPr sz="3600" b="0" i="0" u="none" strike="noStrike" cap="none">
                <a:solidFill>
                  <a:schemeClr val="dk1"/>
                </a:solidFill>
                <a:latin typeface="Rockwell"/>
                <a:ea typeface="Rockwell"/>
                <a:cs typeface="Rockwell"/>
                <a:sym typeface="Rockwell"/>
              </a:endParaRPr>
            </a:p>
          </p:txBody>
        </p:sp>
        <p:sp>
          <p:nvSpPr>
            <p:cNvPr id="411" name="Google Shape;411;p14"/>
            <p:cNvSpPr/>
            <p:nvPr/>
          </p:nvSpPr>
          <p:spPr>
            <a:xfrm>
              <a:off x="4063740" y="3412606"/>
              <a:ext cx="1156313" cy="1156313"/>
            </a:xfrm>
            <a:prstGeom prst="downArrow">
              <a:avLst>
                <a:gd name="adj1" fmla="val 55000"/>
                <a:gd name="adj2" fmla="val 45000"/>
              </a:avLst>
            </a:prstGeom>
            <a:solidFill>
              <a:srgbClr val="DFDAD3">
                <a:alpha val="89803"/>
              </a:srgbClr>
            </a:solidFill>
            <a:ln w="12700" cap="flat" cmpd="sng">
              <a:solidFill>
                <a:srgbClr val="DFDAD3">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4"/>
            <p:cNvSpPr txBox="1"/>
            <p:nvPr/>
          </p:nvSpPr>
          <p:spPr>
            <a:xfrm>
              <a:off x="4323910" y="3412606"/>
              <a:ext cx="635973" cy="870126"/>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dk1"/>
                </a:buClr>
                <a:buSzPts val="3600"/>
                <a:buFont typeface="Rockwell"/>
                <a:buNone/>
              </a:pPr>
              <a:endParaRPr sz="3600" b="0" i="0" u="none" strike="noStrike" cap="none">
                <a:solidFill>
                  <a:schemeClr val="dk1"/>
                </a:solidFill>
                <a:latin typeface="Rockwell"/>
                <a:ea typeface="Rockwell"/>
                <a:cs typeface="Rockwell"/>
                <a:sym typeface="Rockwell"/>
              </a:endParaRPr>
            </a:p>
          </p:txBody>
        </p:sp>
      </p:gr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7"/>
        <p:cNvGrpSpPr/>
        <p:nvPr/>
      </p:nvGrpSpPr>
      <p:grpSpPr>
        <a:xfrm>
          <a:off x="0" y="0"/>
          <a:ext cx="0" cy="0"/>
          <a:chOff x="0" y="0"/>
          <a:chExt cx="0" cy="0"/>
        </a:xfrm>
      </p:grpSpPr>
      <p:sp>
        <p:nvSpPr>
          <p:cNvPr id="418" name="Google Shape;418;p15"/>
          <p:cNvSpPr/>
          <p:nvPr/>
        </p:nvSpPr>
        <p:spPr>
          <a:xfrm>
            <a:off x="0"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419" name="Google Shape;419;p15"/>
          <p:cNvSpPr/>
          <p:nvPr/>
        </p:nvSpPr>
        <p:spPr>
          <a:xfrm>
            <a:off x="-488424" y="0"/>
            <a:ext cx="3977058" cy="6858000"/>
          </a:xfrm>
          <a:prstGeom prst="rect">
            <a:avLst/>
          </a:prstGeom>
          <a:blipFill rotWithShape="1">
            <a:blip r:embed="rId3">
              <a:alphaModFix/>
            </a:blip>
            <a:tile tx="0" ty="0" sx="85000" sy="85000" flip="none" algn="tl"/>
          </a:blipFill>
          <a:ln>
            <a:noFill/>
          </a:ln>
        </p:spPr>
        <p:txBody>
          <a:bodyPr spcFirstLastPara="1" wrap="square" lIns="0" tIns="0" rIns="0" bIns="0" anchor="ctr" anchorCtr="0">
            <a:noAutofit/>
          </a:bodyPr>
          <a:lstStyle/>
          <a:p>
            <a:pPr marL="0" marR="0" lvl="0" indent="0" algn="ctr" rtl="0">
              <a:spcBef>
                <a:spcPts val="0"/>
              </a:spcBef>
              <a:spcAft>
                <a:spcPts val="0"/>
              </a:spcAft>
              <a:buNone/>
            </a:pPr>
            <a:endParaRPr sz="2000" b="1" i="0" u="none" strike="noStrike" cap="none">
              <a:solidFill>
                <a:srgbClr val="FFFFFF"/>
              </a:solidFill>
              <a:latin typeface="Rockwell"/>
              <a:ea typeface="Rockwell"/>
              <a:cs typeface="Rockwell"/>
              <a:sym typeface="Rockwell"/>
            </a:endParaRPr>
          </a:p>
        </p:txBody>
      </p:sp>
      <p:sp>
        <p:nvSpPr>
          <p:cNvPr id="420" name="Google Shape;420;p15"/>
          <p:cNvSpPr txBox="1">
            <a:spLocks noGrp="1"/>
          </p:cNvSpPr>
          <p:nvPr>
            <p:ph type="title"/>
          </p:nvPr>
        </p:nvSpPr>
        <p:spPr>
          <a:xfrm rot="21228937">
            <a:off x="-489255" y="628090"/>
            <a:ext cx="4262531" cy="5528734"/>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rgbClr val="FFFFFF"/>
              </a:buClr>
              <a:buSzPts val="4200"/>
              <a:buFont typeface="Rockwell"/>
              <a:buNone/>
            </a:pPr>
            <a:r>
              <a:rPr lang="en-US" dirty="0">
                <a:solidFill>
                  <a:schemeClr val="tx1"/>
                </a:solidFill>
              </a:rPr>
              <a:t>EXAMPLES OF PROHIBITED CONDUCT – DCS </a:t>
            </a:r>
            <a:r>
              <a:rPr lang="en-US" dirty="0">
                <a:solidFill>
                  <a:srgbClr val="000000"/>
                </a:solidFill>
              </a:rPr>
              <a:t>POLICY</a:t>
            </a:r>
            <a:endParaRPr dirty="0">
              <a:solidFill>
                <a:srgbClr val="000000"/>
              </a:solidFill>
            </a:endParaRPr>
          </a:p>
        </p:txBody>
      </p:sp>
      <p:sp>
        <p:nvSpPr>
          <p:cNvPr id="421" name="Google Shape;421;p15"/>
          <p:cNvSpPr txBox="1">
            <a:spLocks noGrp="1"/>
          </p:cNvSpPr>
          <p:nvPr>
            <p:ph idx="1"/>
          </p:nvPr>
        </p:nvSpPr>
        <p:spPr>
          <a:xfrm>
            <a:off x="3790334" y="215757"/>
            <a:ext cx="5081963" cy="5956443"/>
          </a:xfrm>
          <a:prstGeom prst="rect">
            <a:avLst/>
          </a:prstGeom>
          <a:noFill/>
          <a:ln>
            <a:noFill/>
          </a:ln>
        </p:spPr>
        <p:txBody>
          <a:bodyPr spcFirstLastPara="1" wrap="square" lIns="91425" tIns="45700" rIns="91425" bIns="45700" anchor="ctr" anchorCtr="0">
            <a:normAutofit lnSpcReduction="10000"/>
          </a:bodyPr>
          <a:lstStyle/>
          <a:p>
            <a:pPr marL="114300" lvl="0" indent="0" algn="l" rtl="0">
              <a:lnSpc>
                <a:spcPct val="90000"/>
              </a:lnSpc>
              <a:spcBef>
                <a:spcPts val="0"/>
              </a:spcBef>
              <a:spcAft>
                <a:spcPts val="0"/>
              </a:spcAft>
              <a:buSzPts val="1700"/>
              <a:buNone/>
            </a:pPr>
            <a:r>
              <a:rPr lang="en-US"/>
              <a:t>5.14.2 Examples of Prohibited Conduct – The following are examples of conduct that may constitute sexual harassment, depending on individual circumstances: </a:t>
            </a:r>
            <a:endParaRPr/>
          </a:p>
          <a:p>
            <a:pPr marL="457200" lvl="1" indent="-182880" algn="l" rtl="0">
              <a:lnSpc>
                <a:spcPct val="90000"/>
              </a:lnSpc>
              <a:spcBef>
                <a:spcPts val="400"/>
              </a:spcBef>
              <a:spcAft>
                <a:spcPts val="0"/>
              </a:spcAft>
              <a:buSzPts val="1530"/>
              <a:buChar char="○"/>
            </a:pPr>
            <a:r>
              <a:rPr lang="en-US"/>
              <a:t>Verbal harassment or abuse of a sexual nature, including graphic or derogatory comments, the display of sexually suggestive objects or pictures, and sexual propositions; </a:t>
            </a:r>
            <a:endParaRPr/>
          </a:p>
          <a:p>
            <a:pPr marL="457200" lvl="1" indent="-182880" algn="l" rtl="0">
              <a:lnSpc>
                <a:spcPct val="90000"/>
              </a:lnSpc>
              <a:spcBef>
                <a:spcPts val="600"/>
              </a:spcBef>
              <a:spcAft>
                <a:spcPts val="0"/>
              </a:spcAft>
              <a:buSzPts val="1530"/>
              <a:buChar char="○"/>
            </a:pPr>
            <a:r>
              <a:rPr lang="en-US"/>
              <a:t>Repeated unwelcome solicitation of sexual activity or sexual contact; </a:t>
            </a:r>
            <a:endParaRPr/>
          </a:p>
          <a:p>
            <a:pPr marL="457200" lvl="1" indent="-182880" algn="l" rtl="0">
              <a:lnSpc>
                <a:spcPct val="90000"/>
              </a:lnSpc>
              <a:spcBef>
                <a:spcPts val="600"/>
              </a:spcBef>
              <a:spcAft>
                <a:spcPts val="0"/>
              </a:spcAft>
              <a:buSzPts val="1530"/>
              <a:buChar char="○"/>
            </a:pPr>
            <a:r>
              <a:rPr lang="en-US"/>
              <a:t>Unwelcome, inappropriate sexual touching; </a:t>
            </a:r>
            <a:endParaRPr/>
          </a:p>
          <a:p>
            <a:pPr marL="457200" lvl="1" indent="-182880" algn="l" rtl="0">
              <a:lnSpc>
                <a:spcPct val="90000"/>
              </a:lnSpc>
              <a:spcBef>
                <a:spcPts val="600"/>
              </a:spcBef>
              <a:spcAft>
                <a:spcPts val="0"/>
              </a:spcAft>
              <a:buSzPts val="1530"/>
              <a:buChar char="○"/>
            </a:pPr>
            <a:r>
              <a:rPr lang="en-US"/>
              <a:t>Demands for sexual favors accompanied by implied or overt promises of preferential treatment or threats with regard to an individual’s employment status. </a:t>
            </a:r>
            <a:endParaRPr/>
          </a:p>
          <a:p>
            <a:pPr marL="182880" lvl="0" indent="-74929" algn="l" rtl="0">
              <a:lnSpc>
                <a:spcPct val="90000"/>
              </a:lnSpc>
              <a:spcBef>
                <a:spcPts val="1400"/>
              </a:spcBef>
              <a:spcAft>
                <a:spcPts val="1600"/>
              </a:spcAft>
              <a:buSzPts val="1700"/>
              <a:buNone/>
            </a:pPr>
            <a:endParaRPr/>
          </a:p>
        </p:txBody>
      </p:sp>
      <p:sp>
        <p:nvSpPr>
          <p:cNvPr id="424" name="Google Shape;424;p15"/>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sp>
        <p:nvSpPr>
          <p:cNvPr id="422" name="Google Shape;422;p15"/>
          <p:cNvSpPr/>
          <p:nvPr/>
        </p:nvSpPr>
        <p:spPr>
          <a:xfrm>
            <a:off x="8551293" y="6229681"/>
            <a:ext cx="342900" cy="457200"/>
          </a:xfrm>
          <a:prstGeom prst="ellipse">
            <a:avLst/>
          </a:prstGeom>
          <a:blipFill rotWithShape="1">
            <a:blip r:embed="rId4">
              <a:alphaModFix/>
            </a:blip>
            <a:tile tx="50800" ty="0" sx="85000" sy="85000" flip="none" algn="tl"/>
          </a:blip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2000"/>
              <a:buFont typeface="Rockwell"/>
              <a:buNone/>
            </a:pPr>
            <a:endParaRPr sz="2000" b="1" i="0" u="none" strike="noStrike" cap="none">
              <a:solidFill>
                <a:srgbClr val="FFFFFF"/>
              </a:solidFill>
              <a:latin typeface="Rockwell"/>
              <a:ea typeface="Rockwell"/>
              <a:cs typeface="Rockwell"/>
              <a:sym typeface="Rockwell"/>
            </a:endParaRPr>
          </a:p>
        </p:txBody>
      </p:sp>
      <p:sp>
        <p:nvSpPr>
          <p:cNvPr id="423" name="Google Shape;423;p15"/>
          <p:cNvSpPr/>
          <p:nvPr/>
        </p:nvSpPr>
        <p:spPr>
          <a:xfrm>
            <a:off x="8573188" y="6258874"/>
            <a:ext cx="299110" cy="398815"/>
          </a:xfrm>
          <a:prstGeom prst="ellipse">
            <a:avLst/>
          </a:prstGeom>
          <a:noFill/>
          <a:ln w="127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Rockwell"/>
              <a:buNone/>
            </a:pPr>
            <a:endParaRPr sz="1800" b="0" i="0" u="none" strike="noStrike" cap="none">
              <a:solidFill>
                <a:srgbClr val="FFFFFF"/>
              </a:solidFill>
              <a:latin typeface="Calibri"/>
              <a:ea typeface="Calibri"/>
              <a:cs typeface="Calibri"/>
              <a:sym typeface="Calibri"/>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8"/>
        <p:cNvGrpSpPr/>
        <p:nvPr/>
      </p:nvGrpSpPr>
      <p:grpSpPr>
        <a:xfrm>
          <a:off x="0" y="0"/>
          <a:ext cx="0" cy="0"/>
          <a:chOff x="0" y="0"/>
          <a:chExt cx="0" cy="0"/>
        </a:xfrm>
      </p:grpSpPr>
      <p:sp>
        <p:nvSpPr>
          <p:cNvPr id="429" name="Google Shape;429;p16"/>
          <p:cNvSpPr/>
          <p:nvPr/>
        </p:nvSpPr>
        <p:spPr>
          <a:xfrm>
            <a:off x="2286" y="0"/>
            <a:ext cx="9141714" cy="68580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430" name="Google Shape;430;p16"/>
          <p:cNvSpPr/>
          <p:nvPr/>
        </p:nvSpPr>
        <p:spPr>
          <a:xfrm>
            <a:off x="795776" y="1679569"/>
            <a:ext cx="2624148" cy="3498858"/>
          </a:xfrm>
          <a:prstGeom prst="ellipse">
            <a:avLst/>
          </a:prstGeom>
          <a:blipFill rotWithShape="1">
            <a:blip r:embed="rId3">
              <a:alphaModFix/>
            </a:blip>
            <a:tile tx="0" ty="0" sx="85000" sy="85000" flip="none" algn="tl"/>
          </a:blip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2000"/>
              <a:buFont typeface="Rockwell"/>
              <a:buNone/>
            </a:pPr>
            <a:endParaRPr sz="2000" b="1" i="0" u="none" strike="noStrike" cap="none">
              <a:solidFill>
                <a:srgbClr val="FFFFFF"/>
              </a:solidFill>
              <a:latin typeface="Rockwell"/>
              <a:ea typeface="Rockwell"/>
              <a:cs typeface="Rockwell"/>
              <a:sym typeface="Rockwell"/>
            </a:endParaRPr>
          </a:p>
        </p:txBody>
      </p:sp>
      <p:sp>
        <p:nvSpPr>
          <p:cNvPr id="431" name="Google Shape;431;p16"/>
          <p:cNvSpPr/>
          <p:nvPr/>
        </p:nvSpPr>
        <p:spPr>
          <a:xfrm>
            <a:off x="934600" y="1864667"/>
            <a:ext cx="2346500" cy="3128662"/>
          </a:xfrm>
          <a:prstGeom prst="ellipse">
            <a:avLst/>
          </a:prstGeom>
          <a:no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Rockwell"/>
              <a:buNone/>
            </a:pPr>
            <a:endParaRPr sz="1800" b="0" i="0" u="none" strike="noStrike" cap="none">
              <a:solidFill>
                <a:srgbClr val="FFFFFF"/>
              </a:solidFill>
              <a:latin typeface="Calibri"/>
              <a:ea typeface="Calibri"/>
              <a:cs typeface="Calibri"/>
              <a:sym typeface="Calibri"/>
            </a:endParaRPr>
          </a:p>
        </p:txBody>
      </p:sp>
      <p:sp>
        <p:nvSpPr>
          <p:cNvPr id="432" name="Google Shape;432;p16"/>
          <p:cNvSpPr txBox="1">
            <a:spLocks noGrp="1"/>
          </p:cNvSpPr>
          <p:nvPr>
            <p:ph type="title"/>
          </p:nvPr>
        </p:nvSpPr>
        <p:spPr>
          <a:xfrm>
            <a:off x="606075" y="2029075"/>
            <a:ext cx="3047700" cy="26208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FF"/>
              </a:buClr>
              <a:buSzPts val="3200"/>
              <a:buFont typeface="Rockwell"/>
              <a:buNone/>
            </a:pPr>
            <a:r>
              <a:rPr lang="en-US" sz="2400">
                <a:solidFill>
                  <a:srgbClr val="FFFFFF"/>
                </a:solidFill>
              </a:rPr>
              <a:t>REMINDERS – </a:t>
            </a:r>
            <a:endParaRPr sz="2400">
              <a:solidFill>
                <a:srgbClr val="FFFFFF"/>
              </a:solidFill>
            </a:endParaRPr>
          </a:p>
          <a:p>
            <a:pPr marL="0" lvl="0" indent="0" algn="ctr" rtl="0">
              <a:lnSpc>
                <a:spcPct val="90000"/>
              </a:lnSpc>
              <a:spcBef>
                <a:spcPts val="0"/>
              </a:spcBef>
              <a:spcAft>
                <a:spcPts val="0"/>
              </a:spcAft>
              <a:buClr>
                <a:srgbClr val="FFFFFF"/>
              </a:buClr>
              <a:buSzPts val="3200"/>
              <a:buFont typeface="Rockwell"/>
              <a:buNone/>
            </a:pPr>
            <a:r>
              <a:rPr lang="en-US" sz="2400">
                <a:solidFill>
                  <a:srgbClr val="FFFFFF"/>
                </a:solidFill>
              </a:rPr>
              <a:t>DCS WORK ENVIRONMENT EXPECTATIONS</a:t>
            </a:r>
            <a:endParaRPr sz="3400"/>
          </a:p>
        </p:txBody>
      </p:sp>
      <p:sp>
        <p:nvSpPr>
          <p:cNvPr id="463" name="Google Shape;463;p16"/>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sp>
        <p:nvSpPr>
          <p:cNvPr id="433" name="Google Shape;433;p16"/>
          <p:cNvSpPr/>
          <p:nvPr/>
        </p:nvSpPr>
        <p:spPr>
          <a:xfrm rot="5400000">
            <a:off x="2169508" y="3398744"/>
            <a:ext cx="3657600" cy="60512"/>
          </a:xfrm>
          <a:prstGeom prst="rect">
            <a:avLst/>
          </a:prstGeom>
          <a:blipFill rotWithShape="1">
            <a:blip r:embed="rId4">
              <a:alphaModFix amt="85000"/>
            </a:blip>
            <a:tile tx="0" ty="-717550" sx="92000" sy="89000" flip="xy" algn="ctr"/>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4" name="Google Shape;434;p16"/>
          <p:cNvGrpSpPr/>
          <p:nvPr/>
        </p:nvGrpSpPr>
        <p:grpSpPr>
          <a:xfrm>
            <a:off x="4028565" y="390596"/>
            <a:ext cx="4673645" cy="5882010"/>
            <a:chOff x="0" y="178"/>
            <a:chExt cx="4673645" cy="5882010"/>
          </a:xfrm>
        </p:grpSpPr>
        <p:sp>
          <p:nvSpPr>
            <p:cNvPr id="435" name="Google Shape;435;p16"/>
            <p:cNvSpPr/>
            <p:nvPr/>
          </p:nvSpPr>
          <p:spPr>
            <a:xfrm>
              <a:off x="0" y="5301994"/>
              <a:ext cx="1168411" cy="580194"/>
            </a:xfrm>
            <a:prstGeom prst="rect">
              <a:avLst/>
            </a:prstGeom>
            <a:solidFill>
              <a:srgbClr val="9B2B1C"/>
            </a:solidFill>
            <a:ln w="12700" cap="flat" cmpd="sng">
              <a:solidFill>
                <a:srgbClr val="9B2B1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6"/>
            <p:cNvSpPr txBox="1"/>
            <p:nvPr/>
          </p:nvSpPr>
          <p:spPr>
            <a:xfrm>
              <a:off x="0" y="5301994"/>
              <a:ext cx="1168411" cy="580194"/>
            </a:xfrm>
            <a:prstGeom prst="rect">
              <a:avLst/>
            </a:prstGeom>
            <a:noFill/>
            <a:ln>
              <a:noFill/>
            </a:ln>
          </p:spPr>
          <p:txBody>
            <a:bodyPr spcFirstLastPara="1" wrap="square" lIns="83075" tIns="142225" rIns="83075" bIns="142225" anchor="ctr" anchorCtr="0">
              <a:noAutofit/>
            </a:bodyPr>
            <a:lstStyle/>
            <a:p>
              <a:pPr marL="0" marR="0" lvl="0" indent="0" algn="ctr" rtl="0">
                <a:lnSpc>
                  <a:spcPct val="90000"/>
                </a:lnSpc>
                <a:spcBef>
                  <a:spcPts val="0"/>
                </a:spcBef>
                <a:spcAft>
                  <a:spcPts val="0"/>
                </a:spcAft>
                <a:buClr>
                  <a:schemeClr val="lt1"/>
                </a:buClr>
                <a:buSzPts val="2000"/>
                <a:buFont typeface="Rockwell"/>
                <a:buNone/>
              </a:pPr>
              <a:r>
                <a:rPr lang="en-US" sz="2000" b="0" i="0" u="none" strike="noStrike" cap="none">
                  <a:solidFill>
                    <a:schemeClr val="lt1"/>
                  </a:solidFill>
                  <a:latin typeface="Rockwell"/>
                  <a:ea typeface="Rockwell"/>
                  <a:cs typeface="Rockwell"/>
                  <a:sym typeface="Rockwell"/>
                </a:rPr>
                <a:t>Be</a:t>
              </a:r>
              <a:endParaRPr/>
            </a:p>
          </p:txBody>
        </p:sp>
        <p:sp>
          <p:nvSpPr>
            <p:cNvPr id="437" name="Google Shape;437;p16"/>
            <p:cNvSpPr/>
            <p:nvPr/>
          </p:nvSpPr>
          <p:spPr>
            <a:xfrm>
              <a:off x="1168411" y="5301994"/>
              <a:ext cx="3505234" cy="580194"/>
            </a:xfrm>
            <a:prstGeom prst="rect">
              <a:avLst/>
            </a:prstGeom>
            <a:solidFill>
              <a:srgbClr val="DECCCB">
                <a:alpha val="89803"/>
              </a:srgbClr>
            </a:solidFill>
            <a:ln w="12700" cap="flat" cmpd="sng">
              <a:solidFill>
                <a:srgbClr val="DECC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6"/>
            <p:cNvSpPr txBox="1"/>
            <p:nvPr/>
          </p:nvSpPr>
          <p:spPr>
            <a:xfrm>
              <a:off x="1168411" y="5301994"/>
              <a:ext cx="3505234" cy="580194"/>
            </a:xfrm>
            <a:prstGeom prst="rect">
              <a:avLst/>
            </a:prstGeom>
            <a:noFill/>
            <a:ln>
              <a:noFill/>
            </a:ln>
          </p:spPr>
          <p:txBody>
            <a:bodyPr spcFirstLastPara="1" wrap="square" lIns="71100" tIns="139700" rIns="71100" bIns="139700" anchor="ctr" anchorCtr="0">
              <a:noAutofit/>
            </a:bodyPr>
            <a:lstStyle/>
            <a:p>
              <a:pPr marL="0" marR="0" lvl="0" indent="0" algn="l" rtl="0">
                <a:lnSpc>
                  <a:spcPct val="90000"/>
                </a:lnSpc>
                <a:spcBef>
                  <a:spcPts val="0"/>
                </a:spcBef>
                <a:spcAft>
                  <a:spcPts val="0"/>
                </a:spcAft>
                <a:buClr>
                  <a:schemeClr val="dk1"/>
                </a:buClr>
                <a:buSzPts val="1100"/>
                <a:buFont typeface="Rockwell"/>
                <a:buNone/>
              </a:pPr>
              <a:r>
                <a:rPr lang="en-US" sz="1100" b="0" i="0" u="none" strike="noStrike" cap="none">
                  <a:solidFill>
                    <a:schemeClr val="dk1"/>
                  </a:solidFill>
                  <a:latin typeface="Rockwell"/>
                  <a:ea typeface="Rockwell"/>
                  <a:cs typeface="Rockwell"/>
                  <a:sym typeface="Rockwell"/>
                </a:rPr>
                <a:t>Be compassionate, understanding, and a sense of humor that is uplifting.</a:t>
              </a:r>
              <a:endParaRPr/>
            </a:p>
          </p:txBody>
        </p:sp>
        <p:sp>
          <p:nvSpPr>
            <p:cNvPr id="439" name="Google Shape;439;p16"/>
            <p:cNvSpPr/>
            <p:nvPr/>
          </p:nvSpPr>
          <p:spPr>
            <a:xfrm rot="10800000">
              <a:off x="0" y="4418358"/>
              <a:ext cx="1168411" cy="892338"/>
            </a:xfrm>
            <a:prstGeom prst="upArrowCallout">
              <a:avLst>
                <a:gd name="adj1" fmla="val 5000"/>
                <a:gd name="adj2" fmla="val 10000"/>
                <a:gd name="adj3" fmla="val 15000"/>
                <a:gd name="adj4" fmla="val 64977"/>
              </a:avLst>
            </a:prstGeom>
            <a:solidFill>
              <a:schemeClr val="accent3"/>
            </a:solidFill>
            <a:ln w="127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6"/>
            <p:cNvSpPr txBox="1"/>
            <p:nvPr/>
          </p:nvSpPr>
          <p:spPr>
            <a:xfrm>
              <a:off x="0" y="4418358"/>
              <a:ext cx="1168411" cy="580020"/>
            </a:xfrm>
            <a:prstGeom prst="rect">
              <a:avLst/>
            </a:prstGeom>
            <a:noFill/>
            <a:ln>
              <a:noFill/>
            </a:ln>
          </p:spPr>
          <p:txBody>
            <a:bodyPr spcFirstLastPara="1" wrap="square" lIns="83075" tIns="142225" rIns="83075" bIns="142225" anchor="ctr" anchorCtr="0">
              <a:noAutofit/>
            </a:bodyPr>
            <a:lstStyle/>
            <a:p>
              <a:pPr marL="0" marR="0" lvl="0" indent="0" algn="ctr" rtl="0">
                <a:lnSpc>
                  <a:spcPct val="90000"/>
                </a:lnSpc>
                <a:spcBef>
                  <a:spcPts val="0"/>
                </a:spcBef>
                <a:spcAft>
                  <a:spcPts val="0"/>
                </a:spcAft>
                <a:buClr>
                  <a:schemeClr val="lt1"/>
                </a:buClr>
                <a:buSzPts val="2000"/>
                <a:buFont typeface="Rockwell"/>
                <a:buNone/>
              </a:pPr>
              <a:r>
                <a:rPr lang="en-US" sz="2000" b="0" i="0" u="none" strike="noStrike" cap="none">
                  <a:solidFill>
                    <a:schemeClr val="lt1"/>
                  </a:solidFill>
                  <a:latin typeface="Rockwell"/>
                  <a:ea typeface="Rockwell"/>
                  <a:cs typeface="Rockwell"/>
                  <a:sym typeface="Rockwell"/>
                </a:rPr>
                <a:t>Have</a:t>
              </a:r>
              <a:endParaRPr/>
            </a:p>
          </p:txBody>
        </p:sp>
        <p:sp>
          <p:nvSpPr>
            <p:cNvPr id="441" name="Google Shape;441;p16"/>
            <p:cNvSpPr/>
            <p:nvPr/>
          </p:nvSpPr>
          <p:spPr>
            <a:xfrm>
              <a:off x="1168411" y="4418358"/>
              <a:ext cx="3505234" cy="580020"/>
            </a:xfrm>
            <a:prstGeom prst="rect">
              <a:avLst/>
            </a:prstGeom>
            <a:solidFill>
              <a:srgbClr val="DFDAD3">
                <a:alpha val="89803"/>
              </a:srgbClr>
            </a:solidFill>
            <a:ln w="12700" cap="flat" cmpd="sng">
              <a:solidFill>
                <a:srgbClr val="DFDAD3">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16"/>
            <p:cNvSpPr txBox="1"/>
            <p:nvPr/>
          </p:nvSpPr>
          <p:spPr>
            <a:xfrm>
              <a:off x="1168411" y="4418358"/>
              <a:ext cx="3505234" cy="580020"/>
            </a:xfrm>
            <a:prstGeom prst="rect">
              <a:avLst/>
            </a:prstGeom>
            <a:noFill/>
            <a:ln>
              <a:noFill/>
            </a:ln>
          </p:spPr>
          <p:txBody>
            <a:bodyPr spcFirstLastPara="1" wrap="square" lIns="71100" tIns="139700" rIns="71100" bIns="139700" anchor="ctr" anchorCtr="0">
              <a:noAutofit/>
            </a:bodyPr>
            <a:lstStyle/>
            <a:p>
              <a:pPr marL="0" marR="0" lvl="0" indent="0" algn="l" rtl="0">
                <a:lnSpc>
                  <a:spcPct val="90000"/>
                </a:lnSpc>
                <a:spcBef>
                  <a:spcPts val="0"/>
                </a:spcBef>
                <a:spcAft>
                  <a:spcPts val="0"/>
                </a:spcAft>
                <a:buClr>
                  <a:schemeClr val="dk1"/>
                </a:buClr>
                <a:buSzPts val="1100"/>
                <a:buFont typeface="Rockwell"/>
                <a:buNone/>
              </a:pPr>
              <a:r>
                <a:rPr lang="en-US" sz="1100" b="0" i="0" u="none" strike="noStrike" cap="none">
                  <a:solidFill>
                    <a:schemeClr val="dk1"/>
                  </a:solidFill>
                  <a:latin typeface="Rockwell"/>
                  <a:ea typeface="Rockwell"/>
                  <a:cs typeface="Rockwell"/>
                  <a:sym typeface="Rockwell"/>
                </a:rPr>
                <a:t>Have open and honest communication through cooperation, support, and empowerment</a:t>
              </a:r>
              <a:endParaRPr/>
            </a:p>
          </p:txBody>
        </p:sp>
        <p:sp>
          <p:nvSpPr>
            <p:cNvPr id="443" name="Google Shape;443;p16"/>
            <p:cNvSpPr/>
            <p:nvPr/>
          </p:nvSpPr>
          <p:spPr>
            <a:xfrm rot="10800000">
              <a:off x="0" y="3534722"/>
              <a:ext cx="1168411" cy="892338"/>
            </a:xfrm>
            <a:prstGeom prst="upArrowCallout">
              <a:avLst>
                <a:gd name="adj1" fmla="val 5000"/>
                <a:gd name="adj2" fmla="val 10000"/>
                <a:gd name="adj3" fmla="val 15000"/>
                <a:gd name="adj4" fmla="val 64977"/>
              </a:avLst>
            </a:prstGeom>
            <a:solidFill>
              <a:schemeClr val="accent4"/>
            </a:solidFill>
            <a:ln w="127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16"/>
            <p:cNvSpPr txBox="1"/>
            <p:nvPr/>
          </p:nvSpPr>
          <p:spPr>
            <a:xfrm>
              <a:off x="0" y="3534722"/>
              <a:ext cx="1168411" cy="580020"/>
            </a:xfrm>
            <a:prstGeom prst="rect">
              <a:avLst/>
            </a:prstGeom>
            <a:noFill/>
            <a:ln>
              <a:noFill/>
            </a:ln>
          </p:spPr>
          <p:txBody>
            <a:bodyPr spcFirstLastPara="1" wrap="square" lIns="83075" tIns="142225" rIns="83075" bIns="142225" anchor="ctr" anchorCtr="0">
              <a:noAutofit/>
            </a:bodyPr>
            <a:lstStyle/>
            <a:p>
              <a:pPr marL="0" marR="0" lvl="0" indent="0" algn="ctr" rtl="0">
                <a:lnSpc>
                  <a:spcPct val="90000"/>
                </a:lnSpc>
                <a:spcBef>
                  <a:spcPts val="0"/>
                </a:spcBef>
                <a:spcAft>
                  <a:spcPts val="0"/>
                </a:spcAft>
                <a:buClr>
                  <a:schemeClr val="lt1"/>
                </a:buClr>
                <a:buSzPts val="2000"/>
                <a:buFont typeface="Rockwell"/>
                <a:buNone/>
              </a:pPr>
              <a:r>
                <a:rPr lang="en-US" sz="2000" b="0" i="0" u="none" strike="noStrike" cap="none">
                  <a:solidFill>
                    <a:schemeClr val="lt1"/>
                  </a:solidFill>
                  <a:latin typeface="Rockwell"/>
                  <a:ea typeface="Rockwell"/>
                  <a:cs typeface="Rockwell"/>
                  <a:sym typeface="Rockwell"/>
                </a:rPr>
                <a:t>Seek</a:t>
              </a:r>
              <a:endParaRPr/>
            </a:p>
          </p:txBody>
        </p:sp>
        <p:sp>
          <p:nvSpPr>
            <p:cNvPr id="445" name="Google Shape;445;p16"/>
            <p:cNvSpPr/>
            <p:nvPr/>
          </p:nvSpPr>
          <p:spPr>
            <a:xfrm>
              <a:off x="1168411" y="3534722"/>
              <a:ext cx="3505234" cy="580020"/>
            </a:xfrm>
            <a:prstGeom prst="rect">
              <a:avLst/>
            </a:prstGeom>
            <a:solidFill>
              <a:srgbClr val="DBD1CF">
                <a:alpha val="89803"/>
              </a:srgbClr>
            </a:solidFill>
            <a:ln w="12700" cap="flat" cmpd="sng">
              <a:solidFill>
                <a:srgbClr val="DBD1CF">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6"/>
            <p:cNvSpPr txBox="1"/>
            <p:nvPr/>
          </p:nvSpPr>
          <p:spPr>
            <a:xfrm>
              <a:off x="1168411" y="3534722"/>
              <a:ext cx="3505234" cy="580020"/>
            </a:xfrm>
            <a:prstGeom prst="rect">
              <a:avLst/>
            </a:prstGeom>
            <a:noFill/>
            <a:ln>
              <a:noFill/>
            </a:ln>
          </p:spPr>
          <p:txBody>
            <a:bodyPr spcFirstLastPara="1" wrap="square" lIns="71100" tIns="139700" rIns="71100" bIns="139700" anchor="ctr" anchorCtr="0">
              <a:noAutofit/>
            </a:bodyPr>
            <a:lstStyle/>
            <a:p>
              <a:pPr marL="0" marR="0" lvl="0" indent="0" algn="l" rtl="0">
                <a:lnSpc>
                  <a:spcPct val="90000"/>
                </a:lnSpc>
                <a:spcBef>
                  <a:spcPts val="0"/>
                </a:spcBef>
                <a:spcAft>
                  <a:spcPts val="0"/>
                </a:spcAft>
                <a:buClr>
                  <a:schemeClr val="dk1"/>
                </a:buClr>
                <a:buSzPts val="1100"/>
                <a:buFont typeface="Rockwell"/>
                <a:buNone/>
              </a:pPr>
              <a:r>
                <a:rPr lang="en-US" sz="1100" b="0" i="0" u="none" strike="noStrike" cap="none">
                  <a:solidFill>
                    <a:schemeClr val="dk1"/>
                  </a:solidFill>
                  <a:latin typeface="Rockwell"/>
                  <a:ea typeface="Rockwell"/>
                  <a:cs typeface="Rockwell"/>
                  <a:sym typeface="Rockwell"/>
                </a:rPr>
                <a:t>Seek self improvement through professional development/trainings particularly in a relaxed and productive atmosphere</a:t>
              </a:r>
              <a:endParaRPr/>
            </a:p>
          </p:txBody>
        </p:sp>
        <p:sp>
          <p:nvSpPr>
            <p:cNvPr id="447" name="Google Shape;447;p16"/>
            <p:cNvSpPr/>
            <p:nvPr/>
          </p:nvSpPr>
          <p:spPr>
            <a:xfrm rot="10800000">
              <a:off x="0" y="2651086"/>
              <a:ext cx="1168411" cy="892338"/>
            </a:xfrm>
            <a:prstGeom prst="upArrowCallout">
              <a:avLst>
                <a:gd name="adj1" fmla="val 5000"/>
                <a:gd name="adj2" fmla="val 10000"/>
                <a:gd name="adj3" fmla="val 15000"/>
                <a:gd name="adj4" fmla="val 64977"/>
              </a:avLst>
            </a:prstGeom>
            <a:solidFill>
              <a:schemeClr val="accent5"/>
            </a:solidFill>
            <a:ln w="127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6"/>
            <p:cNvSpPr txBox="1"/>
            <p:nvPr/>
          </p:nvSpPr>
          <p:spPr>
            <a:xfrm>
              <a:off x="0" y="2651086"/>
              <a:ext cx="1168411" cy="580020"/>
            </a:xfrm>
            <a:prstGeom prst="rect">
              <a:avLst/>
            </a:prstGeom>
            <a:noFill/>
            <a:ln>
              <a:noFill/>
            </a:ln>
          </p:spPr>
          <p:txBody>
            <a:bodyPr spcFirstLastPara="1" wrap="square" lIns="83075" tIns="142225" rIns="83075" bIns="142225" anchor="ctr" anchorCtr="0">
              <a:noAutofit/>
            </a:bodyPr>
            <a:lstStyle/>
            <a:p>
              <a:pPr marL="0" marR="0" lvl="0" indent="0" algn="ctr" rtl="0">
                <a:lnSpc>
                  <a:spcPct val="90000"/>
                </a:lnSpc>
                <a:spcBef>
                  <a:spcPts val="0"/>
                </a:spcBef>
                <a:spcAft>
                  <a:spcPts val="0"/>
                </a:spcAft>
                <a:buClr>
                  <a:schemeClr val="lt1"/>
                </a:buClr>
                <a:buSzPts val="2000"/>
                <a:buFont typeface="Rockwell"/>
                <a:buNone/>
              </a:pPr>
              <a:r>
                <a:rPr lang="en-US" sz="2000" b="0" i="0" u="none" strike="noStrike" cap="none">
                  <a:solidFill>
                    <a:schemeClr val="lt1"/>
                  </a:solidFill>
                  <a:latin typeface="Rockwell"/>
                  <a:ea typeface="Rockwell"/>
                  <a:cs typeface="Rockwell"/>
                  <a:sym typeface="Rockwell"/>
                </a:rPr>
                <a:t>Have</a:t>
              </a:r>
              <a:endParaRPr/>
            </a:p>
          </p:txBody>
        </p:sp>
        <p:sp>
          <p:nvSpPr>
            <p:cNvPr id="449" name="Google Shape;449;p16"/>
            <p:cNvSpPr/>
            <p:nvPr/>
          </p:nvSpPr>
          <p:spPr>
            <a:xfrm>
              <a:off x="1168411" y="2651086"/>
              <a:ext cx="3505234" cy="580020"/>
            </a:xfrm>
            <a:prstGeom prst="rect">
              <a:avLst/>
            </a:prstGeom>
            <a:solidFill>
              <a:srgbClr val="DBD7D7">
                <a:alpha val="89803"/>
              </a:srgbClr>
            </a:solidFill>
            <a:ln w="12700" cap="flat" cmpd="sng">
              <a:solidFill>
                <a:srgbClr val="DBD7D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6"/>
            <p:cNvSpPr txBox="1"/>
            <p:nvPr/>
          </p:nvSpPr>
          <p:spPr>
            <a:xfrm>
              <a:off x="1168411" y="2651086"/>
              <a:ext cx="3505234" cy="580020"/>
            </a:xfrm>
            <a:prstGeom prst="rect">
              <a:avLst/>
            </a:prstGeom>
            <a:noFill/>
            <a:ln>
              <a:noFill/>
            </a:ln>
          </p:spPr>
          <p:txBody>
            <a:bodyPr spcFirstLastPara="1" wrap="square" lIns="71100" tIns="139700" rIns="71100" bIns="139700" anchor="ctr" anchorCtr="0">
              <a:noAutofit/>
            </a:bodyPr>
            <a:lstStyle/>
            <a:p>
              <a:pPr marL="0" marR="0" lvl="0" indent="0" algn="l" rtl="0">
                <a:lnSpc>
                  <a:spcPct val="90000"/>
                </a:lnSpc>
                <a:spcBef>
                  <a:spcPts val="0"/>
                </a:spcBef>
                <a:spcAft>
                  <a:spcPts val="0"/>
                </a:spcAft>
                <a:buClr>
                  <a:schemeClr val="dk1"/>
                </a:buClr>
                <a:buSzPts val="1100"/>
                <a:buFont typeface="Rockwell"/>
                <a:buNone/>
              </a:pPr>
              <a:r>
                <a:rPr lang="en-US" sz="1100" b="0" i="0" u="none" strike="noStrike" cap="none">
                  <a:solidFill>
                    <a:schemeClr val="dk1"/>
                  </a:solidFill>
                  <a:latin typeface="Rockwell"/>
                  <a:ea typeface="Rockwell"/>
                  <a:cs typeface="Rockwell"/>
                  <a:sym typeface="Rockwell"/>
                </a:rPr>
                <a:t>Have a positive work-life balance i.e. prompt in attendance, work diligently on assigned tasks as part of a team for the overall good of the school system.</a:t>
              </a:r>
              <a:endParaRPr/>
            </a:p>
          </p:txBody>
        </p:sp>
        <p:sp>
          <p:nvSpPr>
            <p:cNvPr id="451" name="Google Shape;451;p16"/>
            <p:cNvSpPr/>
            <p:nvPr/>
          </p:nvSpPr>
          <p:spPr>
            <a:xfrm rot="10800000">
              <a:off x="0" y="1767450"/>
              <a:ext cx="1168411" cy="892338"/>
            </a:xfrm>
            <a:prstGeom prst="upArrowCallout">
              <a:avLst>
                <a:gd name="adj1" fmla="val 5000"/>
                <a:gd name="adj2" fmla="val 10000"/>
                <a:gd name="adj3" fmla="val 15000"/>
                <a:gd name="adj4" fmla="val 64977"/>
              </a:avLst>
            </a:prstGeom>
            <a:solidFill>
              <a:srgbClr val="855B5D"/>
            </a:solidFill>
            <a:ln w="12700" cap="flat" cmpd="sng">
              <a:solidFill>
                <a:srgbClr val="855B5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6"/>
            <p:cNvSpPr txBox="1"/>
            <p:nvPr/>
          </p:nvSpPr>
          <p:spPr>
            <a:xfrm>
              <a:off x="0" y="1767450"/>
              <a:ext cx="1168411" cy="580020"/>
            </a:xfrm>
            <a:prstGeom prst="rect">
              <a:avLst/>
            </a:prstGeom>
            <a:noFill/>
            <a:ln>
              <a:noFill/>
            </a:ln>
          </p:spPr>
          <p:txBody>
            <a:bodyPr spcFirstLastPara="1" wrap="square" lIns="83075" tIns="142225" rIns="83075" bIns="142225" anchor="ctr" anchorCtr="0">
              <a:noAutofit/>
            </a:bodyPr>
            <a:lstStyle/>
            <a:p>
              <a:pPr marL="0" marR="0" lvl="0" indent="0" algn="ctr" rtl="0">
                <a:lnSpc>
                  <a:spcPct val="90000"/>
                </a:lnSpc>
                <a:spcBef>
                  <a:spcPts val="0"/>
                </a:spcBef>
                <a:spcAft>
                  <a:spcPts val="0"/>
                </a:spcAft>
                <a:buClr>
                  <a:schemeClr val="lt1"/>
                </a:buClr>
                <a:buSzPts val="2000"/>
                <a:buFont typeface="Rockwell"/>
                <a:buNone/>
              </a:pPr>
              <a:r>
                <a:rPr lang="en-US" sz="2000" b="0" i="0" u="none" strike="noStrike" cap="none">
                  <a:solidFill>
                    <a:schemeClr val="lt1"/>
                  </a:solidFill>
                  <a:latin typeface="Rockwell"/>
                  <a:ea typeface="Rockwell"/>
                  <a:cs typeface="Rockwell"/>
                  <a:sym typeface="Rockwell"/>
                </a:rPr>
                <a:t>Show</a:t>
              </a:r>
              <a:endParaRPr/>
            </a:p>
          </p:txBody>
        </p:sp>
        <p:sp>
          <p:nvSpPr>
            <p:cNvPr id="453" name="Google Shape;453;p16"/>
            <p:cNvSpPr/>
            <p:nvPr/>
          </p:nvSpPr>
          <p:spPr>
            <a:xfrm>
              <a:off x="1168411" y="1767450"/>
              <a:ext cx="3505234" cy="580020"/>
            </a:xfrm>
            <a:prstGeom prst="rect">
              <a:avLst/>
            </a:prstGeom>
            <a:solidFill>
              <a:srgbClr val="D8D1D1">
                <a:alpha val="89803"/>
              </a:srgbClr>
            </a:solidFill>
            <a:ln w="12700" cap="flat" cmpd="sng">
              <a:solidFill>
                <a:srgbClr val="D8D1D1">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16"/>
            <p:cNvSpPr txBox="1"/>
            <p:nvPr/>
          </p:nvSpPr>
          <p:spPr>
            <a:xfrm>
              <a:off x="1168411" y="1767450"/>
              <a:ext cx="3505234" cy="580020"/>
            </a:xfrm>
            <a:prstGeom prst="rect">
              <a:avLst/>
            </a:prstGeom>
            <a:noFill/>
            <a:ln>
              <a:noFill/>
            </a:ln>
          </p:spPr>
          <p:txBody>
            <a:bodyPr spcFirstLastPara="1" wrap="square" lIns="71100" tIns="139700" rIns="71100" bIns="139700" anchor="ctr" anchorCtr="0">
              <a:noAutofit/>
            </a:bodyPr>
            <a:lstStyle/>
            <a:p>
              <a:pPr marL="0" marR="0" lvl="0" indent="0" algn="l" rtl="0">
                <a:lnSpc>
                  <a:spcPct val="90000"/>
                </a:lnSpc>
                <a:spcBef>
                  <a:spcPts val="0"/>
                </a:spcBef>
                <a:spcAft>
                  <a:spcPts val="0"/>
                </a:spcAft>
                <a:buClr>
                  <a:schemeClr val="dk1"/>
                </a:buClr>
                <a:buSzPts val="1100"/>
                <a:buFont typeface="Rockwell"/>
                <a:buNone/>
              </a:pPr>
              <a:r>
                <a:rPr lang="en-US" sz="1100" b="0" i="0" u="none" strike="noStrike" cap="none">
                  <a:solidFill>
                    <a:schemeClr val="dk1"/>
                  </a:solidFill>
                  <a:latin typeface="Rockwell"/>
                  <a:ea typeface="Rockwell"/>
                  <a:cs typeface="Rockwell"/>
                  <a:sym typeface="Rockwell"/>
                </a:rPr>
                <a:t>Show appreciation for each other as we respect different personality types.</a:t>
              </a:r>
              <a:endParaRPr/>
            </a:p>
          </p:txBody>
        </p:sp>
        <p:sp>
          <p:nvSpPr>
            <p:cNvPr id="455" name="Google Shape;455;p16"/>
            <p:cNvSpPr/>
            <p:nvPr/>
          </p:nvSpPr>
          <p:spPr>
            <a:xfrm rot="10800000">
              <a:off x="0" y="883814"/>
              <a:ext cx="1168411" cy="892338"/>
            </a:xfrm>
            <a:prstGeom prst="upArrowCallout">
              <a:avLst>
                <a:gd name="adj1" fmla="val 5000"/>
                <a:gd name="adj2" fmla="val 10000"/>
                <a:gd name="adj3" fmla="val 15000"/>
                <a:gd name="adj4" fmla="val 64977"/>
              </a:avLst>
            </a:prstGeom>
            <a:solidFill>
              <a:srgbClr val="9B2B1C"/>
            </a:solidFill>
            <a:ln w="12700" cap="flat" cmpd="sng">
              <a:solidFill>
                <a:srgbClr val="9B2B1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6"/>
            <p:cNvSpPr txBox="1"/>
            <p:nvPr/>
          </p:nvSpPr>
          <p:spPr>
            <a:xfrm>
              <a:off x="0" y="883814"/>
              <a:ext cx="1168411" cy="580020"/>
            </a:xfrm>
            <a:prstGeom prst="rect">
              <a:avLst/>
            </a:prstGeom>
            <a:noFill/>
            <a:ln>
              <a:noFill/>
            </a:ln>
          </p:spPr>
          <p:txBody>
            <a:bodyPr spcFirstLastPara="1" wrap="square" lIns="83075" tIns="142225" rIns="83075" bIns="142225" anchor="ctr" anchorCtr="0">
              <a:noAutofit/>
            </a:bodyPr>
            <a:lstStyle/>
            <a:p>
              <a:pPr marL="0" marR="0" lvl="0" indent="0" algn="ctr" rtl="0">
                <a:lnSpc>
                  <a:spcPct val="90000"/>
                </a:lnSpc>
                <a:spcBef>
                  <a:spcPts val="0"/>
                </a:spcBef>
                <a:spcAft>
                  <a:spcPts val="0"/>
                </a:spcAft>
                <a:buClr>
                  <a:schemeClr val="lt1"/>
                </a:buClr>
                <a:buSzPts val="2000"/>
                <a:buFont typeface="Rockwell"/>
                <a:buNone/>
              </a:pPr>
              <a:r>
                <a:rPr lang="en-US" sz="2000" b="0" i="0" u="none" strike="noStrike" cap="none">
                  <a:solidFill>
                    <a:schemeClr val="lt1"/>
                  </a:solidFill>
                  <a:latin typeface="Rockwell"/>
                  <a:ea typeface="Rockwell"/>
                  <a:cs typeface="Rockwell"/>
                  <a:sym typeface="Rockwell"/>
                </a:rPr>
                <a:t>Strive</a:t>
              </a:r>
              <a:endParaRPr/>
            </a:p>
          </p:txBody>
        </p:sp>
        <p:sp>
          <p:nvSpPr>
            <p:cNvPr id="457" name="Google Shape;457;p16"/>
            <p:cNvSpPr/>
            <p:nvPr/>
          </p:nvSpPr>
          <p:spPr>
            <a:xfrm>
              <a:off x="1168411" y="883814"/>
              <a:ext cx="3505234" cy="580020"/>
            </a:xfrm>
            <a:prstGeom prst="rect">
              <a:avLst/>
            </a:prstGeom>
            <a:solidFill>
              <a:srgbClr val="DECCCB">
                <a:alpha val="89803"/>
              </a:srgbClr>
            </a:solidFill>
            <a:ln w="12700" cap="flat" cmpd="sng">
              <a:solidFill>
                <a:srgbClr val="DECC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6"/>
            <p:cNvSpPr txBox="1"/>
            <p:nvPr/>
          </p:nvSpPr>
          <p:spPr>
            <a:xfrm>
              <a:off x="1168411" y="883814"/>
              <a:ext cx="3505234" cy="580020"/>
            </a:xfrm>
            <a:prstGeom prst="rect">
              <a:avLst/>
            </a:prstGeom>
            <a:noFill/>
            <a:ln>
              <a:noFill/>
            </a:ln>
          </p:spPr>
          <p:txBody>
            <a:bodyPr spcFirstLastPara="1" wrap="square" lIns="71100" tIns="139700" rIns="71100" bIns="139700" anchor="ctr" anchorCtr="0">
              <a:noAutofit/>
            </a:bodyPr>
            <a:lstStyle/>
            <a:p>
              <a:pPr marL="0" marR="0" lvl="0" indent="0" algn="l" rtl="0">
                <a:lnSpc>
                  <a:spcPct val="90000"/>
                </a:lnSpc>
                <a:spcBef>
                  <a:spcPts val="0"/>
                </a:spcBef>
                <a:spcAft>
                  <a:spcPts val="0"/>
                </a:spcAft>
                <a:buClr>
                  <a:schemeClr val="dk1"/>
                </a:buClr>
                <a:buSzPts val="1100"/>
                <a:buFont typeface="Rockwell"/>
                <a:buNone/>
              </a:pPr>
              <a:r>
                <a:rPr lang="en-US" sz="1100" b="0" i="0" u="none" strike="noStrike" cap="none">
                  <a:solidFill>
                    <a:schemeClr val="dk1"/>
                  </a:solidFill>
                  <a:latin typeface="Rockwell"/>
                  <a:ea typeface="Rockwell"/>
                  <a:cs typeface="Rockwell"/>
                  <a:sym typeface="Rockwell"/>
                </a:rPr>
                <a:t>Strive to create an environment in which employees feel free to raise concerns and are confident that those concerns will be addressed.</a:t>
              </a:r>
              <a:endParaRPr/>
            </a:p>
          </p:txBody>
        </p:sp>
        <p:sp>
          <p:nvSpPr>
            <p:cNvPr id="459" name="Google Shape;459;p16"/>
            <p:cNvSpPr/>
            <p:nvPr/>
          </p:nvSpPr>
          <p:spPr>
            <a:xfrm rot="10800000">
              <a:off x="0" y="178"/>
              <a:ext cx="1168411" cy="892338"/>
            </a:xfrm>
            <a:prstGeom prst="upArrowCallout">
              <a:avLst>
                <a:gd name="adj1" fmla="val 5000"/>
                <a:gd name="adj2" fmla="val 10000"/>
                <a:gd name="adj3" fmla="val 15000"/>
                <a:gd name="adj4" fmla="val 64977"/>
              </a:avLst>
            </a:prstGeom>
            <a:solidFill>
              <a:schemeClr val="accent3"/>
            </a:solidFill>
            <a:ln w="127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6"/>
            <p:cNvSpPr txBox="1"/>
            <p:nvPr/>
          </p:nvSpPr>
          <p:spPr>
            <a:xfrm>
              <a:off x="0" y="178"/>
              <a:ext cx="1168411" cy="580020"/>
            </a:xfrm>
            <a:prstGeom prst="rect">
              <a:avLst/>
            </a:prstGeom>
            <a:noFill/>
            <a:ln>
              <a:noFill/>
            </a:ln>
          </p:spPr>
          <p:txBody>
            <a:bodyPr spcFirstLastPara="1" wrap="square" lIns="83075" tIns="142225" rIns="83075" bIns="142225" anchor="ctr" anchorCtr="0">
              <a:noAutofit/>
            </a:bodyPr>
            <a:lstStyle/>
            <a:p>
              <a:pPr marL="0" marR="0" lvl="0" indent="0" algn="ctr" rtl="0">
                <a:lnSpc>
                  <a:spcPct val="90000"/>
                </a:lnSpc>
                <a:spcBef>
                  <a:spcPts val="0"/>
                </a:spcBef>
                <a:spcAft>
                  <a:spcPts val="0"/>
                </a:spcAft>
                <a:buClr>
                  <a:schemeClr val="lt1"/>
                </a:buClr>
                <a:buSzPts val="2000"/>
                <a:buFont typeface="Rockwell"/>
                <a:buNone/>
              </a:pPr>
              <a:r>
                <a:rPr lang="en-US" sz="2000" b="0" i="0" u="none" strike="noStrike" cap="none">
                  <a:solidFill>
                    <a:schemeClr val="lt1"/>
                  </a:solidFill>
                  <a:latin typeface="Rockwell"/>
                  <a:ea typeface="Rockwell"/>
                  <a:cs typeface="Rockwell"/>
                  <a:sym typeface="Rockwell"/>
                </a:rPr>
                <a:t>Strive</a:t>
              </a:r>
              <a:endParaRPr/>
            </a:p>
          </p:txBody>
        </p:sp>
        <p:sp>
          <p:nvSpPr>
            <p:cNvPr id="461" name="Google Shape;461;p16"/>
            <p:cNvSpPr/>
            <p:nvPr/>
          </p:nvSpPr>
          <p:spPr>
            <a:xfrm>
              <a:off x="1168411" y="178"/>
              <a:ext cx="3505234" cy="580020"/>
            </a:xfrm>
            <a:prstGeom prst="rect">
              <a:avLst/>
            </a:prstGeom>
            <a:solidFill>
              <a:srgbClr val="DFDAD3">
                <a:alpha val="89803"/>
              </a:srgbClr>
            </a:solidFill>
            <a:ln w="12700" cap="flat" cmpd="sng">
              <a:solidFill>
                <a:srgbClr val="DFDAD3">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6"/>
            <p:cNvSpPr txBox="1"/>
            <p:nvPr/>
          </p:nvSpPr>
          <p:spPr>
            <a:xfrm>
              <a:off x="1168411" y="178"/>
              <a:ext cx="3505234" cy="580020"/>
            </a:xfrm>
            <a:prstGeom prst="rect">
              <a:avLst/>
            </a:prstGeom>
            <a:noFill/>
            <a:ln>
              <a:noFill/>
            </a:ln>
          </p:spPr>
          <p:txBody>
            <a:bodyPr spcFirstLastPara="1" wrap="square" lIns="71100" tIns="139700" rIns="71100" bIns="139700" anchor="ctr" anchorCtr="0">
              <a:noAutofit/>
            </a:bodyPr>
            <a:lstStyle/>
            <a:p>
              <a:pPr marL="0" marR="0" lvl="0" indent="0" algn="l" rtl="0">
                <a:lnSpc>
                  <a:spcPct val="90000"/>
                </a:lnSpc>
                <a:spcBef>
                  <a:spcPts val="0"/>
                </a:spcBef>
                <a:spcAft>
                  <a:spcPts val="0"/>
                </a:spcAft>
                <a:buClr>
                  <a:schemeClr val="dk1"/>
                </a:buClr>
                <a:buSzPts val="1100"/>
                <a:buFont typeface="Rockwell"/>
                <a:buNone/>
              </a:pPr>
              <a:r>
                <a:rPr lang="en-US" sz="1100" b="0" i="0" u="none" strike="noStrike" cap="none">
                  <a:solidFill>
                    <a:schemeClr val="dk1"/>
                  </a:solidFill>
                  <a:latin typeface="Rockwell"/>
                  <a:ea typeface="Rockwell"/>
                  <a:cs typeface="Rockwell"/>
                  <a:sym typeface="Rockwell"/>
                </a:rPr>
                <a:t>Strive to provide an environment of mutual respect in a positive and safe workplace.</a:t>
              </a:r>
              <a:endParaRPr/>
            </a:p>
          </p:txBody>
        </p:sp>
      </p:gr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g8bc9c6d87c_1_35"/>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References</a:t>
            </a:r>
            <a:endParaRPr/>
          </a:p>
        </p:txBody>
      </p:sp>
      <p:sp>
        <p:nvSpPr>
          <p:cNvPr id="470" name="Google Shape;470;g8bc9c6d87c_1_35"/>
          <p:cNvSpPr txBox="1">
            <a:spLocks noGrp="1"/>
          </p:cNvSpPr>
          <p:nvPr>
            <p:ph idx="1"/>
          </p:nvPr>
        </p:nvSpPr>
        <p:spPr>
          <a:prstGeom prst="rect">
            <a:avLst/>
          </a:prstGeom>
        </p:spPr>
        <p:txBody>
          <a:bodyPr spcFirstLastPara="1" wrap="square" lIns="91425" tIns="45700" rIns="91425" bIns="45700" anchor="t" anchorCtr="0">
            <a:noAutofit/>
          </a:bodyPr>
          <a:lstStyle/>
          <a:p>
            <a:pPr marL="0" lvl="0" indent="0" algn="l" rtl="0">
              <a:spcBef>
                <a:spcPts val="1200"/>
              </a:spcBef>
              <a:spcAft>
                <a:spcPts val="0"/>
              </a:spcAft>
              <a:buNone/>
            </a:pPr>
            <a:r>
              <a:rPr lang="en-US" dirty="0"/>
              <a:t> U.S. Equal Employment Opportunity Commission  </a:t>
            </a:r>
            <a:r>
              <a:rPr lang="en-US" sz="1800" u="sng" dirty="0">
                <a:solidFill>
                  <a:schemeClr val="hlink"/>
                </a:solidFill>
                <a:latin typeface="Arial"/>
                <a:ea typeface="Arial"/>
                <a:cs typeface="Arial"/>
                <a:sym typeface="Arial"/>
                <a:hlinkClick r:id="rId3"/>
              </a:rPr>
              <a:t>Sexual Harassment | US Equal Employment Opportunity Commission</a:t>
            </a:r>
            <a:endParaRPr sz="2700" dirty="0"/>
          </a:p>
          <a:p>
            <a:pPr marL="0" lvl="0" indent="0" algn="l" rtl="0">
              <a:spcBef>
                <a:spcPts val="1600"/>
              </a:spcBef>
              <a:spcAft>
                <a:spcPts val="0"/>
              </a:spcAft>
              <a:buNone/>
            </a:pPr>
            <a:r>
              <a:rPr lang="en-US" dirty="0" smtClean="0">
                <a:hlinkClick r:id="rId4"/>
              </a:rPr>
              <a:t>www.ed.gov/OCR</a:t>
            </a:r>
            <a:endParaRPr lang="en-US" dirty="0" smtClean="0"/>
          </a:p>
          <a:p>
            <a:pPr marL="0" lvl="0" indent="0" algn="l" rtl="0">
              <a:spcBef>
                <a:spcPts val="1600"/>
              </a:spcBef>
              <a:spcAft>
                <a:spcPts val="0"/>
              </a:spcAft>
              <a:buNone/>
            </a:pPr>
            <a:r>
              <a:rPr lang="en-US" dirty="0" smtClean="0"/>
              <a:t>Association </a:t>
            </a:r>
            <a:r>
              <a:rPr lang="en-US" dirty="0"/>
              <a:t>of Title IX Administrators (ATIXA)</a:t>
            </a:r>
            <a:endParaRPr dirty="0"/>
          </a:p>
          <a:p>
            <a:pPr marL="0" lvl="0" indent="0" algn="l" rtl="0">
              <a:spcBef>
                <a:spcPts val="1600"/>
              </a:spcBef>
              <a:spcAft>
                <a:spcPts val="0"/>
              </a:spcAft>
              <a:buNone/>
            </a:pPr>
            <a:r>
              <a:rPr lang="en-US" u="sng" dirty="0">
                <a:solidFill>
                  <a:schemeClr val="hlink"/>
                </a:solidFill>
                <a:latin typeface="Arial"/>
                <a:ea typeface="Arial"/>
                <a:cs typeface="Arial"/>
                <a:sym typeface="Arial"/>
                <a:hlinkClick r:id="rId5"/>
              </a:rPr>
              <a:t>https://atixa.org</a:t>
            </a:r>
            <a:endParaRPr sz="2900" dirty="0"/>
          </a:p>
          <a:p>
            <a:pPr marL="0" lvl="0" indent="0" algn="l" rtl="0">
              <a:spcBef>
                <a:spcPts val="1600"/>
              </a:spcBef>
              <a:spcAft>
                <a:spcPts val="0"/>
              </a:spcAft>
              <a:buNone/>
            </a:pPr>
            <a:r>
              <a:rPr lang="en-US" dirty="0" smtClean="0"/>
              <a:t>Dothan </a:t>
            </a:r>
            <a:r>
              <a:rPr lang="en-US" dirty="0"/>
              <a:t>City Schools Policy </a:t>
            </a:r>
            <a:r>
              <a:rPr lang="en-US" dirty="0" smtClean="0"/>
              <a:t>Manual </a:t>
            </a:r>
          </a:p>
          <a:p>
            <a:pPr marL="0" lvl="0" indent="0" algn="l" rtl="0">
              <a:spcBef>
                <a:spcPts val="1600"/>
              </a:spcBef>
              <a:spcAft>
                <a:spcPts val="0"/>
              </a:spcAft>
              <a:buNone/>
            </a:pPr>
            <a:r>
              <a:rPr lang="en-US" dirty="0" smtClean="0">
                <a:hlinkClick r:id="rId6"/>
              </a:rPr>
              <a:t>https://dothan.k12.al.us</a:t>
            </a:r>
            <a:endParaRPr lang="en-US" dirty="0" smtClean="0"/>
          </a:p>
          <a:p>
            <a:pPr marL="0" lvl="0" indent="0" algn="l" rtl="0">
              <a:spcBef>
                <a:spcPts val="1600"/>
              </a:spcBef>
              <a:spcAft>
                <a:spcPts val="0"/>
              </a:spcAft>
              <a:buNone/>
            </a:pPr>
            <a:endParaRPr lang="en-US" dirty="0" smtClean="0"/>
          </a:p>
          <a:p>
            <a:pPr marL="0" lvl="0" indent="0" algn="l" rtl="0">
              <a:spcBef>
                <a:spcPts val="1600"/>
              </a:spcBef>
              <a:spcAft>
                <a:spcPts val="0"/>
              </a:spcAft>
              <a:buNone/>
            </a:pPr>
            <a:endParaRPr lang="en-US" dirty="0" smtClean="0"/>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17"/>
          <p:cNvSpPr txBox="1">
            <a:spLocks noGrp="1"/>
          </p:cNvSpPr>
          <p:nvPr>
            <p:ph idx="1"/>
          </p:nvPr>
        </p:nvSpPr>
        <p:spPr>
          <a:xfrm>
            <a:off x="0" y="251223"/>
            <a:ext cx="8903277" cy="553997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6120"/>
              <a:buNone/>
            </a:pPr>
            <a:r>
              <a:rPr lang="en-US" sz="7200" dirty="0"/>
              <a:t>Questions</a:t>
            </a:r>
            <a:r>
              <a:rPr lang="en-US" sz="7200" dirty="0" smtClean="0"/>
              <a:t>?</a:t>
            </a:r>
          </a:p>
          <a:p>
            <a:pPr marL="0" lvl="0" indent="0" algn="ctr" rtl="0">
              <a:lnSpc>
                <a:spcPct val="90000"/>
              </a:lnSpc>
              <a:spcBef>
                <a:spcPts val="0"/>
              </a:spcBef>
              <a:spcAft>
                <a:spcPts val="0"/>
              </a:spcAft>
              <a:buSzPts val="6120"/>
              <a:buNone/>
            </a:pPr>
            <a:endParaRPr lang="en-US" sz="7200" dirty="0" smtClean="0"/>
          </a:p>
          <a:p>
            <a:pPr marL="0" lvl="0" indent="0" algn="ctr" rtl="0">
              <a:lnSpc>
                <a:spcPct val="90000"/>
              </a:lnSpc>
              <a:spcBef>
                <a:spcPts val="0"/>
              </a:spcBef>
              <a:spcAft>
                <a:spcPts val="0"/>
              </a:spcAft>
              <a:buSzPts val="6120"/>
              <a:buNone/>
            </a:pPr>
            <a:r>
              <a:rPr lang="en-US" sz="5400" dirty="0" smtClean="0">
                <a:hlinkClick r:id="rId3"/>
              </a:rPr>
              <a:t>dewright@dothan.k12.al.us</a:t>
            </a:r>
            <a:endParaRPr lang="en-US" sz="5400" dirty="0" smtClean="0"/>
          </a:p>
          <a:p>
            <a:pPr marL="0" lvl="0" indent="0" algn="ctr" rtl="0">
              <a:lnSpc>
                <a:spcPct val="90000"/>
              </a:lnSpc>
              <a:spcBef>
                <a:spcPts val="0"/>
              </a:spcBef>
              <a:spcAft>
                <a:spcPts val="0"/>
              </a:spcAft>
              <a:buSzPts val="6120"/>
              <a:buNone/>
            </a:pPr>
            <a:endParaRPr lang="en-US" dirty="0"/>
          </a:p>
          <a:p>
            <a:pPr marL="0" lvl="0" indent="0" algn="ctr" rtl="0">
              <a:lnSpc>
                <a:spcPct val="90000"/>
              </a:lnSpc>
              <a:spcBef>
                <a:spcPts val="0"/>
              </a:spcBef>
              <a:spcAft>
                <a:spcPts val="0"/>
              </a:spcAft>
              <a:buSzPts val="6120"/>
              <a:buNone/>
            </a:pPr>
            <a:r>
              <a:rPr lang="en-US" sz="6000" dirty="0" smtClean="0"/>
              <a:t>334-726-2005 cell</a:t>
            </a:r>
            <a:endParaRPr sz="6000" dirty="0"/>
          </a:p>
          <a:p>
            <a:pPr marL="0" lvl="0" indent="0" algn="ctr" rtl="0">
              <a:lnSpc>
                <a:spcPct val="90000"/>
              </a:lnSpc>
              <a:spcBef>
                <a:spcPts val="1200"/>
              </a:spcBef>
              <a:spcAft>
                <a:spcPts val="1600"/>
              </a:spcAft>
              <a:buSzPts val="6120"/>
              <a:buNone/>
            </a:pPr>
            <a:r>
              <a:rPr lang="en-US" sz="7200" dirty="0"/>
              <a:t>Thank you!</a:t>
            </a:r>
            <a:endParaRPr dirty="0"/>
          </a:p>
        </p:txBody>
      </p:sp>
      <p:sp>
        <p:nvSpPr>
          <p:cNvPr id="476" name="Google Shape;476;p17"/>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Trainer:  Debra Wright, Dothan City Schools Title IX Coordinator </a:t>
            </a:r>
            <a:br>
              <a:rPr lang="en-US"/>
            </a:br>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Capital.thmx</Template>
  <TotalTime>14712</TotalTime>
  <Words>1720</Words>
  <Application>Microsoft Macintosh PowerPoint</Application>
  <PresentationFormat>On-screen Show (4:3)</PresentationFormat>
  <Paragraphs>180</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Capital</vt:lpstr>
      <vt:lpstr>Title IX/Title VII Training  Sexual Harassment</vt:lpstr>
      <vt:lpstr>Objectives- attendees should know and be able to</vt:lpstr>
      <vt:lpstr>Historical Context for the  Title IX Final Regs 2020</vt:lpstr>
      <vt:lpstr>“Deliberate Indifference”</vt:lpstr>
      <vt:lpstr>HARASSMENT IN THE WORKPLACE</vt:lpstr>
      <vt:lpstr>SEXUAL HARASSMENT IS UNWELCOMED SEXUAL CONDUCT </vt:lpstr>
      <vt:lpstr>HARASSMENT</vt:lpstr>
      <vt:lpstr>OFFENSIVE CONDUCT</vt:lpstr>
      <vt:lpstr>SEXUAL HARASSMENT CAN TAKE MANY FORMS</vt:lpstr>
      <vt:lpstr>GENDER BASED HARASSMENT</vt:lpstr>
      <vt:lpstr>WHO CAN BE A VICTIM OR HARASSER-</vt:lpstr>
      <vt:lpstr>TITLE IX AND CASE LAW REQUIRE: </vt:lpstr>
      <vt:lpstr>PREVENTION</vt:lpstr>
      <vt:lpstr>PowerPoint Presentation</vt:lpstr>
      <vt:lpstr>PowerPoint Presentation</vt:lpstr>
      <vt:lpstr>Investigations -Title IX 2020 Final Regulations</vt:lpstr>
      <vt:lpstr>EMPLOYER LIABILITY FOR HARASSMENT - Title VII </vt:lpstr>
      <vt:lpstr>RETALIATION</vt:lpstr>
      <vt:lpstr>DCS BOARD POLICY</vt:lpstr>
      <vt:lpstr>EXAMPLES OF PROHIBITED CONDUCT – DCS POLICY</vt:lpstr>
      <vt:lpstr>REMINDERS –  DCS WORK ENVIRONMENT EXPECTATIONS</vt:lpstr>
      <vt:lpstr>References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Civil Rights Required Trainings i.e. Title IX, Title VII</dc:title>
  <dc:creator>Debra Wright</dc:creator>
  <cp:lastModifiedBy>Teacher</cp:lastModifiedBy>
  <cp:revision>26</cp:revision>
  <dcterms:created xsi:type="dcterms:W3CDTF">2020-03-12T18:29:42Z</dcterms:created>
  <dcterms:modified xsi:type="dcterms:W3CDTF">2020-08-11T14:17:26Z</dcterms:modified>
</cp:coreProperties>
</file>