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7.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8.xml" ContentType="application/vnd.openxmlformats-officedocument.presentationml.notesSlide+xml"/>
  <Override PartName="/ppt/charts/chart4.xml" ContentType="application/vnd.openxmlformats-officedocument.drawingml.chart+xml"/>
  <Override PartName="/ppt/notesSlides/notesSlide19.xml" ContentType="application/vnd.openxmlformats-officedocument.presentationml.notesSlid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handoutMasterIdLst>
    <p:handoutMasterId r:id="rId24"/>
  </p:handoutMasterIdLst>
  <p:sldIdLst>
    <p:sldId id="256" r:id="rId2"/>
    <p:sldId id="261" r:id="rId3"/>
    <p:sldId id="260" r:id="rId4"/>
    <p:sldId id="259" r:id="rId5"/>
    <p:sldId id="292" r:id="rId6"/>
    <p:sldId id="262" r:id="rId7"/>
    <p:sldId id="284" r:id="rId8"/>
    <p:sldId id="287" r:id="rId9"/>
    <p:sldId id="288" r:id="rId10"/>
    <p:sldId id="289" r:id="rId11"/>
    <p:sldId id="291" r:id="rId12"/>
    <p:sldId id="282" r:id="rId13"/>
    <p:sldId id="290" r:id="rId14"/>
    <p:sldId id="294" r:id="rId15"/>
    <p:sldId id="265" r:id="rId16"/>
    <p:sldId id="267" r:id="rId17"/>
    <p:sldId id="269" r:id="rId18"/>
    <p:sldId id="270" r:id="rId19"/>
    <p:sldId id="296" r:id="rId20"/>
    <p:sldId id="272" r:id="rId21"/>
    <p:sldId id="274" r:id="rId22"/>
  </p:sldIdLst>
  <p:sldSz cx="12192000" cy="6858000"/>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4" userDrawn="1">
          <p15:clr>
            <a:srgbClr val="A4A3A4"/>
          </p15:clr>
        </p15:guide>
        <p15:guide id="2" pos="3816" userDrawn="1">
          <p15:clr>
            <a:srgbClr val="A4A3A4"/>
          </p15:clr>
        </p15:guide>
      </p15:sldGuideLst>
    </p:ext>
    <p:ext uri="{2D200454-40CA-4A62-9FC3-DE9A4176ACB9}">
      <p15:notesGuideLst xmlns:p15="http://schemas.microsoft.com/office/powerpoint/2012/main">
        <p15:guide id="1" orient="horz" pos="2909" userDrawn="1">
          <p15:clr>
            <a:srgbClr val="A4A3A4"/>
          </p15:clr>
        </p15:guide>
        <p15:guide id="2" pos="219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onnamarie Palmiere" initials="DP" lastIdx="2" clrIdx="0">
    <p:extLst>
      <p:ext uri="{19B8F6BF-5375-455C-9EA6-DF929625EA0E}">
        <p15:presenceInfo xmlns:p15="http://schemas.microsoft.com/office/powerpoint/2012/main" userId="S-1-5-21-1798707284-1360015077-6498272-2713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BAE2"/>
    <a:srgbClr val="EFE9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2715" autoAdjust="0"/>
  </p:normalViewPr>
  <p:slideViewPr>
    <p:cSldViewPr snapToGrid="0">
      <p:cViewPr varScale="1">
        <p:scale>
          <a:sx n="95" d="100"/>
          <a:sy n="95" d="100"/>
        </p:scale>
        <p:origin x="1134" y="90"/>
      </p:cViewPr>
      <p:guideLst>
        <p:guide orient="horz" pos="2184"/>
        <p:guide pos="3816"/>
      </p:guideLst>
    </p:cSldViewPr>
  </p:slideViewPr>
  <p:notesTextViewPr>
    <p:cViewPr>
      <p:scale>
        <a:sx n="1" d="1"/>
        <a:sy n="1" d="1"/>
      </p:scale>
      <p:origin x="0" y="0"/>
    </p:cViewPr>
  </p:notesTextViewPr>
  <p:notesViewPr>
    <p:cSldViewPr snapToGrid="0" showGuides="1">
      <p:cViewPr varScale="1">
        <p:scale>
          <a:sx n="116" d="100"/>
          <a:sy n="116" d="100"/>
        </p:scale>
        <p:origin x="2382" y="96"/>
      </p:cViewPr>
      <p:guideLst>
        <p:guide orient="horz" pos="2909"/>
        <p:guide pos="219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smtClean="0"/>
              <a:t>Student Enrollment</a:t>
            </a:r>
            <a:endParaRPr lang="en-US" dirty="0"/>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Frankin</c:v>
                </c:pt>
              </c:strCache>
            </c:strRef>
          </c:tx>
          <c:spPr>
            <a:solidFill>
              <a:schemeClr val="accent1"/>
            </a:solidFill>
            <a:ln>
              <a:noFill/>
            </a:ln>
            <a:effectLst/>
          </c:spPr>
          <c:invertIfNegative val="0"/>
          <c:cat>
            <c:strRef>
              <c:f>Sheet1!$A$2:$A$7</c:f>
              <c:strCache>
                <c:ptCount val="6"/>
                <c:pt idx="0">
                  <c:v>Grade 7</c:v>
                </c:pt>
                <c:pt idx="1">
                  <c:v>Grade 8</c:v>
                </c:pt>
                <c:pt idx="2">
                  <c:v>Grade 9</c:v>
                </c:pt>
                <c:pt idx="3">
                  <c:v>Grade 10</c:v>
                </c:pt>
                <c:pt idx="4">
                  <c:v>Grade 11</c:v>
                </c:pt>
                <c:pt idx="5">
                  <c:v>Grade 12</c:v>
                </c:pt>
              </c:strCache>
            </c:strRef>
          </c:cat>
          <c:val>
            <c:numRef>
              <c:f>Sheet1!$B$2:$B$7</c:f>
              <c:numCache>
                <c:formatCode>General</c:formatCode>
                <c:ptCount val="6"/>
                <c:pt idx="0">
                  <c:v>21</c:v>
                </c:pt>
                <c:pt idx="1">
                  <c:v>31</c:v>
                </c:pt>
                <c:pt idx="2">
                  <c:v>26</c:v>
                </c:pt>
                <c:pt idx="3">
                  <c:v>36</c:v>
                </c:pt>
                <c:pt idx="4">
                  <c:v>23</c:v>
                </c:pt>
                <c:pt idx="5">
                  <c:v>38</c:v>
                </c:pt>
              </c:numCache>
            </c:numRef>
          </c:val>
          <c:extLst>
            <c:ext xmlns:c16="http://schemas.microsoft.com/office/drawing/2014/chart" uri="{C3380CC4-5D6E-409C-BE32-E72D297353CC}">
              <c16:uniqueId val="{00000000-4A23-4F11-9F24-F92FC746E6C7}"/>
            </c:ext>
          </c:extLst>
        </c:ser>
        <c:ser>
          <c:idx val="1"/>
          <c:order val="1"/>
          <c:tx>
            <c:strRef>
              <c:f>Sheet1!$C$1</c:f>
              <c:strCache>
                <c:ptCount val="1"/>
                <c:pt idx="0">
                  <c:v>Mansfield</c:v>
                </c:pt>
              </c:strCache>
            </c:strRef>
          </c:tx>
          <c:spPr>
            <a:solidFill>
              <a:schemeClr val="accent2"/>
            </a:solidFill>
            <a:ln>
              <a:noFill/>
            </a:ln>
            <a:effectLst/>
          </c:spPr>
          <c:invertIfNegative val="0"/>
          <c:cat>
            <c:strRef>
              <c:f>Sheet1!$A$2:$A$7</c:f>
              <c:strCache>
                <c:ptCount val="6"/>
                <c:pt idx="0">
                  <c:v>Grade 7</c:v>
                </c:pt>
                <c:pt idx="1">
                  <c:v>Grade 8</c:v>
                </c:pt>
                <c:pt idx="2">
                  <c:v>Grade 9</c:v>
                </c:pt>
                <c:pt idx="3">
                  <c:v>Grade 10</c:v>
                </c:pt>
                <c:pt idx="4">
                  <c:v>Grade 11</c:v>
                </c:pt>
                <c:pt idx="5">
                  <c:v>Grade 12</c:v>
                </c:pt>
              </c:strCache>
            </c:strRef>
          </c:cat>
          <c:val>
            <c:numRef>
              <c:f>Sheet1!$C$2:$C$7</c:f>
              <c:numCache>
                <c:formatCode>General</c:formatCode>
                <c:ptCount val="6"/>
                <c:pt idx="0">
                  <c:v>74</c:v>
                </c:pt>
                <c:pt idx="1">
                  <c:v>95</c:v>
                </c:pt>
                <c:pt idx="2">
                  <c:v>95</c:v>
                </c:pt>
                <c:pt idx="3">
                  <c:v>83</c:v>
                </c:pt>
                <c:pt idx="4">
                  <c:v>78</c:v>
                </c:pt>
                <c:pt idx="5">
                  <c:v>93</c:v>
                </c:pt>
              </c:numCache>
            </c:numRef>
          </c:val>
          <c:extLst>
            <c:ext xmlns:c16="http://schemas.microsoft.com/office/drawing/2014/chart" uri="{C3380CC4-5D6E-409C-BE32-E72D297353CC}">
              <c16:uniqueId val="{00000001-4A23-4F11-9F24-F92FC746E6C7}"/>
            </c:ext>
          </c:extLst>
        </c:ser>
        <c:ser>
          <c:idx val="2"/>
          <c:order val="2"/>
          <c:tx>
            <c:strRef>
              <c:f>Sheet1!$D$1</c:f>
              <c:strCache>
                <c:ptCount val="1"/>
                <c:pt idx="0">
                  <c:v>Washington Boro</c:v>
                </c:pt>
              </c:strCache>
            </c:strRef>
          </c:tx>
          <c:spPr>
            <a:solidFill>
              <a:schemeClr val="accent3"/>
            </a:solidFill>
            <a:ln>
              <a:noFill/>
            </a:ln>
            <a:effectLst/>
          </c:spPr>
          <c:invertIfNegative val="0"/>
          <c:cat>
            <c:strRef>
              <c:f>Sheet1!$A$2:$A$7</c:f>
              <c:strCache>
                <c:ptCount val="6"/>
                <c:pt idx="0">
                  <c:v>Grade 7</c:v>
                </c:pt>
                <c:pt idx="1">
                  <c:v>Grade 8</c:v>
                </c:pt>
                <c:pt idx="2">
                  <c:v>Grade 9</c:v>
                </c:pt>
                <c:pt idx="3">
                  <c:v>Grade 10</c:v>
                </c:pt>
                <c:pt idx="4">
                  <c:v>Grade 11</c:v>
                </c:pt>
                <c:pt idx="5">
                  <c:v>Grade 12</c:v>
                </c:pt>
              </c:strCache>
            </c:strRef>
          </c:cat>
          <c:val>
            <c:numRef>
              <c:f>Sheet1!$D$2:$D$7</c:f>
              <c:numCache>
                <c:formatCode>General</c:formatCode>
                <c:ptCount val="6"/>
                <c:pt idx="0">
                  <c:v>69</c:v>
                </c:pt>
                <c:pt idx="1">
                  <c:v>72</c:v>
                </c:pt>
                <c:pt idx="2">
                  <c:v>81</c:v>
                </c:pt>
                <c:pt idx="3">
                  <c:v>71</c:v>
                </c:pt>
                <c:pt idx="4">
                  <c:v>81</c:v>
                </c:pt>
                <c:pt idx="5">
                  <c:v>76</c:v>
                </c:pt>
              </c:numCache>
            </c:numRef>
          </c:val>
          <c:extLst>
            <c:ext xmlns:c16="http://schemas.microsoft.com/office/drawing/2014/chart" uri="{C3380CC4-5D6E-409C-BE32-E72D297353CC}">
              <c16:uniqueId val="{00000002-4A23-4F11-9F24-F92FC746E6C7}"/>
            </c:ext>
          </c:extLst>
        </c:ser>
        <c:ser>
          <c:idx val="3"/>
          <c:order val="3"/>
          <c:tx>
            <c:strRef>
              <c:f>Sheet1!$E$1</c:f>
              <c:strCache>
                <c:ptCount val="1"/>
                <c:pt idx="0">
                  <c:v>Washington Twp</c:v>
                </c:pt>
              </c:strCache>
            </c:strRef>
          </c:tx>
          <c:spPr>
            <a:solidFill>
              <a:schemeClr val="accent4"/>
            </a:solidFill>
            <a:ln>
              <a:noFill/>
            </a:ln>
            <a:effectLst/>
          </c:spPr>
          <c:invertIfNegative val="0"/>
          <c:cat>
            <c:strRef>
              <c:f>Sheet1!$A$2:$A$7</c:f>
              <c:strCache>
                <c:ptCount val="6"/>
                <c:pt idx="0">
                  <c:v>Grade 7</c:v>
                </c:pt>
                <c:pt idx="1">
                  <c:v>Grade 8</c:v>
                </c:pt>
                <c:pt idx="2">
                  <c:v>Grade 9</c:v>
                </c:pt>
                <c:pt idx="3">
                  <c:v>Grade 10</c:v>
                </c:pt>
                <c:pt idx="4">
                  <c:v>Grade 11</c:v>
                </c:pt>
                <c:pt idx="5">
                  <c:v>Grade 12</c:v>
                </c:pt>
              </c:strCache>
            </c:strRef>
          </c:cat>
          <c:val>
            <c:numRef>
              <c:f>Sheet1!$E$2:$E$7</c:f>
              <c:numCache>
                <c:formatCode>General</c:formatCode>
                <c:ptCount val="6"/>
                <c:pt idx="0">
                  <c:v>56</c:v>
                </c:pt>
                <c:pt idx="1">
                  <c:v>73</c:v>
                </c:pt>
                <c:pt idx="2">
                  <c:v>70</c:v>
                </c:pt>
                <c:pt idx="3">
                  <c:v>78</c:v>
                </c:pt>
                <c:pt idx="4">
                  <c:v>63</c:v>
                </c:pt>
                <c:pt idx="5">
                  <c:v>69</c:v>
                </c:pt>
              </c:numCache>
            </c:numRef>
          </c:val>
          <c:extLst>
            <c:ext xmlns:c16="http://schemas.microsoft.com/office/drawing/2014/chart" uri="{C3380CC4-5D6E-409C-BE32-E72D297353CC}">
              <c16:uniqueId val="{00000003-4A23-4F11-9F24-F92FC746E6C7}"/>
            </c:ext>
          </c:extLst>
        </c:ser>
        <c:ser>
          <c:idx val="4"/>
          <c:order val="4"/>
          <c:tx>
            <c:strRef>
              <c:f>Sheet1!$F$1</c:f>
              <c:strCache>
                <c:ptCount val="1"/>
                <c:pt idx="0">
                  <c:v>Oxford</c:v>
                </c:pt>
              </c:strCache>
            </c:strRef>
          </c:tx>
          <c:spPr>
            <a:solidFill>
              <a:schemeClr val="accent5"/>
            </a:solidFill>
            <a:ln>
              <a:noFill/>
            </a:ln>
            <a:effectLst/>
          </c:spPr>
          <c:invertIfNegative val="0"/>
          <c:cat>
            <c:strRef>
              <c:f>Sheet1!$A$2:$A$7</c:f>
              <c:strCache>
                <c:ptCount val="6"/>
                <c:pt idx="0">
                  <c:v>Grade 7</c:v>
                </c:pt>
                <c:pt idx="1">
                  <c:v>Grade 8</c:v>
                </c:pt>
                <c:pt idx="2">
                  <c:v>Grade 9</c:v>
                </c:pt>
                <c:pt idx="3">
                  <c:v>Grade 10</c:v>
                </c:pt>
                <c:pt idx="4">
                  <c:v>Grade 11</c:v>
                </c:pt>
                <c:pt idx="5">
                  <c:v>Grade 12</c:v>
                </c:pt>
              </c:strCache>
            </c:strRef>
          </c:cat>
          <c:val>
            <c:numRef>
              <c:f>Sheet1!$F$2:$F$7</c:f>
              <c:numCache>
                <c:formatCode>General</c:formatCode>
                <c:ptCount val="6"/>
                <c:pt idx="2">
                  <c:v>31</c:v>
                </c:pt>
                <c:pt idx="3">
                  <c:v>17</c:v>
                </c:pt>
                <c:pt idx="4">
                  <c:v>20</c:v>
                </c:pt>
                <c:pt idx="5">
                  <c:v>19</c:v>
                </c:pt>
              </c:numCache>
            </c:numRef>
          </c:val>
          <c:extLst>
            <c:ext xmlns:c16="http://schemas.microsoft.com/office/drawing/2014/chart" uri="{C3380CC4-5D6E-409C-BE32-E72D297353CC}">
              <c16:uniqueId val="{00000004-4A23-4F11-9F24-F92FC746E6C7}"/>
            </c:ext>
          </c:extLst>
        </c:ser>
        <c:dLbls>
          <c:showLegendKey val="0"/>
          <c:showVal val="0"/>
          <c:showCatName val="0"/>
          <c:showSerName val="0"/>
          <c:showPercent val="0"/>
          <c:showBubbleSize val="0"/>
        </c:dLbls>
        <c:gapWidth val="219"/>
        <c:overlap val="-27"/>
        <c:axId val="665978496"/>
        <c:axId val="665983488"/>
      </c:barChart>
      <c:catAx>
        <c:axId val="6659784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65983488"/>
        <c:crosses val="autoZero"/>
        <c:auto val="1"/>
        <c:lblAlgn val="ctr"/>
        <c:lblOffset val="100"/>
        <c:noMultiLvlLbl val="0"/>
      </c:catAx>
      <c:valAx>
        <c:axId val="6659834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6597849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92963787135304"/>
          <c:y val="0.13946938862412928"/>
          <c:w val="0.38647362014530795"/>
          <c:h val="0.81871380607854416"/>
        </c:manualLayout>
      </c:layout>
      <c:pieChart>
        <c:varyColors val="1"/>
        <c:ser>
          <c:idx val="0"/>
          <c:order val="0"/>
          <c:tx>
            <c:strRef>
              <c:f>Sheet1!$B$1</c:f>
              <c:strCache>
                <c:ptCount val="1"/>
                <c:pt idx="0">
                  <c:v>% </c:v>
                </c:pt>
              </c:strCache>
            </c:strRef>
          </c:tx>
          <c:explosion val="6"/>
          <c:dPt>
            <c:idx val="0"/>
            <c:bubble3D val="0"/>
            <c:spPr>
              <a:solidFill>
                <a:schemeClr val="accent6"/>
              </a:solidFill>
              <a:ln w="19050">
                <a:solidFill>
                  <a:schemeClr val="lt1"/>
                </a:solidFill>
              </a:ln>
              <a:effectLst/>
            </c:spPr>
            <c:extLst>
              <c:ext xmlns:c16="http://schemas.microsoft.com/office/drawing/2014/chart" uri="{C3380CC4-5D6E-409C-BE32-E72D297353CC}">
                <c16:uniqueId val="{00000006-12CF-4FB8-B845-28B705A2C3A6}"/>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2-12CF-4FB8-B845-28B705A2C3A6}"/>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4-12CF-4FB8-B845-28B705A2C3A6}"/>
              </c:ext>
            </c:extLst>
          </c:dPt>
          <c:dPt>
            <c:idx val="3"/>
            <c:bubble3D val="0"/>
            <c:spPr>
              <a:solidFill>
                <a:schemeClr val="accent6">
                  <a:lumMod val="60000"/>
                </a:schemeClr>
              </a:solidFill>
              <a:ln w="19050">
                <a:solidFill>
                  <a:schemeClr val="lt1"/>
                </a:solidFill>
              </a:ln>
              <a:effectLst/>
            </c:spPr>
            <c:extLst>
              <c:ext xmlns:c16="http://schemas.microsoft.com/office/drawing/2014/chart" uri="{C3380CC4-5D6E-409C-BE32-E72D297353CC}">
                <c16:uniqueId val="{00000005-12CF-4FB8-B845-28B705A2C3A6}"/>
              </c:ext>
            </c:extLst>
          </c:dPt>
          <c:dPt>
            <c:idx val="4"/>
            <c:bubble3D val="0"/>
            <c:spPr>
              <a:solidFill>
                <a:schemeClr val="accent5">
                  <a:lumMod val="60000"/>
                </a:schemeClr>
              </a:solidFill>
              <a:ln w="19050">
                <a:solidFill>
                  <a:schemeClr val="lt1"/>
                </a:solidFill>
              </a:ln>
              <a:effectLst/>
            </c:spPr>
            <c:extLst>
              <c:ext xmlns:c16="http://schemas.microsoft.com/office/drawing/2014/chart" uri="{C3380CC4-5D6E-409C-BE32-E72D297353CC}">
                <c16:uniqueId val="{00000009-1D4A-4E08-93CB-30BBF02D782A}"/>
              </c:ext>
            </c:extLst>
          </c:dPt>
          <c:dPt>
            <c:idx val="5"/>
            <c:bubble3D val="0"/>
            <c:spPr>
              <a:solidFill>
                <a:schemeClr val="accent4">
                  <a:lumMod val="60000"/>
                </a:schemeClr>
              </a:solidFill>
              <a:ln w="19050">
                <a:solidFill>
                  <a:schemeClr val="lt1"/>
                </a:solidFill>
              </a:ln>
              <a:effectLst/>
            </c:spPr>
            <c:extLst>
              <c:ext xmlns:c16="http://schemas.microsoft.com/office/drawing/2014/chart" uri="{C3380CC4-5D6E-409C-BE32-E72D297353CC}">
                <c16:uniqueId val="{0000000B-1D4A-4E08-93CB-30BBF02D782A}"/>
              </c:ext>
            </c:extLst>
          </c:dPt>
          <c:dPt>
            <c:idx val="6"/>
            <c:bubble3D val="0"/>
            <c:spPr>
              <a:solidFill>
                <a:schemeClr val="accent6">
                  <a:lumMod val="80000"/>
                  <a:lumOff val="20000"/>
                </a:schemeClr>
              </a:solidFill>
              <a:ln w="19050">
                <a:solidFill>
                  <a:schemeClr val="lt1"/>
                </a:solidFill>
              </a:ln>
              <a:effectLst/>
            </c:spPr>
            <c:extLst>
              <c:ext xmlns:c16="http://schemas.microsoft.com/office/drawing/2014/chart" uri="{C3380CC4-5D6E-409C-BE32-E72D297353CC}">
                <c16:uniqueId val="{00000003-12CF-4FB8-B845-28B705A2C3A6}"/>
              </c:ext>
            </c:extLst>
          </c:dPt>
          <c:dPt>
            <c:idx val="7"/>
            <c:bubble3D val="0"/>
            <c:spPr>
              <a:solidFill>
                <a:schemeClr val="accent5">
                  <a:lumMod val="80000"/>
                  <a:lumOff val="20000"/>
                </a:schemeClr>
              </a:solidFill>
              <a:ln w="19050">
                <a:solidFill>
                  <a:schemeClr val="lt1"/>
                </a:solidFill>
              </a:ln>
              <a:effectLst/>
            </c:spPr>
            <c:extLst>
              <c:ext xmlns:c16="http://schemas.microsoft.com/office/drawing/2014/chart" uri="{C3380CC4-5D6E-409C-BE32-E72D297353CC}">
                <c16:uniqueId val="{00000008-12CF-4FB8-B845-28B705A2C3A6}"/>
              </c:ext>
            </c:extLst>
          </c:dPt>
          <c:dPt>
            <c:idx val="8"/>
            <c:bubble3D val="0"/>
            <c:spPr>
              <a:solidFill>
                <a:schemeClr val="accent4">
                  <a:lumMod val="80000"/>
                  <a:lumOff val="20000"/>
                </a:schemeClr>
              </a:solidFill>
              <a:ln w="19050">
                <a:solidFill>
                  <a:schemeClr val="lt1"/>
                </a:solidFill>
              </a:ln>
              <a:effectLst/>
            </c:spPr>
            <c:extLst>
              <c:ext xmlns:c16="http://schemas.microsoft.com/office/drawing/2014/chart" uri="{C3380CC4-5D6E-409C-BE32-E72D297353CC}">
                <c16:uniqueId val="{00000007-12CF-4FB8-B845-28B705A2C3A6}"/>
              </c:ext>
            </c:extLst>
          </c:dPt>
          <c:dPt>
            <c:idx val="9"/>
            <c:bubble3D val="0"/>
            <c:spPr>
              <a:solidFill>
                <a:schemeClr val="accent6">
                  <a:lumMod val="80000"/>
                </a:schemeClr>
              </a:solidFill>
              <a:ln w="19050">
                <a:solidFill>
                  <a:schemeClr val="lt1"/>
                </a:solidFill>
              </a:ln>
              <a:effectLst/>
            </c:spPr>
            <c:extLst>
              <c:ext xmlns:c16="http://schemas.microsoft.com/office/drawing/2014/chart" uri="{C3380CC4-5D6E-409C-BE32-E72D297353CC}">
                <c16:uniqueId val="{00000013-4E86-4096-9935-C246DA626F1A}"/>
              </c:ext>
            </c:extLst>
          </c:dPt>
          <c:dLbls>
            <c:dLbl>
              <c:idx val="0"/>
              <c:layout>
                <c:manualLayout>
                  <c:x val="7.2699703297957233E-2"/>
                  <c:y val="6.6691033224866667E-3"/>
                </c:manualLayout>
              </c:layout>
              <c:showLegendKey val="1"/>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6-12CF-4FB8-B845-28B705A2C3A6}"/>
                </c:ext>
              </c:extLst>
            </c:dLbl>
            <c:dLbl>
              <c:idx val="1"/>
              <c:layout>
                <c:manualLayout>
                  <c:x val="3.3935343679866101E-2"/>
                  <c:y val="-0.16404540396540099"/>
                </c:manualLayout>
              </c:layout>
              <c:showLegendKey val="1"/>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2-12CF-4FB8-B845-28B705A2C3A6}"/>
                </c:ext>
              </c:extLst>
            </c:dLbl>
            <c:dLbl>
              <c:idx val="2"/>
              <c:layout>
                <c:manualLayout>
                  <c:x val="0.17850498307276808"/>
                  <c:y val="3.2264635016163543E-2"/>
                </c:manualLayout>
              </c:layout>
              <c:showLegendKey val="1"/>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4-12CF-4FB8-B845-28B705A2C3A6}"/>
                </c:ext>
              </c:extLst>
            </c:dLbl>
            <c:dLbl>
              <c:idx val="3"/>
              <c:layout>
                <c:manualLayout>
                  <c:x val="4.7390068089314926E-3"/>
                  <c:y val="1.7004634377428524E-2"/>
                </c:manualLayout>
              </c:layout>
              <c:numFmt formatCode="0.0%" sourceLinked="0"/>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1"/>
              <c:showVal val="0"/>
              <c:showCatName val="1"/>
              <c:showSerName val="0"/>
              <c:showPercent val="1"/>
              <c:showBubbleSize val="0"/>
              <c:extLst>
                <c:ext xmlns:c15="http://schemas.microsoft.com/office/drawing/2012/chart" uri="{CE6537A1-D6FC-4f65-9D91-7224C49458BB}">
                  <c15:layout>
                    <c:manualLayout>
                      <c:w val="6.6876830613564614E-2"/>
                      <c:h val="7.9148317820352213E-2"/>
                    </c:manualLayout>
                  </c15:layout>
                </c:ext>
                <c:ext xmlns:c16="http://schemas.microsoft.com/office/drawing/2014/chart" uri="{C3380CC4-5D6E-409C-BE32-E72D297353CC}">
                  <c16:uniqueId val="{00000005-12CF-4FB8-B845-28B705A2C3A6}"/>
                </c:ext>
              </c:extLst>
            </c:dLbl>
            <c:dLbl>
              <c:idx val="4"/>
              <c:layout>
                <c:manualLayout>
                  <c:x val="-1.2540035756400015E-2"/>
                  <c:y val="4.6260383879747485E-3"/>
                </c:manualLayout>
              </c:layout>
              <c:showLegendKey val="1"/>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9-1D4A-4E08-93CB-30BBF02D782A}"/>
                </c:ext>
              </c:extLst>
            </c:dLbl>
            <c:dLbl>
              <c:idx val="5"/>
              <c:layout>
                <c:manualLayout>
                  <c:x val="-2.1923760888584578E-2"/>
                  <c:y val="-7.4802524422743225E-2"/>
                </c:manualLayout>
              </c:layout>
              <c:numFmt formatCode="0.0%" sourceLinked="0"/>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1"/>
              <c:showVal val="0"/>
              <c:showCatName val="1"/>
              <c:showSerName val="0"/>
              <c:showPercent val="1"/>
              <c:showBubbleSize val="0"/>
              <c:extLst>
                <c:ext xmlns:c15="http://schemas.microsoft.com/office/drawing/2012/chart" uri="{CE6537A1-D6FC-4f65-9D91-7224C49458BB}">
                  <c15:layout>
                    <c:manualLayout>
                      <c:w val="0.16168359389858877"/>
                      <c:h val="7.7108446560944177E-2"/>
                    </c:manualLayout>
                  </c15:layout>
                </c:ext>
                <c:ext xmlns:c16="http://schemas.microsoft.com/office/drawing/2014/chart" uri="{C3380CC4-5D6E-409C-BE32-E72D297353CC}">
                  <c16:uniqueId val="{0000000B-1D4A-4E08-93CB-30BBF02D782A}"/>
                </c:ext>
              </c:extLst>
            </c:dLbl>
            <c:dLbl>
              <c:idx val="6"/>
              <c:layout>
                <c:manualLayout>
                  <c:x val="2.3470843318498143E-3"/>
                  <c:y val="-1.8977527172852342E-3"/>
                </c:manualLayout>
              </c:layout>
              <c:showLegendKey val="1"/>
              <c:showVal val="0"/>
              <c:showCatName val="1"/>
              <c:showSerName val="0"/>
              <c:showPercent val="1"/>
              <c:showBubbleSize val="0"/>
              <c:extLst>
                <c:ext xmlns:c15="http://schemas.microsoft.com/office/drawing/2012/chart" uri="{CE6537A1-D6FC-4f65-9D91-7224C49458BB}">
                  <c15:layout>
                    <c:manualLayout>
                      <c:w val="0.11234794020312679"/>
                      <c:h val="7.2601816136575736E-2"/>
                    </c:manualLayout>
                  </c15:layout>
                </c:ext>
                <c:ext xmlns:c16="http://schemas.microsoft.com/office/drawing/2014/chart" uri="{C3380CC4-5D6E-409C-BE32-E72D297353CC}">
                  <c16:uniqueId val="{00000003-12CF-4FB8-B845-28B705A2C3A6}"/>
                </c:ext>
              </c:extLst>
            </c:dLbl>
            <c:dLbl>
              <c:idx val="7"/>
              <c:layout>
                <c:manualLayout>
                  <c:x val="-7.4640629160485375E-2"/>
                  <c:y val="4.3078418917911906E-2"/>
                </c:manualLayout>
              </c:layout>
              <c:showLegendKey val="1"/>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8-12CF-4FB8-B845-28B705A2C3A6}"/>
                </c:ext>
              </c:extLst>
            </c:dLbl>
            <c:dLbl>
              <c:idx val="9"/>
              <c:layout>
                <c:manualLayout>
                  <c:x val="2.9172800410818257E-2"/>
                  <c:y val="-3.2594115831047488E-2"/>
                </c:manualLayout>
              </c:layout>
              <c:numFmt formatCode="0.0%" sourceLinked="0"/>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1"/>
              <c:showVal val="0"/>
              <c:showCatName val="1"/>
              <c:showSerName val="0"/>
              <c:showPercent val="1"/>
              <c:showBubbleSize val="0"/>
              <c:extLst>
                <c:ext xmlns:c15="http://schemas.microsoft.com/office/drawing/2012/chart" uri="{CE6537A1-D6FC-4f65-9D91-7224C49458BB}">
                  <c15:layout>
                    <c:manualLayout>
                      <c:w val="0.11466678078283693"/>
                      <c:h val="9.964159868278645E-2"/>
                    </c:manualLayout>
                  </c15:layout>
                </c:ext>
                <c:ext xmlns:c16="http://schemas.microsoft.com/office/drawing/2014/chart" uri="{C3380CC4-5D6E-409C-BE32-E72D297353CC}">
                  <c16:uniqueId val="{00000013-4E86-4096-9935-C246DA626F1A}"/>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1"/>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Sheet1!$A$2:$A$11</c:f>
              <c:strCache>
                <c:ptCount val="10"/>
                <c:pt idx="0">
                  <c:v>Budgeted Fund Balance</c:v>
                </c:pt>
                <c:pt idx="1">
                  <c:v>Tax Levy</c:v>
                </c:pt>
                <c:pt idx="2">
                  <c:v>Misc (Interest, Gate Receipts, Building Rental)</c:v>
                </c:pt>
                <c:pt idx="3">
                  <c:v>Tuition</c:v>
                </c:pt>
                <c:pt idx="4">
                  <c:v>Transportation Fees</c:v>
                </c:pt>
                <c:pt idx="5">
                  <c:v>Medicaid Reimbursement</c:v>
                </c:pt>
                <c:pt idx="6">
                  <c:v>State Aid</c:v>
                </c:pt>
                <c:pt idx="7">
                  <c:v>Withdrawal from Reserves</c:v>
                </c:pt>
                <c:pt idx="8">
                  <c:v>Special Reveue</c:v>
                </c:pt>
                <c:pt idx="9">
                  <c:v>Debt Service</c:v>
                </c:pt>
              </c:strCache>
            </c:strRef>
          </c:cat>
          <c:val>
            <c:numRef>
              <c:f>Sheet1!$B$2:$B$11</c:f>
              <c:numCache>
                <c:formatCode>General</c:formatCode>
                <c:ptCount val="10"/>
                <c:pt idx="0" formatCode="0.000">
                  <c:v>2.1</c:v>
                </c:pt>
                <c:pt idx="1">
                  <c:v>57.6</c:v>
                </c:pt>
                <c:pt idx="2">
                  <c:v>0.3</c:v>
                </c:pt>
                <c:pt idx="3">
                  <c:v>4</c:v>
                </c:pt>
                <c:pt idx="4">
                  <c:v>0.6</c:v>
                </c:pt>
                <c:pt idx="5">
                  <c:v>0.1</c:v>
                </c:pt>
                <c:pt idx="6">
                  <c:v>26.7</c:v>
                </c:pt>
                <c:pt idx="7">
                  <c:v>1.7</c:v>
                </c:pt>
                <c:pt idx="8">
                  <c:v>1.2</c:v>
                </c:pt>
                <c:pt idx="9">
                  <c:v>5.7</c:v>
                </c:pt>
              </c:numCache>
            </c:numRef>
          </c:val>
          <c:extLst>
            <c:ext xmlns:c16="http://schemas.microsoft.com/office/drawing/2014/chart" uri="{C3380CC4-5D6E-409C-BE32-E72D297353CC}">
              <c16:uniqueId val="{00000000-12CF-4FB8-B845-28B705A2C3A6}"/>
            </c:ext>
          </c:extLst>
        </c:ser>
        <c:ser>
          <c:idx val="1"/>
          <c:order val="1"/>
          <c:tx>
            <c:strRef>
              <c:f>Sheet1!$C$1</c:f>
              <c:strCache>
                <c:ptCount val="1"/>
                <c:pt idx="0">
                  <c:v>Column1</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13-1D4A-4E08-93CB-30BBF02D782A}"/>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15-1D4A-4E08-93CB-30BBF02D782A}"/>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17-1D4A-4E08-93CB-30BBF02D782A}"/>
              </c:ext>
            </c:extLst>
          </c:dPt>
          <c:dPt>
            <c:idx val="3"/>
            <c:bubble3D val="0"/>
            <c:spPr>
              <a:solidFill>
                <a:schemeClr val="accent6">
                  <a:lumMod val="60000"/>
                </a:schemeClr>
              </a:solidFill>
              <a:ln w="19050">
                <a:solidFill>
                  <a:schemeClr val="lt1"/>
                </a:solidFill>
              </a:ln>
              <a:effectLst/>
            </c:spPr>
            <c:extLst>
              <c:ext xmlns:c16="http://schemas.microsoft.com/office/drawing/2014/chart" uri="{C3380CC4-5D6E-409C-BE32-E72D297353CC}">
                <c16:uniqueId val="{00000019-1D4A-4E08-93CB-30BBF02D782A}"/>
              </c:ext>
            </c:extLst>
          </c:dPt>
          <c:dPt>
            <c:idx val="4"/>
            <c:bubble3D val="0"/>
            <c:spPr>
              <a:solidFill>
                <a:schemeClr val="accent5">
                  <a:lumMod val="60000"/>
                </a:schemeClr>
              </a:solidFill>
              <a:ln w="19050">
                <a:solidFill>
                  <a:schemeClr val="lt1"/>
                </a:solidFill>
              </a:ln>
              <a:effectLst/>
            </c:spPr>
            <c:extLst>
              <c:ext xmlns:c16="http://schemas.microsoft.com/office/drawing/2014/chart" uri="{C3380CC4-5D6E-409C-BE32-E72D297353CC}">
                <c16:uniqueId val="{0000001B-1D4A-4E08-93CB-30BBF02D782A}"/>
              </c:ext>
            </c:extLst>
          </c:dPt>
          <c:dPt>
            <c:idx val="5"/>
            <c:bubble3D val="0"/>
            <c:spPr>
              <a:solidFill>
                <a:schemeClr val="accent4">
                  <a:lumMod val="60000"/>
                </a:schemeClr>
              </a:solidFill>
              <a:ln w="19050">
                <a:solidFill>
                  <a:schemeClr val="lt1"/>
                </a:solidFill>
              </a:ln>
              <a:effectLst/>
            </c:spPr>
            <c:extLst>
              <c:ext xmlns:c16="http://schemas.microsoft.com/office/drawing/2014/chart" uri="{C3380CC4-5D6E-409C-BE32-E72D297353CC}">
                <c16:uniqueId val="{0000001D-1D4A-4E08-93CB-30BBF02D782A}"/>
              </c:ext>
            </c:extLst>
          </c:dPt>
          <c:dPt>
            <c:idx val="6"/>
            <c:bubble3D val="0"/>
            <c:spPr>
              <a:solidFill>
                <a:schemeClr val="accent6">
                  <a:lumMod val="80000"/>
                  <a:lumOff val="20000"/>
                </a:schemeClr>
              </a:solidFill>
              <a:ln w="19050">
                <a:solidFill>
                  <a:schemeClr val="lt1"/>
                </a:solidFill>
              </a:ln>
              <a:effectLst/>
            </c:spPr>
            <c:extLst>
              <c:ext xmlns:c16="http://schemas.microsoft.com/office/drawing/2014/chart" uri="{C3380CC4-5D6E-409C-BE32-E72D297353CC}">
                <c16:uniqueId val="{0000001F-1D4A-4E08-93CB-30BBF02D782A}"/>
              </c:ext>
            </c:extLst>
          </c:dPt>
          <c:dPt>
            <c:idx val="7"/>
            <c:bubble3D val="0"/>
            <c:spPr>
              <a:solidFill>
                <a:schemeClr val="accent5">
                  <a:lumMod val="80000"/>
                  <a:lumOff val="20000"/>
                </a:schemeClr>
              </a:solidFill>
              <a:ln w="19050">
                <a:solidFill>
                  <a:schemeClr val="lt1"/>
                </a:solidFill>
              </a:ln>
              <a:effectLst/>
            </c:spPr>
            <c:extLst>
              <c:ext xmlns:c16="http://schemas.microsoft.com/office/drawing/2014/chart" uri="{C3380CC4-5D6E-409C-BE32-E72D297353CC}">
                <c16:uniqueId val="{00000021-1D4A-4E08-93CB-30BBF02D782A}"/>
              </c:ext>
            </c:extLst>
          </c:dPt>
          <c:dPt>
            <c:idx val="8"/>
            <c:bubble3D val="0"/>
            <c:spPr>
              <a:solidFill>
                <a:schemeClr val="accent4">
                  <a:lumMod val="80000"/>
                  <a:lumOff val="20000"/>
                </a:schemeClr>
              </a:solidFill>
              <a:ln w="19050">
                <a:solidFill>
                  <a:schemeClr val="lt1"/>
                </a:solidFill>
              </a:ln>
              <a:effectLst/>
            </c:spPr>
            <c:extLst>
              <c:ext xmlns:c16="http://schemas.microsoft.com/office/drawing/2014/chart" uri="{C3380CC4-5D6E-409C-BE32-E72D297353CC}">
                <c16:uniqueId val="{00000023-1D4A-4E08-93CB-30BBF02D782A}"/>
              </c:ext>
            </c:extLst>
          </c:dPt>
          <c:dPt>
            <c:idx val="9"/>
            <c:bubble3D val="0"/>
            <c:spPr>
              <a:solidFill>
                <a:schemeClr val="accent6">
                  <a:lumMod val="80000"/>
                </a:schemeClr>
              </a:solidFill>
              <a:ln w="19050">
                <a:solidFill>
                  <a:schemeClr val="lt1"/>
                </a:solidFill>
              </a:ln>
              <a:effectLst/>
            </c:spPr>
            <c:extLst>
              <c:ext xmlns:c16="http://schemas.microsoft.com/office/drawing/2014/chart" uri="{C3380CC4-5D6E-409C-BE32-E72D297353CC}">
                <c16:uniqueId val="{00000027-4E86-4096-9935-C246DA626F1A}"/>
              </c:ext>
            </c:extLst>
          </c:dPt>
          <c:cat>
            <c:strRef>
              <c:f>Sheet1!$A$2:$A$11</c:f>
              <c:strCache>
                <c:ptCount val="10"/>
                <c:pt idx="0">
                  <c:v>Budgeted Fund Balance</c:v>
                </c:pt>
                <c:pt idx="1">
                  <c:v>Tax Levy</c:v>
                </c:pt>
                <c:pt idx="2">
                  <c:v>Misc (Interest, Gate Receipts, Building Rental)</c:v>
                </c:pt>
                <c:pt idx="3">
                  <c:v>Tuition</c:v>
                </c:pt>
                <c:pt idx="4">
                  <c:v>Transportation Fees</c:v>
                </c:pt>
                <c:pt idx="5">
                  <c:v>Medicaid Reimbursement</c:v>
                </c:pt>
                <c:pt idx="6">
                  <c:v>State Aid</c:v>
                </c:pt>
                <c:pt idx="7">
                  <c:v>Withdrawal from Reserves</c:v>
                </c:pt>
                <c:pt idx="8">
                  <c:v>Special Reveue</c:v>
                </c:pt>
                <c:pt idx="9">
                  <c:v>Debt Service</c:v>
                </c:pt>
              </c:strCache>
            </c:strRef>
          </c:cat>
          <c:val>
            <c:numRef>
              <c:f>Sheet1!$C$2:$C$11</c:f>
              <c:numCache>
                <c:formatCode>General</c:formatCode>
                <c:ptCount val="10"/>
              </c:numCache>
            </c:numRef>
          </c:val>
          <c:extLst>
            <c:ext xmlns:c16="http://schemas.microsoft.com/office/drawing/2014/chart" uri="{C3380CC4-5D6E-409C-BE32-E72D297353CC}">
              <c16:uniqueId val="{00000001-12CF-4FB8-B845-28B705A2C3A6}"/>
            </c:ext>
          </c:extLst>
        </c:ser>
        <c:dLbls>
          <c:showLegendKey val="0"/>
          <c:showVal val="0"/>
          <c:showCatName val="0"/>
          <c:showSerName val="0"/>
          <c:showPercent val="0"/>
          <c:showBubbleSize val="0"/>
          <c:showLeaderLines val="1"/>
        </c:dLbls>
        <c:firstSliceAng val="3"/>
      </c:pieChart>
      <c:spPr>
        <a:noFill/>
        <a:ln>
          <a:noFill/>
        </a:ln>
        <a:effectLst/>
      </c:spPr>
    </c:plotArea>
    <c:legend>
      <c:legendPos val="r"/>
      <c:layout>
        <c:manualLayout>
          <c:xMode val="edge"/>
          <c:yMode val="edge"/>
          <c:x val="0.70091178820038802"/>
          <c:y val="0.11600367131718978"/>
          <c:w val="0.2918418349880178"/>
          <c:h val="0.61960085304134704"/>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Column1</c:v>
                </c:pt>
              </c:strCache>
            </c:strRef>
          </c:tx>
          <c:spPr>
            <a:ln w="34925" cap="rnd">
              <a:solidFill>
                <a:schemeClr val="accent1"/>
              </a:solidFill>
              <a:round/>
            </a:ln>
            <a:effectLst>
              <a:outerShdw blurRad="57150" dist="19050" dir="5400000" algn="ctr" rotWithShape="0">
                <a:srgbClr val="000000">
                  <a:alpha val="63000"/>
                </a:srgbClr>
              </a:outerShdw>
            </a:effectLst>
          </c:spPr>
          <c:marker>
            <c:symbol val="none"/>
          </c:marker>
          <c:dLbls>
            <c:dLbl>
              <c:idx val="0"/>
              <c:layout>
                <c:manualLayout>
                  <c:x val="-2.4154589371980676E-2"/>
                  <c:y val="-3.2105067452815675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BFB2-484A-9FD1-06A07E8C731C}"/>
                </c:ext>
              </c:extLst>
            </c:dLbl>
            <c:dLbl>
              <c:idx val="1"/>
              <c:layout>
                <c:manualLayout>
                  <c:x val="-4.1062801932367152E-2"/>
                  <c:y val="3.502370994852607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960F-447C-AD31-555C9F79C19D}"/>
                </c:ext>
              </c:extLst>
            </c:dLbl>
            <c:dLbl>
              <c:idx val="2"/>
              <c:layout>
                <c:manualLayout>
                  <c:x val="-3.743961352657009E-2"/>
                  <c:y val="3.2105067452815661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960F-447C-AD31-555C9F79C19D}"/>
                </c:ext>
              </c:extLst>
            </c:dLbl>
            <c:dLbl>
              <c:idx val="3"/>
              <c:layout>
                <c:manualLayout>
                  <c:x val="-3.6231884057971016E-2"/>
                  <c:y val="-7.8803347384183903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6-960F-447C-AD31-555C9F79C19D}"/>
                </c:ext>
              </c:extLst>
            </c:dLbl>
            <c:dLbl>
              <c:idx val="4"/>
              <c:layout>
                <c:manualLayout>
                  <c:x val="-3.9855072463768161E-2"/>
                  <c:y val="7.0047419897052307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7-960F-447C-AD31-555C9F79C19D}"/>
                </c:ext>
              </c:extLst>
            </c:dLbl>
            <c:dLbl>
              <c:idx val="5"/>
              <c:layout>
                <c:manualLayout>
                  <c:x val="-3.5024154589372067E-2"/>
                  <c:y val="-3.5023709948526174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8-960F-447C-AD31-555C9F79C19D}"/>
                </c:ext>
              </c:extLst>
            </c:dLbl>
            <c:dLbl>
              <c:idx val="6"/>
              <c:layout>
                <c:manualLayout>
                  <c:x val="-3.9855072463768203E-2"/>
                  <c:y val="4.9616922427078748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9-960F-447C-AD31-555C9F79C19D}"/>
                </c:ext>
              </c:extLst>
            </c:dLbl>
            <c:dLbl>
              <c:idx val="7"/>
              <c:layout>
                <c:manualLayout>
                  <c:x val="-3.5024154589372067E-2"/>
                  <c:y val="-3.2105067452815661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A-960F-447C-AD31-555C9F79C19D}"/>
                </c:ext>
              </c:extLst>
            </c:dLbl>
            <c:dLbl>
              <c:idx val="8"/>
              <c:layout>
                <c:manualLayout>
                  <c:x val="-2.2946859903381554E-2"/>
                  <c:y val="4.6698279931368235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B-960F-447C-AD31-555C9F79C19D}"/>
                </c:ext>
              </c:extLst>
            </c:dLbl>
            <c:dLbl>
              <c:idx val="9"/>
              <c:layout>
                <c:manualLayout>
                  <c:x val="-4.4685990338164339E-2"/>
                  <c:y val="-5.8372849914210323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C-960F-447C-AD31-555C9F79C19D}"/>
                </c:ext>
              </c:extLst>
            </c:dLbl>
            <c:dLbl>
              <c:idx val="10"/>
              <c:layout>
                <c:manualLayout>
                  <c:x val="-2.6570048309178744E-2"/>
                  <c:y val="6.7128777401341835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D-960F-447C-AD31-555C9F79C19D}"/>
                </c:ext>
              </c:extLst>
            </c:dLbl>
            <c:dLbl>
              <c:idx val="11"/>
              <c:layout>
                <c:manualLayout>
                  <c:x val="-1.3285024154589372E-2"/>
                  <c:y val="-4.6698279931368263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E-960F-447C-AD31-555C9F79C19D}"/>
                </c:ext>
              </c:extLst>
            </c:dLbl>
            <c:dLbl>
              <c:idx val="12"/>
              <c:layout>
                <c:manualLayout>
                  <c:x val="-2.1858728586192809E-3"/>
                  <c:y val="7.0047419897052349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FD9E-49DC-8B15-66126BAD8353}"/>
                </c:ext>
              </c:extLst>
            </c:dLbl>
            <c:dLbl>
              <c:idx val="13"/>
              <c:layout>
                <c:manualLayout>
                  <c:x val="0"/>
                  <c:y val="-7.880334738418393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7FFC-43EF-91CF-1B822D7C5CB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Sheet1!$A$2:$A$15</c:f>
              <c:strCache>
                <c:ptCount val="14"/>
                <c:pt idx="0">
                  <c:v>2008-2009</c:v>
                </c:pt>
                <c:pt idx="1">
                  <c:v>2009-2010</c:v>
                </c:pt>
                <c:pt idx="2">
                  <c:v>2010-2011</c:v>
                </c:pt>
                <c:pt idx="3">
                  <c:v>2011-2012</c:v>
                </c:pt>
                <c:pt idx="4">
                  <c:v>2012-2013</c:v>
                </c:pt>
                <c:pt idx="5">
                  <c:v>2013-2014</c:v>
                </c:pt>
                <c:pt idx="6">
                  <c:v>2014-2015</c:v>
                </c:pt>
                <c:pt idx="7">
                  <c:v>2015-2016</c:v>
                </c:pt>
                <c:pt idx="8">
                  <c:v>2016-2017</c:v>
                </c:pt>
                <c:pt idx="9">
                  <c:v>2017-2018</c:v>
                </c:pt>
                <c:pt idx="10">
                  <c:v>2018-2019</c:v>
                </c:pt>
                <c:pt idx="11">
                  <c:v>2019-2020</c:v>
                </c:pt>
                <c:pt idx="12">
                  <c:v>2020-2021</c:v>
                </c:pt>
                <c:pt idx="13">
                  <c:v>2021-2022</c:v>
                </c:pt>
              </c:strCache>
            </c:strRef>
          </c:cat>
          <c:val>
            <c:numRef>
              <c:f>Sheet1!$B$2:$B$15</c:f>
              <c:numCache>
                <c:formatCode>"$"#,##0</c:formatCode>
                <c:ptCount val="14"/>
                <c:pt idx="0">
                  <c:v>11068219</c:v>
                </c:pt>
                <c:pt idx="1">
                  <c:v>9385173</c:v>
                </c:pt>
                <c:pt idx="2">
                  <c:v>9419271</c:v>
                </c:pt>
                <c:pt idx="3">
                  <c:v>10079643</c:v>
                </c:pt>
                <c:pt idx="4">
                  <c:v>10381211</c:v>
                </c:pt>
                <c:pt idx="5">
                  <c:v>10498723</c:v>
                </c:pt>
                <c:pt idx="6">
                  <c:v>10498723</c:v>
                </c:pt>
                <c:pt idx="7">
                  <c:v>10498723</c:v>
                </c:pt>
                <c:pt idx="8">
                  <c:v>10597116</c:v>
                </c:pt>
                <c:pt idx="9">
                  <c:v>10643457</c:v>
                </c:pt>
                <c:pt idx="10">
                  <c:v>10806089</c:v>
                </c:pt>
                <c:pt idx="11">
                  <c:v>10756907</c:v>
                </c:pt>
                <c:pt idx="12">
                  <c:v>10624598</c:v>
                </c:pt>
                <c:pt idx="13">
                  <c:v>10399490</c:v>
                </c:pt>
              </c:numCache>
            </c:numRef>
          </c:val>
          <c:smooth val="0"/>
          <c:extLst>
            <c:ext xmlns:c16="http://schemas.microsoft.com/office/drawing/2014/chart" uri="{C3380CC4-5D6E-409C-BE32-E72D297353CC}">
              <c16:uniqueId val="{00000000-960F-447C-AD31-555C9F79C19D}"/>
            </c:ext>
          </c:extLst>
        </c:ser>
        <c:dLbls>
          <c:showLegendKey val="0"/>
          <c:showVal val="0"/>
          <c:showCatName val="0"/>
          <c:showSerName val="0"/>
          <c:showPercent val="0"/>
          <c:showBubbleSize val="0"/>
        </c:dLbls>
        <c:smooth val="0"/>
        <c:axId val="389157663"/>
        <c:axId val="389146847"/>
      </c:lineChart>
      <c:catAx>
        <c:axId val="389157663"/>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5400000" spcFirstLastPara="1" vertOverflow="ellipsis" wrap="square" anchor="ctr" anchorCtr="0"/>
          <a:lstStyle/>
          <a:p>
            <a:pPr>
              <a:defRPr sz="1197" b="0" i="0" u="none" strike="noStrike" kern="1200" baseline="0">
                <a:solidFill>
                  <a:schemeClr val="tx1">
                    <a:lumMod val="65000"/>
                    <a:lumOff val="35000"/>
                  </a:schemeClr>
                </a:solidFill>
                <a:latin typeface="+mn-lt"/>
                <a:ea typeface="+mn-ea"/>
                <a:cs typeface="+mn-cs"/>
              </a:defRPr>
            </a:pPr>
            <a:endParaRPr lang="en-US"/>
          </a:p>
        </c:txPr>
        <c:crossAx val="389146847"/>
        <c:crosses val="autoZero"/>
        <c:auto val="1"/>
        <c:lblAlgn val="ctr"/>
        <c:lblOffset val="100"/>
        <c:noMultiLvlLbl val="0"/>
      </c:catAx>
      <c:valAx>
        <c:axId val="389146847"/>
        <c:scaling>
          <c:orientation val="minMax"/>
        </c:scaling>
        <c:delete val="0"/>
        <c:axPos val="l"/>
        <c:majorGridlines>
          <c:spPr>
            <a:ln w="9525" cap="flat" cmpd="sng" algn="ctr">
              <a:solidFill>
                <a:schemeClr val="tx1">
                  <a:lumMod val="15000"/>
                  <a:lumOff val="85000"/>
                </a:schemeClr>
              </a:solidFill>
              <a:round/>
            </a:ln>
            <a:effectLst/>
          </c:spPr>
        </c:majorGridlines>
        <c:numFmt formatCode="&quot;$&quot;#,##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89157663"/>
        <c:crosses val="autoZero"/>
        <c:crossBetween val="between"/>
      </c:valAx>
      <c:spPr>
        <a:noFill/>
        <a:ln cmpd="sng">
          <a:solidFill>
            <a:srgbClr val="002060"/>
          </a:solidFill>
          <a:prstDash val="sysDash"/>
          <a:bevel/>
        </a:ln>
        <a:effectLst/>
      </c:spPr>
    </c:plotArea>
    <c:plotVisOnly val="1"/>
    <c:dispBlanksAs val="gap"/>
    <c:showDLblsOverMax val="0"/>
  </c:chart>
  <c:spPr>
    <a:noFill/>
    <a:ln>
      <a:solidFill>
        <a:srgbClr val="002060"/>
      </a:solid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20"/>
      <c:rotY val="5"/>
      <c:rAngAx val="0"/>
      <c:perspective val="0"/>
    </c:view3D>
    <c:floor>
      <c:thickness val="0"/>
    </c:floor>
    <c:sideWall>
      <c:thickness val="0"/>
    </c:sideWall>
    <c:backWall>
      <c:thickness val="0"/>
    </c:backWall>
    <c:plotArea>
      <c:layout>
        <c:manualLayout>
          <c:layoutTarget val="inner"/>
          <c:xMode val="edge"/>
          <c:yMode val="edge"/>
          <c:x val="8.7534493243510064E-2"/>
          <c:y val="0.19070227410384888"/>
          <c:w val="0.64307225977283811"/>
          <c:h val="0.5889814060598747"/>
        </c:manualLayout>
      </c:layout>
      <c:pie3DChart>
        <c:varyColors val="1"/>
        <c:ser>
          <c:idx val="1"/>
          <c:order val="0"/>
          <c:dPt>
            <c:idx val="0"/>
            <c:bubble3D val="0"/>
            <c:extLst>
              <c:ext xmlns:c16="http://schemas.microsoft.com/office/drawing/2014/chart" uri="{C3380CC4-5D6E-409C-BE32-E72D297353CC}">
                <c16:uniqueId val="{00000000-76A7-4060-A506-155D729360E1}"/>
              </c:ext>
            </c:extLst>
          </c:dPt>
          <c:dPt>
            <c:idx val="1"/>
            <c:bubble3D val="0"/>
            <c:extLst>
              <c:ext xmlns:c16="http://schemas.microsoft.com/office/drawing/2014/chart" uri="{C3380CC4-5D6E-409C-BE32-E72D297353CC}">
                <c16:uniqueId val="{00000001-76A7-4060-A506-155D729360E1}"/>
              </c:ext>
            </c:extLst>
          </c:dPt>
          <c:dPt>
            <c:idx val="2"/>
            <c:bubble3D val="0"/>
            <c:extLst>
              <c:ext xmlns:c16="http://schemas.microsoft.com/office/drawing/2014/chart" uri="{C3380CC4-5D6E-409C-BE32-E72D297353CC}">
                <c16:uniqueId val="{00000002-76A7-4060-A506-155D729360E1}"/>
              </c:ext>
            </c:extLst>
          </c:dPt>
          <c:dPt>
            <c:idx val="3"/>
            <c:bubble3D val="0"/>
            <c:extLst>
              <c:ext xmlns:c16="http://schemas.microsoft.com/office/drawing/2014/chart" uri="{C3380CC4-5D6E-409C-BE32-E72D297353CC}">
                <c16:uniqueId val="{00000003-76A7-4060-A506-155D729360E1}"/>
              </c:ext>
            </c:extLst>
          </c:dPt>
          <c:dPt>
            <c:idx val="4"/>
            <c:bubble3D val="0"/>
            <c:extLst>
              <c:ext xmlns:c16="http://schemas.microsoft.com/office/drawing/2014/chart" uri="{C3380CC4-5D6E-409C-BE32-E72D297353CC}">
                <c16:uniqueId val="{00000004-76A7-4060-A506-155D729360E1}"/>
              </c:ext>
            </c:extLst>
          </c:dPt>
          <c:dPt>
            <c:idx val="5"/>
            <c:bubble3D val="0"/>
            <c:extLst>
              <c:ext xmlns:c16="http://schemas.microsoft.com/office/drawing/2014/chart" uri="{C3380CC4-5D6E-409C-BE32-E72D297353CC}">
                <c16:uniqueId val="{00000005-76A7-4060-A506-155D729360E1}"/>
              </c:ext>
            </c:extLst>
          </c:dPt>
          <c:dPt>
            <c:idx val="6"/>
            <c:bubble3D val="0"/>
            <c:extLst>
              <c:ext xmlns:c16="http://schemas.microsoft.com/office/drawing/2014/chart" uri="{C3380CC4-5D6E-409C-BE32-E72D297353CC}">
                <c16:uniqueId val="{00000006-76A7-4060-A506-155D729360E1}"/>
              </c:ext>
            </c:extLst>
          </c:dPt>
          <c:dPt>
            <c:idx val="7"/>
            <c:bubble3D val="0"/>
            <c:extLst>
              <c:ext xmlns:c16="http://schemas.microsoft.com/office/drawing/2014/chart" uri="{C3380CC4-5D6E-409C-BE32-E72D297353CC}">
                <c16:uniqueId val="{00000007-76A7-4060-A506-155D729360E1}"/>
              </c:ext>
            </c:extLst>
          </c:dPt>
          <c:dPt>
            <c:idx val="8"/>
            <c:bubble3D val="0"/>
            <c:extLst>
              <c:ext xmlns:c16="http://schemas.microsoft.com/office/drawing/2014/chart" uri="{C3380CC4-5D6E-409C-BE32-E72D297353CC}">
                <c16:uniqueId val="{00000008-76A7-4060-A506-155D729360E1}"/>
              </c:ext>
            </c:extLst>
          </c:dPt>
          <c:dPt>
            <c:idx val="9"/>
            <c:bubble3D val="0"/>
            <c:extLst>
              <c:ext xmlns:c16="http://schemas.microsoft.com/office/drawing/2014/chart" uri="{C3380CC4-5D6E-409C-BE32-E72D297353CC}">
                <c16:uniqueId val="{00000009-76A7-4060-A506-155D729360E1}"/>
              </c:ext>
            </c:extLst>
          </c:dPt>
          <c:dPt>
            <c:idx val="10"/>
            <c:bubble3D val="0"/>
            <c:extLst>
              <c:ext xmlns:c16="http://schemas.microsoft.com/office/drawing/2014/chart" uri="{C3380CC4-5D6E-409C-BE32-E72D297353CC}">
                <c16:uniqueId val="{0000000A-76A7-4060-A506-155D729360E1}"/>
              </c:ext>
            </c:extLst>
          </c:dPt>
          <c:dPt>
            <c:idx val="11"/>
            <c:bubble3D val="0"/>
            <c:extLst>
              <c:ext xmlns:c16="http://schemas.microsoft.com/office/drawing/2014/chart" uri="{C3380CC4-5D6E-409C-BE32-E72D297353CC}">
                <c16:uniqueId val="{0000000B-76A7-4060-A506-155D729360E1}"/>
              </c:ext>
            </c:extLst>
          </c:dPt>
          <c:dPt>
            <c:idx val="12"/>
            <c:bubble3D val="0"/>
            <c:extLst>
              <c:ext xmlns:c16="http://schemas.microsoft.com/office/drawing/2014/chart" uri="{C3380CC4-5D6E-409C-BE32-E72D297353CC}">
                <c16:uniqueId val="{0000000C-76A7-4060-A506-155D729360E1}"/>
              </c:ext>
            </c:extLst>
          </c:dPt>
          <c:dLbls>
            <c:dLbl>
              <c:idx val="0"/>
              <c:layout>
                <c:manualLayout>
                  <c:x val="-4.8834439212234376E-2"/>
                  <c:y val="-9.9909343021196778E-2"/>
                </c:manualLayout>
              </c:layout>
              <c:dLblPos val="bestFit"/>
              <c:showLegendKey val="0"/>
              <c:showVal val="0"/>
              <c:showCatName val="1"/>
              <c:showSerName val="0"/>
              <c:showPercent val="1"/>
              <c:showBubbleSize val="0"/>
              <c:extLst>
                <c:ext xmlns:c15="http://schemas.microsoft.com/office/drawing/2012/chart" uri="{CE6537A1-D6FC-4f65-9D91-7224C49458BB}">
                  <c15:layout>
                    <c:manualLayout>
                      <c:w val="0.18945029458531257"/>
                      <c:h val="9.5684023348409294E-2"/>
                    </c:manualLayout>
                  </c15:layout>
                </c:ext>
                <c:ext xmlns:c16="http://schemas.microsoft.com/office/drawing/2014/chart" uri="{C3380CC4-5D6E-409C-BE32-E72D297353CC}">
                  <c16:uniqueId val="{00000000-76A7-4060-A506-155D729360E1}"/>
                </c:ext>
              </c:extLst>
            </c:dLbl>
            <c:dLbl>
              <c:idx val="1"/>
              <c:layout>
                <c:manualLayout>
                  <c:x val="5.5793442690730999E-2"/>
                  <c:y val="-9.1717033507566367E-2"/>
                </c:manualLayout>
              </c:layout>
              <c:dLblPos val="bestFit"/>
              <c:showLegendKey val="0"/>
              <c:showVal val="0"/>
              <c:showCatName val="1"/>
              <c:showSerName val="0"/>
              <c:showPercent val="1"/>
              <c:showBubbleSize val="0"/>
              <c:extLst>
                <c:ext xmlns:c15="http://schemas.microsoft.com/office/drawing/2012/chart" uri="{CE6537A1-D6FC-4f65-9D91-7224C49458BB}">
                  <c15:layout>
                    <c:manualLayout>
                      <c:w val="0.16696695721518467"/>
                      <c:h val="9.9104068275693236E-2"/>
                    </c:manualLayout>
                  </c15:layout>
                </c:ext>
                <c:ext xmlns:c16="http://schemas.microsoft.com/office/drawing/2014/chart" uri="{C3380CC4-5D6E-409C-BE32-E72D297353CC}">
                  <c16:uniqueId val="{00000001-76A7-4060-A506-155D729360E1}"/>
                </c:ext>
              </c:extLst>
            </c:dLbl>
            <c:dLbl>
              <c:idx val="2"/>
              <c:layout>
                <c:manualLayout>
                  <c:x val="4.9144911779879716E-2"/>
                  <c:y val="3.9779843414574981E-2"/>
                </c:manualLayout>
              </c:layout>
              <c:showLegendKey val="0"/>
              <c:showVal val="0"/>
              <c:showCatName val="1"/>
              <c:showSerName val="0"/>
              <c:showPercent val="1"/>
              <c:showBubbleSize val="0"/>
              <c:extLst>
                <c:ext xmlns:c15="http://schemas.microsoft.com/office/drawing/2012/chart" uri="{CE6537A1-D6FC-4f65-9D91-7224C49458BB}">
                  <c15:layout>
                    <c:manualLayout>
                      <c:w val="0.16267957654285856"/>
                      <c:h val="9.1300598332725288E-2"/>
                    </c:manualLayout>
                  </c15:layout>
                </c:ext>
                <c:ext xmlns:c16="http://schemas.microsoft.com/office/drawing/2014/chart" uri="{C3380CC4-5D6E-409C-BE32-E72D297353CC}">
                  <c16:uniqueId val="{00000002-76A7-4060-A506-155D729360E1}"/>
                </c:ext>
              </c:extLst>
            </c:dLbl>
            <c:dLbl>
              <c:idx val="3"/>
              <c:layout>
                <c:manualLayout>
                  <c:x val="1.21118814531525E-2"/>
                  <c:y val="2.0893874142702121E-2"/>
                </c:manualLayout>
              </c:layout>
              <c:dLblPos val="bestFit"/>
              <c:showLegendKey val="0"/>
              <c:showVal val="0"/>
              <c:showCatName val="1"/>
              <c:showSerName val="0"/>
              <c:showPercent val="1"/>
              <c:showBubbleSize val="0"/>
              <c:extLst>
                <c:ext xmlns:c15="http://schemas.microsoft.com/office/drawing/2012/chart" uri="{CE6537A1-D6FC-4f65-9D91-7224C49458BB}">
                  <c15:layout>
                    <c:manualLayout>
                      <c:w val="9.9990852428556001E-2"/>
                      <c:h val="8.8962558684428317E-2"/>
                    </c:manualLayout>
                  </c15:layout>
                </c:ext>
                <c:ext xmlns:c16="http://schemas.microsoft.com/office/drawing/2014/chart" uri="{C3380CC4-5D6E-409C-BE32-E72D297353CC}">
                  <c16:uniqueId val="{00000003-76A7-4060-A506-155D729360E1}"/>
                </c:ext>
              </c:extLst>
            </c:dLbl>
            <c:dLbl>
              <c:idx val="4"/>
              <c:layout>
                <c:manualLayout>
                  <c:x val="0.10381109475313575"/>
                  <c:y val="9.1338948719196983E-2"/>
                </c:manualLayout>
              </c:layout>
              <c:showLegendKey val="0"/>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4-76A7-4060-A506-155D729360E1}"/>
                </c:ext>
              </c:extLst>
            </c:dLbl>
            <c:dLbl>
              <c:idx val="5"/>
              <c:layout>
                <c:manualLayout>
                  <c:x val="2.0107089580809655E-2"/>
                  <c:y val="0.12134479131720571"/>
                </c:manualLayout>
              </c:layout>
              <c:showLegendKey val="0"/>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5-76A7-4060-A506-155D729360E1}"/>
                </c:ext>
              </c:extLst>
            </c:dLbl>
            <c:dLbl>
              <c:idx val="6"/>
              <c:layout>
                <c:manualLayout>
                  <c:x val="-4.682624964387911E-2"/>
                  <c:y val="4.0142349964951078E-2"/>
                </c:manualLayout>
              </c:layout>
              <c:showLegendKey val="0"/>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6-76A7-4060-A506-155D729360E1}"/>
                </c:ext>
              </c:extLst>
            </c:dLbl>
            <c:dLbl>
              <c:idx val="7"/>
              <c:layout>
                <c:manualLayout>
                  <c:x val="2.2536208989090436E-3"/>
                  <c:y val="-1.0518343823553617E-2"/>
                </c:manualLayout>
              </c:layout>
              <c:spPr>
                <a:noFill/>
                <a:ln w="25400">
                  <a:noFill/>
                </a:ln>
                <a:effectLst>
                  <a:glow rad="63500">
                    <a:schemeClr val="accent1">
                      <a:alpha val="40000"/>
                    </a:schemeClr>
                  </a:glow>
                </a:effectLst>
              </c:spPr>
              <c:txPr>
                <a:bodyPr/>
                <a:lstStyle/>
                <a:p>
                  <a:pPr>
                    <a:defRPr sz="1600" baseline="0">
                      <a:latin typeface="Times New Roman" panose="02020603050405020304" pitchFamily="18" charset="0"/>
                      <a:cs typeface="Times New Roman" panose="02020603050405020304" pitchFamily="18" charset="0"/>
                    </a:defRPr>
                  </a:pPr>
                  <a:endParaRPr lang="en-US"/>
                </a:p>
              </c:txPr>
              <c:showLegendKey val="0"/>
              <c:showVal val="0"/>
              <c:showCatName val="1"/>
              <c:showSerName val="0"/>
              <c:showPercent val="1"/>
              <c:showBubbleSize val="0"/>
              <c:extLst>
                <c:ext xmlns:c15="http://schemas.microsoft.com/office/drawing/2012/chart" uri="{CE6537A1-D6FC-4f65-9D91-7224C49458BB}">
                  <c15:layout>
                    <c:manualLayout>
                      <c:w val="0.16350507610362433"/>
                      <c:h val="0.10352053212995378"/>
                    </c:manualLayout>
                  </c15:layout>
                </c:ext>
                <c:ext xmlns:c16="http://schemas.microsoft.com/office/drawing/2014/chart" uri="{C3380CC4-5D6E-409C-BE32-E72D297353CC}">
                  <c16:uniqueId val="{00000007-76A7-4060-A506-155D729360E1}"/>
                </c:ext>
              </c:extLst>
            </c:dLbl>
            <c:dLbl>
              <c:idx val="8"/>
              <c:layout>
                <c:manualLayout>
                  <c:x val="1.6789668947953483E-4"/>
                  <c:y val="-8.6151488125434092E-2"/>
                </c:manualLayout>
              </c:layout>
              <c:showLegendKey val="0"/>
              <c:showVal val="0"/>
              <c:showCatName val="1"/>
              <c:showSerName val="0"/>
              <c:showPercent val="1"/>
              <c:showBubbleSize val="0"/>
              <c:extLst>
                <c:ext xmlns:c15="http://schemas.microsoft.com/office/drawing/2012/chart" uri="{CE6537A1-D6FC-4f65-9D91-7224C49458BB}">
                  <c15:layout>
                    <c:manualLayout>
                      <c:w val="0.11743110931575453"/>
                      <c:h val="8.7228620993468425E-2"/>
                    </c:manualLayout>
                  </c15:layout>
                </c:ext>
                <c:ext xmlns:c16="http://schemas.microsoft.com/office/drawing/2014/chart" uri="{C3380CC4-5D6E-409C-BE32-E72D297353CC}">
                  <c16:uniqueId val="{00000008-76A7-4060-A506-155D729360E1}"/>
                </c:ext>
              </c:extLst>
            </c:dLbl>
            <c:dLbl>
              <c:idx val="9"/>
              <c:layout>
                <c:manualLayout>
                  <c:x val="1.0555818330118373E-2"/>
                  <c:y val="-5.3497121720124885E-2"/>
                </c:manualLayout>
              </c:layout>
              <c:dLblPos val="bestFit"/>
              <c:showLegendKey val="0"/>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9-76A7-4060-A506-155D729360E1}"/>
                </c:ext>
              </c:extLst>
            </c:dLbl>
            <c:dLbl>
              <c:idx val="10"/>
              <c:layout>
                <c:manualLayout>
                  <c:x val="4.7012715769865467E-2"/>
                  <c:y val="-5.4773022403962292E-2"/>
                </c:manualLayout>
              </c:layout>
              <c:tx>
                <c:rich>
                  <a:bodyPr anchorCtr="0"/>
                  <a:lstStyle/>
                  <a:p>
                    <a:pPr marL="314325" indent="0" algn="l">
                      <a:defRPr sz="1600" baseline="0">
                        <a:latin typeface="Times New Roman" panose="02020603050405020304" pitchFamily="18" charset="0"/>
                        <a:cs typeface="Times New Roman" panose="02020603050405020304" pitchFamily="18" charset="0"/>
                      </a:defRPr>
                    </a:pPr>
                    <a:r>
                      <a:rPr lang="en-US" baseline="0" dirty="0" smtClean="0"/>
                      <a:t>Capital Outlay 5% </a:t>
                    </a:r>
                    <a:endParaRPr lang="en-US" dirty="0"/>
                  </a:p>
                </c:rich>
              </c:tx>
              <c:spPr>
                <a:noFill/>
                <a:ln w="25400">
                  <a:noFill/>
                </a:ln>
              </c:spPr>
              <c:showLegendKey val="0"/>
              <c:showVal val="0"/>
              <c:showCatName val="1"/>
              <c:showSerName val="0"/>
              <c:showPercent val="1"/>
              <c:showBubbleSize val="0"/>
              <c:extLst>
                <c:ext xmlns:c15="http://schemas.microsoft.com/office/drawing/2012/chart" uri="{CE6537A1-D6FC-4f65-9D91-7224C49458BB}">
                  <c15:layout>
                    <c:manualLayout>
                      <c:w val="0.25209464746404209"/>
                      <c:h val="6.7189543617061726E-2"/>
                    </c:manualLayout>
                  </c15:layout>
                </c:ext>
                <c:ext xmlns:c16="http://schemas.microsoft.com/office/drawing/2014/chart" uri="{C3380CC4-5D6E-409C-BE32-E72D297353CC}">
                  <c16:uniqueId val="{0000000A-76A7-4060-A506-155D729360E1}"/>
                </c:ext>
              </c:extLst>
            </c:dLbl>
            <c:dLbl>
              <c:idx val="11"/>
              <c:layout>
                <c:manualLayout>
                  <c:x val="8.8952149442989306E-2"/>
                  <c:y val="-8.9315741952585279E-2"/>
                </c:manualLayout>
              </c:layout>
              <c:showLegendKey val="0"/>
              <c:showVal val="0"/>
              <c:showCatName val="1"/>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B-76A7-4060-A506-155D729360E1}"/>
                </c:ext>
              </c:extLst>
            </c:dLbl>
            <c:dLbl>
              <c:idx val="12"/>
              <c:layout>
                <c:manualLayout>
                  <c:x val="0.1761714125182193"/>
                  <c:y val="-5.4121819207759811E-2"/>
                </c:manualLayout>
              </c:layout>
              <c:showLegendKey val="0"/>
              <c:showVal val="0"/>
              <c:showCatName val="1"/>
              <c:showSerName val="0"/>
              <c:showPercent val="1"/>
              <c:showBubbleSize val="0"/>
              <c:extLst>
                <c:ext xmlns:c15="http://schemas.microsoft.com/office/drawing/2012/chart" uri="{CE6537A1-D6FC-4f65-9D91-7224C49458BB}">
                  <c15:layout>
                    <c:manualLayout>
                      <c:w val="0.16982976555865709"/>
                      <c:h val="0.10910234751052633"/>
                    </c:manualLayout>
                  </c15:layout>
                </c:ext>
                <c:ext xmlns:c16="http://schemas.microsoft.com/office/drawing/2014/chart" uri="{C3380CC4-5D6E-409C-BE32-E72D297353CC}">
                  <c16:uniqueId val="{0000000C-76A7-4060-A506-155D729360E1}"/>
                </c:ext>
              </c:extLst>
            </c:dLbl>
            <c:spPr>
              <a:noFill/>
              <a:ln w="25400">
                <a:noFill/>
              </a:ln>
            </c:spPr>
            <c:txPr>
              <a:bodyPr/>
              <a:lstStyle/>
              <a:p>
                <a:pPr>
                  <a:defRPr sz="1600" baseline="0">
                    <a:latin typeface="Times New Roman" panose="02020603050405020304" pitchFamily="18" charset="0"/>
                    <a:cs typeface="Times New Roman" panose="02020603050405020304" pitchFamily="18" charset="0"/>
                  </a:defRPr>
                </a:pPr>
                <a:endParaRPr lang="en-US"/>
              </a:p>
            </c:txPr>
            <c:showLegendKey val="0"/>
            <c:showVal val="0"/>
            <c:showCatName val="1"/>
            <c:showSerName val="0"/>
            <c:showPercent val="1"/>
            <c:showBubbleSize val="0"/>
            <c:showLeaderLines val="1"/>
            <c:extLst>
              <c:ext xmlns:c15="http://schemas.microsoft.com/office/drawing/2012/chart" uri="{CE6537A1-D6FC-4f65-9D91-7224C49458BB}"/>
            </c:extLst>
          </c:dLbls>
          <c:cat>
            <c:strRef>
              <c:f>Sheet3!$B$6:$B$18</c:f>
              <c:strCache>
                <c:ptCount val="13"/>
                <c:pt idx="0">
                  <c:v>Reg. Instruction</c:v>
                </c:pt>
                <c:pt idx="1">
                  <c:v>Spec Education</c:v>
                </c:pt>
                <c:pt idx="2">
                  <c:v>Co Curr/Athletics</c:v>
                </c:pt>
                <c:pt idx="3">
                  <c:v>Tuition</c:v>
                </c:pt>
                <c:pt idx="4">
                  <c:v>Student Support Services</c:v>
                </c:pt>
                <c:pt idx="5">
                  <c:v>Administration/Central Office/School</c:v>
                </c:pt>
                <c:pt idx="6">
                  <c:v>Technology</c:v>
                </c:pt>
                <c:pt idx="7">
                  <c:v>Operations/Security</c:v>
                </c:pt>
                <c:pt idx="8">
                  <c:v>Transportation</c:v>
                </c:pt>
                <c:pt idx="9">
                  <c:v>Employee Benefits</c:v>
                </c:pt>
                <c:pt idx="10">
                  <c:v>Capital Outlay</c:v>
                </c:pt>
                <c:pt idx="11">
                  <c:v>State/Federal Prog.</c:v>
                </c:pt>
                <c:pt idx="12">
                  <c:v>Total Debt Service</c:v>
                </c:pt>
              </c:strCache>
            </c:strRef>
          </c:cat>
          <c:val>
            <c:numRef>
              <c:f>Sheet3!$C$6:$C$18</c:f>
              <c:numCache>
                <c:formatCode>#,##0</c:formatCode>
                <c:ptCount val="13"/>
                <c:pt idx="0">
                  <c:v>10851725</c:v>
                </c:pt>
                <c:pt idx="1">
                  <c:v>4945642</c:v>
                </c:pt>
                <c:pt idx="2">
                  <c:v>1523801</c:v>
                </c:pt>
                <c:pt idx="3">
                  <c:v>1945991</c:v>
                </c:pt>
                <c:pt idx="4">
                  <c:v>2049114</c:v>
                </c:pt>
                <c:pt idx="5">
                  <c:v>2213392</c:v>
                </c:pt>
                <c:pt idx="6">
                  <c:v>593500</c:v>
                </c:pt>
                <c:pt idx="7">
                  <c:v>3474489</c:v>
                </c:pt>
                <c:pt idx="8">
                  <c:v>2247925</c:v>
                </c:pt>
                <c:pt idx="9">
                  <c:v>6990937</c:v>
                </c:pt>
                <c:pt idx="10">
                  <c:v>870855</c:v>
                </c:pt>
                <c:pt idx="11">
                  <c:v>475152</c:v>
                </c:pt>
                <c:pt idx="12">
                  <c:v>2323421</c:v>
                </c:pt>
              </c:numCache>
            </c:numRef>
          </c:val>
          <c:extLst>
            <c:ext xmlns:c16="http://schemas.microsoft.com/office/drawing/2014/chart" uri="{C3380CC4-5D6E-409C-BE32-E72D297353CC}">
              <c16:uniqueId val="{0000000E-76A7-4060-A506-155D729360E1}"/>
            </c:ext>
          </c:extLst>
        </c:ser>
        <c:dLbls>
          <c:showLegendKey val="0"/>
          <c:showVal val="0"/>
          <c:showCatName val="0"/>
          <c:showSerName val="0"/>
          <c:showPercent val="0"/>
          <c:showBubbleSize val="0"/>
          <c:showLeaderLines val="1"/>
        </c:dLbls>
      </c:pie3DChart>
      <c:spPr>
        <a:noFill/>
        <a:ln w="25400">
          <a:noFill/>
        </a:ln>
      </c:spPr>
    </c:plotArea>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b="1" dirty="0"/>
              <a:t>% of Tax Levy</a:t>
            </a:r>
          </a:p>
        </c:rich>
      </c:tx>
      <c:layout>
        <c:manualLayout>
          <c:xMode val="edge"/>
          <c:yMode val="edge"/>
          <c:x val="0.43609599071855148"/>
          <c:y val="0"/>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view3D>
      <c:rotX val="30"/>
      <c:rotY val="0"/>
      <c:depthPercent val="5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8.6654589371980673E-2"/>
          <c:y val="7.9272858141564734E-2"/>
          <c:w val="0.91334541062801933"/>
          <c:h val="0.9136323126357917"/>
        </c:manualLayout>
      </c:layout>
      <c:pie3DChart>
        <c:varyColors val="1"/>
        <c:ser>
          <c:idx val="0"/>
          <c:order val="0"/>
          <c:tx>
            <c:strRef>
              <c:f>Sheet1!$B$1</c:f>
              <c:strCache>
                <c:ptCount val="1"/>
                <c:pt idx="0">
                  <c:v>% of Tax Levy</c:v>
                </c:pt>
              </c:strCache>
            </c:strRef>
          </c:tx>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2-0679-4455-8951-C1A4ECDE572E}"/>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0679-4455-8951-C1A4ECDE572E}"/>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4-0679-4455-8951-C1A4ECDE572E}"/>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1-0679-4455-8951-C1A4ECDE572E}"/>
              </c:ext>
            </c:extLst>
          </c:dPt>
          <c:dPt>
            <c:idx val="4"/>
            <c:bubble3D val="0"/>
            <c:spPr>
              <a:solidFill>
                <a:schemeClr val="accent5"/>
              </a:solidFill>
              <a:ln w="25400">
                <a:solidFill>
                  <a:schemeClr val="lt1"/>
                </a:solidFill>
              </a:ln>
              <a:effectLst/>
              <a:sp3d contourW="25400">
                <a:contourClr>
                  <a:schemeClr val="lt1"/>
                </a:contourClr>
              </a:sp3d>
            </c:spPr>
            <c:extLst>
              <c:ext xmlns:c16="http://schemas.microsoft.com/office/drawing/2014/chart" uri="{C3380CC4-5D6E-409C-BE32-E72D297353CC}">
                <c16:uniqueId val="{00000009-E697-40BC-9BF3-8E14B2DC6ABD}"/>
              </c:ext>
            </c:extLst>
          </c:dPt>
          <c:dLbls>
            <c:dLbl>
              <c:idx val="0"/>
              <c:layout>
                <c:manualLayout>
                  <c:x val="-0.10814432842633802"/>
                  <c:y val="0.13088801651354134"/>
                </c:manualLayout>
              </c:layout>
              <c:tx>
                <c:rich>
                  <a:bodyPr/>
                  <a:lstStyle/>
                  <a:p>
                    <a:fld id="{0182FC81-52DB-4302-ABAD-CAABF785BF06}" type="CATEGORYNAME">
                      <a:rPr lang="en-US" sz="1400" b="1"/>
                      <a:pPr/>
                      <a:t>[CATEGORY NAME]</a:t>
                    </a:fld>
                    <a:endParaRPr lang="en-US" sz="1400" b="1" baseline="0" dirty="0"/>
                  </a:p>
                  <a:p>
                    <a:fld id="{23CE8C6D-80D2-4E1F-9AF8-86EE8ECF1FA2}" type="VALUE">
                      <a:rPr lang="en-US" sz="1400" b="1"/>
                      <a:pPr/>
                      <a:t>[VALUE]</a:t>
                    </a:fld>
                    <a:endParaRPr lang="en-US"/>
                  </a:p>
                </c:rich>
              </c:tx>
              <c:dLblPos val="bestFit"/>
              <c:showLegendKey val="0"/>
              <c:showVal val="1"/>
              <c:showCatName val="1"/>
              <c:showSerName val="0"/>
              <c:showPercent val="0"/>
              <c:showBubbleSize val="0"/>
              <c:separator>
</c:separator>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2-0679-4455-8951-C1A4ECDE572E}"/>
                </c:ext>
              </c:extLst>
            </c:dLbl>
            <c:dLbl>
              <c:idx val="1"/>
              <c:layout>
                <c:manualLayout>
                  <c:x val="-0.20145830955913127"/>
                  <c:y val="-0.2395736667664061"/>
                </c:manualLayout>
              </c:layout>
              <c:tx>
                <c:rich>
                  <a:bodyPr/>
                  <a:lstStyle/>
                  <a:p>
                    <a:fld id="{287063F2-1389-4090-A0AB-E4D73C55BD55}" type="CATEGORYNAME">
                      <a:rPr lang="en-US" sz="1400" b="1"/>
                      <a:pPr/>
                      <a:t>[CATEGORY NAME]</a:t>
                    </a:fld>
                    <a:endParaRPr lang="en-US" sz="1400" b="1" baseline="0" dirty="0"/>
                  </a:p>
                  <a:p>
                    <a:fld id="{B62913A0-6AB0-4BA6-AEC2-4A04CE7B2F6C}" type="VALUE">
                      <a:rPr lang="en-US" sz="1400" b="1"/>
                      <a:pPr/>
                      <a:t>[VALUE]</a:t>
                    </a:fld>
                    <a:endParaRPr lang="en-US"/>
                  </a:p>
                </c:rich>
              </c:tx>
              <c:dLblPos val="bestFit"/>
              <c:showLegendKey val="0"/>
              <c:showVal val="1"/>
              <c:showCatName val="1"/>
              <c:showSerName val="0"/>
              <c:showPercent val="0"/>
              <c:showBubbleSize val="0"/>
              <c:separator>
</c:separator>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3-0679-4455-8951-C1A4ECDE572E}"/>
                </c:ext>
              </c:extLst>
            </c:dLbl>
            <c:dLbl>
              <c:idx val="2"/>
              <c:layout>
                <c:manualLayout>
                  <c:x val="0.14639621134314731"/>
                  <c:y val="-0.33305204054477039"/>
                </c:manualLayout>
              </c:layout>
              <c:tx>
                <c:rich>
                  <a:bodyPr/>
                  <a:lstStyle/>
                  <a:p>
                    <a:fld id="{3C8BB69A-5C8E-4D5E-B791-2EACABAECC0C}" type="CATEGORYNAME">
                      <a:rPr lang="en-US" sz="1400" b="1" dirty="0"/>
                      <a:pPr/>
                      <a:t>[CATEGORY NAME]</a:t>
                    </a:fld>
                    <a:endParaRPr lang="en-US" sz="1400" b="1" baseline="0" dirty="0"/>
                  </a:p>
                  <a:p>
                    <a:fld id="{588EBEBF-8C2D-41C5-A7B6-97EF91D42A15}" type="VALUE">
                      <a:rPr lang="en-US" sz="1400" b="1" dirty="0"/>
                      <a:pPr/>
                      <a:t>[VALUE]</a:t>
                    </a:fld>
                    <a:endParaRPr lang="en-US"/>
                  </a:p>
                </c:rich>
              </c:tx>
              <c:dLblPos val="bestFit"/>
              <c:showLegendKey val="0"/>
              <c:showVal val="1"/>
              <c:showCatName val="1"/>
              <c:showSerName val="0"/>
              <c:showPercent val="0"/>
              <c:showBubbleSize val="0"/>
              <c:separator>
</c:separator>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4-0679-4455-8951-C1A4ECDE572E}"/>
                </c:ext>
              </c:extLst>
            </c:dLbl>
            <c:dLbl>
              <c:idx val="3"/>
              <c:layout>
                <c:manualLayout>
                  <c:x val="0.20652173913043478"/>
                  <c:y val="9.9192937896343605E-2"/>
                </c:manualLayout>
              </c:layout>
              <c:tx>
                <c:rich>
                  <a:bodyPr rot="0" spcFirstLastPara="1" vertOverflow="ellipsis" vert="horz" wrap="square" lIns="38100" tIns="19050" rIns="38100" bIns="19050" anchor="ctr" anchorCtr="1">
                    <a:noAutofit/>
                  </a:bodyPr>
                  <a:lstStyle/>
                  <a:p>
                    <a:pPr>
                      <a:defRPr sz="1220" b="0" i="0" u="none" strike="noStrike" kern="1200" baseline="0">
                        <a:solidFill>
                          <a:schemeClr val="tx1">
                            <a:lumMod val="75000"/>
                            <a:lumOff val="25000"/>
                          </a:schemeClr>
                        </a:solidFill>
                        <a:latin typeface="+mn-lt"/>
                        <a:ea typeface="+mn-ea"/>
                        <a:cs typeface="+mn-cs"/>
                      </a:defRPr>
                    </a:pPr>
                    <a:fld id="{65A34C70-638D-4D38-96BA-F810A89EB0E6}" type="CATEGORYNAME">
                      <a:rPr lang="en-US" sz="1400" b="1"/>
                      <a:pPr>
                        <a:defRPr sz="1220"/>
                      </a:pPr>
                      <a:t>[CATEGORY NAME]</a:t>
                    </a:fld>
                    <a:endParaRPr lang="en-US" sz="1400" b="1" baseline="0" dirty="0"/>
                  </a:p>
                  <a:p>
                    <a:pPr>
                      <a:defRPr sz="1220"/>
                    </a:pPr>
                    <a:fld id="{12B847CB-121D-4744-8A31-4CDEAC73ECEA}" type="VALUE">
                      <a:rPr lang="en-US" sz="1400" b="1"/>
                      <a:pPr>
                        <a:defRPr sz="1220"/>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22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1"/>
              <c:showSerName val="0"/>
              <c:showPercent val="0"/>
              <c:showBubbleSize val="0"/>
              <c:separator>
</c:separator>
              <c:extLst>
                <c:ext xmlns:c15="http://schemas.microsoft.com/office/drawing/2012/chart" uri="{CE6537A1-D6FC-4f65-9D91-7224C49458BB}">
                  <c15:layout>
                    <c:manualLayout>
                      <c:w val="0.16666666666666666"/>
                      <c:h val="0.23349139965684118"/>
                    </c:manualLayout>
                  </c15:layout>
                  <c15:dlblFieldTable/>
                  <c15:showDataLabelsRange val="0"/>
                </c:ext>
                <c:ext xmlns:c16="http://schemas.microsoft.com/office/drawing/2014/chart" uri="{C3380CC4-5D6E-409C-BE32-E72D297353CC}">
                  <c16:uniqueId val="{00000001-0679-4455-8951-C1A4ECDE572E}"/>
                </c:ext>
              </c:extLst>
            </c:dLbl>
            <c:spPr>
              <a:noFill/>
              <a:ln>
                <a:noFill/>
              </a:ln>
              <a:effectLst/>
            </c:spPr>
            <c:txPr>
              <a:bodyPr rot="0" spcFirstLastPara="1" vertOverflow="ellipsis" vert="horz" wrap="square" lIns="38100" tIns="19050" rIns="38100" bIns="19050" anchor="ctr" anchorCtr="1">
                <a:spAutoFit/>
              </a:bodyPr>
              <a:lstStyle/>
              <a:p>
                <a:pPr>
                  <a:defRPr sz="122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1"/>
            <c:showSerName val="0"/>
            <c:showPercent val="0"/>
            <c:showBubbleSize val="0"/>
            <c:separator>
</c:separator>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Sheet1!$A$2:$A$6</c:f>
              <c:strCache>
                <c:ptCount val="4"/>
                <c:pt idx="0">
                  <c:v>Franklin Township</c:v>
                </c:pt>
                <c:pt idx="1">
                  <c:v>Mansfield Township</c:v>
                </c:pt>
                <c:pt idx="2">
                  <c:v>Washington Borough</c:v>
                </c:pt>
                <c:pt idx="3">
                  <c:v>Washington Township</c:v>
                </c:pt>
              </c:strCache>
            </c:strRef>
          </c:cat>
          <c:val>
            <c:numRef>
              <c:f>Sheet1!$B$2:$B$6</c:f>
              <c:numCache>
                <c:formatCode>0.00%</c:formatCode>
                <c:ptCount val="5"/>
                <c:pt idx="0">
                  <c:v>0.17480000000000001</c:v>
                </c:pt>
                <c:pt idx="1">
                  <c:v>0.3155</c:v>
                </c:pt>
                <c:pt idx="2">
                  <c:v>0.18759999999999999</c:v>
                </c:pt>
                <c:pt idx="3">
                  <c:v>0.3221</c:v>
                </c:pt>
              </c:numCache>
            </c:numRef>
          </c:val>
          <c:extLst>
            <c:ext xmlns:c16="http://schemas.microsoft.com/office/drawing/2014/chart" uri="{C3380CC4-5D6E-409C-BE32-E72D297353CC}">
              <c16:uniqueId val="{00000000-0679-4455-8951-C1A4ECDE572E}"/>
            </c:ext>
          </c:extLst>
        </c:ser>
        <c:dLbls>
          <c:dLblPos val="bestFit"/>
          <c:showLegendKey val="0"/>
          <c:showVal val="1"/>
          <c:showCatName val="0"/>
          <c:showSerName val="0"/>
          <c:showPercent val="0"/>
          <c:showBubbleSize val="0"/>
          <c:showLeaderLines val="1"/>
        </c:dLbls>
      </c:pie3D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342">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4.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11462" cy="463683"/>
          </a:xfrm>
          <a:prstGeom prst="rect">
            <a:avLst/>
          </a:prstGeom>
        </p:spPr>
        <p:txBody>
          <a:bodyPr vert="horz" lIns="90649" tIns="45325" rIns="90649" bIns="45325" rtlCol="0"/>
          <a:lstStyle>
            <a:lvl1pPr algn="l">
              <a:defRPr sz="1200"/>
            </a:lvl1pPr>
          </a:lstStyle>
          <a:p>
            <a:endParaRPr lang="en-US"/>
          </a:p>
        </p:txBody>
      </p:sp>
      <p:sp>
        <p:nvSpPr>
          <p:cNvPr id="3" name="Date Placeholder 2"/>
          <p:cNvSpPr>
            <a:spLocks noGrp="1"/>
          </p:cNvSpPr>
          <p:nvPr>
            <p:ph type="dt" sz="quarter" idx="1"/>
          </p:nvPr>
        </p:nvSpPr>
        <p:spPr>
          <a:xfrm>
            <a:off x="3936243" y="1"/>
            <a:ext cx="3012648" cy="463683"/>
          </a:xfrm>
          <a:prstGeom prst="rect">
            <a:avLst/>
          </a:prstGeom>
        </p:spPr>
        <p:txBody>
          <a:bodyPr vert="horz" lIns="90649" tIns="45325" rIns="90649" bIns="45325" rtlCol="0"/>
          <a:lstStyle>
            <a:lvl1pPr algn="r">
              <a:defRPr sz="1200"/>
            </a:lvl1pPr>
          </a:lstStyle>
          <a:p>
            <a:fld id="{2388DF58-E2DA-4AC5-9242-857BA4DF05F7}" type="datetimeFigureOut">
              <a:rPr lang="en-US" smtClean="0"/>
              <a:t>4/26/2021</a:t>
            </a:fld>
            <a:endParaRPr lang="en-US"/>
          </a:p>
        </p:txBody>
      </p:sp>
      <p:sp>
        <p:nvSpPr>
          <p:cNvPr id="4" name="Footer Placeholder 3"/>
          <p:cNvSpPr>
            <a:spLocks noGrp="1"/>
          </p:cNvSpPr>
          <p:nvPr>
            <p:ph type="ftr" sz="quarter" idx="2"/>
          </p:nvPr>
        </p:nvSpPr>
        <p:spPr>
          <a:xfrm>
            <a:off x="0" y="8772395"/>
            <a:ext cx="3011462" cy="463683"/>
          </a:xfrm>
          <a:prstGeom prst="rect">
            <a:avLst/>
          </a:prstGeom>
        </p:spPr>
        <p:txBody>
          <a:bodyPr vert="horz" lIns="90649" tIns="45325" rIns="90649" bIns="45325" rtlCol="0" anchor="b"/>
          <a:lstStyle>
            <a:lvl1pPr algn="l">
              <a:defRPr sz="1200"/>
            </a:lvl1pPr>
          </a:lstStyle>
          <a:p>
            <a:endParaRPr lang="en-US"/>
          </a:p>
        </p:txBody>
      </p:sp>
      <p:sp>
        <p:nvSpPr>
          <p:cNvPr id="5" name="Slide Number Placeholder 4"/>
          <p:cNvSpPr>
            <a:spLocks noGrp="1"/>
          </p:cNvSpPr>
          <p:nvPr>
            <p:ph type="sldNum" sz="quarter" idx="3"/>
          </p:nvPr>
        </p:nvSpPr>
        <p:spPr>
          <a:xfrm>
            <a:off x="3936243" y="8772395"/>
            <a:ext cx="3012648" cy="463683"/>
          </a:xfrm>
          <a:prstGeom prst="rect">
            <a:avLst/>
          </a:prstGeom>
        </p:spPr>
        <p:txBody>
          <a:bodyPr vert="horz" lIns="90649" tIns="45325" rIns="90649" bIns="45325" rtlCol="0" anchor="b"/>
          <a:lstStyle>
            <a:lvl1pPr algn="r">
              <a:defRPr sz="1200"/>
            </a:lvl1pPr>
          </a:lstStyle>
          <a:p>
            <a:fld id="{5C26C4E5-E2E6-4773-AA5B-EE5B9E2B4EE4}" type="slidenum">
              <a:rPr lang="en-US" smtClean="0"/>
              <a:t>‹#›</a:t>
            </a:fld>
            <a:endParaRPr lang="en-US"/>
          </a:p>
        </p:txBody>
      </p:sp>
    </p:spTree>
    <p:extLst>
      <p:ext uri="{BB962C8B-B14F-4D97-AF65-F5344CB8AC3E}">
        <p14:creationId xmlns:p14="http://schemas.microsoft.com/office/powerpoint/2010/main" val="36658118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3"/>
            <a:ext cx="3011700" cy="463407"/>
          </a:xfrm>
          <a:prstGeom prst="rect">
            <a:avLst/>
          </a:prstGeom>
        </p:spPr>
        <p:txBody>
          <a:bodyPr vert="horz" lIns="92480" tIns="46241" rIns="92480" bIns="46241" rtlCol="0"/>
          <a:lstStyle>
            <a:lvl1pPr algn="l">
              <a:defRPr sz="1200"/>
            </a:lvl1pPr>
          </a:lstStyle>
          <a:p>
            <a:endParaRPr lang="en-US"/>
          </a:p>
        </p:txBody>
      </p:sp>
      <p:sp>
        <p:nvSpPr>
          <p:cNvPr id="3" name="Date Placeholder 2"/>
          <p:cNvSpPr>
            <a:spLocks noGrp="1"/>
          </p:cNvSpPr>
          <p:nvPr>
            <p:ph type="dt" idx="1"/>
          </p:nvPr>
        </p:nvSpPr>
        <p:spPr>
          <a:xfrm>
            <a:off x="3936768" y="3"/>
            <a:ext cx="3011700" cy="463407"/>
          </a:xfrm>
          <a:prstGeom prst="rect">
            <a:avLst/>
          </a:prstGeom>
        </p:spPr>
        <p:txBody>
          <a:bodyPr vert="horz" lIns="92480" tIns="46241" rIns="92480" bIns="46241" rtlCol="0"/>
          <a:lstStyle>
            <a:lvl1pPr algn="r">
              <a:defRPr sz="1200"/>
            </a:lvl1pPr>
          </a:lstStyle>
          <a:p>
            <a:fld id="{ADDD1B9E-CE61-4C0C-BD76-192BFA40F279}" type="datetimeFigureOut">
              <a:rPr lang="en-US" smtClean="0"/>
              <a:t>4/26/2021</a:t>
            </a:fld>
            <a:endParaRPr lang="en-US"/>
          </a:p>
        </p:txBody>
      </p:sp>
      <p:sp>
        <p:nvSpPr>
          <p:cNvPr id="4" name="Slide Image Placeholder 3"/>
          <p:cNvSpPr>
            <a:spLocks noGrp="1" noRot="1" noChangeAspect="1"/>
          </p:cNvSpPr>
          <p:nvPr>
            <p:ph type="sldImg" idx="2"/>
          </p:nvPr>
        </p:nvSpPr>
        <p:spPr>
          <a:xfrm>
            <a:off x="704850" y="1154113"/>
            <a:ext cx="5540375" cy="3117850"/>
          </a:xfrm>
          <a:prstGeom prst="rect">
            <a:avLst/>
          </a:prstGeom>
          <a:noFill/>
          <a:ln w="12700">
            <a:solidFill>
              <a:prstClr val="black"/>
            </a:solidFill>
          </a:ln>
        </p:spPr>
        <p:txBody>
          <a:bodyPr vert="horz" lIns="92480" tIns="46241" rIns="92480" bIns="46241" rtlCol="0" anchor="ctr"/>
          <a:lstStyle/>
          <a:p>
            <a:endParaRPr lang="en-US"/>
          </a:p>
        </p:txBody>
      </p:sp>
      <p:sp>
        <p:nvSpPr>
          <p:cNvPr id="5" name="Notes Placeholder 4"/>
          <p:cNvSpPr>
            <a:spLocks noGrp="1"/>
          </p:cNvSpPr>
          <p:nvPr>
            <p:ph type="body" sz="quarter" idx="3"/>
          </p:nvPr>
        </p:nvSpPr>
        <p:spPr>
          <a:xfrm>
            <a:off x="695008" y="4444860"/>
            <a:ext cx="5560060" cy="3636706"/>
          </a:xfrm>
          <a:prstGeom prst="rect">
            <a:avLst/>
          </a:prstGeom>
        </p:spPr>
        <p:txBody>
          <a:bodyPr vert="horz" lIns="92480" tIns="46241" rIns="92480" bIns="46241"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772669"/>
            <a:ext cx="3011700" cy="463406"/>
          </a:xfrm>
          <a:prstGeom prst="rect">
            <a:avLst/>
          </a:prstGeom>
        </p:spPr>
        <p:txBody>
          <a:bodyPr vert="horz" lIns="92480" tIns="46241" rIns="92480" bIns="46241" rtlCol="0" anchor="b"/>
          <a:lstStyle>
            <a:lvl1pPr algn="l">
              <a:defRPr sz="1200"/>
            </a:lvl1pPr>
          </a:lstStyle>
          <a:p>
            <a:endParaRPr lang="en-US"/>
          </a:p>
        </p:txBody>
      </p:sp>
      <p:sp>
        <p:nvSpPr>
          <p:cNvPr id="7" name="Slide Number Placeholder 6"/>
          <p:cNvSpPr>
            <a:spLocks noGrp="1"/>
          </p:cNvSpPr>
          <p:nvPr>
            <p:ph type="sldNum" sz="quarter" idx="5"/>
          </p:nvPr>
        </p:nvSpPr>
        <p:spPr>
          <a:xfrm>
            <a:off x="3936768" y="8772669"/>
            <a:ext cx="3011700" cy="463406"/>
          </a:xfrm>
          <a:prstGeom prst="rect">
            <a:avLst/>
          </a:prstGeom>
        </p:spPr>
        <p:txBody>
          <a:bodyPr vert="horz" lIns="92480" tIns="46241" rIns="92480" bIns="46241" rtlCol="0" anchor="b"/>
          <a:lstStyle>
            <a:lvl1pPr algn="r">
              <a:defRPr sz="1200"/>
            </a:lvl1pPr>
          </a:lstStyle>
          <a:p>
            <a:fld id="{9B815D6B-FE8A-434C-AB25-F18D3DDF8976}" type="slidenum">
              <a:rPr lang="en-US" smtClean="0"/>
              <a:t>‹#›</a:t>
            </a:fld>
            <a:endParaRPr lang="en-US"/>
          </a:p>
        </p:txBody>
      </p:sp>
    </p:spTree>
    <p:extLst>
      <p:ext uri="{BB962C8B-B14F-4D97-AF65-F5344CB8AC3E}">
        <p14:creationId xmlns:p14="http://schemas.microsoft.com/office/powerpoint/2010/main" val="1814495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B815D6B-FE8A-434C-AB25-F18D3DDF8976}" type="slidenum">
              <a:rPr lang="en-US" smtClean="0"/>
              <a:t>1</a:t>
            </a:fld>
            <a:endParaRPr lang="en-US"/>
          </a:p>
        </p:txBody>
      </p:sp>
    </p:spTree>
    <p:extLst>
      <p:ext uri="{BB962C8B-B14F-4D97-AF65-F5344CB8AC3E}">
        <p14:creationId xmlns:p14="http://schemas.microsoft.com/office/powerpoint/2010/main" val="42705048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38188" y="1174750"/>
            <a:ext cx="5637212" cy="31718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10E1E9A-E921-4174-A0FC-51868D7AC568}" type="slidenum">
              <a:rPr lang="en-US" smtClean="0"/>
              <a:t>2</a:t>
            </a:fld>
            <a:endParaRPr lang="en-US"/>
          </a:p>
        </p:txBody>
      </p:sp>
    </p:spTree>
    <p:extLst>
      <p:ext uri="{BB962C8B-B14F-4D97-AF65-F5344CB8AC3E}">
        <p14:creationId xmlns:p14="http://schemas.microsoft.com/office/powerpoint/2010/main" val="12855656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2"/>
            <a:r>
              <a:rPr lang="en-US" dirty="0" smtClean="0"/>
              <a:t>81 </a:t>
            </a:r>
            <a:r>
              <a:rPr lang="en-US" dirty="0" err="1" smtClean="0"/>
              <a:t>VoTech</a:t>
            </a:r>
            <a:r>
              <a:rPr lang="en-US" dirty="0" smtClean="0"/>
              <a:t> students</a:t>
            </a:r>
            <a:r>
              <a:rPr lang="en-US" baseline="0" dirty="0" smtClean="0"/>
              <a:t> @ $4600 = $372,600</a:t>
            </a:r>
          </a:p>
          <a:p>
            <a:pPr lvl="2"/>
            <a:r>
              <a:rPr lang="en-US" baseline="0" dirty="0" smtClean="0"/>
              <a:t>19-20 Tuition </a:t>
            </a:r>
            <a:r>
              <a:rPr lang="en-US" baseline="0" dirty="0" err="1" smtClean="0"/>
              <a:t>Adj</a:t>
            </a:r>
            <a:r>
              <a:rPr lang="en-US" baseline="0" dirty="0" smtClean="0"/>
              <a:t> of ($106,382) </a:t>
            </a:r>
          </a:p>
          <a:p>
            <a:pPr lvl="2"/>
            <a:r>
              <a:rPr lang="en-US" baseline="0" dirty="0" smtClean="0"/>
              <a:t>Charged $3900 x 60 &amp; $4000 x 23 Cert rate = $2,646</a:t>
            </a:r>
            <a:endParaRPr lang="en-US" dirty="0" smtClean="0"/>
          </a:p>
          <a:p>
            <a:pPr lvl="2"/>
            <a:endParaRPr lang="en-US" dirty="0" smtClean="0"/>
          </a:p>
          <a:p>
            <a:pPr lvl="2"/>
            <a:r>
              <a:rPr lang="en-US" dirty="0" smtClean="0"/>
              <a:t>2020-21</a:t>
            </a:r>
            <a:r>
              <a:rPr lang="en-US" baseline="0" dirty="0" smtClean="0"/>
              <a:t> Budget</a:t>
            </a:r>
          </a:p>
          <a:p>
            <a:pPr lvl="2"/>
            <a:r>
              <a:rPr lang="en-US" baseline="0" dirty="0" smtClean="0"/>
              <a:t>Part time = same as 19-20 but 0 summer tech</a:t>
            </a:r>
          </a:p>
          <a:p>
            <a:pPr lvl="2"/>
            <a:r>
              <a:rPr lang="en-US" baseline="0" dirty="0" smtClean="0"/>
              <a:t>Full Time = 238</a:t>
            </a:r>
            <a:endParaRPr lang="en-US" dirty="0" smtClean="0"/>
          </a:p>
          <a:p>
            <a:pPr lvl="2"/>
            <a:endParaRPr lang="en-US" dirty="0" smtClean="0"/>
          </a:p>
          <a:p>
            <a:pPr lvl="2"/>
            <a:endParaRPr lang="en-US" dirty="0" smtClean="0"/>
          </a:p>
          <a:p>
            <a:pPr lvl="2"/>
            <a:r>
              <a:rPr lang="en-US" dirty="0" smtClean="0"/>
              <a:t>2019-20</a:t>
            </a:r>
            <a:r>
              <a:rPr lang="en-US" baseline="0" dirty="0" smtClean="0"/>
              <a:t> Budget</a:t>
            </a:r>
          </a:p>
          <a:p>
            <a:pPr lvl="2"/>
            <a:r>
              <a:rPr lang="en-US" dirty="0" smtClean="0"/>
              <a:t>Part time =</a:t>
            </a:r>
            <a:r>
              <a:rPr lang="en-US" baseline="0" dirty="0" smtClean="0"/>
              <a:t> 49 (teachers music/38 para’s includes 2 library aides/4 custodian/maintenance secretary/3 security/2 summer tech)</a:t>
            </a:r>
          </a:p>
          <a:p>
            <a:r>
              <a:rPr lang="en-US" baseline="0" dirty="0" smtClean="0"/>
              <a:t>	Full time = 235</a:t>
            </a:r>
          </a:p>
          <a:p>
            <a:endParaRPr lang="en-US" baseline="0" dirty="0" smtClean="0"/>
          </a:p>
          <a:p>
            <a:endParaRPr lang="en-US" baseline="0" dirty="0" smtClean="0"/>
          </a:p>
          <a:p>
            <a:r>
              <a:rPr lang="en-US" baseline="0" dirty="0" smtClean="0"/>
              <a:t>			</a:t>
            </a:r>
          </a:p>
          <a:p>
            <a:endParaRPr lang="en-US" baseline="0" dirty="0" smtClean="0"/>
          </a:p>
          <a:p>
            <a:r>
              <a:rPr lang="en-US" baseline="0" dirty="0" smtClean="0"/>
              <a:t>	        2020 10/15/20 Actual	 	2019 10/15/19 Actual Enrollment	2018 10/15/18 Actual Enrollment</a:t>
            </a:r>
          </a:p>
          <a:p>
            <a:r>
              <a:rPr lang="en-US" baseline="0" dirty="0" smtClean="0"/>
              <a:t>	       1818 on roll		1855 on roll			1851 on roll</a:t>
            </a:r>
          </a:p>
          <a:p>
            <a:r>
              <a:rPr lang="en-US" baseline="0" dirty="0" smtClean="0"/>
              <a:t>	        22 out of district placements	25 out of district placements		20 out of district placement</a:t>
            </a:r>
          </a:p>
          <a:p>
            <a:r>
              <a:rPr lang="en-US" baseline="0" dirty="0" smtClean="0"/>
              <a:t>                                95 rec’d from Oxford		106  rec’d Oxford		101 rec’d from Oxford</a:t>
            </a:r>
          </a:p>
          <a:p>
            <a:r>
              <a:rPr lang="en-US" baseline="0" dirty="0" smtClean="0"/>
              <a:t>	       1 state facilities		3 state facilities		9 state facilities</a:t>
            </a:r>
          </a:p>
          <a:p>
            <a:endParaRPr lang="en-US" dirty="0" smtClean="0"/>
          </a:p>
        </p:txBody>
      </p:sp>
      <p:sp>
        <p:nvSpPr>
          <p:cNvPr id="4" name="Slide Number Placeholder 3"/>
          <p:cNvSpPr>
            <a:spLocks noGrp="1"/>
          </p:cNvSpPr>
          <p:nvPr>
            <p:ph type="sldNum" sz="quarter" idx="10"/>
          </p:nvPr>
        </p:nvSpPr>
        <p:spPr/>
        <p:txBody>
          <a:bodyPr/>
          <a:lstStyle/>
          <a:p>
            <a:fld id="{9B815D6B-FE8A-434C-AB25-F18D3DDF8976}" type="slidenum">
              <a:rPr lang="en-US" smtClean="0"/>
              <a:t>3</a:t>
            </a:fld>
            <a:endParaRPr lang="en-US"/>
          </a:p>
        </p:txBody>
      </p:sp>
    </p:spTree>
    <p:extLst>
      <p:ext uri="{BB962C8B-B14F-4D97-AF65-F5344CB8AC3E}">
        <p14:creationId xmlns:p14="http://schemas.microsoft.com/office/powerpoint/2010/main" val="22053341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Change in enrollment is 84 students</a:t>
            </a:r>
          </a:p>
          <a:p>
            <a:r>
              <a:rPr lang="en-US" dirty="0" smtClean="0"/>
              <a:t>Large graduating class this year 329 grade</a:t>
            </a:r>
            <a:r>
              <a:rPr lang="en-US" baseline="0" dirty="0" smtClean="0"/>
              <a:t> 12 and</a:t>
            </a:r>
          </a:p>
          <a:p>
            <a:r>
              <a:rPr lang="en-US" baseline="0" dirty="0" smtClean="0"/>
              <a:t>Only 220 incoming 7</a:t>
            </a:r>
            <a:r>
              <a:rPr lang="en-US" baseline="30000" dirty="0" smtClean="0"/>
              <a:t>th</a:t>
            </a:r>
            <a:r>
              <a:rPr lang="en-US" baseline="0" dirty="0" smtClean="0"/>
              <a:t> graders</a:t>
            </a:r>
          </a:p>
          <a:p>
            <a:endParaRPr lang="en-US" dirty="0" smtClean="0"/>
          </a:p>
          <a:p>
            <a:endParaRPr lang="en-US" dirty="0" smtClean="0"/>
          </a:p>
          <a:p>
            <a:r>
              <a:rPr lang="en-US" dirty="0" smtClean="0"/>
              <a:t>    Grade           21-22</a:t>
            </a:r>
            <a:r>
              <a:rPr lang="en-US" baseline="0" dirty="0" smtClean="0"/>
              <a:t>   </a:t>
            </a:r>
            <a:r>
              <a:rPr lang="en-US" dirty="0" smtClean="0"/>
              <a:t>20-21  19-20 </a:t>
            </a:r>
            <a:r>
              <a:rPr lang="en-US" baseline="0" dirty="0" smtClean="0"/>
              <a:t>    </a:t>
            </a:r>
            <a:r>
              <a:rPr lang="en-US" dirty="0" smtClean="0"/>
              <a:t>Township                 21-22</a:t>
            </a:r>
            <a:r>
              <a:rPr lang="en-US" baseline="0" dirty="0" smtClean="0"/>
              <a:t>   </a:t>
            </a:r>
            <a:r>
              <a:rPr lang="en-US" dirty="0" smtClean="0"/>
              <a:t>20-21</a:t>
            </a:r>
            <a:r>
              <a:rPr lang="en-US" baseline="0" dirty="0" smtClean="0"/>
              <a:t>  </a:t>
            </a:r>
            <a:r>
              <a:rPr lang="en-US" dirty="0" smtClean="0"/>
              <a:t>19-20  </a:t>
            </a:r>
          </a:p>
          <a:p>
            <a:endParaRPr lang="en-US" dirty="0" smtClean="0"/>
          </a:p>
          <a:p>
            <a:r>
              <a:rPr lang="en-US" dirty="0" smtClean="0"/>
              <a:t>Grade 7        	  13% </a:t>
            </a:r>
            <a:r>
              <a:rPr lang="en-US" baseline="0" dirty="0" smtClean="0"/>
              <a:t>   </a:t>
            </a:r>
            <a:r>
              <a:rPr lang="en-US" dirty="0" smtClean="0"/>
              <a:t>16%     16%</a:t>
            </a:r>
            <a:r>
              <a:rPr lang="en-US" baseline="0" dirty="0" smtClean="0"/>
              <a:t>      </a:t>
            </a:r>
            <a:r>
              <a:rPr lang="en-US" dirty="0" smtClean="0"/>
              <a:t>Franklin	11% </a:t>
            </a:r>
            <a:r>
              <a:rPr lang="en-US" baseline="0" dirty="0" smtClean="0"/>
              <a:t>    </a:t>
            </a:r>
            <a:r>
              <a:rPr lang="en-US" dirty="0" smtClean="0"/>
              <a:t>10%</a:t>
            </a:r>
            <a:r>
              <a:rPr lang="en-US" baseline="0" dirty="0" smtClean="0"/>
              <a:t>      </a:t>
            </a:r>
            <a:r>
              <a:rPr lang="en-US" dirty="0" smtClean="0"/>
              <a:t>11%</a:t>
            </a:r>
          </a:p>
          <a:p>
            <a:r>
              <a:rPr lang="en-US" dirty="0" smtClean="0"/>
              <a:t>Grade 8	  17%</a:t>
            </a:r>
            <a:r>
              <a:rPr lang="en-US" baseline="0" dirty="0" smtClean="0"/>
              <a:t>    </a:t>
            </a:r>
            <a:r>
              <a:rPr lang="en-US" dirty="0" smtClean="0"/>
              <a:t>16%	15%</a:t>
            </a:r>
            <a:r>
              <a:rPr lang="en-US" baseline="0" dirty="0" smtClean="0"/>
              <a:t>      </a:t>
            </a:r>
            <a:r>
              <a:rPr lang="en-US" dirty="0" smtClean="0"/>
              <a:t>Mansfield	 32%</a:t>
            </a:r>
            <a:r>
              <a:rPr lang="en-US" baseline="0" dirty="0" smtClean="0"/>
              <a:t>    </a:t>
            </a:r>
            <a:r>
              <a:rPr lang="en-US" dirty="0" smtClean="0"/>
              <a:t>32%</a:t>
            </a:r>
            <a:r>
              <a:rPr lang="en-US" baseline="0" dirty="0" smtClean="0"/>
              <a:t>      </a:t>
            </a:r>
            <a:r>
              <a:rPr lang="en-US" dirty="0" smtClean="0"/>
              <a:t>30%</a:t>
            </a:r>
          </a:p>
          <a:p>
            <a:r>
              <a:rPr lang="en-US" dirty="0" smtClean="0"/>
              <a:t>Grade 9	  19%</a:t>
            </a:r>
            <a:r>
              <a:rPr lang="en-US" baseline="0" dirty="0" smtClean="0"/>
              <a:t>    </a:t>
            </a:r>
            <a:r>
              <a:rPr lang="en-US" dirty="0" smtClean="0"/>
              <a:t>16%	 17%</a:t>
            </a:r>
            <a:r>
              <a:rPr lang="en-US" baseline="0" dirty="0" smtClean="0"/>
              <a:t>     </a:t>
            </a:r>
            <a:r>
              <a:rPr lang="en-US" dirty="0" smtClean="0"/>
              <a:t>Washington </a:t>
            </a:r>
            <a:r>
              <a:rPr lang="en-US" dirty="0" err="1" smtClean="0"/>
              <a:t>Boro</a:t>
            </a:r>
            <a:r>
              <a:rPr lang="en-US" dirty="0" smtClean="0"/>
              <a:t>       27%   </a:t>
            </a:r>
            <a:r>
              <a:rPr lang="en-US" baseline="0" dirty="0" smtClean="0"/>
              <a:t>  </a:t>
            </a:r>
            <a:r>
              <a:rPr lang="en-US" dirty="0" smtClean="0"/>
              <a:t>28%       27%</a:t>
            </a:r>
          </a:p>
          <a:p>
            <a:r>
              <a:rPr lang="en-US" dirty="0" smtClean="0"/>
              <a:t>Grade 10 	  17%</a:t>
            </a:r>
            <a:r>
              <a:rPr lang="en-US" baseline="0" dirty="0" smtClean="0"/>
              <a:t>    </a:t>
            </a:r>
            <a:r>
              <a:rPr lang="en-US" dirty="0" smtClean="0"/>
              <a:t>15%	18%</a:t>
            </a:r>
            <a:r>
              <a:rPr lang="en-US" baseline="0" dirty="0" smtClean="0"/>
              <a:t>     </a:t>
            </a:r>
            <a:r>
              <a:rPr lang="en-US" dirty="0" smtClean="0"/>
              <a:t>Washington </a:t>
            </a:r>
            <a:r>
              <a:rPr lang="en-US" dirty="0" err="1" smtClean="0"/>
              <a:t>Twp</a:t>
            </a:r>
            <a:r>
              <a:rPr lang="en-US" dirty="0" smtClean="0"/>
              <a:t>         25%</a:t>
            </a:r>
            <a:r>
              <a:rPr lang="en-US" baseline="0" dirty="0" smtClean="0"/>
              <a:t>     </a:t>
            </a:r>
            <a:r>
              <a:rPr lang="en-US" dirty="0" smtClean="0"/>
              <a:t>25%</a:t>
            </a:r>
            <a:r>
              <a:rPr lang="en-US" baseline="0" dirty="0" smtClean="0"/>
              <a:t>     </a:t>
            </a:r>
            <a:r>
              <a:rPr lang="en-US" dirty="0" smtClean="0"/>
              <a:t> 26%</a:t>
            </a:r>
          </a:p>
          <a:p>
            <a:r>
              <a:rPr lang="en-US" dirty="0" smtClean="0"/>
              <a:t>Grade 11	  16% </a:t>
            </a:r>
            <a:r>
              <a:rPr lang="en-US" baseline="0" dirty="0" smtClean="0"/>
              <a:t>   </a:t>
            </a:r>
            <a:r>
              <a:rPr lang="en-US" dirty="0" smtClean="0"/>
              <a:t>18%	18%</a:t>
            </a:r>
            <a:r>
              <a:rPr lang="en-US" baseline="0" dirty="0" smtClean="0"/>
              <a:t>     </a:t>
            </a:r>
            <a:r>
              <a:rPr lang="en-US" dirty="0" smtClean="0"/>
              <a:t>Oxford	         	   5%       5%</a:t>
            </a:r>
            <a:r>
              <a:rPr lang="en-US" baseline="0" dirty="0" smtClean="0"/>
              <a:t>      </a:t>
            </a:r>
            <a:r>
              <a:rPr lang="en-US" dirty="0" smtClean="0"/>
              <a:t> 6%</a:t>
            </a:r>
          </a:p>
          <a:p>
            <a:r>
              <a:rPr lang="en-US" dirty="0" smtClean="0"/>
              <a:t>Grade 12	   18%</a:t>
            </a:r>
            <a:r>
              <a:rPr lang="en-US" baseline="0" dirty="0" smtClean="0"/>
              <a:t>   </a:t>
            </a:r>
            <a:r>
              <a:rPr lang="en-US" dirty="0" smtClean="0"/>
              <a:t>18%	16%	</a:t>
            </a:r>
            <a:endParaRPr lang="en-US" dirty="0"/>
          </a:p>
        </p:txBody>
      </p:sp>
      <p:sp>
        <p:nvSpPr>
          <p:cNvPr id="4" name="Slide Number Placeholder 3"/>
          <p:cNvSpPr>
            <a:spLocks noGrp="1"/>
          </p:cNvSpPr>
          <p:nvPr>
            <p:ph type="sldNum" sz="quarter" idx="10"/>
          </p:nvPr>
        </p:nvSpPr>
        <p:spPr/>
        <p:txBody>
          <a:bodyPr/>
          <a:lstStyle/>
          <a:p>
            <a:fld id="{592DD0FE-6192-4374-BA5B-3D0B00CA02B2}" type="slidenum">
              <a:rPr lang="en-US" smtClean="0"/>
              <a:t>4</a:t>
            </a:fld>
            <a:endParaRPr lang="en-US"/>
          </a:p>
        </p:txBody>
      </p:sp>
    </p:spTree>
    <p:extLst>
      <p:ext uri="{BB962C8B-B14F-4D97-AF65-F5344CB8AC3E}">
        <p14:creationId xmlns:p14="http://schemas.microsoft.com/office/powerpoint/2010/main" val="38441447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B815D6B-FE8A-434C-AB25-F18D3DDF8976}" type="slidenum">
              <a:rPr lang="en-US" smtClean="0"/>
              <a:t>5</a:t>
            </a:fld>
            <a:endParaRPr lang="en-US"/>
          </a:p>
        </p:txBody>
      </p:sp>
    </p:spTree>
    <p:extLst>
      <p:ext uri="{BB962C8B-B14F-4D97-AF65-F5344CB8AC3E}">
        <p14:creationId xmlns:p14="http://schemas.microsoft.com/office/powerpoint/2010/main" val="738670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21-22 2% tax levy = $457,545</a:t>
            </a:r>
          </a:p>
          <a:p>
            <a:r>
              <a:rPr lang="en-US" dirty="0" smtClean="0"/>
              <a:t>20-21</a:t>
            </a:r>
            <a:r>
              <a:rPr lang="en-US" baseline="0" dirty="0" smtClean="0"/>
              <a:t> 2% tax Levy = $448,573</a:t>
            </a:r>
            <a:endParaRPr lang="en-US" dirty="0" smtClean="0"/>
          </a:p>
          <a:p>
            <a:r>
              <a:rPr lang="en-US" dirty="0" smtClean="0"/>
              <a:t>19-20</a:t>
            </a:r>
            <a:r>
              <a:rPr lang="en-US" baseline="0" dirty="0" smtClean="0"/>
              <a:t> </a:t>
            </a:r>
            <a:r>
              <a:rPr lang="en-US" dirty="0" smtClean="0"/>
              <a:t>2% tax</a:t>
            </a:r>
            <a:r>
              <a:rPr lang="en-US" baseline="0" dirty="0" smtClean="0"/>
              <a:t> Levy = $439,778</a:t>
            </a:r>
          </a:p>
          <a:p>
            <a:r>
              <a:rPr lang="en-US" baseline="0" dirty="0" smtClean="0"/>
              <a:t>19-20 Additional Bus route cost $30,000 estimated actual $45,612</a:t>
            </a:r>
          </a:p>
          <a:p>
            <a:endParaRPr lang="en-US" dirty="0"/>
          </a:p>
        </p:txBody>
      </p:sp>
      <p:sp>
        <p:nvSpPr>
          <p:cNvPr id="4" name="Slide Number Placeholder 3"/>
          <p:cNvSpPr>
            <a:spLocks noGrp="1"/>
          </p:cNvSpPr>
          <p:nvPr>
            <p:ph type="sldNum" sz="quarter" idx="10"/>
          </p:nvPr>
        </p:nvSpPr>
        <p:spPr/>
        <p:txBody>
          <a:bodyPr/>
          <a:lstStyle/>
          <a:p>
            <a:fld id="{9B815D6B-FE8A-434C-AB25-F18D3DDF8976}" type="slidenum">
              <a:rPr lang="en-US" smtClean="0"/>
              <a:t>6</a:t>
            </a:fld>
            <a:endParaRPr lang="en-US"/>
          </a:p>
        </p:txBody>
      </p:sp>
    </p:spTree>
    <p:extLst>
      <p:ext uri="{BB962C8B-B14F-4D97-AF65-F5344CB8AC3E}">
        <p14:creationId xmlns:p14="http://schemas.microsoft.com/office/powerpoint/2010/main" val="1933399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B815D6B-FE8A-434C-AB25-F18D3DDF8976}" type="slidenum">
              <a:rPr lang="en-US" smtClean="0"/>
              <a:t>7</a:t>
            </a:fld>
            <a:endParaRPr lang="en-US"/>
          </a:p>
        </p:txBody>
      </p:sp>
    </p:spTree>
    <p:extLst>
      <p:ext uri="{BB962C8B-B14F-4D97-AF65-F5344CB8AC3E}">
        <p14:creationId xmlns:p14="http://schemas.microsoft.com/office/powerpoint/2010/main" val="2109227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B815D6B-FE8A-434C-AB25-F18D3DDF8976}" type="slidenum">
              <a:rPr lang="en-US" smtClean="0"/>
              <a:t>8</a:t>
            </a:fld>
            <a:endParaRPr lang="en-US"/>
          </a:p>
        </p:txBody>
      </p:sp>
    </p:spTree>
    <p:extLst>
      <p:ext uri="{BB962C8B-B14F-4D97-AF65-F5344CB8AC3E}">
        <p14:creationId xmlns:p14="http://schemas.microsoft.com/office/powerpoint/2010/main" val="2404632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B815D6B-FE8A-434C-AB25-F18D3DDF8976}" type="slidenum">
              <a:rPr lang="en-US" smtClean="0"/>
              <a:t>9</a:t>
            </a:fld>
            <a:endParaRPr lang="en-US"/>
          </a:p>
        </p:txBody>
      </p:sp>
    </p:spTree>
    <p:extLst>
      <p:ext uri="{BB962C8B-B14F-4D97-AF65-F5344CB8AC3E}">
        <p14:creationId xmlns:p14="http://schemas.microsoft.com/office/powerpoint/2010/main" val="8427292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B815D6B-FE8A-434C-AB25-F18D3DDF8976}" type="slidenum">
              <a:rPr lang="en-US" smtClean="0"/>
              <a:t>10</a:t>
            </a:fld>
            <a:endParaRPr lang="en-US"/>
          </a:p>
        </p:txBody>
      </p:sp>
    </p:spTree>
    <p:extLst>
      <p:ext uri="{BB962C8B-B14F-4D97-AF65-F5344CB8AC3E}">
        <p14:creationId xmlns:p14="http://schemas.microsoft.com/office/powerpoint/2010/main" val="32078706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B815D6B-FE8A-434C-AB25-F18D3DDF8976}" type="slidenum">
              <a:rPr lang="en-US" smtClean="0"/>
              <a:t>11</a:t>
            </a:fld>
            <a:endParaRPr lang="en-US"/>
          </a:p>
        </p:txBody>
      </p:sp>
    </p:spTree>
    <p:extLst>
      <p:ext uri="{BB962C8B-B14F-4D97-AF65-F5344CB8AC3E}">
        <p14:creationId xmlns:p14="http://schemas.microsoft.com/office/powerpoint/2010/main" val="4009984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B815D6B-FE8A-434C-AB25-F18D3DDF8976}" type="slidenum">
              <a:rPr lang="en-US" smtClean="0"/>
              <a:t>12</a:t>
            </a:fld>
            <a:endParaRPr lang="en-US"/>
          </a:p>
        </p:txBody>
      </p:sp>
    </p:spTree>
    <p:extLst>
      <p:ext uri="{BB962C8B-B14F-4D97-AF65-F5344CB8AC3E}">
        <p14:creationId xmlns:p14="http://schemas.microsoft.com/office/powerpoint/2010/main" val="10112770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B815D6B-FE8A-434C-AB25-F18D3DDF8976}" type="slidenum">
              <a:rPr lang="en-US" smtClean="0"/>
              <a:t>13</a:t>
            </a:fld>
            <a:endParaRPr lang="en-US"/>
          </a:p>
        </p:txBody>
      </p:sp>
    </p:spTree>
    <p:extLst>
      <p:ext uri="{BB962C8B-B14F-4D97-AF65-F5344CB8AC3E}">
        <p14:creationId xmlns:p14="http://schemas.microsoft.com/office/powerpoint/2010/main" val="2256792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ACES – The largest energy purchasing cooperative in the state of NJ that provides savings in natural</a:t>
            </a:r>
            <a:r>
              <a:rPr lang="en-US" baseline="0" dirty="0" smtClean="0"/>
              <a:t> gas and electric costs</a:t>
            </a:r>
          </a:p>
          <a:p>
            <a:r>
              <a:rPr lang="en-US" baseline="0" dirty="0" smtClean="0"/>
              <a:t>Aces – procured electricity and natural gas at discounted prices for NJ schools. (Alliance for Competitive Energy Services)</a:t>
            </a:r>
          </a:p>
          <a:p>
            <a:endParaRPr lang="en-US" baseline="0" dirty="0" smtClean="0"/>
          </a:p>
          <a:p>
            <a:r>
              <a:rPr lang="en-US" baseline="0" dirty="0" err="1" smtClean="0"/>
              <a:t>Erate</a:t>
            </a:r>
            <a:r>
              <a:rPr lang="en-US" baseline="0" dirty="0" smtClean="0"/>
              <a:t>- phone &amp; internet  Savings over $31,000</a:t>
            </a:r>
          </a:p>
          <a:p>
            <a:r>
              <a:rPr lang="en-US" baseline="0" dirty="0" smtClean="0"/>
              <a:t>Transportation – tiered with four elementary districts</a:t>
            </a:r>
          </a:p>
          <a:p>
            <a:r>
              <a:rPr lang="en-US" baseline="0" dirty="0" smtClean="0"/>
              <a:t>NJ Clean Energy Grants $73,410</a:t>
            </a:r>
            <a:endParaRPr lang="en-US" dirty="0"/>
          </a:p>
        </p:txBody>
      </p:sp>
      <p:sp>
        <p:nvSpPr>
          <p:cNvPr id="4" name="Slide Number Placeholder 3"/>
          <p:cNvSpPr>
            <a:spLocks noGrp="1"/>
          </p:cNvSpPr>
          <p:nvPr>
            <p:ph type="sldNum" sz="quarter" idx="10"/>
          </p:nvPr>
        </p:nvSpPr>
        <p:spPr/>
        <p:txBody>
          <a:bodyPr/>
          <a:lstStyle/>
          <a:p>
            <a:fld id="{9B815D6B-FE8A-434C-AB25-F18D3DDF8976}" type="slidenum">
              <a:rPr lang="en-US" smtClean="0"/>
              <a:t>14</a:t>
            </a:fld>
            <a:endParaRPr lang="en-US"/>
          </a:p>
        </p:txBody>
      </p:sp>
    </p:spTree>
    <p:extLst>
      <p:ext uri="{BB962C8B-B14F-4D97-AF65-F5344CB8AC3E}">
        <p14:creationId xmlns:p14="http://schemas.microsoft.com/office/powerpoint/2010/main" val="27680431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smtClean="0"/>
          </a:p>
          <a:p>
            <a:r>
              <a:rPr lang="en-US" dirty="0" smtClean="0"/>
              <a:t>Changes from 20-21 Adjusted to 21-22 General</a:t>
            </a:r>
            <a:r>
              <a:rPr lang="en-US" baseline="0" dirty="0" smtClean="0"/>
              <a:t> Fund Revenue = ($3,029,349) decrease</a:t>
            </a:r>
          </a:p>
          <a:p>
            <a:r>
              <a:rPr lang="en-US" dirty="0" smtClean="0"/>
              <a:t>          Increase in Tax Levy 2%		$457,545</a:t>
            </a:r>
          </a:p>
          <a:p>
            <a:r>
              <a:rPr lang="en-US" baseline="0" dirty="0" smtClean="0"/>
              <a:t>          Decrease in Fund Balance                    ($150,000)</a:t>
            </a:r>
          </a:p>
          <a:p>
            <a:r>
              <a:rPr lang="en-US" baseline="0" dirty="0" smtClean="0"/>
              <a:t>          Withdraw from Capital Reserve            ($1,005,000)</a:t>
            </a:r>
          </a:p>
          <a:p>
            <a:r>
              <a:rPr lang="en-US" baseline="0" dirty="0" smtClean="0"/>
              <a:t>          Withdraw from Maintenance Reserve  ($282,213)</a:t>
            </a:r>
          </a:p>
          <a:p>
            <a:r>
              <a:rPr lang="en-US" baseline="0" dirty="0" smtClean="0"/>
              <a:t>          Decrease in State Aid                            ($225,108)</a:t>
            </a:r>
          </a:p>
          <a:p>
            <a:r>
              <a:rPr lang="en-US" baseline="0" dirty="0" smtClean="0"/>
              <a:t>          Decrease in Tuition Revenue                ($177,326)</a:t>
            </a:r>
          </a:p>
          <a:p>
            <a:r>
              <a:rPr lang="en-US" baseline="0" dirty="0" smtClean="0"/>
              <a:t>          Decrease Transport/Revenues                ($37,582)</a:t>
            </a:r>
          </a:p>
          <a:p>
            <a:r>
              <a:rPr lang="en-US" baseline="0" dirty="0" smtClean="0"/>
              <a:t>          Decrease in </a:t>
            </a:r>
            <a:r>
              <a:rPr lang="en-US" baseline="0" dirty="0" err="1" smtClean="0"/>
              <a:t>Misc</a:t>
            </a:r>
            <a:r>
              <a:rPr lang="en-US" baseline="0" dirty="0" smtClean="0"/>
              <a:t> Revenues                     (73,800)</a:t>
            </a:r>
          </a:p>
          <a:p>
            <a:endParaRPr lang="en-US" baseline="0" dirty="0" smtClean="0"/>
          </a:p>
          <a:p>
            <a:r>
              <a:rPr lang="en-US" baseline="0" dirty="0" smtClean="0"/>
              <a:t>          Increase in SEMI Revenue	     $1,773  </a:t>
            </a:r>
            <a:endParaRPr lang="en-US" u="sng" baseline="0" dirty="0" smtClean="0"/>
          </a:p>
          <a:p>
            <a:endParaRPr lang="en-US" baseline="0" dirty="0" smtClean="0"/>
          </a:p>
          <a:p>
            <a:r>
              <a:rPr lang="en-US" baseline="0" dirty="0" smtClean="0"/>
              <a:t>                                           Total Decrease            ($1,491,711)</a:t>
            </a:r>
            <a:endParaRPr lang="en-US" dirty="0" smtClean="0"/>
          </a:p>
          <a:p>
            <a:r>
              <a:rPr lang="en-US" dirty="0" smtClean="0"/>
              <a:t>	Prior</a:t>
            </a:r>
            <a:r>
              <a:rPr lang="en-US" baseline="0" dirty="0" smtClean="0"/>
              <a:t> Year Encumbrances               ($1,537,638)</a:t>
            </a:r>
          </a:p>
          <a:p>
            <a:endParaRPr lang="en-US" baseline="0" dirty="0" smtClean="0"/>
          </a:p>
          <a:p>
            <a:r>
              <a:rPr lang="en-US" baseline="0" dirty="0" smtClean="0"/>
              <a:t>		Total	      ($3,029,349)</a:t>
            </a:r>
            <a:endParaRPr lang="en-US" dirty="0" smtClean="0"/>
          </a:p>
          <a:p>
            <a:endParaRPr lang="en-US" dirty="0" smtClean="0"/>
          </a:p>
        </p:txBody>
      </p:sp>
      <p:sp>
        <p:nvSpPr>
          <p:cNvPr id="4" name="Slide Number Placeholder 3"/>
          <p:cNvSpPr>
            <a:spLocks noGrp="1"/>
          </p:cNvSpPr>
          <p:nvPr>
            <p:ph type="sldNum" sz="quarter" idx="10"/>
          </p:nvPr>
        </p:nvSpPr>
        <p:spPr/>
        <p:txBody>
          <a:bodyPr/>
          <a:lstStyle/>
          <a:p>
            <a:fld id="{9B815D6B-FE8A-434C-AB25-F18D3DDF8976}" type="slidenum">
              <a:rPr lang="en-US" smtClean="0"/>
              <a:t>15</a:t>
            </a:fld>
            <a:endParaRPr lang="en-US"/>
          </a:p>
        </p:txBody>
      </p:sp>
    </p:spTree>
    <p:extLst>
      <p:ext uri="{BB962C8B-B14F-4D97-AF65-F5344CB8AC3E}">
        <p14:creationId xmlns:p14="http://schemas.microsoft.com/office/powerpoint/2010/main" val="28375886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a:t> </a:t>
            </a:r>
            <a:r>
              <a:rPr lang="en-US" dirty="0" smtClean="0"/>
              <a:t> </a:t>
            </a:r>
            <a:r>
              <a:rPr lang="en-US" b="1" dirty="0"/>
              <a:t>21-22</a:t>
            </a:r>
            <a:r>
              <a:rPr lang="en-US" dirty="0" smtClean="0"/>
              <a:t> </a:t>
            </a:r>
            <a:r>
              <a:rPr lang="en-US" b="1" dirty="0"/>
              <a:t>% of </a:t>
            </a:r>
            <a:r>
              <a:rPr lang="en-US" dirty="0" smtClean="0"/>
              <a:t> </a:t>
            </a:r>
            <a:r>
              <a:rPr lang="en-US" b="1" dirty="0"/>
              <a:t> </a:t>
            </a:r>
            <a:r>
              <a:rPr lang="en-US" dirty="0" smtClean="0"/>
              <a:t> </a:t>
            </a:r>
            <a:r>
              <a:rPr lang="en-US" b="1" dirty="0"/>
              <a:t>TOTAL REVENUE</a:t>
            </a:r>
            <a:r>
              <a:rPr lang="en-US" dirty="0" smtClean="0"/>
              <a:t> </a:t>
            </a:r>
            <a:r>
              <a:rPr lang="en-US" b="1" dirty="0"/>
              <a:t>% OF REVENUE</a:t>
            </a:r>
            <a:r>
              <a:rPr lang="en-US" dirty="0" smtClean="0"/>
              <a:t> </a:t>
            </a:r>
            <a:r>
              <a:rPr lang="en-US" dirty="0"/>
              <a:t> </a:t>
            </a:r>
            <a:r>
              <a:rPr lang="en-US" dirty="0" smtClean="0"/>
              <a:t> </a:t>
            </a:r>
            <a:r>
              <a:rPr lang="en-US" dirty="0"/>
              <a:t> </a:t>
            </a:r>
            <a:r>
              <a:rPr lang="en-US" dirty="0" smtClean="0"/>
              <a:t> </a:t>
            </a:r>
            <a:r>
              <a:rPr lang="en-US" dirty="0"/>
              <a:t> </a:t>
            </a:r>
          </a:p>
          <a:p>
            <a:r>
              <a:rPr lang="en-US" dirty="0" smtClean="0"/>
              <a:t> </a:t>
            </a:r>
            <a:r>
              <a:rPr lang="en-US" dirty="0"/>
              <a:t>BUDGETED FUND BALANCE</a:t>
            </a:r>
            <a:r>
              <a:rPr lang="en-US" dirty="0" smtClean="0"/>
              <a:t> </a:t>
            </a:r>
            <a:r>
              <a:rPr lang="en-US" dirty="0"/>
              <a:t> $       850,000.00 2.10%</a:t>
            </a:r>
            <a:r>
              <a:rPr lang="en-US" dirty="0" smtClean="0"/>
              <a:t> </a:t>
            </a:r>
          </a:p>
          <a:p>
            <a:r>
              <a:rPr lang="en-US" dirty="0"/>
              <a:t>TAX LEVY</a:t>
            </a:r>
            <a:r>
              <a:rPr lang="en-US" dirty="0" smtClean="0"/>
              <a:t> </a:t>
            </a:r>
            <a:r>
              <a:rPr lang="en-US" dirty="0"/>
              <a:t> $   23,334,779.00 57.61%</a:t>
            </a:r>
          </a:p>
          <a:p>
            <a:r>
              <a:rPr lang="en-US" dirty="0" smtClean="0"/>
              <a:t> </a:t>
            </a:r>
            <a:r>
              <a:rPr lang="en-US" dirty="0"/>
              <a:t>MISC (INTEREST, BUILDING RENTAL)</a:t>
            </a:r>
            <a:r>
              <a:rPr lang="en-US" dirty="0" smtClean="0"/>
              <a:t> </a:t>
            </a:r>
            <a:r>
              <a:rPr lang="en-US" dirty="0"/>
              <a:t> $       139,200.00 0.34%</a:t>
            </a:r>
            <a:r>
              <a:rPr lang="en-US" dirty="0" smtClean="0"/>
              <a:t> </a:t>
            </a:r>
          </a:p>
          <a:p>
            <a:r>
              <a:rPr lang="en-US" dirty="0"/>
              <a:t>TUITION INCOME</a:t>
            </a:r>
            <a:r>
              <a:rPr lang="en-US" dirty="0" smtClean="0"/>
              <a:t> 	 </a:t>
            </a:r>
            <a:r>
              <a:rPr lang="en-US" dirty="0"/>
              <a:t> $     1,630,792.00 	4.03%</a:t>
            </a:r>
            <a:r>
              <a:rPr lang="en-US" dirty="0" smtClean="0"/>
              <a:t> </a:t>
            </a:r>
          </a:p>
          <a:p>
            <a:r>
              <a:rPr lang="en-US" dirty="0"/>
              <a:t>TRANSPORTATION FEES 	</a:t>
            </a:r>
            <a:r>
              <a:rPr lang="en-US" dirty="0" smtClean="0"/>
              <a:t> </a:t>
            </a:r>
            <a:r>
              <a:rPr lang="en-US" dirty="0"/>
              <a:t> $        254,132.00 	0.63%</a:t>
            </a:r>
            <a:r>
              <a:rPr lang="en-US" dirty="0" smtClean="0"/>
              <a:t> </a:t>
            </a:r>
          </a:p>
          <a:p>
            <a:r>
              <a:rPr lang="en-US" dirty="0"/>
              <a:t>MEDICAID REIMBURSEMENT</a:t>
            </a:r>
            <a:r>
              <a:rPr lang="en-US" dirty="0" smtClean="0"/>
              <a:t>  </a:t>
            </a:r>
            <a:r>
              <a:rPr lang="en-US" dirty="0"/>
              <a:t> $          23,978.00 	0.06%</a:t>
            </a:r>
            <a:r>
              <a:rPr lang="en-US" dirty="0" smtClean="0"/>
              <a:t> </a:t>
            </a:r>
          </a:p>
          <a:p>
            <a:r>
              <a:rPr lang="en-US" dirty="0"/>
              <a:t>STATE AID		</a:t>
            </a:r>
            <a:r>
              <a:rPr lang="en-US" dirty="0" smtClean="0"/>
              <a:t> </a:t>
            </a:r>
            <a:r>
              <a:rPr lang="en-US" dirty="0"/>
              <a:t> $   10,799,490.00	26.66% </a:t>
            </a:r>
            <a:r>
              <a:rPr lang="en-US" dirty="0" smtClean="0"/>
              <a:t> </a:t>
            </a:r>
          </a:p>
          <a:p>
            <a:r>
              <a:rPr lang="en-US" dirty="0"/>
              <a:t>RESERVES</a:t>
            </a:r>
            <a:r>
              <a:rPr lang="en-US" dirty="0" smtClean="0"/>
              <a:t> 		</a:t>
            </a:r>
            <a:r>
              <a:rPr lang="en-US" dirty="0"/>
              <a:t> $         675,000.00 	1.67%</a:t>
            </a:r>
          </a:p>
          <a:p>
            <a:r>
              <a:rPr lang="en-US" dirty="0" smtClean="0"/>
              <a:t> </a:t>
            </a:r>
            <a:r>
              <a:rPr lang="en-US" dirty="0"/>
              <a:t>SPECIAL REVENUE</a:t>
            </a:r>
            <a:r>
              <a:rPr lang="en-US" dirty="0" smtClean="0"/>
              <a:t> 	</a:t>
            </a:r>
            <a:r>
              <a:rPr lang="en-US" dirty="0"/>
              <a:t> $         475,152.00 	1.17%</a:t>
            </a:r>
          </a:p>
          <a:p>
            <a:r>
              <a:rPr lang="en-US" dirty="0" smtClean="0"/>
              <a:t> </a:t>
            </a:r>
            <a:r>
              <a:rPr lang="en-US" dirty="0"/>
              <a:t>DEBT SERVICE</a:t>
            </a:r>
            <a:r>
              <a:rPr lang="en-US" dirty="0" smtClean="0"/>
              <a:t> 	</a:t>
            </a:r>
            <a:r>
              <a:rPr lang="en-US" dirty="0"/>
              <a:t> $      2,323,421.00 	5.74%</a:t>
            </a:r>
            <a:r>
              <a:rPr lang="en-US" dirty="0" smtClean="0"/>
              <a:t> </a:t>
            </a:r>
            <a:r>
              <a:rPr lang="en-US" b="1" dirty="0"/>
              <a:t> </a:t>
            </a:r>
            <a:r>
              <a:rPr lang="en-US" dirty="0" smtClean="0"/>
              <a:t> </a:t>
            </a:r>
          </a:p>
          <a:p>
            <a:r>
              <a:rPr lang="en-US" b="1" dirty="0"/>
              <a:t>		 $       40,505,944 	100.00%</a:t>
            </a:r>
            <a:r>
              <a:rPr lang="en-US" dirty="0" smtClean="0"/>
              <a:t> </a:t>
            </a:r>
          </a:p>
          <a:p>
            <a:endParaRPr lang="en-US" dirty="0" smtClean="0"/>
          </a:p>
          <a:p>
            <a:endParaRPr lang="en-US" dirty="0" smtClean="0"/>
          </a:p>
          <a:p>
            <a:r>
              <a:rPr lang="en-US" u="sng" dirty="0" smtClean="0"/>
              <a:t>Revenue</a:t>
            </a:r>
            <a:r>
              <a:rPr lang="en-US" dirty="0" smtClean="0"/>
              <a:t>			</a:t>
            </a:r>
            <a:r>
              <a:rPr lang="en-US" u="sng" dirty="0" smtClean="0"/>
              <a:t>2021-2022</a:t>
            </a:r>
          </a:p>
          <a:p>
            <a:r>
              <a:rPr lang="en-US" dirty="0" smtClean="0"/>
              <a:t>  Tax Levy Increase 2%		$457,545</a:t>
            </a:r>
          </a:p>
          <a:p>
            <a:r>
              <a:rPr lang="en-US" dirty="0" smtClean="0"/>
              <a:t>  Fund Balance Decrease		($150,000)</a:t>
            </a:r>
          </a:p>
          <a:p>
            <a:r>
              <a:rPr lang="en-US" dirty="0" smtClean="0"/>
              <a:t>  Withdraw from Cap</a:t>
            </a:r>
            <a:r>
              <a:rPr lang="en-US" baseline="0" dirty="0" smtClean="0"/>
              <a:t> Reserves                     	($1,005,000) now $675,000 last year was $1,680,000</a:t>
            </a:r>
          </a:p>
          <a:p>
            <a:r>
              <a:rPr lang="en-US" baseline="0" dirty="0" smtClean="0"/>
              <a:t> $  Withdraw from Maintenance Reserve	0 </a:t>
            </a:r>
          </a:p>
          <a:p>
            <a:r>
              <a:rPr lang="en-US" baseline="0" dirty="0" smtClean="0"/>
              <a:t>  State Aid			$ 10,799,490 includes $400,000 Extraordinary Aid</a:t>
            </a:r>
          </a:p>
          <a:p>
            <a:r>
              <a:rPr lang="en-US" baseline="0" dirty="0" smtClean="0"/>
              <a:t>			Loss of state aid ($225,108)</a:t>
            </a:r>
            <a:endParaRPr lang="en-US" dirty="0" smtClean="0"/>
          </a:p>
          <a:p>
            <a:r>
              <a:rPr lang="en-US" dirty="0" smtClean="0"/>
              <a:t>Tuition			$1,630,792</a:t>
            </a:r>
            <a:r>
              <a:rPr lang="en-US" baseline="0" dirty="0" smtClean="0"/>
              <a:t>   ( Oxford)</a:t>
            </a:r>
            <a:endParaRPr lang="en-US" dirty="0" smtClean="0"/>
          </a:p>
          <a:p>
            <a:endParaRPr lang="en-US" dirty="0" smtClean="0"/>
          </a:p>
          <a:p>
            <a:r>
              <a:rPr lang="en-US" dirty="0" smtClean="0"/>
              <a:t>Revenue			2020-2021</a:t>
            </a:r>
          </a:p>
          <a:p>
            <a:r>
              <a:rPr lang="en-US" dirty="0" smtClean="0"/>
              <a:t>  Tax Levy Increase 2%		$448,573</a:t>
            </a:r>
          </a:p>
          <a:p>
            <a:r>
              <a:rPr lang="en-US" dirty="0" smtClean="0"/>
              <a:t>  Fund Balance Decrease		($469,014)</a:t>
            </a:r>
          </a:p>
          <a:p>
            <a:r>
              <a:rPr lang="en-US" dirty="0" smtClean="0"/>
              <a:t>  Withdraw from Cap</a:t>
            </a:r>
            <a:r>
              <a:rPr lang="en-US" baseline="0" dirty="0" smtClean="0"/>
              <a:t> Reserves                      $620,000</a:t>
            </a:r>
          </a:p>
          <a:p>
            <a:r>
              <a:rPr lang="en-US" baseline="0" dirty="0" smtClean="0"/>
              <a:t>  Withdraw from Maintenance Reserve	$282,213</a:t>
            </a:r>
          </a:p>
          <a:p>
            <a:r>
              <a:rPr lang="en-US" baseline="0" dirty="0" smtClean="0"/>
              <a:t>  State Aid			$11,024,598 includes $400,000 Extraordinary Aid</a:t>
            </a:r>
          </a:p>
          <a:p>
            <a:r>
              <a:rPr lang="en-US" baseline="0" dirty="0" smtClean="0"/>
              <a:t>			Loss of state aid ($132,309)</a:t>
            </a:r>
            <a:endParaRPr lang="en-US" dirty="0" smtClean="0"/>
          </a:p>
          <a:p>
            <a:r>
              <a:rPr lang="en-US" dirty="0" smtClean="0"/>
              <a:t>Tuition			$1,808,118</a:t>
            </a:r>
            <a:r>
              <a:rPr lang="en-US" baseline="0" dirty="0" smtClean="0"/>
              <a:t> includes </a:t>
            </a:r>
            <a:r>
              <a:rPr lang="en-US" baseline="0" dirty="0" err="1" smtClean="0"/>
              <a:t>adj</a:t>
            </a:r>
            <a:r>
              <a:rPr lang="en-US" baseline="0" dirty="0" smtClean="0"/>
              <a:t> of $151,000</a:t>
            </a:r>
            <a:endParaRPr lang="en-US" dirty="0" smtClean="0"/>
          </a:p>
          <a:p>
            <a:endParaRPr lang="en-US" dirty="0" smtClean="0"/>
          </a:p>
          <a:p>
            <a:r>
              <a:rPr lang="en-US" dirty="0" smtClean="0"/>
              <a:t>Revenue:		</a:t>
            </a:r>
            <a:r>
              <a:rPr lang="en-US" baseline="0" dirty="0" smtClean="0"/>
              <a:t>	2019-2020</a:t>
            </a:r>
            <a:endParaRPr lang="en-US" dirty="0" smtClean="0"/>
          </a:p>
          <a:p>
            <a:r>
              <a:rPr lang="en-US" baseline="0" dirty="0" smtClean="0"/>
              <a:t>     Tax Levy			 22,428,661	Increase 2% $439,778</a:t>
            </a:r>
          </a:p>
          <a:p>
            <a:r>
              <a:rPr lang="en-US" baseline="0" dirty="0" smtClean="0"/>
              <a:t>     Fund Balance		  1,469,014	Increase $555,116</a:t>
            </a:r>
          </a:p>
          <a:p>
            <a:r>
              <a:rPr lang="en-US" baseline="0" dirty="0" smtClean="0"/>
              <a:t>     Withdrawal Cap Reserve	    	1,060,000</a:t>
            </a:r>
          </a:p>
          <a:p>
            <a:r>
              <a:rPr lang="en-US" baseline="0" dirty="0" smtClean="0"/>
              <a:t> State Aid			11,006,907	($150,000) extraordinary aid </a:t>
            </a:r>
          </a:p>
          <a:p>
            <a:r>
              <a:rPr lang="en-US" baseline="0" dirty="0" smtClean="0"/>
              <a:t>				(49,182) reduction in state aid</a:t>
            </a:r>
          </a:p>
          <a:p>
            <a:r>
              <a:rPr lang="en-US" baseline="0" dirty="0" smtClean="0"/>
              <a:t>     Tuition			1,980,904	$160,241 includes ½ tuition </a:t>
            </a:r>
            <a:r>
              <a:rPr lang="en-US" baseline="0" dirty="0" err="1" smtClean="0"/>
              <a:t>adj</a:t>
            </a:r>
            <a:r>
              <a:rPr lang="en-US" baseline="0" dirty="0" smtClean="0"/>
              <a:t> from Oxford 									of 				$151,000	</a:t>
            </a:r>
            <a:endParaRPr lang="en-US" dirty="0"/>
          </a:p>
        </p:txBody>
      </p:sp>
      <p:sp>
        <p:nvSpPr>
          <p:cNvPr id="4" name="Slide Number Placeholder 3"/>
          <p:cNvSpPr>
            <a:spLocks noGrp="1"/>
          </p:cNvSpPr>
          <p:nvPr>
            <p:ph type="sldNum" sz="quarter" idx="10"/>
          </p:nvPr>
        </p:nvSpPr>
        <p:spPr/>
        <p:txBody>
          <a:bodyPr/>
          <a:lstStyle/>
          <a:p>
            <a:fld id="{9B815D6B-FE8A-434C-AB25-F18D3DDF8976}" type="slidenum">
              <a:rPr lang="en-US" smtClean="0"/>
              <a:t>16</a:t>
            </a:fld>
            <a:endParaRPr lang="en-US"/>
          </a:p>
        </p:txBody>
      </p:sp>
    </p:spTree>
    <p:extLst>
      <p:ext uri="{BB962C8B-B14F-4D97-AF65-F5344CB8AC3E}">
        <p14:creationId xmlns:p14="http://schemas.microsoft.com/office/powerpoint/2010/main" val="39734378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baseline="0" dirty="0" smtClean="0"/>
              <a:t>Lost $406,599 over last 3 years</a:t>
            </a:r>
          </a:p>
          <a:p>
            <a:r>
              <a:rPr lang="en-US" b="1" baseline="0" dirty="0" smtClean="0"/>
              <a:t>Anticipate losing another $400,000 next year</a:t>
            </a:r>
          </a:p>
          <a:p>
            <a:r>
              <a:rPr lang="en-US" b="1" baseline="0" dirty="0" smtClean="0"/>
              <a:t>And $600,000 in 23-24</a:t>
            </a:r>
          </a:p>
          <a:p>
            <a:r>
              <a:rPr lang="en-US" b="1" baseline="0" dirty="0" smtClean="0"/>
              <a:t>Until 24-25 where we expect to lose between $800,000 and $1,000,000</a:t>
            </a:r>
          </a:p>
          <a:p>
            <a:endParaRPr lang="en-US" b="1" baseline="0" dirty="0" smtClean="0"/>
          </a:p>
          <a:p>
            <a:r>
              <a:rPr lang="en-US" b="1" baseline="0" dirty="0" smtClean="0"/>
              <a:t>State Aid lost</a:t>
            </a:r>
            <a:r>
              <a:rPr lang="en-US" baseline="0" dirty="0" smtClean="0"/>
              <a:t>:</a:t>
            </a:r>
          </a:p>
          <a:p>
            <a:r>
              <a:rPr lang="en-US" dirty="0"/>
              <a:t>2007-2008</a:t>
            </a:r>
            <a:r>
              <a:rPr lang="en-US" dirty="0" smtClean="0"/>
              <a:t> </a:t>
            </a:r>
            <a:r>
              <a:rPr lang="en-US" dirty="0"/>
              <a:t> $   10,134,146 </a:t>
            </a:r>
          </a:p>
          <a:p>
            <a:r>
              <a:rPr lang="en-US" dirty="0"/>
              <a:t>2008-2009</a:t>
            </a:r>
            <a:r>
              <a:rPr lang="en-US" dirty="0" smtClean="0"/>
              <a:t> </a:t>
            </a:r>
            <a:r>
              <a:rPr lang="en-US" dirty="0"/>
              <a:t> $   11,068,219  $        934,073 </a:t>
            </a:r>
          </a:p>
          <a:p>
            <a:r>
              <a:rPr lang="en-US" dirty="0"/>
              <a:t>2009-2010</a:t>
            </a:r>
            <a:r>
              <a:rPr lang="en-US" dirty="0" smtClean="0"/>
              <a:t> </a:t>
            </a:r>
            <a:r>
              <a:rPr lang="en-US" dirty="0"/>
              <a:t> $     9,385,173  $    (1,683,046)</a:t>
            </a:r>
            <a:r>
              <a:rPr lang="en-US" dirty="0" smtClean="0"/>
              <a:t> </a:t>
            </a:r>
          </a:p>
          <a:p>
            <a:r>
              <a:rPr lang="en-US" dirty="0"/>
              <a:t>2010-2011</a:t>
            </a:r>
            <a:r>
              <a:rPr lang="en-US" dirty="0" smtClean="0"/>
              <a:t> </a:t>
            </a:r>
            <a:r>
              <a:rPr lang="en-US" dirty="0"/>
              <a:t> $     9,419,271  $          34,098 </a:t>
            </a:r>
          </a:p>
          <a:p>
            <a:r>
              <a:rPr lang="en-US" dirty="0"/>
              <a:t>2011-2012</a:t>
            </a:r>
            <a:r>
              <a:rPr lang="en-US" dirty="0" smtClean="0"/>
              <a:t> </a:t>
            </a:r>
            <a:r>
              <a:rPr lang="en-US" dirty="0"/>
              <a:t> $   10,079,643  $        660,372 </a:t>
            </a:r>
          </a:p>
          <a:p>
            <a:r>
              <a:rPr lang="en-US" dirty="0"/>
              <a:t>2012-2013</a:t>
            </a:r>
            <a:r>
              <a:rPr lang="en-US" dirty="0" smtClean="0"/>
              <a:t> </a:t>
            </a:r>
            <a:r>
              <a:rPr lang="en-US" dirty="0"/>
              <a:t> $   10,381,211  $        301,568 </a:t>
            </a:r>
          </a:p>
          <a:p>
            <a:r>
              <a:rPr lang="en-US" dirty="0"/>
              <a:t>2013-2014 </a:t>
            </a:r>
            <a:r>
              <a:rPr lang="en-US" dirty="0" smtClean="0"/>
              <a:t> </a:t>
            </a:r>
            <a:r>
              <a:rPr lang="en-US" dirty="0"/>
              <a:t> $   10,498,723  $        117,512</a:t>
            </a:r>
          </a:p>
          <a:p>
            <a:r>
              <a:rPr lang="en-US" dirty="0"/>
              <a:t> 2014-2015</a:t>
            </a:r>
            <a:r>
              <a:rPr lang="en-US" dirty="0" smtClean="0"/>
              <a:t> </a:t>
            </a:r>
            <a:r>
              <a:rPr lang="en-US" dirty="0"/>
              <a:t> $   10,498,723  $                -   </a:t>
            </a:r>
          </a:p>
          <a:p>
            <a:r>
              <a:rPr lang="en-US" dirty="0"/>
              <a:t>2015-2016</a:t>
            </a:r>
            <a:r>
              <a:rPr lang="en-US" dirty="0" smtClean="0"/>
              <a:t> </a:t>
            </a:r>
            <a:r>
              <a:rPr lang="en-US" dirty="0"/>
              <a:t> $   10,498,723  $                -   </a:t>
            </a:r>
          </a:p>
          <a:p>
            <a:r>
              <a:rPr lang="en-US" dirty="0"/>
              <a:t>2016-2017</a:t>
            </a:r>
            <a:r>
              <a:rPr lang="en-US" dirty="0" smtClean="0"/>
              <a:t> </a:t>
            </a:r>
            <a:r>
              <a:rPr lang="en-US" dirty="0"/>
              <a:t> $   10,597,116  $          98,393 </a:t>
            </a:r>
          </a:p>
          <a:p>
            <a:r>
              <a:rPr lang="en-US" dirty="0"/>
              <a:t>2017-2018</a:t>
            </a:r>
            <a:r>
              <a:rPr lang="en-US" dirty="0" smtClean="0"/>
              <a:t> </a:t>
            </a:r>
            <a:r>
              <a:rPr lang="en-US" dirty="0"/>
              <a:t> $   10,643,457  $          46,341</a:t>
            </a:r>
          </a:p>
          <a:p>
            <a:r>
              <a:rPr lang="en-US" dirty="0"/>
              <a:t> 2018-2019</a:t>
            </a:r>
            <a:r>
              <a:rPr lang="en-US" dirty="0" smtClean="0"/>
              <a:t> </a:t>
            </a:r>
            <a:r>
              <a:rPr lang="en-US" dirty="0"/>
              <a:t> $   10,806,089  $        162,632</a:t>
            </a:r>
          </a:p>
          <a:p>
            <a:r>
              <a:rPr lang="en-US" dirty="0"/>
              <a:t> 2019-2020</a:t>
            </a:r>
            <a:r>
              <a:rPr lang="en-US" dirty="0" smtClean="0"/>
              <a:t> </a:t>
            </a:r>
            <a:r>
              <a:rPr lang="en-US" dirty="0"/>
              <a:t> $   10,756,907  $         (49,182)</a:t>
            </a:r>
            <a:r>
              <a:rPr lang="en-US" dirty="0" smtClean="0"/>
              <a:t> </a:t>
            </a:r>
          </a:p>
          <a:p>
            <a:r>
              <a:rPr lang="en-US" dirty="0"/>
              <a:t>2020-2021</a:t>
            </a:r>
            <a:r>
              <a:rPr lang="en-US" dirty="0" smtClean="0"/>
              <a:t> </a:t>
            </a:r>
            <a:r>
              <a:rPr lang="en-US" dirty="0"/>
              <a:t> $   10,624,598   $       (132,309)</a:t>
            </a:r>
            <a:r>
              <a:rPr lang="en-US" dirty="0" smtClean="0"/>
              <a:t> </a:t>
            </a:r>
          </a:p>
          <a:p>
            <a:r>
              <a:rPr lang="en-US" dirty="0"/>
              <a:t>2021-2022</a:t>
            </a:r>
            <a:r>
              <a:rPr lang="en-US" dirty="0" smtClean="0"/>
              <a:t> </a:t>
            </a:r>
            <a:r>
              <a:rPr lang="en-US" dirty="0"/>
              <a:t> $   10,399,490   $       </a:t>
            </a:r>
            <a:r>
              <a:rPr lang="en-US" u="sng" dirty="0"/>
              <a:t>(225,108)</a:t>
            </a:r>
            <a:r>
              <a:rPr lang="en-US" u="sng" dirty="0" smtClean="0"/>
              <a:t> </a:t>
            </a:r>
            <a:r>
              <a:rPr lang="en-US" u="sng" dirty="0"/>
              <a:t> </a:t>
            </a:r>
          </a:p>
          <a:p>
            <a:r>
              <a:rPr lang="en-US" dirty="0"/>
              <a:t>		$        490,452 </a:t>
            </a:r>
          </a:p>
        </p:txBody>
      </p:sp>
      <p:sp>
        <p:nvSpPr>
          <p:cNvPr id="4" name="Slide Number Placeholder 3"/>
          <p:cNvSpPr>
            <a:spLocks noGrp="1"/>
          </p:cNvSpPr>
          <p:nvPr>
            <p:ph type="sldNum" sz="quarter" idx="10"/>
          </p:nvPr>
        </p:nvSpPr>
        <p:spPr/>
        <p:txBody>
          <a:bodyPr/>
          <a:lstStyle/>
          <a:p>
            <a:fld id="{9B815D6B-FE8A-434C-AB25-F18D3DDF8976}" type="slidenum">
              <a:rPr lang="en-US" smtClean="0"/>
              <a:t>17</a:t>
            </a:fld>
            <a:endParaRPr lang="en-US"/>
          </a:p>
        </p:txBody>
      </p:sp>
    </p:spTree>
    <p:extLst>
      <p:ext uri="{BB962C8B-B14F-4D97-AF65-F5344CB8AC3E}">
        <p14:creationId xmlns:p14="http://schemas.microsoft.com/office/powerpoint/2010/main" val="25436368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B815D6B-FE8A-434C-AB25-F18D3DDF8976}" type="slidenum">
              <a:rPr lang="en-US" smtClean="0"/>
              <a:t>18</a:t>
            </a:fld>
            <a:endParaRPr lang="en-US"/>
          </a:p>
        </p:txBody>
      </p:sp>
    </p:spTree>
    <p:extLst>
      <p:ext uri="{BB962C8B-B14F-4D97-AF65-F5344CB8AC3E}">
        <p14:creationId xmlns:p14="http://schemas.microsoft.com/office/powerpoint/2010/main" val="31343479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a:t>
            </a:r>
            <a:r>
              <a:rPr lang="en-US" baseline="0" dirty="0" smtClean="0"/>
              <a:t>          	</a:t>
            </a:r>
            <a:r>
              <a:rPr lang="en-US" u="sng" dirty="0" smtClean="0"/>
              <a:t>21-22</a:t>
            </a:r>
            <a:r>
              <a:rPr lang="en-US" dirty="0" smtClean="0"/>
              <a:t>	</a:t>
            </a:r>
            <a:r>
              <a:rPr lang="en-US" u="sng" dirty="0" smtClean="0"/>
              <a:t>20-21</a:t>
            </a:r>
            <a:r>
              <a:rPr lang="en-US" dirty="0" smtClean="0"/>
              <a:t>	</a:t>
            </a:r>
          </a:p>
          <a:p>
            <a:r>
              <a:rPr lang="en-US" dirty="0" smtClean="0"/>
              <a:t>Franklin		17.47%	17.05%</a:t>
            </a:r>
          </a:p>
          <a:p>
            <a:r>
              <a:rPr lang="en-US" dirty="0" smtClean="0"/>
              <a:t>Mansfield		31.55%	31.34%</a:t>
            </a:r>
          </a:p>
          <a:p>
            <a:r>
              <a:rPr lang="en-US" dirty="0" smtClean="0"/>
              <a:t>Washington </a:t>
            </a:r>
            <a:r>
              <a:rPr lang="en-US" dirty="0" err="1" smtClean="0"/>
              <a:t>Boro</a:t>
            </a:r>
            <a:r>
              <a:rPr lang="en-US" dirty="0" smtClean="0"/>
              <a:t>	18.76%	19.45%</a:t>
            </a:r>
          </a:p>
          <a:p>
            <a:r>
              <a:rPr lang="en-US" dirty="0" smtClean="0"/>
              <a:t>Washington </a:t>
            </a:r>
            <a:r>
              <a:rPr lang="en-US" dirty="0" err="1" smtClean="0"/>
              <a:t>Twp</a:t>
            </a:r>
            <a:r>
              <a:rPr lang="en-US" dirty="0" smtClean="0"/>
              <a:t>	32.21%	32.16%</a:t>
            </a:r>
            <a:endParaRPr lang="en-US" dirty="0"/>
          </a:p>
        </p:txBody>
      </p:sp>
      <p:sp>
        <p:nvSpPr>
          <p:cNvPr id="4" name="Slide Number Placeholder 3"/>
          <p:cNvSpPr>
            <a:spLocks noGrp="1"/>
          </p:cNvSpPr>
          <p:nvPr>
            <p:ph type="sldNum" sz="quarter" idx="10"/>
          </p:nvPr>
        </p:nvSpPr>
        <p:spPr/>
        <p:txBody>
          <a:bodyPr/>
          <a:lstStyle/>
          <a:p>
            <a:fld id="{9B815D6B-FE8A-434C-AB25-F18D3DDF8976}" type="slidenum">
              <a:rPr lang="en-US" smtClean="0"/>
              <a:t>19</a:t>
            </a:fld>
            <a:endParaRPr lang="en-US"/>
          </a:p>
        </p:txBody>
      </p:sp>
    </p:spTree>
    <p:extLst>
      <p:ext uri="{BB962C8B-B14F-4D97-AF65-F5344CB8AC3E}">
        <p14:creationId xmlns:p14="http://schemas.microsoft.com/office/powerpoint/2010/main" val="11662063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Average Home Assessed Value  2019	2020	Average  per $100k      2021	Average  per $100k </a:t>
            </a:r>
          </a:p>
          <a:p>
            <a:r>
              <a:rPr lang="en-US" dirty="0" smtClean="0"/>
              <a:t>  Franklin		$306,222	$306,177	    ($60)	</a:t>
            </a:r>
            <a:r>
              <a:rPr lang="en-US" baseline="0" dirty="0" smtClean="0"/>
              <a:t>          $305,881      $130</a:t>
            </a:r>
            <a:endParaRPr lang="en-US" dirty="0" smtClean="0"/>
          </a:p>
          <a:p>
            <a:r>
              <a:rPr lang="en-US" baseline="0" dirty="0" smtClean="0"/>
              <a:t>  Mansfield		$233,300	$233,800	    $145.47                 $236,056        $75</a:t>
            </a:r>
          </a:p>
          <a:p>
            <a:r>
              <a:rPr lang="en-US" baseline="0" dirty="0" smtClean="0"/>
              <a:t>  Washington </a:t>
            </a:r>
            <a:r>
              <a:rPr lang="en-US" baseline="0" dirty="0" err="1" smtClean="0"/>
              <a:t>Boro</a:t>
            </a:r>
            <a:r>
              <a:rPr lang="en-US" baseline="0" dirty="0" smtClean="0"/>
              <a:t>	$142,897	$143,257	    $15.89                   $143,257       ($32)</a:t>
            </a:r>
          </a:p>
          <a:p>
            <a:r>
              <a:rPr lang="en-US" baseline="0" dirty="0" smtClean="0"/>
              <a:t>  Washington </a:t>
            </a:r>
            <a:r>
              <a:rPr lang="en-US" baseline="0" dirty="0" err="1" smtClean="0"/>
              <a:t>Twp</a:t>
            </a:r>
            <a:r>
              <a:rPr lang="en-US" baseline="0" dirty="0" smtClean="0"/>
              <a:t>	$245,826	$245,662	    $35.27                   $245,648        ($5)</a:t>
            </a:r>
          </a:p>
          <a:p>
            <a:endParaRPr lang="en-US" dirty="0"/>
          </a:p>
        </p:txBody>
      </p:sp>
      <p:sp>
        <p:nvSpPr>
          <p:cNvPr id="4" name="Slide Number Placeholder 3"/>
          <p:cNvSpPr>
            <a:spLocks noGrp="1"/>
          </p:cNvSpPr>
          <p:nvPr>
            <p:ph type="sldNum" sz="quarter" idx="10"/>
          </p:nvPr>
        </p:nvSpPr>
        <p:spPr/>
        <p:txBody>
          <a:bodyPr/>
          <a:lstStyle/>
          <a:p>
            <a:fld id="{9B815D6B-FE8A-434C-AB25-F18D3DDF8976}" type="slidenum">
              <a:rPr lang="en-US" smtClean="0"/>
              <a:t>20</a:t>
            </a:fld>
            <a:endParaRPr lang="en-US"/>
          </a:p>
        </p:txBody>
      </p:sp>
    </p:spTree>
    <p:extLst>
      <p:ext uri="{BB962C8B-B14F-4D97-AF65-F5344CB8AC3E}">
        <p14:creationId xmlns:p14="http://schemas.microsoft.com/office/powerpoint/2010/main" val="19069105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B815D6B-FE8A-434C-AB25-F18D3DDF8976}" type="slidenum">
              <a:rPr lang="en-US" smtClean="0"/>
              <a:t>21</a:t>
            </a:fld>
            <a:endParaRPr lang="en-US"/>
          </a:p>
        </p:txBody>
      </p:sp>
    </p:spTree>
    <p:extLst>
      <p:ext uri="{BB962C8B-B14F-4D97-AF65-F5344CB8AC3E}">
        <p14:creationId xmlns:p14="http://schemas.microsoft.com/office/powerpoint/2010/main" val="1711551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6774A83-629B-4CB2-A6F1-3C4076CC1FB5}" type="datetimeFigureOut">
              <a:rPr lang="en-US" smtClean="0"/>
              <a:t>4/26/2021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6D641C-A935-402C-9C3E-056E28B0CAB3}" type="slidenum">
              <a:rPr lang="en-US" smtClean="0"/>
              <a:t>‹#›</a:t>
            </a:fld>
            <a:endParaRPr lang="en-US"/>
          </a:p>
        </p:txBody>
      </p:sp>
    </p:spTree>
    <p:extLst>
      <p:ext uri="{BB962C8B-B14F-4D97-AF65-F5344CB8AC3E}">
        <p14:creationId xmlns:p14="http://schemas.microsoft.com/office/powerpoint/2010/main" val="3731061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6774A83-629B-4CB2-A6F1-3C4076CC1FB5}" type="datetimeFigureOut">
              <a:rPr lang="en-US" smtClean="0"/>
              <a:t>4/26/2021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6D641C-A935-402C-9C3E-056E28B0CAB3}" type="slidenum">
              <a:rPr lang="en-US" smtClean="0"/>
              <a:t>‹#›</a:t>
            </a:fld>
            <a:endParaRPr lang="en-US"/>
          </a:p>
        </p:txBody>
      </p:sp>
    </p:spTree>
    <p:extLst>
      <p:ext uri="{BB962C8B-B14F-4D97-AF65-F5344CB8AC3E}">
        <p14:creationId xmlns:p14="http://schemas.microsoft.com/office/powerpoint/2010/main" val="402818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6774A83-629B-4CB2-A6F1-3C4076CC1FB5}" type="datetimeFigureOut">
              <a:rPr lang="en-US" smtClean="0"/>
              <a:t>4/26/2021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6D641C-A935-402C-9C3E-056E28B0CAB3}" type="slidenum">
              <a:rPr lang="en-US" smtClean="0"/>
              <a:t>‹#›</a:t>
            </a:fld>
            <a:endParaRPr lang="en-US"/>
          </a:p>
        </p:txBody>
      </p:sp>
    </p:spTree>
    <p:extLst>
      <p:ext uri="{BB962C8B-B14F-4D97-AF65-F5344CB8AC3E}">
        <p14:creationId xmlns:p14="http://schemas.microsoft.com/office/powerpoint/2010/main" val="2111519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6774A83-629B-4CB2-A6F1-3C4076CC1FB5}" type="datetimeFigureOut">
              <a:rPr lang="en-US" smtClean="0"/>
              <a:t>4/26/2021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6D641C-A935-402C-9C3E-056E28B0CAB3}" type="slidenum">
              <a:rPr lang="en-US" smtClean="0"/>
              <a:t>‹#›</a:t>
            </a:fld>
            <a:endParaRPr lang="en-US"/>
          </a:p>
        </p:txBody>
      </p:sp>
    </p:spTree>
    <p:extLst>
      <p:ext uri="{BB962C8B-B14F-4D97-AF65-F5344CB8AC3E}">
        <p14:creationId xmlns:p14="http://schemas.microsoft.com/office/powerpoint/2010/main" val="2726504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6774A83-629B-4CB2-A6F1-3C4076CC1FB5}" type="datetimeFigureOut">
              <a:rPr lang="en-US" smtClean="0"/>
              <a:t>4/26/2021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6D641C-A935-402C-9C3E-056E28B0CAB3}" type="slidenum">
              <a:rPr lang="en-US" smtClean="0"/>
              <a:t>‹#›</a:t>
            </a:fld>
            <a:endParaRPr lang="en-US"/>
          </a:p>
        </p:txBody>
      </p:sp>
    </p:spTree>
    <p:extLst>
      <p:ext uri="{BB962C8B-B14F-4D97-AF65-F5344CB8AC3E}">
        <p14:creationId xmlns:p14="http://schemas.microsoft.com/office/powerpoint/2010/main" val="3908987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6774A83-629B-4CB2-A6F1-3C4076CC1FB5}" type="datetimeFigureOut">
              <a:rPr lang="en-US" smtClean="0"/>
              <a:t>4/26/2021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6D641C-A935-402C-9C3E-056E28B0CAB3}" type="slidenum">
              <a:rPr lang="en-US" smtClean="0"/>
              <a:t>‹#›</a:t>
            </a:fld>
            <a:endParaRPr lang="en-US"/>
          </a:p>
        </p:txBody>
      </p:sp>
    </p:spTree>
    <p:extLst>
      <p:ext uri="{BB962C8B-B14F-4D97-AF65-F5344CB8AC3E}">
        <p14:creationId xmlns:p14="http://schemas.microsoft.com/office/powerpoint/2010/main" val="766885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774A83-629B-4CB2-A6F1-3C4076CC1FB5}" type="datetimeFigureOut">
              <a:rPr lang="en-US" smtClean="0"/>
              <a:t>4/26/2021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46D641C-A935-402C-9C3E-056E28B0CAB3}" type="slidenum">
              <a:rPr lang="en-US" smtClean="0"/>
              <a:t>‹#›</a:t>
            </a:fld>
            <a:endParaRPr lang="en-US"/>
          </a:p>
        </p:txBody>
      </p:sp>
    </p:spTree>
    <p:extLst>
      <p:ext uri="{BB962C8B-B14F-4D97-AF65-F5344CB8AC3E}">
        <p14:creationId xmlns:p14="http://schemas.microsoft.com/office/powerpoint/2010/main" val="2797061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6774A83-629B-4CB2-A6F1-3C4076CC1FB5}" type="datetimeFigureOut">
              <a:rPr lang="en-US" smtClean="0"/>
              <a:t>4/26/2021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6D641C-A935-402C-9C3E-056E28B0CAB3}" type="slidenum">
              <a:rPr lang="en-US" smtClean="0"/>
              <a:t>‹#›</a:t>
            </a:fld>
            <a:endParaRPr lang="en-US"/>
          </a:p>
        </p:txBody>
      </p:sp>
    </p:spTree>
    <p:extLst>
      <p:ext uri="{BB962C8B-B14F-4D97-AF65-F5344CB8AC3E}">
        <p14:creationId xmlns:p14="http://schemas.microsoft.com/office/powerpoint/2010/main" val="3305189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6774A83-629B-4CB2-A6F1-3C4076CC1FB5}" type="datetimeFigureOut">
              <a:rPr lang="en-US" smtClean="0"/>
              <a:t>4/26/2021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6D641C-A935-402C-9C3E-056E28B0CAB3}" type="slidenum">
              <a:rPr lang="en-US" smtClean="0"/>
              <a:t>‹#›</a:t>
            </a:fld>
            <a:endParaRPr lang="en-US"/>
          </a:p>
        </p:txBody>
      </p:sp>
    </p:spTree>
    <p:extLst>
      <p:ext uri="{BB962C8B-B14F-4D97-AF65-F5344CB8AC3E}">
        <p14:creationId xmlns:p14="http://schemas.microsoft.com/office/powerpoint/2010/main" val="1335821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6774A83-629B-4CB2-A6F1-3C4076CC1FB5}" type="datetimeFigureOut">
              <a:rPr lang="en-US" smtClean="0"/>
              <a:t>4/26/2021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6D641C-A935-402C-9C3E-056E28B0CAB3}" type="slidenum">
              <a:rPr lang="en-US" smtClean="0"/>
              <a:t>‹#›</a:t>
            </a:fld>
            <a:endParaRPr lang="en-US"/>
          </a:p>
        </p:txBody>
      </p:sp>
    </p:spTree>
    <p:extLst>
      <p:ext uri="{BB962C8B-B14F-4D97-AF65-F5344CB8AC3E}">
        <p14:creationId xmlns:p14="http://schemas.microsoft.com/office/powerpoint/2010/main" val="2471567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6774A83-629B-4CB2-A6F1-3C4076CC1FB5}" type="datetimeFigureOut">
              <a:rPr lang="en-US" smtClean="0"/>
              <a:t>4/26/2021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6D641C-A935-402C-9C3E-056E28B0CAB3}" type="slidenum">
              <a:rPr lang="en-US" smtClean="0"/>
              <a:t>‹#›</a:t>
            </a:fld>
            <a:endParaRPr lang="en-US"/>
          </a:p>
        </p:txBody>
      </p:sp>
    </p:spTree>
    <p:extLst>
      <p:ext uri="{BB962C8B-B14F-4D97-AF65-F5344CB8AC3E}">
        <p14:creationId xmlns:p14="http://schemas.microsoft.com/office/powerpoint/2010/main" val="2981836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0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774A83-629B-4CB2-A6F1-3C4076CC1FB5}" type="datetimeFigureOut">
              <a:rPr lang="en-US" smtClean="0"/>
              <a:t>4/26/2021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6D641C-A935-402C-9C3E-056E28B0CAB3}" type="slidenum">
              <a:rPr lang="en-US" smtClean="0"/>
              <a:t>‹#›</a:t>
            </a:fld>
            <a:endParaRPr lang="en-US"/>
          </a:p>
        </p:txBody>
      </p:sp>
    </p:spTree>
    <p:extLst>
      <p:ext uri="{BB962C8B-B14F-4D97-AF65-F5344CB8AC3E}">
        <p14:creationId xmlns:p14="http://schemas.microsoft.com/office/powerpoint/2010/main" val="15882412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2.jpeg"/><Relationship Id="rId5" Type="http://schemas.openxmlformats.org/officeDocument/2006/relationships/image" Target="../media/image11.jpg"/><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10.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 Id="rId9" Type="http://schemas.openxmlformats.org/officeDocument/2006/relationships/image" Target="../media/image22.jp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9.xml"/><Relationship Id="rId5" Type="http://schemas.openxmlformats.org/officeDocument/2006/relationships/image" Target="../media/image27.jpg"/><Relationship Id="rId4" Type="http://schemas.openxmlformats.org/officeDocument/2006/relationships/image" Target="../media/image26.JPG"/></Relationships>
</file>

<file path=ppt/slides/_rels/slide1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29.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04108" y="249382"/>
            <a:ext cx="8983287" cy="2495749"/>
          </a:xfrm>
        </p:spPr>
        <p:txBody>
          <a:bodyPr>
            <a:normAutofit fontScale="90000"/>
          </a:bodyPr>
          <a:lstStyle/>
          <a:p>
            <a:r>
              <a:rPr lang="en-US" b="1" dirty="0">
                <a:latin typeface="Times New Roman" panose="02020603050405020304" pitchFamily="18" charset="0"/>
                <a:cs typeface="Times New Roman" panose="02020603050405020304" pitchFamily="18" charset="0"/>
              </a:rPr>
              <a:t>Warren Hills Regional School District Board of Education</a:t>
            </a:r>
            <a:br>
              <a:rPr lang="en-US" b="1" dirty="0">
                <a:latin typeface="Times New Roman" panose="02020603050405020304" pitchFamily="18" charset="0"/>
                <a:cs typeface="Times New Roman" panose="02020603050405020304" pitchFamily="18" charset="0"/>
              </a:rPr>
            </a:br>
            <a:endParaRPr lang="en-US" dirty="0"/>
          </a:p>
        </p:txBody>
      </p:sp>
      <p:sp>
        <p:nvSpPr>
          <p:cNvPr id="3" name="Subtitle 2"/>
          <p:cNvSpPr>
            <a:spLocks noGrp="1"/>
          </p:cNvSpPr>
          <p:nvPr>
            <p:ph type="subTitle" idx="1"/>
          </p:nvPr>
        </p:nvSpPr>
        <p:spPr>
          <a:xfrm>
            <a:off x="2119745" y="1922171"/>
            <a:ext cx="8567650" cy="1645920"/>
          </a:xfrm>
        </p:spPr>
        <p:txBody>
          <a:bodyPr>
            <a:normAutofit/>
          </a:bodyPr>
          <a:lstStyle/>
          <a:p>
            <a:r>
              <a:rPr lang="en-US" sz="4000" b="1" dirty="0" smtClean="0">
                <a:latin typeface="Times New Roman" panose="02020603050405020304" pitchFamily="18" charset="0"/>
                <a:cs typeface="Times New Roman" panose="02020603050405020304" pitchFamily="18" charset="0"/>
              </a:rPr>
              <a:t>2021-2022 Budget Presentation</a:t>
            </a:r>
          </a:p>
          <a:p>
            <a:r>
              <a:rPr lang="en-US" sz="4000" b="1" dirty="0" smtClean="0">
                <a:latin typeface="Times New Roman" panose="02020603050405020304" pitchFamily="18" charset="0"/>
                <a:cs typeface="Times New Roman" panose="02020603050405020304" pitchFamily="18" charset="0"/>
              </a:rPr>
              <a:t>April 27, 2021</a:t>
            </a:r>
            <a:endParaRPr lang="en-US" sz="4000" b="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1914697" y="3205716"/>
            <a:ext cx="3114502" cy="1078382"/>
          </a:xfrm>
          <a:prstGeom prst="rect">
            <a:avLst/>
          </a:prstGeom>
          <a:gradFill>
            <a:gsLst>
              <a:gs pos="0">
                <a:schemeClr val="bg2"/>
              </a:gs>
              <a:gs pos="17000">
                <a:srgbClr val="85C2FF"/>
              </a:gs>
              <a:gs pos="70000">
                <a:srgbClr val="C4D6EB"/>
              </a:gs>
              <a:gs pos="100000">
                <a:srgbClr val="FFEBFA"/>
              </a:gs>
            </a:gsLst>
            <a:lin ang="5400000" scaled="0"/>
          </a:gra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800" b="1" dirty="0" smtClean="0">
                <a:latin typeface="Times New Roman" panose="02020603050405020304" pitchFamily="18" charset="0"/>
                <a:cs typeface="Times New Roman" panose="02020603050405020304" pitchFamily="18" charset="0"/>
              </a:rPr>
              <a:t>WARREN HILLS REGIONAL HIGH SCHOOL</a:t>
            </a:r>
            <a:endParaRPr lang="en-US" sz="1800" b="1" dirty="0">
              <a:latin typeface="Times New Roman" panose="02020603050405020304" pitchFamily="18" charset="0"/>
              <a:cs typeface="Times New Roman" panose="02020603050405020304" pitchFamily="18" charset="0"/>
            </a:endParaRPr>
          </a:p>
        </p:txBody>
      </p:sp>
      <p:sp>
        <p:nvSpPr>
          <p:cNvPr id="6" name="Title 1"/>
          <p:cNvSpPr txBox="1">
            <a:spLocks/>
          </p:cNvSpPr>
          <p:nvPr/>
        </p:nvSpPr>
        <p:spPr>
          <a:xfrm>
            <a:off x="7137861" y="3210814"/>
            <a:ext cx="3103417" cy="1143000"/>
          </a:xfrm>
          <a:prstGeom prst="rect">
            <a:avLst/>
          </a:prstGeom>
          <a:gradFill>
            <a:gsLst>
              <a:gs pos="0">
                <a:schemeClr val="bg2"/>
              </a:gs>
              <a:gs pos="17000">
                <a:srgbClr val="85C2FF"/>
              </a:gs>
              <a:gs pos="70000">
                <a:srgbClr val="C4D6EB"/>
              </a:gs>
              <a:gs pos="100000">
                <a:srgbClr val="FFEBFA"/>
              </a:gs>
            </a:gsLst>
            <a:lin ang="5400000" scaled="0"/>
          </a:gra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800" b="1" dirty="0" smtClean="0">
                <a:latin typeface="Times New Roman" panose="02020603050405020304" pitchFamily="18" charset="0"/>
                <a:cs typeface="Times New Roman" panose="02020603050405020304" pitchFamily="18" charset="0"/>
              </a:rPr>
              <a:t>WARREN HILLS REGIONAL MIDDLE SCHOOL</a:t>
            </a:r>
            <a:endParaRPr lang="en-US" sz="1800" b="1"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4698" y="4316407"/>
            <a:ext cx="3114501" cy="2305322"/>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37862" y="4417920"/>
            <a:ext cx="3103417" cy="2176021"/>
          </a:xfrm>
          <a:prstGeom prst="rect">
            <a:avLst/>
          </a:prstGeom>
        </p:spPr>
      </p:pic>
    </p:spTree>
    <p:extLst>
      <p:ext uri="{BB962C8B-B14F-4D97-AF65-F5344CB8AC3E}">
        <p14:creationId xmlns:p14="http://schemas.microsoft.com/office/powerpoint/2010/main" val="7426429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title="Title and Content Layout with Chart"/>
          <p:cNvSpPr>
            <a:spLocks noGrp="1"/>
          </p:cNvSpPr>
          <p:nvPr>
            <p:ph type="title"/>
          </p:nvPr>
        </p:nvSpPr>
        <p:spPr/>
        <p:txBody>
          <a:bodyPr>
            <a:normAutofit/>
          </a:bodyPr>
          <a:lstStyle/>
          <a:p>
            <a:pPr algn="ctr"/>
            <a:r>
              <a:rPr lang="en-US" dirty="0" smtClean="0">
                <a:latin typeface="Times New Roman" panose="02020603050405020304" pitchFamily="18" charset="0"/>
                <a:cs typeface="Times New Roman" panose="02020603050405020304" pitchFamily="18" charset="0"/>
              </a:rPr>
              <a:t>Warren Hills Regional Mission Statement</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81150" y="1954094"/>
            <a:ext cx="9029700" cy="3488084"/>
          </a:xfrm>
        </p:spPr>
        <p:txBody>
          <a:bodyPr/>
          <a:lstStyle/>
          <a:p>
            <a:pPr marL="0" indent="0" algn="just">
              <a:buNone/>
            </a:pPr>
            <a:r>
              <a:rPr lang="en-US" dirty="0" smtClean="0">
                <a:latin typeface="Times New Roman" panose="02020603050405020304" pitchFamily="18" charset="0"/>
                <a:cs typeface="Times New Roman" panose="02020603050405020304" pitchFamily="18" charset="0"/>
              </a:rPr>
              <a:t>The Warren Hills Regional School District challenges and empowers a dynamic, diverse student body in a supportive learning environment by providing academic and co-curricular opportunities to become successful, productive members of the global community. </a:t>
            </a:r>
            <a:endParaRPr lang="en-US"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a:xfrm>
            <a:off x="6221963" y="3726900"/>
            <a:ext cx="4114800" cy="365125"/>
          </a:xfrm>
        </p:spPr>
        <p:txBody>
          <a:bodyPr/>
          <a:lstStyle/>
          <a:p>
            <a:r>
              <a:rPr lang="en-US" dirty="0" smtClean="0"/>
              <a:t>Warren Hills Regional Board of Education</a:t>
            </a:r>
            <a:endParaRPr lang="en-US" dirty="0"/>
          </a:p>
        </p:txBody>
      </p:sp>
      <p:sp>
        <p:nvSpPr>
          <p:cNvPr id="8" name="Slide Number Placeholder 7"/>
          <p:cNvSpPr>
            <a:spLocks noGrp="1"/>
          </p:cNvSpPr>
          <p:nvPr>
            <p:ph type="sldNum" sz="quarter" idx="12"/>
          </p:nvPr>
        </p:nvSpPr>
        <p:spPr/>
        <p:txBody>
          <a:bodyPr/>
          <a:lstStyle/>
          <a:p>
            <a:fld id="{71B7BAC7-FE87-40F6-AA24-4F4685D1B022}" type="slidenum">
              <a:rPr lang="en-US" sz="1400">
                <a:latin typeface="Times New Roman" panose="02020603050405020304" pitchFamily="18" charset="0"/>
                <a:cs typeface="Times New Roman" panose="02020603050405020304" pitchFamily="18" charset="0"/>
              </a:rPr>
              <a:pPr/>
              <a:t>2</a:t>
            </a:fld>
            <a:endParaRPr lang="en-US" sz="14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2512" y="3994504"/>
            <a:ext cx="3542135" cy="2621692"/>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2925" y="3977285"/>
            <a:ext cx="5158181" cy="2638911"/>
          </a:xfrm>
          <a:prstGeom prst="rect">
            <a:avLst/>
          </a:prstGeom>
        </p:spPr>
      </p:pic>
    </p:spTree>
    <p:extLst>
      <p:ext uri="{BB962C8B-B14F-4D97-AF65-F5344CB8AC3E}">
        <p14:creationId xmlns:p14="http://schemas.microsoft.com/office/powerpoint/2010/main" val="2604923195"/>
      </p:ext>
    </p:extLst>
  </p:cSld>
  <p:clrMapOvr>
    <a:masterClrMapping/>
  </p:clrMapOvr>
  <mc:AlternateContent xmlns:mc="http://schemas.openxmlformats.org/markup-compatibility/2006" xmlns:p14="http://schemas.microsoft.com/office/powerpoint/2010/main">
    <mc:Choice Requires="p14">
      <p:transition spd="slow" p14:dur="2500">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9938" y="126310"/>
            <a:ext cx="10515600" cy="1325563"/>
          </a:xfrm>
        </p:spPr>
        <p:txBody>
          <a:bodyPr/>
          <a:lstStyle/>
          <a:p>
            <a:r>
              <a:rPr lang="en-US" dirty="0" smtClean="0"/>
              <a:t>2021-2022 </a:t>
            </a:r>
            <a:r>
              <a:rPr lang="en-US" dirty="0"/>
              <a:t>Budget Supports</a:t>
            </a:r>
          </a:p>
        </p:txBody>
      </p:sp>
      <p:sp>
        <p:nvSpPr>
          <p:cNvPr id="3" name="Content Placeholder 2"/>
          <p:cNvSpPr>
            <a:spLocks noGrp="1"/>
          </p:cNvSpPr>
          <p:nvPr>
            <p:ph idx="1"/>
          </p:nvPr>
        </p:nvSpPr>
        <p:spPr>
          <a:xfrm>
            <a:off x="2303851" y="1451873"/>
            <a:ext cx="5886796" cy="5107189"/>
          </a:xfrm>
        </p:spPr>
        <p:txBody>
          <a:bodyPr>
            <a:normAutofit fontScale="77500" lnSpcReduction="20000"/>
          </a:bodyPr>
          <a:lstStyle/>
          <a:p>
            <a:r>
              <a:rPr lang="en-US" dirty="0" smtClean="0"/>
              <a:t>1,639 students </a:t>
            </a:r>
            <a:r>
              <a:rPr lang="en-US" dirty="0"/>
              <a:t>on roll</a:t>
            </a:r>
          </a:p>
          <a:p>
            <a:r>
              <a:rPr lang="en-US" dirty="0" smtClean="0"/>
              <a:t>23 </a:t>
            </a:r>
            <a:r>
              <a:rPr lang="en-US" dirty="0"/>
              <a:t>out of district </a:t>
            </a:r>
            <a:r>
              <a:rPr lang="en-US" dirty="0" smtClean="0"/>
              <a:t>placements</a:t>
            </a:r>
          </a:p>
          <a:p>
            <a:r>
              <a:rPr lang="en-US" dirty="0"/>
              <a:t>1</a:t>
            </a:r>
            <a:r>
              <a:rPr lang="en-US" dirty="0" smtClean="0"/>
              <a:t> students in state facilities</a:t>
            </a:r>
          </a:p>
          <a:p>
            <a:r>
              <a:rPr lang="en-US" dirty="0"/>
              <a:t>1</a:t>
            </a:r>
            <a:r>
              <a:rPr lang="en-US" dirty="0" smtClean="0"/>
              <a:t> Charter School students</a:t>
            </a:r>
          </a:p>
          <a:p>
            <a:r>
              <a:rPr lang="en-US" dirty="0" smtClean="0"/>
              <a:t>81 Warren County Vo-Tech students</a:t>
            </a:r>
            <a:endParaRPr lang="en-US" dirty="0"/>
          </a:p>
          <a:p>
            <a:pPr marL="0" indent="0">
              <a:buNone/>
            </a:pPr>
            <a:endParaRPr lang="en-US" dirty="0" smtClean="0"/>
          </a:p>
          <a:p>
            <a:r>
              <a:rPr lang="en-US" dirty="0" smtClean="0"/>
              <a:t> 236 </a:t>
            </a:r>
            <a:r>
              <a:rPr lang="en-US" dirty="0"/>
              <a:t>full time employees</a:t>
            </a:r>
          </a:p>
          <a:p>
            <a:r>
              <a:rPr lang="en-US" dirty="0"/>
              <a:t> </a:t>
            </a:r>
            <a:r>
              <a:rPr lang="en-US" dirty="0" smtClean="0"/>
              <a:t>45 </a:t>
            </a:r>
            <a:r>
              <a:rPr lang="en-US" dirty="0"/>
              <a:t>part time </a:t>
            </a:r>
            <a:r>
              <a:rPr lang="en-US" dirty="0" smtClean="0"/>
              <a:t>employees</a:t>
            </a:r>
          </a:p>
          <a:p>
            <a:pPr marL="0" indent="0">
              <a:buNone/>
            </a:pPr>
            <a:endParaRPr lang="en-US" dirty="0" smtClean="0"/>
          </a:p>
          <a:p>
            <a:pPr marL="0" indent="0">
              <a:buNone/>
            </a:pPr>
            <a:r>
              <a:rPr lang="en-US" dirty="0" smtClean="0"/>
              <a:t>Buildings:</a:t>
            </a:r>
          </a:p>
          <a:p>
            <a:r>
              <a:rPr lang="en-US" dirty="0" smtClean="0"/>
              <a:t>Middle School (1931)</a:t>
            </a:r>
          </a:p>
          <a:p>
            <a:r>
              <a:rPr lang="en-US" dirty="0" smtClean="0"/>
              <a:t>High School (1967)</a:t>
            </a:r>
          </a:p>
          <a:p>
            <a:r>
              <a:rPr lang="en-US" dirty="0" smtClean="0"/>
              <a:t>Administration Building (1930)</a:t>
            </a:r>
          </a:p>
          <a:p>
            <a:r>
              <a:rPr lang="en-US" dirty="0" smtClean="0"/>
              <a:t>Transportation/Maintenance Facility</a:t>
            </a:r>
          </a:p>
          <a:p>
            <a:endParaRPr lang="en-US" dirty="0"/>
          </a:p>
          <a:p>
            <a:endParaRPr lang="en-US" dirty="0"/>
          </a:p>
          <a:p>
            <a:endParaRPr lang="en-US" dirty="0"/>
          </a:p>
          <a:p>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56238" y="1451873"/>
            <a:ext cx="2927280" cy="4289504"/>
          </a:xfrm>
          <a:prstGeom prst="rect">
            <a:avLst/>
          </a:prstGeom>
        </p:spPr>
      </p:pic>
    </p:spTree>
    <p:extLst>
      <p:ext uri="{BB962C8B-B14F-4D97-AF65-F5344CB8AC3E}">
        <p14:creationId xmlns:p14="http://schemas.microsoft.com/office/powerpoint/2010/main" val="26885580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981200" y="274638"/>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600" b="1"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647879E3-80EA-40D7-9214-ECF40162617A}" type="slidenum">
              <a:rPr lang="en-US" smtClean="0">
                <a:solidFill>
                  <a:schemeClr val="tx1"/>
                </a:solidFill>
                <a:latin typeface="Times New Roman" panose="02020603050405020304" pitchFamily="18" charset="0"/>
                <a:cs typeface="Times New Roman" panose="02020603050405020304" pitchFamily="18" charset="0"/>
              </a:rPr>
              <a:t>4</a:t>
            </a:fld>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3124199" y="94199"/>
            <a:ext cx="5486401" cy="1323439"/>
          </a:xfrm>
          <a:prstGeom prst="rect">
            <a:avLst/>
          </a:prstGeom>
          <a:noFill/>
        </p:spPr>
        <p:txBody>
          <a:bodyPr wrap="square" rtlCol="0">
            <a:spAutoFit/>
          </a:bodyPr>
          <a:lstStyle/>
          <a:p>
            <a:r>
              <a:rPr lang="en-US" sz="4000" dirty="0" smtClean="0"/>
              <a:t>2021-2022 ENROLLMENT</a:t>
            </a:r>
          </a:p>
          <a:p>
            <a:endParaRPr lang="en-US" sz="4000" dirty="0"/>
          </a:p>
        </p:txBody>
      </p:sp>
      <p:graphicFrame>
        <p:nvGraphicFramePr>
          <p:cNvPr id="6" name="Table 5"/>
          <p:cNvGraphicFramePr>
            <a:graphicFrameLocks noGrp="1"/>
          </p:cNvGraphicFramePr>
          <p:nvPr>
            <p:extLst>
              <p:ext uri="{D42A27DB-BD31-4B8C-83A1-F6EECF244321}">
                <p14:modId xmlns:p14="http://schemas.microsoft.com/office/powerpoint/2010/main" val="1826842808"/>
              </p:ext>
            </p:extLst>
          </p:nvPr>
        </p:nvGraphicFramePr>
        <p:xfrm>
          <a:off x="1295735" y="676289"/>
          <a:ext cx="9872274" cy="6181711"/>
        </p:xfrm>
        <a:graphic>
          <a:graphicData uri="http://schemas.openxmlformats.org/drawingml/2006/table">
            <a:tbl>
              <a:tblPr firstRow="1" bandRow="1">
                <a:tableStyleId>{7DF18680-E054-41AD-8BC1-D1AEF772440D}</a:tableStyleId>
              </a:tblPr>
              <a:tblGrid>
                <a:gridCol w="1096457">
                  <a:extLst>
                    <a:ext uri="{9D8B030D-6E8A-4147-A177-3AD203B41FA5}">
                      <a16:colId xmlns:a16="http://schemas.microsoft.com/office/drawing/2014/main" val="3850061030"/>
                    </a:ext>
                  </a:extLst>
                </a:gridCol>
                <a:gridCol w="1096457">
                  <a:extLst>
                    <a:ext uri="{9D8B030D-6E8A-4147-A177-3AD203B41FA5}">
                      <a16:colId xmlns:a16="http://schemas.microsoft.com/office/drawing/2014/main" val="2321738182"/>
                    </a:ext>
                  </a:extLst>
                </a:gridCol>
                <a:gridCol w="1204087">
                  <a:extLst>
                    <a:ext uri="{9D8B030D-6E8A-4147-A177-3AD203B41FA5}">
                      <a16:colId xmlns:a16="http://schemas.microsoft.com/office/drawing/2014/main" val="3449829645"/>
                    </a:ext>
                  </a:extLst>
                </a:gridCol>
                <a:gridCol w="1369017">
                  <a:extLst>
                    <a:ext uri="{9D8B030D-6E8A-4147-A177-3AD203B41FA5}">
                      <a16:colId xmlns:a16="http://schemas.microsoft.com/office/drawing/2014/main" val="4240731579"/>
                    </a:ext>
                  </a:extLst>
                </a:gridCol>
                <a:gridCol w="1448656">
                  <a:extLst>
                    <a:ext uri="{9D8B030D-6E8A-4147-A177-3AD203B41FA5}">
                      <a16:colId xmlns:a16="http://schemas.microsoft.com/office/drawing/2014/main" val="3627165546"/>
                    </a:ext>
                  </a:extLst>
                </a:gridCol>
                <a:gridCol w="1191802">
                  <a:extLst>
                    <a:ext uri="{9D8B030D-6E8A-4147-A177-3AD203B41FA5}">
                      <a16:colId xmlns:a16="http://schemas.microsoft.com/office/drawing/2014/main" val="3923732905"/>
                    </a:ext>
                  </a:extLst>
                </a:gridCol>
                <a:gridCol w="1176437">
                  <a:extLst>
                    <a:ext uri="{9D8B030D-6E8A-4147-A177-3AD203B41FA5}">
                      <a16:colId xmlns:a16="http://schemas.microsoft.com/office/drawing/2014/main" val="2851832525"/>
                    </a:ext>
                  </a:extLst>
                </a:gridCol>
                <a:gridCol w="1289361">
                  <a:extLst>
                    <a:ext uri="{9D8B030D-6E8A-4147-A177-3AD203B41FA5}">
                      <a16:colId xmlns:a16="http://schemas.microsoft.com/office/drawing/2014/main" val="418817238"/>
                    </a:ext>
                  </a:extLst>
                </a:gridCol>
              </a:tblGrid>
              <a:tr h="852752">
                <a:tc>
                  <a:txBody>
                    <a:bodyPr/>
                    <a:lstStyle/>
                    <a:p>
                      <a:endParaRPr lang="en-US" dirty="0"/>
                    </a:p>
                  </a:txBody>
                  <a:tcPr/>
                </a:tc>
                <a:tc>
                  <a:txBody>
                    <a:bodyPr/>
                    <a:lstStyle/>
                    <a:p>
                      <a:pPr algn="ctr"/>
                      <a:r>
                        <a:rPr lang="en-US" dirty="0" smtClean="0"/>
                        <a:t>Franklin</a:t>
                      </a:r>
                      <a:r>
                        <a:rPr lang="en-US" baseline="0" dirty="0" smtClean="0"/>
                        <a:t> Township</a:t>
                      </a:r>
                      <a:endParaRPr lang="en-US" dirty="0"/>
                    </a:p>
                  </a:txBody>
                  <a:tcPr/>
                </a:tc>
                <a:tc>
                  <a:txBody>
                    <a:bodyPr/>
                    <a:lstStyle/>
                    <a:p>
                      <a:pPr algn="ctr"/>
                      <a:r>
                        <a:rPr lang="en-US" dirty="0" smtClean="0"/>
                        <a:t>Mansfield Township</a:t>
                      </a:r>
                      <a:endParaRPr lang="en-US" dirty="0"/>
                    </a:p>
                  </a:txBody>
                  <a:tcPr/>
                </a:tc>
                <a:tc>
                  <a:txBody>
                    <a:bodyPr/>
                    <a:lstStyle/>
                    <a:p>
                      <a:pPr algn="ctr"/>
                      <a:r>
                        <a:rPr lang="en-US" dirty="0" smtClean="0"/>
                        <a:t>Washington Borough</a:t>
                      </a:r>
                      <a:endParaRPr lang="en-US" dirty="0"/>
                    </a:p>
                  </a:txBody>
                  <a:tcPr/>
                </a:tc>
                <a:tc>
                  <a:txBody>
                    <a:bodyPr/>
                    <a:lstStyle/>
                    <a:p>
                      <a:pPr algn="ctr"/>
                      <a:r>
                        <a:rPr lang="en-US" dirty="0" smtClean="0"/>
                        <a:t>Washington </a:t>
                      </a:r>
                    </a:p>
                    <a:p>
                      <a:pPr algn="ctr"/>
                      <a:r>
                        <a:rPr lang="en-US" dirty="0" smtClean="0"/>
                        <a:t>Township</a:t>
                      </a:r>
                      <a:endParaRPr lang="en-US" dirty="0"/>
                    </a:p>
                  </a:txBody>
                  <a:tcPr/>
                </a:tc>
                <a:tc>
                  <a:txBody>
                    <a:bodyPr/>
                    <a:lstStyle/>
                    <a:p>
                      <a:pPr algn="ctr"/>
                      <a:r>
                        <a:rPr lang="en-US" dirty="0" smtClean="0"/>
                        <a:t>Oxford</a:t>
                      </a:r>
                    </a:p>
                    <a:p>
                      <a:pPr algn="ctr"/>
                      <a:r>
                        <a:rPr lang="en-US" dirty="0" smtClean="0"/>
                        <a:t> (received students)</a:t>
                      </a:r>
                      <a:endParaRPr lang="en-US" dirty="0"/>
                    </a:p>
                  </a:txBody>
                  <a:tcPr/>
                </a:tc>
                <a:tc>
                  <a:txBody>
                    <a:bodyPr/>
                    <a:lstStyle/>
                    <a:p>
                      <a:pPr algn="ctr"/>
                      <a:r>
                        <a:rPr lang="en-US" dirty="0" smtClean="0"/>
                        <a:t>Total Students</a:t>
                      </a:r>
                      <a:endParaRPr lang="en-US" baseline="0" dirty="0" smtClean="0"/>
                    </a:p>
                    <a:p>
                      <a:pPr algn="ctr"/>
                      <a:r>
                        <a:rPr lang="en-US" baseline="0" dirty="0" smtClean="0"/>
                        <a:t>On Roll</a:t>
                      </a:r>
                      <a:endParaRPr lang="en-US" dirty="0"/>
                    </a:p>
                  </a:txBody>
                  <a:tcPr/>
                </a:tc>
                <a:tc>
                  <a:txBody>
                    <a:bodyPr/>
                    <a:lstStyle/>
                    <a:p>
                      <a:pPr algn="ctr"/>
                      <a:r>
                        <a:rPr lang="en-US" dirty="0" smtClean="0"/>
                        <a:t>% </a:t>
                      </a:r>
                    </a:p>
                    <a:p>
                      <a:pPr algn="ctr"/>
                      <a:r>
                        <a:rPr lang="en-US" dirty="0" smtClean="0"/>
                        <a:t>By</a:t>
                      </a:r>
                    </a:p>
                    <a:p>
                      <a:pPr algn="ctr"/>
                      <a:r>
                        <a:rPr lang="en-US" dirty="0" smtClean="0"/>
                        <a:t>Grade</a:t>
                      </a:r>
                      <a:endParaRPr lang="en-US" dirty="0"/>
                    </a:p>
                  </a:txBody>
                  <a:tcPr/>
                </a:tc>
                <a:extLst>
                  <a:ext uri="{0D108BD9-81ED-4DB2-BD59-A6C34878D82A}">
                    <a16:rowId xmlns:a16="http://schemas.microsoft.com/office/drawing/2014/main" val="1231775380"/>
                  </a:ext>
                </a:extLst>
              </a:tr>
              <a:tr h="658995">
                <a:tc>
                  <a:txBody>
                    <a:bodyPr/>
                    <a:lstStyle/>
                    <a:p>
                      <a:r>
                        <a:rPr lang="en-US" dirty="0" smtClean="0"/>
                        <a:t>Grade 7</a:t>
                      </a:r>
                      <a:endParaRPr lang="en-US" dirty="0"/>
                    </a:p>
                  </a:txBody>
                  <a:tcPr/>
                </a:tc>
                <a:tc>
                  <a:txBody>
                    <a:bodyPr/>
                    <a:lstStyle/>
                    <a:p>
                      <a:pPr algn="ctr"/>
                      <a:r>
                        <a:rPr lang="en-US" dirty="0" smtClean="0"/>
                        <a:t>21</a:t>
                      </a:r>
                      <a:endParaRPr lang="en-US" dirty="0"/>
                    </a:p>
                  </a:txBody>
                  <a:tcPr/>
                </a:tc>
                <a:tc>
                  <a:txBody>
                    <a:bodyPr/>
                    <a:lstStyle/>
                    <a:p>
                      <a:pPr algn="ctr"/>
                      <a:r>
                        <a:rPr lang="en-US" dirty="0" smtClean="0"/>
                        <a:t>74</a:t>
                      </a:r>
                      <a:endParaRPr lang="en-US" dirty="0"/>
                    </a:p>
                  </a:txBody>
                  <a:tcPr/>
                </a:tc>
                <a:tc>
                  <a:txBody>
                    <a:bodyPr/>
                    <a:lstStyle/>
                    <a:p>
                      <a:pPr algn="ctr"/>
                      <a:r>
                        <a:rPr lang="en-US" dirty="0" smtClean="0"/>
                        <a:t>69</a:t>
                      </a:r>
                      <a:endParaRPr lang="en-US" dirty="0"/>
                    </a:p>
                  </a:txBody>
                  <a:tcPr/>
                </a:tc>
                <a:tc>
                  <a:txBody>
                    <a:bodyPr/>
                    <a:lstStyle/>
                    <a:p>
                      <a:pPr algn="ctr"/>
                      <a:r>
                        <a:rPr lang="en-US" dirty="0" smtClean="0"/>
                        <a:t>56</a:t>
                      </a:r>
                      <a:endParaRPr lang="en-US" dirty="0"/>
                    </a:p>
                  </a:txBody>
                  <a:tcPr/>
                </a:tc>
                <a:tc>
                  <a:txBody>
                    <a:bodyPr/>
                    <a:lstStyle/>
                    <a:p>
                      <a:pPr algn="ctr"/>
                      <a:endParaRPr lang="en-US" dirty="0"/>
                    </a:p>
                  </a:txBody>
                  <a:tcPr/>
                </a:tc>
                <a:tc>
                  <a:txBody>
                    <a:bodyPr/>
                    <a:lstStyle/>
                    <a:p>
                      <a:pPr algn="ctr"/>
                      <a:r>
                        <a:rPr lang="en-US" dirty="0" smtClean="0"/>
                        <a:t>220</a:t>
                      </a:r>
                      <a:endParaRPr lang="en-US" dirty="0"/>
                    </a:p>
                  </a:txBody>
                  <a:tcPr/>
                </a:tc>
                <a:tc>
                  <a:txBody>
                    <a:bodyPr/>
                    <a:lstStyle/>
                    <a:p>
                      <a:pPr algn="ctr"/>
                      <a:r>
                        <a:rPr lang="en-US" dirty="0" smtClean="0"/>
                        <a:t>13.42%</a:t>
                      </a:r>
                      <a:endParaRPr lang="en-US" dirty="0"/>
                    </a:p>
                  </a:txBody>
                  <a:tcPr/>
                </a:tc>
                <a:extLst>
                  <a:ext uri="{0D108BD9-81ED-4DB2-BD59-A6C34878D82A}">
                    <a16:rowId xmlns:a16="http://schemas.microsoft.com/office/drawing/2014/main" val="1991678527"/>
                  </a:ext>
                </a:extLst>
              </a:tr>
              <a:tr h="658995">
                <a:tc>
                  <a:txBody>
                    <a:bodyPr/>
                    <a:lstStyle/>
                    <a:p>
                      <a:r>
                        <a:rPr lang="en-US" dirty="0" smtClean="0"/>
                        <a:t>Grade 8</a:t>
                      </a:r>
                    </a:p>
                    <a:p>
                      <a:endParaRPr lang="en-US" dirty="0"/>
                    </a:p>
                  </a:txBody>
                  <a:tcPr/>
                </a:tc>
                <a:tc>
                  <a:txBody>
                    <a:bodyPr/>
                    <a:lstStyle/>
                    <a:p>
                      <a:pPr algn="ctr"/>
                      <a:r>
                        <a:rPr lang="en-US" dirty="0" smtClean="0"/>
                        <a:t>31</a:t>
                      </a:r>
                      <a:endParaRPr lang="en-US" dirty="0"/>
                    </a:p>
                  </a:txBody>
                  <a:tcPr/>
                </a:tc>
                <a:tc>
                  <a:txBody>
                    <a:bodyPr/>
                    <a:lstStyle/>
                    <a:p>
                      <a:pPr algn="ctr"/>
                      <a:r>
                        <a:rPr lang="en-US" dirty="0" smtClean="0"/>
                        <a:t>95</a:t>
                      </a:r>
                      <a:endParaRPr lang="en-US" dirty="0"/>
                    </a:p>
                  </a:txBody>
                  <a:tcPr/>
                </a:tc>
                <a:tc>
                  <a:txBody>
                    <a:bodyPr/>
                    <a:lstStyle/>
                    <a:p>
                      <a:pPr algn="ctr"/>
                      <a:r>
                        <a:rPr lang="en-US" dirty="0" smtClean="0"/>
                        <a:t>72</a:t>
                      </a:r>
                      <a:endParaRPr lang="en-US" dirty="0"/>
                    </a:p>
                  </a:txBody>
                  <a:tcPr/>
                </a:tc>
                <a:tc>
                  <a:txBody>
                    <a:bodyPr/>
                    <a:lstStyle/>
                    <a:p>
                      <a:pPr algn="ctr"/>
                      <a:r>
                        <a:rPr lang="en-US" dirty="0" smtClean="0"/>
                        <a:t>73</a:t>
                      </a:r>
                      <a:endParaRPr lang="en-US" dirty="0"/>
                    </a:p>
                  </a:txBody>
                  <a:tcPr/>
                </a:tc>
                <a:tc>
                  <a:txBody>
                    <a:bodyPr/>
                    <a:lstStyle/>
                    <a:p>
                      <a:pPr algn="ctr"/>
                      <a:endParaRPr lang="en-US" dirty="0"/>
                    </a:p>
                  </a:txBody>
                  <a:tcPr/>
                </a:tc>
                <a:tc>
                  <a:txBody>
                    <a:bodyPr/>
                    <a:lstStyle/>
                    <a:p>
                      <a:pPr algn="ctr"/>
                      <a:r>
                        <a:rPr lang="en-US" dirty="0" smtClean="0"/>
                        <a:t>271</a:t>
                      </a:r>
                      <a:endParaRPr lang="en-US" dirty="0"/>
                    </a:p>
                  </a:txBody>
                  <a:tcPr/>
                </a:tc>
                <a:tc>
                  <a:txBody>
                    <a:bodyPr/>
                    <a:lstStyle/>
                    <a:p>
                      <a:pPr algn="ctr"/>
                      <a:r>
                        <a:rPr lang="en-US" dirty="0" smtClean="0"/>
                        <a:t>16.53%</a:t>
                      </a:r>
                      <a:endParaRPr lang="en-US" dirty="0"/>
                    </a:p>
                  </a:txBody>
                  <a:tcPr/>
                </a:tc>
                <a:extLst>
                  <a:ext uri="{0D108BD9-81ED-4DB2-BD59-A6C34878D82A}">
                    <a16:rowId xmlns:a16="http://schemas.microsoft.com/office/drawing/2014/main" val="3062401644"/>
                  </a:ext>
                </a:extLst>
              </a:tr>
              <a:tr h="658995">
                <a:tc>
                  <a:txBody>
                    <a:bodyPr/>
                    <a:lstStyle/>
                    <a:p>
                      <a:r>
                        <a:rPr lang="en-US" dirty="0" smtClean="0"/>
                        <a:t>Grade 9</a:t>
                      </a:r>
                      <a:endParaRPr lang="en-US" dirty="0"/>
                    </a:p>
                  </a:txBody>
                  <a:tcPr/>
                </a:tc>
                <a:tc>
                  <a:txBody>
                    <a:bodyPr/>
                    <a:lstStyle/>
                    <a:p>
                      <a:pPr algn="ctr"/>
                      <a:r>
                        <a:rPr lang="en-US" dirty="0" smtClean="0"/>
                        <a:t>26</a:t>
                      </a:r>
                      <a:endParaRPr lang="en-US" dirty="0"/>
                    </a:p>
                  </a:txBody>
                  <a:tcPr/>
                </a:tc>
                <a:tc>
                  <a:txBody>
                    <a:bodyPr/>
                    <a:lstStyle/>
                    <a:p>
                      <a:pPr algn="ctr"/>
                      <a:r>
                        <a:rPr lang="en-US" dirty="0" smtClean="0"/>
                        <a:t>95</a:t>
                      </a:r>
                      <a:endParaRPr lang="en-US" dirty="0"/>
                    </a:p>
                  </a:txBody>
                  <a:tcPr/>
                </a:tc>
                <a:tc>
                  <a:txBody>
                    <a:bodyPr/>
                    <a:lstStyle/>
                    <a:p>
                      <a:pPr algn="ctr"/>
                      <a:r>
                        <a:rPr lang="en-US" dirty="0" smtClean="0"/>
                        <a:t>81</a:t>
                      </a:r>
                      <a:endParaRPr lang="en-US" dirty="0"/>
                    </a:p>
                  </a:txBody>
                  <a:tcPr/>
                </a:tc>
                <a:tc>
                  <a:txBody>
                    <a:bodyPr/>
                    <a:lstStyle/>
                    <a:p>
                      <a:pPr algn="ctr"/>
                      <a:r>
                        <a:rPr lang="en-US" dirty="0" smtClean="0"/>
                        <a:t>70</a:t>
                      </a:r>
                      <a:endParaRPr lang="en-US" dirty="0"/>
                    </a:p>
                  </a:txBody>
                  <a:tcPr/>
                </a:tc>
                <a:tc>
                  <a:txBody>
                    <a:bodyPr/>
                    <a:lstStyle/>
                    <a:p>
                      <a:pPr algn="ctr"/>
                      <a:r>
                        <a:rPr lang="en-US" dirty="0" smtClean="0"/>
                        <a:t>31</a:t>
                      </a:r>
                      <a:endParaRPr lang="en-US" dirty="0"/>
                    </a:p>
                  </a:txBody>
                  <a:tcPr/>
                </a:tc>
                <a:tc>
                  <a:txBody>
                    <a:bodyPr/>
                    <a:lstStyle/>
                    <a:p>
                      <a:pPr algn="ctr"/>
                      <a:r>
                        <a:rPr lang="en-US" dirty="0" smtClean="0"/>
                        <a:t>303</a:t>
                      </a:r>
                      <a:endParaRPr lang="en-US" dirty="0"/>
                    </a:p>
                  </a:txBody>
                  <a:tcPr/>
                </a:tc>
                <a:tc>
                  <a:txBody>
                    <a:bodyPr/>
                    <a:lstStyle/>
                    <a:p>
                      <a:pPr algn="ctr"/>
                      <a:r>
                        <a:rPr lang="en-US" dirty="0" smtClean="0"/>
                        <a:t>18.49%</a:t>
                      </a:r>
                      <a:endParaRPr lang="en-US" dirty="0"/>
                    </a:p>
                  </a:txBody>
                  <a:tcPr/>
                </a:tc>
                <a:extLst>
                  <a:ext uri="{0D108BD9-81ED-4DB2-BD59-A6C34878D82A}">
                    <a16:rowId xmlns:a16="http://schemas.microsoft.com/office/drawing/2014/main" val="1547748483"/>
                  </a:ext>
                </a:extLst>
              </a:tr>
              <a:tr h="654346">
                <a:tc>
                  <a:txBody>
                    <a:bodyPr/>
                    <a:lstStyle/>
                    <a:p>
                      <a:r>
                        <a:rPr lang="en-US" dirty="0" smtClean="0"/>
                        <a:t>Grade 10</a:t>
                      </a:r>
                    </a:p>
                    <a:p>
                      <a:endParaRPr lang="en-US" dirty="0" smtClean="0"/>
                    </a:p>
                  </a:txBody>
                  <a:tcPr/>
                </a:tc>
                <a:tc>
                  <a:txBody>
                    <a:bodyPr/>
                    <a:lstStyle/>
                    <a:p>
                      <a:pPr algn="ctr"/>
                      <a:r>
                        <a:rPr lang="en-US" dirty="0" smtClean="0"/>
                        <a:t>36</a:t>
                      </a:r>
                      <a:endParaRPr lang="en-US" dirty="0"/>
                    </a:p>
                  </a:txBody>
                  <a:tcPr/>
                </a:tc>
                <a:tc>
                  <a:txBody>
                    <a:bodyPr/>
                    <a:lstStyle/>
                    <a:p>
                      <a:pPr algn="ctr"/>
                      <a:r>
                        <a:rPr lang="en-US" dirty="0" smtClean="0"/>
                        <a:t>83</a:t>
                      </a:r>
                      <a:endParaRPr lang="en-US" dirty="0"/>
                    </a:p>
                  </a:txBody>
                  <a:tcPr/>
                </a:tc>
                <a:tc>
                  <a:txBody>
                    <a:bodyPr/>
                    <a:lstStyle/>
                    <a:p>
                      <a:pPr algn="ctr"/>
                      <a:r>
                        <a:rPr lang="en-US" dirty="0" smtClean="0"/>
                        <a:t>71</a:t>
                      </a:r>
                      <a:endParaRPr lang="en-US" dirty="0"/>
                    </a:p>
                  </a:txBody>
                  <a:tcPr/>
                </a:tc>
                <a:tc>
                  <a:txBody>
                    <a:bodyPr/>
                    <a:lstStyle/>
                    <a:p>
                      <a:pPr algn="ctr"/>
                      <a:r>
                        <a:rPr lang="en-US" dirty="0" smtClean="0"/>
                        <a:t>78</a:t>
                      </a:r>
                      <a:endParaRPr lang="en-US" dirty="0"/>
                    </a:p>
                  </a:txBody>
                  <a:tcPr/>
                </a:tc>
                <a:tc>
                  <a:txBody>
                    <a:bodyPr/>
                    <a:lstStyle/>
                    <a:p>
                      <a:pPr algn="ctr"/>
                      <a:r>
                        <a:rPr lang="en-US" dirty="0" smtClean="0"/>
                        <a:t>17</a:t>
                      </a:r>
                      <a:endParaRPr lang="en-US" dirty="0"/>
                    </a:p>
                  </a:txBody>
                  <a:tcPr/>
                </a:tc>
                <a:tc>
                  <a:txBody>
                    <a:bodyPr/>
                    <a:lstStyle/>
                    <a:p>
                      <a:pPr algn="ctr"/>
                      <a:r>
                        <a:rPr lang="en-US" dirty="0" smtClean="0"/>
                        <a:t>285</a:t>
                      </a:r>
                      <a:endParaRPr lang="en-US" dirty="0"/>
                    </a:p>
                  </a:txBody>
                  <a:tcPr/>
                </a:tc>
                <a:tc>
                  <a:txBody>
                    <a:bodyPr/>
                    <a:lstStyle/>
                    <a:p>
                      <a:pPr algn="ctr"/>
                      <a:r>
                        <a:rPr lang="en-US" dirty="0" smtClean="0"/>
                        <a:t>17.39%</a:t>
                      </a:r>
                      <a:endParaRPr lang="en-US" dirty="0"/>
                    </a:p>
                  </a:txBody>
                  <a:tcPr/>
                </a:tc>
                <a:extLst>
                  <a:ext uri="{0D108BD9-81ED-4DB2-BD59-A6C34878D82A}">
                    <a16:rowId xmlns:a16="http://schemas.microsoft.com/office/drawing/2014/main" val="4161426396"/>
                  </a:ext>
                </a:extLst>
              </a:tr>
              <a:tr h="658995">
                <a:tc>
                  <a:txBody>
                    <a:bodyPr/>
                    <a:lstStyle/>
                    <a:p>
                      <a:r>
                        <a:rPr lang="en-US" dirty="0" smtClean="0"/>
                        <a:t>Grade 11</a:t>
                      </a:r>
                      <a:endParaRPr lang="en-US" dirty="0"/>
                    </a:p>
                  </a:txBody>
                  <a:tcPr/>
                </a:tc>
                <a:tc>
                  <a:txBody>
                    <a:bodyPr/>
                    <a:lstStyle/>
                    <a:p>
                      <a:pPr algn="ctr"/>
                      <a:r>
                        <a:rPr lang="en-US" dirty="0" smtClean="0"/>
                        <a:t>23</a:t>
                      </a:r>
                      <a:endParaRPr lang="en-US" dirty="0"/>
                    </a:p>
                  </a:txBody>
                  <a:tcPr/>
                </a:tc>
                <a:tc>
                  <a:txBody>
                    <a:bodyPr/>
                    <a:lstStyle/>
                    <a:p>
                      <a:pPr algn="ctr"/>
                      <a:r>
                        <a:rPr lang="en-US" dirty="0" smtClean="0"/>
                        <a:t>78</a:t>
                      </a:r>
                      <a:endParaRPr lang="en-US" dirty="0"/>
                    </a:p>
                  </a:txBody>
                  <a:tcPr/>
                </a:tc>
                <a:tc>
                  <a:txBody>
                    <a:bodyPr/>
                    <a:lstStyle/>
                    <a:p>
                      <a:pPr algn="ctr"/>
                      <a:r>
                        <a:rPr lang="en-US" dirty="0" smtClean="0"/>
                        <a:t>81</a:t>
                      </a:r>
                      <a:endParaRPr lang="en-US" dirty="0"/>
                    </a:p>
                  </a:txBody>
                  <a:tcPr/>
                </a:tc>
                <a:tc>
                  <a:txBody>
                    <a:bodyPr/>
                    <a:lstStyle/>
                    <a:p>
                      <a:pPr algn="ctr"/>
                      <a:r>
                        <a:rPr lang="en-US" dirty="0" smtClean="0"/>
                        <a:t>63</a:t>
                      </a:r>
                      <a:endParaRPr lang="en-US" dirty="0"/>
                    </a:p>
                  </a:txBody>
                  <a:tcPr/>
                </a:tc>
                <a:tc>
                  <a:txBody>
                    <a:bodyPr/>
                    <a:lstStyle/>
                    <a:p>
                      <a:pPr algn="ctr"/>
                      <a:r>
                        <a:rPr lang="en-US" dirty="0" smtClean="0"/>
                        <a:t>20</a:t>
                      </a:r>
                      <a:endParaRPr lang="en-US" dirty="0"/>
                    </a:p>
                  </a:txBody>
                  <a:tcPr/>
                </a:tc>
                <a:tc>
                  <a:txBody>
                    <a:bodyPr/>
                    <a:lstStyle/>
                    <a:p>
                      <a:pPr algn="ctr"/>
                      <a:r>
                        <a:rPr lang="en-US" dirty="0" smtClean="0"/>
                        <a:t>265</a:t>
                      </a:r>
                      <a:endParaRPr lang="en-US" dirty="0"/>
                    </a:p>
                  </a:txBody>
                  <a:tcPr/>
                </a:tc>
                <a:tc>
                  <a:txBody>
                    <a:bodyPr/>
                    <a:lstStyle/>
                    <a:p>
                      <a:pPr algn="ctr"/>
                      <a:r>
                        <a:rPr lang="en-US" dirty="0" smtClean="0"/>
                        <a:t>16.17%</a:t>
                      </a:r>
                      <a:endParaRPr lang="en-US" dirty="0"/>
                    </a:p>
                  </a:txBody>
                  <a:tcPr/>
                </a:tc>
                <a:extLst>
                  <a:ext uri="{0D108BD9-81ED-4DB2-BD59-A6C34878D82A}">
                    <a16:rowId xmlns:a16="http://schemas.microsoft.com/office/drawing/2014/main" val="4114701920"/>
                  </a:ext>
                </a:extLst>
              </a:tr>
              <a:tr h="658995">
                <a:tc>
                  <a:txBody>
                    <a:bodyPr/>
                    <a:lstStyle/>
                    <a:p>
                      <a:r>
                        <a:rPr lang="en-US" dirty="0" smtClean="0"/>
                        <a:t>Grade 12</a:t>
                      </a:r>
                      <a:endParaRPr lang="en-US" dirty="0"/>
                    </a:p>
                  </a:txBody>
                  <a:tcPr/>
                </a:tc>
                <a:tc>
                  <a:txBody>
                    <a:bodyPr/>
                    <a:lstStyle/>
                    <a:p>
                      <a:pPr algn="ctr"/>
                      <a:r>
                        <a:rPr lang="en-US" dirty="0" smtClean="0"/>
                        <a:t>38</a:t>
                      </a:r>
                      <a:endParaRPr lang="en-US" dirty="0"/>
                    </a:p>
                  </a:txBody>
                  <a:tcPr/>
                </a:tc>
                <a:tc>
                  <a:txBody>
                    <a:bodyPr/>
                    <a:lstStyle/>
                    <a:p>
                      <a:pPr algn="ctr"/>
                      <a:r>
                        <a:rPr lang="en-US" dirty="0" smtClean="0"/>
                        <a:t>93</a:t>
                      </a:r>
                      <a:endParaRPr lang="en-US" dirty="0"/>
                    </a:p>
                  </a:txBody>
                  <a:tcPr/>
                </a:tc>
                <a:tc>
                  <a:txBody>
                    <a:bodyPr/>
                    <a:lstStyle/>
                    <a:p>
                      <a:pPr algn="ctr"/>
                      <a:r>
                        <a:rPr lang="en-US" dirty="0" smtClean="0"/>
                        <a:t>76</a:t>
                      </a:r>
                      <a:endParaRPr lang="en-US" dirty="0"/>
                    </a:p>
                  </a:txBody>
                  <a:tcPr/>
                </a:tc>
                <a:tc>
                  <a:txBody>
                    <a:bodyPr/>
                    <a:lstStyle/>
                    <a:p>
                      <a:pPr algn="ctr"/>
                      <a:r>
                        <a:rPr lang="en-US" dirty="0" smtClean="0"/>
                        <a:t>69</a:t>
                      </a:r>
                      <a:endParaRPr lang="en-US" dirty="0"/>
                    </a:p>
                  </a:txBody>
                  <a:tcPr/>
                </a:tc>
                <a:tc>
                  <a:txBody>
                    <a:bodyPr/>
                    <a:lstStyle/>
                    <a:p>
                      <a:pPr algn="ctr"/>
                      <a:r>
                        <a:rPr lang="en-US" dirty="0" smtClean="0"/>
                        <a:t>19</a:t>
                      </a:r>
                      <a:endParaRPr lang="en-US" dirty="0"/>
                    </a:p>
                  </a:txBody>
                  <a:tcPr/>
                </a:tc>
                <a:tc>
                  <a:txBody>
                    <a:bodyPr/>
                    <a:lstStyle/>
                    <a:p>
                      <a:pPr algn="ctr"/>
                      <a:r>
                        <a:rPr lang="en-US" dirty="0" smtClean="0"/>
                        <a:t>295</a:t>
                      </a:r>
                      <a:endParaRPr lang="en-US" dirty="0"/>
                    </a:p>
                  </a:txBody>
                  <a:tcPr/>
                </a:tc>
                <a:tc>
                  <a:txBody>
                    <a:bodyPr/>
                    <a:lstStyle/>
                    <a:p>
                      <a:pPr algn="ctr"/>
                      <a:r>
                        <a:rPr lang="en-US" dirty="0" smtClean="0"/>
                        <a:t>18.00%</a:t>
                      </a:r>
                      <a:endParaRPr lang="en-US" dirty="0"/>
                    </a:p>
                  </a:txBody>
                  <a:tcPr/>
                </a:tc>
                <a:extLst>
                  <a:ext uri="{0D108BD9-81ED-4DB2-BD59-A6C34878D82A}">
                    <a16:rowId xmlns:a16="http://schemas.microsoft.com/office/drawing/2014/main" val="681546461"/>
                  </a:ext>
                </a:extLst>
              </a:tr>
              <a:tr h="658995">
                <a:tc>
                  <a:txBody>
                    <a:bodyPr/>
                    <a:lstStyle/>
                    <a:p>
                      <a:r>
                        <a:rPr lang="en-US" dirty="0" smtClean="0"/>
                        <a:t>Total Students</a:t>
                      </a:r>
                      <a:endParaRPr lang="en-US" dirty="0"/>
                    </a:p>
                  </a:txBody>
                  <a:tcPr/>
                </a:tc>
                <a:tc>
                  <a:txBody>
                    <a:bodyPr/>
                    <a:lstStyle/>
                    <a:p>
                      <a:pPr algn="ctr"/>
                      <a:r>
                        <a:rPr lang="en-US" dirty="0" smtClean="0"/>
                        <a:t>175</a:t>
                      </a:r>
                      <a:endParaRPr lang="en-US" dirty="0"/>
                    </a:p>
                  </a:txBody>
                  <a:tcPr/>
                </a:tc>
                <a:tc>
                  <a:txBody>
                    <a:bodyPr/>
                    <a:lstStyle/>
                    <a:p>
                      <a:pPr algn="ctr"/>
                      <a:r>
                        <a:rPr lang="en-US" dirty="0" smtClean="0"/>
                        <a:t>518</a:t>
                      </a:r>
                      <a:endParaRPr lang="en-US" dirty="0"/>
                    </a:p>
                  </a:txBody>
                  <a:tcPr/>
                </a:tc>
                <a:tc>
                  <a:txBody>
                    <a:bodyPr/>
                    <a:lstStyle/>
                    <a:p>
                      <a:pPr algn="ctr"/>
                      <a:r>
                        <a:rPr lang="en-US" dirty="0" smtClean="0"/>
                        <a:t>450</a:t>
                      </a:r>
                      <a:endParaRPr lang="en-US" dirty="0"/>
                    </a:p>
                  </a:txBody>
                  <a:tcPr/>
                </a:tc>
                <a:tc>
                  <a:txBody>
                    <a:bodyPr/>
                    <a:lstStyle/>
                    <a:p>
                      <a:pPr algn="ctr"/>
                      <a:r>
                        <a:rPr lang="en-US" dirty="0" smtClean="0"/>
                        <a:t>409</a:t>
                      </a:r>
                      <a:endParaRPr lang="en-US" dirty="0"/>
                    </a:p>
                  </a:txBody>
                  <a:tcPr/>
                </a:tc>
                <a:tc>
                  <a:txBody>
                    <a:bodyPr/>
                    <a:lstStyle/>
                    <a:p>
                      <a:pPr algn="ctr"/>
                      <a:r>
                        <a:rPr lang="en-US" dirty="0" smtClean="0"/>
                        <a:t>87</a:t>
                      </a:r>
                      <a:endParaRPr lang="en-US" dirty="0"/>
                    </a:p>
                  </a:txBody>
                  <a:tcPr/>
                </a:tc>
                <a:tc>
                  <a:txBody>
                    <a:bodyPr/>
                    <a:lstStyle/>
                    <a:p>
                      <a:pPr algn="ctr"/>
                      <a:r>
                        <a:rPr lang="en-US" dirty="0" smtClean="0"/>
                        <a:t>1639</a:t>
                      </a:r>
                      <a:endParaRPr lang="en-US" dirty="0"/>
                    </a:p>
                  </a:txBody>
                  <a:tcPr/>
                </a:tc>
                <a:tc>
                  <a:txBody>
                    <a:bodyPr/>
                    <a:lstStyle/>
                    <a:p>
                      <a:pPr algn="ctr"/>
                      <a:r>
                        <a:rPr lang="en-US" dirty="0" smtClean="0"/>
                        <a:t>100%</a:t>
                      </a:r>
                      <a:endParaRPr lang="en-US" dirty="0"/>
                    </a:p>
                  </a:txBody>
                  <a:tcPr/>
                </a:tc>
                <a:extLst>
                  <a:ext uri="{0D108BD9-81ED-4DB2-BD59-A6C34878D82A}">
                    <a16:rowId xmlns:a16="http://schemas.microsoft.com/office/drawing/2014/main" val="1348545482"/>
                  </a:ext>
                </a:extLst>
              </a:tr>
              <a:tr h="658995">
                <a:tc>
                  <a:txBody>
                    <a:bodyPr/>
                    <a:lstStyle/>
                    <a:p>
                      <a:r>
                        <a:rPr lang="en-US" dirty="0" smtClean="0"/>
                        <a:t>% per</a:t>
                      </a:r>
                    </a:p>
                    <a:p>
                      <a:r>
                        <a:rPr lang="en-US" dirty="0" smtClean="0"/>
                        <a:t>Location</a:t>
                      </a:r>
                      <a:endParaRPr lang="en-US" dirty="0"/>
                    </a:p>
                  </a:txBody>
                  <a:tcPr/>
                </a:tc>
                <a:tc>
                  <a:txBody>
                    <a:bodyPr/>
                    <a:lstStyle/>
                    <a:p>
                      <a:pPr algn="ctr"/>
                      <a:r>
                        <a:rPr lang="en-US" dirty="0" smtClean="0"/>
                        <a:t>11%</a:t>
                      </a:r>
                      <a:endParaRPr lang="en-US" dirty="0"/>
                    </a:p>
                  </a:txBody>
                  <a:tcPr/>
                </a:tc>
                <a:tc>
                  <a:txBody>
                    <a:bodyPr/>
                    <a:lstStyle/>
                    <a:p>
                      <a:pPr algn="ctr"/>
                      <a:r>
                        <a:rPr lang="en-US" dirty="0" smtClean="0"/>
                        <a:t>32%</a:t>
                      </a:r>
                      <a:endParaRPr lang="en-US" dirty="0"/>
                    </a:p>
                  </a:txBody>
                  <a:tcPr/>
                </a:tc>
                <a:tc>
                  <a:txBody>
                    <a:bodyPr/>
                    <a:lstStyle/>
                    <a:p>
                      <a:pPr algn="ctr"/>
                      <a:r>
                        <a:rPr lang="en-US" dirty="0" smtClean="0"/>
                        <a:t>27%</a:t>
                      </a:r>
                      <a:endParaRPr lang="en-US" dirty="0"/>
                    </a:p>
                  </a:txBody>
                  <a:tcPr/>
                </a:tc>
                <a:tc>
                  <a:txBody>
                    <a:bodyPr/>
                    <a:lstStyle/>
                    <a:p>
                      <a:pPr algn="ctr"/>
                      <a:r>
                        <a:rPr lang="en-US" dirty="0" smtClean="0"/>
                        <a:t>25%</a:t>
                      </a:r>
                      <a:endParaRPr lang="en-US" dirty="0"/>
                    </a:p>
                  </a:txBody>
                  <a:tcPr/>
                </a:tc>
                <a:tc>
                  <a:txBody>
                    <a:bodyPr/>
                    <a:lstStyle/>
                    <a:p>
                      <a:pPr algn="ctr"/>
                      <a:r>
                        <a:rPr lang="en-US" dirty="0" smtClean="0"/>
                        <a:t>5%</a:t>
                      </a:r>
                      <a:endParaRPr lang="en-US" dirty="0"/>
                    </a:p>
                  </a:txBody>
                  <a:tcPr/>
                </a:tc>
                <a:tc>
                  <a:txBody>
                    <a:bodyPr/>
                    <a:lstStyle/>
                    <a:p>
                      <a:pPr algn="ctr"/>
                      <a:r>
                        <a:rPr lang="en-US" dirty="0" smtClean="0"/>
                        <a:t>100%</a:t>
                      </a:r>
                    </a:p>
                    <a:p>
                      <a:pPr algn="ctr"/>
                      <a:endParaRPr lang="en-US" dirty="0"/>
                    </a:p>
                  </a:txBody>
                  <a:tcPr/>
                </a:tc>
                <a:tc>
                  <a:txBody>
                    <a:bodyPr/>
                    <a:lstStyle/>
                    <a:p>
                      <a:pPr algn="ctr"/>
                      <a:endParaRPr lang="en-US" dirty="0"/>
                    </a:p>
                  </a:txBody>
                  <a:tcPr/>
                </a:tc>
                <a:extLst>
                  <a:ext uri="{0D108BD9-81ED-4DB2-BD59-A6C34878D82A}">
                    <a16:rowId xmlns:a16="http://schemas.microsoft.com/office/drawing/2014/main" val="674520454"/>
                  </a:ext>
                </a:extLst>
              </a:tr>
            </a:tbl>
          </a:graphicData>
        </a:graphic>
      </p:graphicFrame>
    </p:spTree>
    <p:extLst>
      <p:ext uri="{BB962C8B-B14F-4D97-AF65-F5344CB8AC3E}">
        <p14:creationId xmlns:p14="http://schemas.microsoft.com/office/powerpoint/2010/main" val="38643253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2021-2022 ENROLLMENT BY TOWNSHIP</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100901930"/>
              </p:ext>
            </p:extLst>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598543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9152" y="282932"/>
            <a:ext cx="10515600" cy="1239557"/>
          </a:xfrm>
        </p:spPr>
        <p:txBody>
          <a:bodyPr>
            <a:normAutofit fontScale="90000"/>
          </a:bodyPr>
          <a:lstStyle/>
          <a:p>
            <a:pPr algn="ctr"/>
            <a:r>
              <a:rPr lang="en-US" b="1" dirty="0" smtClean="0"/>
              <a:t>2021-2022</a:t>
            </a:r>
            <a:br>
              <a:rPr lang="en-US" b="1" dirty="0" smtClean="0"/>
            </a:br>
            <a:r>
              <a:rPr lang="en-US" b="1" dirty="0" smtClean="0"/>
              <a:t> </a:t>
            </a:r>
            <a:r>
              <a:rPr lang="en-US" b="1" dirty="0"/>
              <a:t>BUDGET HIGHLIGHTS </a:t>
            </a:r>
          </a:p>
        </p:txBody>
      </p:sp>
      <p:sp>
        <p:nvSpPr>
          <p:cNvPr id="3" name="Content Placeholder 2"/>
          <p:cNvSpPr>
            <a:spLocks noGrp="1"/>
          </p:cNvSpPr>
          <p:nvPr>
            <p:ph idx="1"/>
          </p:nvPr>
        </p:nvSpPr>
        <p:spPr>
          <a:xfrm>
            <a:off x="904125" y="1688788"/>
            <a:ext cx="10846085" cy="4801206"/>
          </a:xfrm>
        </p:spPr>
        <p:txBody>
          <a:bodyPr>
            <a:normAutofit/>
          </a:bodyPr>
          <a:lstStyle/>
          <a:p>
            <a:r>
              <a:rPr lang="en-US" sz="3000" dirty="0" smtClean="0"/>
              <a:t>2% Increase on  Tax Levy $457,545</a:t>
            </a:r>
          </a:p>
          <a:p>
            <a:r>
              <a:rPr lang="en-US" sz="3000" dirty="0" smtClean="0"/>
              <a:t>Lease purchase for technology upgrades</a:t>
            </a:r>
          </a:p>
          <a:p>
            <a:r>
              <a:rPr lang="en-US" sz="3000" dirty="0" smtClean="0"/>
              <a:t>Continue Development </a:t>
            </a:r>
            <a:r>
              <a:rPr lang="en-US" sz="3000" dirty="0"/>
              <a:t>of Career </a:t>
            </a:r>
            <a:r>
              <a:rPr lang="en-US" sz="3000" dirty="0" smtClean="0"/>
              <a:t>Pathways</a:t>
            </a:r>
          </a:p>
          <a:p>
            <a:r>
              <a:rPr lang="en-US" sz="3000" dirty="0" smtClean="0"/>
              <a:t>Maintain Middle School schedule to include Teams to help support student achievement</a:t>
            </a:r>
          </a:p>
          <a:p>
            <a:r>
              <a:rPr lang="en-US" sz="3000" dirty="0"/>
              <a:t>Tuition Credit Adjustment of ($106,382) for Warren County Vocational </a:t>
            </a:r>
            <a:r>
              <a:rPr lang="en-US" sz="3000" dirty="0" smtClean="0"/>
              <a:t>School</a:t>
            </a:r>
          </a:p>
          <a:p>
            <a:r>
              <a:rPr lang="en-US" sz="3000" dirty="0" smtClean="0"/>
              <a:t>Use of Cares Funding to address student learning loss</a:t>
            </a:r>
            <a:endParaRPr lang="en-US" sz="3000" dirty="0"/>
          </a:p>
        </p:txBody>
      </p:sp>
    </p:spTree>
    <p:extLst>
      <p:ext uri="{BB962C8B-B14F-4D97-AF65-F5344CB8AC3E}">
        <p14:creationId xmlns:p14="http://schemas.microsoft.com/office/powerpoint/2010/main" val="28129827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2236" y="413502"/>
            <a:ext cx="10515600" cy="1279085"/>
          </a:xfrm>
        </p:spPr>
        <p:txBody>
          <a:bodyPr/>
          <a:lstStyle/>
          <a:p>
            <a:pPr algn="ctr"/>
            <a:r>
              <a:rPr lang="en-US" dirty="0"/>
              <a:t>2</a:t>
            </a:r>
            <a:r>
              <a:rPr lang="en-US" dirty="0" smtClean="0"/>
              <a:t>020-2021 PROJECTS</a:t>
            </a:r>
            <a:endParaRPr lang="en-US" dirty="0"/>
          </a:p>
        </p:txBody>
      </p:sp>
      <p:sp>
        <p:nvSpPr>
          <p:cNvPr id="3" name="Content Placeholder 2"/>
          <p:cNvSpPr>
            <a:spLocks noGrp="1"/>
          </p:cNvSpPr>
          <p:nvPr>
            <p:ph idx="1"/>
          </p:nvPr>
        </p:nvSpPr>
        <p:spPr>
          <a:xfrm>
            <a:off x="1256412" y="1646580"/>
            <a:ext cx="2828189" cy="527156"/>
          </a:xfrm>
        </p:spPr>
        <p:txBody>
          <a:bodyPr>
            <a:normAutofit fontScale="32500" lnSpcReduction="20000"/>
          </a:bodyPr>
          <a:lstStyle/>
          <a:p>
            <a:pPr marL="0" indent="0">
              <a:buNone/>
            </a:pPr>
            <a:r>
              <a:rPr lang="en-US" dirty="0"/>
              <a:t> </a:t>
            </a:r>
            <a:r>
              <a:rPr lang="en-US" dirty="0" smtClean="0"/>
              <a:t>      </a:t>
            </a:r>
            <a:endParaRPr lang="en-US" dirty="0"/>
          </a:p>
          <a:p>
            <a:pPr marL="0" indent="0">
              <a:buNone/>
            </a:pPr>
            <a:r>
              <a:rPr lang="en-US" sz="5500" dirty="0" smtClean="0"/>
              <a:t>Before</a:t>
            </a:r>
            <a:endParaRPr lang="en-US" sz="5500" dirty="0"/>
          </a:p>
        </p:txBody>
      </p:sp>
      <p:sp>
        <p:nvSpPr>
          <p:cNvPr id="4" name="Rectangle 3"/>
          <p:cNvSpPr/>
          <p:nvPr/>
        </p:nvSpPr>
        <p:spPr>
          <a:xfrm>
            <a:off x="3945769" y="1299728"/>
            <a:ext cx="4392710" cy="523220"/>
          </a:xfrm>
          <a:prstGeom prst="rect">
            <a:avLst/>
          </a:prstGeom>
        </p:spPr>
        <p:txBody>
          <a:bodyPr wrap="square">
            <a:spAutoFit/>
          </a:bodyPr>
          <a:lstStyle/>
          <a:p>
            <a:r>
              <a:rPr lang="en-US" sz="2800" dirty="0" smtClean="0"/>
              <a:t>Decommission of Dam </a:t>
            </a:r>
            <a:endParaRPr lang="en-US" sz="2800"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552441" y="2263892"/>
            <a:ext cx="4016315" cy="4096725"/>
          </a:xfrm>
          <a:prstGeom prst="rect">
            <a:avLst/>
          </a:prstGeom>
        </p:spPr>
      </p:pic>
      <p:sp>
        <p:nvSpPr>
          <p:cNvPr id="5" name="TextBox 4"/>
          <p:cNvSpPr txBox="1"/>
          <p:nvPr/>
        </p:nvSpPr>
        <p:spPr>
          <a:xfrm>
            <a:off x="6390751" y="1822948"/>
            <a:ext cx="2039815" cy="369332"/>
          </a:xfrm>
          <a:prstGeom prst="rect">
            <a:avLst/>
          </a:prstGeom>
          <a:noFill/>
        </p:spPr>
        <p:txBody>
          <a:bodyPr wrap="square" rtlCol="0">
            <a:spAutoFit/>
          </a:bodyPr>
          <a:lstStyle/>
          <a:p>
            <a:r>
              <a:rPr lang="en-US" dirty="0" smtClean="0"/>
              <a:t>After</a:t>
            </a:r>
            <a:endParaRPr lang="en-US" dirty="0"/>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49521" y="2304097"/>
            <a:ext cx="3942302" cy="2910997"/>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88923" y="3687745"/>
            <a:ext cx="3868616" cy="2969621"/>
          </a:xfrm>
          <a:prstGeom prst="rect">
            <a:avLst/>
          </a:prstGeom>
        </p:spPr>
      </p:pic>
    </p:spTree>
    <p:extLst>
      <p:ext uri="{BB962C8B-B14F-4D97-AF65-F5344CB8AC3E}">
        <p14:creationId xmlns:p14="http://schemas.microsoft.com/office/powerpoint/2010/main" val="42057324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COVID 19 SAFETY PROTOCOLS</a:t>
            </a:r>
            <a:endParaRPr lang="en-US" dirty="0"/>
          </a:p>
        </p:txBody>
      </p:sp>
      <p:sp>
        <p:nvSpPr>
          <p:cNvPr id="5" name="Text Placeholder 4"/>
          <p:cNvSpPr>
            <a:spLocks noGrp="1"/>
          </p:cNvSpPr>
          <p:nvPr>
            <p:ph type="body" idx="1"/>
          </p:nvPr>
        </p:nvSpPr>
        <p:spPr>
          <a:xfrm>
            <a:off x="387612" y="1895311"/>
            <a:ext cx="4757143" cy="823912"/>
          </a:xfrm>
        </p:spPr>
        <p:txBody>
          <a:bodyPr>
            <a:noAutofit/>
          </a:bodyPr>
          <a:lstStyle/>
          <a:p>
            <a:pPr algn="ctr"/>
            <a:r>
              <a:rPr lang="en-US" sz="2800" b="0" dirty="0" smtClean="0"/>
              <a:t>Electrostatic Sprayers for sanitizing &amp; disinfecting</a:t>
            </a:r>
            <a:endParaRPr lang="en-US" sz="2800" b="0" dirty="0"/>
          </a:p>
        </p:txBody>
      </p:sp>
      <p:pic>
        <p:nvPicPr>
          <p:cNvPr id="11" name="Content Placeholder 10"/>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038631" y="3185327"/>
            <a:ext cx="2431632" cy="1678220"/>
          </a:xfrm>
        </p:spPr>
      </p:pic>
      <p:sp>
        <p:nvSpPr>
          <p:cNvPr id="6" name="Text Placeholder 5"/>
          <p:cNvSpPr>
            <a:spLocks noGrp="1"/>
          </p:cNvSpPr>
          <p:nvPr>
            <p:ph type="body" sz="quarter" idx="3"/>
          </p:nvPr>
        </p:nvSpPr>
        <p:spPr>
          <a:xfrm>
            <a:off x="8026496" y="1634414"/>
            <a:ext cx="3721143" cy="411956"/>
          </a:xfrm>
        </p:spPr>
        <p:txBody>
          <a:bodyPr>
            <a:noAutofit/>
          </a:bodyPr>
          <a:lstStyle/>
          <a:p>
            <a:r>
              <a:rPr lang="en-US" sz="2800" b="0" dirty="0" smtClean="0"/>
              <a:t>Hand Sanitizing Stations</a:t>
            </a:r>
            <a:endParaRPr lang="en-US" sz="2800" b="0" dirty="0"/>
          </a:p>
        </p:txBody>
      </p:sp>
      <p:pic>
        <p:nvPicPr>
          <p:cNvPr id="8" name="Content Placeholder 7"/>
          <p:cNvPicPr>
            <a:picLocks noGrp="1" noChangeAspect="1"/>
          </p:cNvPicPr>
          <p:nvPr>
            <p:ph sz="quarter" idx="4"/>
          </p:nvPr>
        </p:nvPicPr>
        <p:blipFill rotWithShape="1">
          <a:blip r:embed="rId4">
            <a:extLst>
              <a:ext uri="{28A0092B-C50C-407E-A947-70E740481C1C}">
                <a14:useLocalDpi xmlns:a14="http://schemas.microsoft.com/office/drawing/2010/main" val="0"/>
              </a:ext>
            </a:extLst>
          </a:blip>
          <a:srcRect l="-25107" t="-15268" r="12202" b="3731"/>
          <a:stretch/>
        </p:blipFill>
        <p:spPr>
          <a:xfrm>
            <a:off x="6848509" y="1690688"/>
            <a:ext cx="3802743" cy="3150844"/>
          </a:xfr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979" y="2950745"/>
            <a:ext cx="3367314" cy="2525486"/>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8630" y="4923571"/>
            <a:ext cx="2431631" cy="1593621"/>
          </a:xfrm>
          <a:prstGeom prst="rect">
            <a:avLst/>
          </a:prstGeom>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535886" y="4863426"/>
            <a:ext cx="2452914" cy="1839686"/>
          </a:xfrm>
          <a:prstGeom prst="rect">
            <a:avLst/>
          </a:prstGeom>
        </p:spPr>
      </p:pic>
    </p:spTree>
    <p:extLst>
      <p:ext uri="{BB962C8B-B14F-4D97-AF65-F5344CB8AC3E}">
        <p14:creationId xmlns:p14="http://schemas.microsoft.com/office/powerpoint/2010/main" val="18413954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COVID 19 SAFETY PROTOCOLS </a:t>
            </a:r>
            <a:r>
              <a:rPr lang="en-US" dirty="0" err="1" smtClean="0"/>
              <a:t>Con’t</a:t>
            </a:r>
            <a:endParaRPr lang="en-US" dirty="0"/>
          </a:p>
        </p:txBody>
      </p:sp>
      <p:sp>
        <p:nvSpPr>
          <p:cNvPr id="3" name="Content Placeholder 2"/>
          <p:cNvSpPr>
            <a:spLocks noGrp="1"/>
          </p:cNvSpPr>
          <p:nvPr>
            <p:ph idx="1"/>
          </p:nvPr>
        </p:nvSpPr>
        <p:spPr>
          <a:xfrm>
            <a:off x="426219" y="1327664"/>
            <a:ext cx="4597958" cy="1245996"/>
          </a:xfrm>
        </p:spPr>
        <p:txBody>
          <a:bodyPr>
            <a:normAutofit/>
          </a:bodyPr>
          <a:lstStyle/>
          <a:p>
            <a:pPr marL="0" indent="0">
              <a:buNone/>
            </a:pPr>
            <a:r>
              <a:rPr lang="en-US" dirty="0" smtClean="0"/>
              <a:t>				      Water Bottle Filling Stations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0273" y="2421653"/>
            <a:ext cx="5117962" cy="4069581"/>
          </a:xfrm>
          <a:prstGeom prst="rect">
            <a:avLst/>
          </a:prstGeom>
        </p:spPr>
      </p:pic>
      <p:sp>
        <p:nvSpPr>
          <p:cNvPr id="8" name="TextBox 7"/>
          <p:cNvSpPr txBox="1"/>
          <p:nvPr/>
        </p:nvSpPr>
        <p:spPr>
          <a:xfrm>
            <a:off x="6785706" y="1732064"/>
            <a:ext cx="4607095" cy="800219"/>
          </a:xfrm>
          <a:prstGeom prst="rect">
            <a:avLst/>
          </a:prstGeom>
          <a:noFill/>
        </p:spPr>
        <p:txBody>
          <a:bodyPr wrap="none" rtlCol="0">
            <a:spAutoFit/>
          </a:bodyPr>
          <a:lstStyle/>
          <a:p>
            <a:r>
              <a:rPr lang="en-US" sz="2800" dirty="0" smtClean="0"/>
              <a:t>Thermal Scan Camera Systems</a:t>
            </a:r>
          </a:p>
          <a:p>
            <a:endParaRPr lang="en-US" dirty="0"/>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2514" y="2421654"/>
            <a:ext cx="5529419" cy="4147064"/>
          </a:xfrm>
          <a:prstGeom prst="rect">
            <a:avLst/>
          </a:prstGeom>
        </p:spPr>
      </p:pic>
    </p:spTree>
    <p:extLst>
      <p:ext uri="{BB962C8B-B14F-4D97-AF65-F5344CB8AC3E}">
        <p14:creationId xmlns:p14="http://schemas.microsoft.com/office/powerpoint/2010/main" val="28297658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COVID 19 SAFETY PROTOCOLS </a:t>
            </a:r>
            <a:r>
              <a:rPr lang="en-US" dirty="0" err="1"/>
              <a:t>Con’t</a:t>
            </a:r>
            <a:endParaRPr lang="en-US" dirty="0"/>
          </a:p>
        </p:txBody>
      </p:sp>
      <p:sp>
        <p:nvSpPr>
          <p:cNvPr id="3" name="Text Placeholder 2"/>
          <p:cNvSpPr>
            <a:spLocks noGrp="1"/>
          </p:cNvSpPr>
          <p:nvPr>
            <p:ph type="body" idx="1"/>
          </p:nvPr>
        </p:nvSpPr>
        <p:spPr>
          <a:xfrm>
            <a:off x="449202" y="1269207"/>
            <a:ext cx="5157787" cy="823912"/>
          </a:xfrm>
        </p:spPr>
        <p:txBody>
          <a:bodyPr>
            <a:normAutofit/>
          </a:bodyPr>
          <a:lstStyle/>
          <a:p>
            <a:r>
              <a:rPr lang="en-US" sz="2800" b="0" dirty="0" smtClean="0"/>
              <a:t>PPE</a:t>
            </a:r>
            <a:endParaRPr lang="en-US" sz="2800" b="0" dirty="0"/>
          </a:p>
        </p:txBody>
      </p:sp>
      <p:pic>
        <p:nvPicPr>
          <p:cNvPr id="9" name="Content Placeholder 8"/>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223405" y="5230289"/>
            <a:ext cx="1980683" cy="1627711"/>
          </a:xfrm>
        </p:spPr>
      </p:pic>
      <p:sp>
        <p:nvSpPr>
          <p:cNvPr id="5" name="Text Placeholder 4"/>
          <p:cNvSpPr>
            <a:spLocks noGrp="1"/>
          </p:cNvSpPr>
          <p:nvPr>
            <p:ph type="body" sz="quarter" idx="3"/>
          </p:nvPr>
        </p:nvSpPr>
        <p:spPr/>
        <p:txBody>
          <a:bodyPr/>
          <a:lstStyle/>
          <a:p>
            <a:r>
              <a:rPr lang="en-US" sz="2800" b="0" dirty="0"/>
              <a:t>Tents for Social Distancing</a:t>
            </a:r>
          </a:p>
          <a:p>
            <a:endParaRPr lang="en-US" dirty="0"/>
          </a:p>
        </p:txBody>
      </p:sp>
      <p:pic>
        <p:nvPicPr>
          <p:cNvPr id="10" name="Content Placeholder 9"/>
          <p:cNvPicPr>
            <a:picLocks noGrp="1" noChangeAspect="1"/>
          </p:cNvPicPr>
          <p:nvPr>
            <p:ph sz="quarter" idx="4"/>
          </p:nvPr>
        </p:nvPicPr>
        <p:blipFill>
          <a:blip r:embed="rId4" cstate="print">
            <a:extLst>
              <a:ext uri="{28A0092B-C50C-407E-A947-70E740481C1C}">
                <a14:useLocalDpi xmlns:a14="http://schemas.microsoft.com/office/drawing/2010/main" val="0"/>
              </a:ext>
            </a:extLst>
          </a:blip>
          <a:stretch>
            <a:fillRect/>
          </a:stretch>
        </p:blipFill>
        <p:spPr>
          <a:xfrm>
            <a:off x="251745" y="2380311"/>
            <a:ext cx="1952343" cy="1464257"/>
          </a:xfrm>
        </p:spPr>
      </p:pic>
      <p:sp>
        <p:nvSpPr>
          <p:cNvPr id="8" name="Rectangle 7"/>
          <p:cNvSpPr/>
          <p:nvPr/>
        </p:nvSpPr>
        <p:spPr>
          <a:xfrm>
            <a:off x="1257706" y="1409062"/>
            <a:ext cx="3832810" cy="923330"/>
          </a:xfrm>
          <a:prstGeom prst="rect">
            <a:avLst/>
          </a:prstGeom>
        </p:spPr>
        <p:txBody>
          <a:bodyPr wrap="square">
            <a:spAutoFit/>
          </a:bodyPr>
          <a:lstStyle/>
          <a:p>
            <a:r>
              <a:rPr lang="en-US" dirty="0"/>
              <a:t>M</a:t>
            </a:r>
            <a:r>
              <a:rPr lang="en-US" dirty="0" smtClean="0"/>
              <a:t>asks</a:t>
            </a:r>
            <a:r>
              <a:rPr lang="en-US" dirty="0"/>
              <a:t>, </a:t>
            </a:r>
            <a:r>
              <a:rPr lang="en-US" dirty="0" smtClean="0"/>
              <a:t>Gloves</a:t>
            </a:r>
            <a:r>
              <a:rPr lang="en-US" dirty="0"/>
              <a:t>, </a:t>
            </a:r>
            <a:r>
              <a:rPr lang="en-US" dirty="0" smtClean="0"/>
              <a:t>Wipes</a:t>
            </a:r>
            <a:endParaRPr lang="en-US" dirty="0"/>
          </a:p>
          <a:p>
            <a:r>
              <a:rPr lang="en-US" dirty="0"/>
              <a:t>Face Shields</a:t>
            </a:r>
          </a:p>
          <a:p>
            <a:r>
              <a:rPr lang="en-US" dirty="0"/>
              <a:t>Desk Shields	</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7910" y="3894028"/>
            <a:ext cx="2016178" cy="1512134"/>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43200" y="5406162"/>
            <a:ext cx="1969476" cy="1330048"/>
          </a:xfrm>
          <a:prstGeom prst="rect">
            <a:avLst/>
          </a:prstGeom>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3405" y="3001353"/>
            <a:ext cx="1156677" cy="867508"/>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61766" y="2354579"/>
            <a:ext cx="2468510" cy="2875710"/>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28044" y="2380311"/>
            <a:ext cx="5527344" cy="4100876"/>
          </a:xfrm>
          <a:prstGeom prst="rect">
            <a:avLst/>
          </a:prstGeom>
        </p:spPr>
      </p:pic>
    </p:spTree>
    <p:extLst>
      <p:ext uri="{BB962C8B-B14F-4D97-AF65-F5344CB8AC3E}">
        <p14:creationId xmlns:p14="http://schemas.microsoft.com/office/powerpoint/2010/main" val="36726872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5556" y="1455087"/>
            <a:ext cx="4450712" cy="1325563"/>
          </a:xfrm>
        </p:spPr>
        <p:txBody>
          <a:bodyPr>
            <a:noAutofit/>
          </a:bodyPr>
          <a:lstStyle/>
          <a:p>
            <a:pPr algn="ctr"/>
            <a:r>
              <a:rPr lang="en-US" sz="2800" b="1" dirty="0">
                <a:latin typeface="+mn-lt"/>
              </a:rPr>
              <a:t>Warren Hills robotics club thinks outside box, raises thousands to produce PPE</a:t>
            </a:r>
            <a:br>
              <a:rPr lang="en-US" sz="2800" b="1" dirty="0">
                <a:latin typeface="+mn-lt"/>
              </a:rPr>
            </a:br>
            <a:endParaRPr lang="en-US" sz="2800" b="1" dirty="0">
              <a:latin typeface="+mn-lt"/>
            </a:endParaRPr>
          </a:p>
        </p:txBody>
      </p:sp>
      <p:sp>
        <p:nvSpPr>
          <p:cNvPr id="3" name="Text Placeholder 2"/>
          <p:cNvSpPr>
            <a:spLocks noGrp="1"/>
          </p:cNvSpPr>
          <p:nvPr>
            <p:ph type="body" idx="1"/>
          </p:nvPr>
        </p:nvSpPr>
        <p:spPr>
          <a:xfrm>
            <a:off x="2636598" y="150235"/>
            <a:ext cx="7281126" cy="823912"/>
          </a:xfrm>
        </p:spPr>
        <p:txBody>
          <a:bodyPr>
            <a:normAutofit fontScale="85000" lnSpcReduction="10000"/>
          </a:bodyPr>
          <a:lstStyle/>
          <a:p>
            <a:r>
              <a:rPr lang="en-US" sz="4000" b="0" dirty="0" smtClean="0">
                <a:solidFill>
                  <a:schemeClr val="accent5"/>
                </a:solidFill>
              </a:rPr>
              <a:t>WARREN HILLS HELPS THE COMMUNITY</a:t>
            </a:r>
            <a:endParaRPr lang="en-US" sz="4000" b="0" dirty="0">
              <a:solidFill>
                <a:schemeClr val="accent5"/>
              </a:solidFill>
            </a:endParaRPr>
          </a:p>
        </p:txBody>
      </p:sp>
      <p:sp>
        <p:nvSpPr>
          <p:cNvPr id="5" name="Text Placeholder 4"/>
          <p:cNvSpPr>
            <a:spLocks noGrp="1"/>
          </p:cNvSpPr>
          <p:nvPr>
            <p:ph type="body" sz="quarter" idx="3"/>
          </p:nvPr>
        </p:nvSpPr>
        <p:spPr>
          <a:xfrm>
            <a:off x="6855488" y="1316334"/>
            <a:ext cx="5183188" cy="2685945"/>
          </a:xfrm>
        </p:spPr>
        <p:txBody>
          <a:bodyPr>
            <a:noAutofit/>
          </a:bodyPr>
          <a:lstStyle/>
          <a:p>
            <a:pPr algn="ctr" fontAlgn="base"/>
            <a:endParaRPr lang="en-US" sz="1800" dirty="0" smtClean="0"/>
          </a:p>
          <a:p>
            <a:pPr algn="ctr" fontAlgn="base"/>
            <a:endParaRPr lang="en-US" sz="1800" dirty="0"/>
          </a:p>
          <a:p>
            <a:pPr algn="ctr" fontAlgn="base"/>
            <a:r>
              <a:rPr lang="en-US" sz="1800" dirty="0"/>
              <a:t>Warren County high school distributes 7K face shields for emergency responders in coronavirus pandemic</a:t>
            </a:r>
          </a:p>
          <a:p>
            <a:pPr fontAlgn="base"/>
            <a:r>
              <a:rPr lang="en-US" sz="1600" b="0" dirty="0"/>
              <a:t>Built through a partnership between Warren Hills Regional and Mount Olive high schools, 7,000 face shields are distributed Saturday, April 11, 2020, at Warren Hills in Washington Township to Washington Township and New Jersey State police, Washington Emergency Squad and the Warren County Office of Emergency Management.</a:t>
            </a:r>
          </a:p>
          <a:p>
            <a:endParaRPr lang="en-US" sz="1600" dirty="0"/>
          </a:p>
        </p:txBody>
      </p:sp>
      <p:pic>
        <p:nvPicPr>
          <p:cNvPr id="1026" name="Picture 2" descr="Warren Hills robotics"/>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1275556" y="2918619"/>
            <a:ext cx="428625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uilt through a partnership between Warren Hills Regional and Mount Olive high schools, 7,000 face shields are distributed Saturday, April 11, 2020, at Warren Hills in Washington Township to Washington Township and New Jersey State police, Washington Emergency Squad and the Warren County Office of Emergency Management."/>
          <p:cNvPicPr>
            <a:picLocks noGrp="1" noChangeAspect="1" noChangeArrowheads="1"/>
          </p:cNvPicPr>
          <p:nvPr>
            <p:ph sz="quarter" idx="4"/>
          </p:nvPr>
        </p:nvPicPr>
        <p:blipFill>
          <a:blip r:embed="rId4">
            <a:extLst>
              <a:ext uri="{28A0092B-C50C-407E-A947-70E740481C1C}">
                <a14:useLocalDpi xmlns:a14="http://schemas.microsoft.com/office/drawing/2010/main" val="0"/>
              </a:ext>
            </a:extLst>
          </a:blip>
          <a:srcRect/>
          <a:stretch>
            <a:fillRect/>
          </a:stretch>
        </p:blipFill>
        <p:spPr bwMode="auto">
          <a:xfrm>
            <a:off x="7335296" y="3698027"/>
            <a:ext cx="3925083" cy="2943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48435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7" y="457201"/>
            <a:ext cx="10215205" cy="1332346"/>
          </a:xfrm>
        </p:spPr>
        <p:txBody>
          <a:bodyPr>
            <a:normAutofit fontScale="90000"/>
          </a:bodyPr>
          <a:lstStyle/>
          <a:p>
            <a:pPr algn="ctr"/>
            <a:r>
              <a:rPr lang="en-US" sz="3600" b="1" dirty="0" smtClean="0"/>
              <a:t>DISTRICT CAPITAL PROJECTS</a:t>
            </a:r>
            <a:br>
              <a:rPr lang="en-US" sz="3600" b="1" dirty="0" smtClean="0"/>
            </a:br>
            <a:r>
              <a:rPr lang="en-US" sz="3600" b="1" dirty="0" smtClean="0"/>
              <a:t>2021-2022</a:t>
            </a:r>
            <a:br>
              <a:rPr lang="en-US" sz="3600" b="1" dirty="0" smtClean="0"/>
            </a:br>
            <a:endParaRPr lang="en-US" sz="3600" b="1" dirty="0"/>
          </a:p>
        </p:txBody>
      </p:sp>
      <p:sp>
        <p:nvSpPr>
          <p:cNvPr id="12" name="Text Placeholder 11"/>
          <p:cNvSpPr>
            <a:spLocks noGrp="1"/>
          </p:cNvSpPr>
          <p:nvPr>
            <p:ph type="body" sz="half" idx="2"/>
          </p:nvPr>
        </p:nvSpPr>
        <p:spPr>
          <a:xfrm>
            <a:off x="749352" y="1242830"/>
            <a:ext cx="4455694" cy="1125415"/>
          </a:xfrm>
        </p:spPr>
        <p:txBody>
          <a:bodyPr>
            <a:normAutofit/>
          </a:bodyPr>
          <a:lstStyle/>
          <a:p>
            <a:r>
              <a:rPr lang="en-US" sz="2800" dirty="0"/>
              <a:t>Excel Building Renovation</a:t>
            </a:r>
          </a:p>
        </p:txBody>
      </p:sp>
      <p:sp>
        <p:nvSpPr>
          <p:cNvPr id="7" name="TextBox 6"/>
          <p:cNvSpPr txBox="1"/>
          <p:nvPr/>
        </p:nvSpPr>
        <p:spPr>
          <a:xfrm>
            <a:off x="4957911" y="2368245"/>
            <a:ext cx="3032448" cy="369332"/>
          </a:xfrm>
          <a:prstGeom prst="rect">
            <a:avLst/>
          </a:prstGeom>
          <a:noFill/>
        </p:spPr>
        <p:txBody>
          <a:bodyPr wrap="square" rtlCol="0">
            <a:spAutoFit/>
          </a:bodyPr>
          <a:lstStyle/>
          <a:p>
            <a:pPr algn="ctr"/>
            <a:r>
              <a:rPr lang="en-US" dirty="0" smtClean="0"/>
              <a:t> </a:t>
            </a:r>
            <a:endParaRPr lang="en-US" dirty="0"/>
          </a:p>
        </p:txBody>
      </p:sp>
      <p:pic>
        <p:nvPicPr>
          <p:cNvPr id="4" name="Picture 3"/>
          <p:cNvPicPr>
            <a:picLocks noChangeAspect="1"/>
          </p:cNvPicPr>
          <p:nvPr/>
        </p:nvPicPr>
        <p:blipFill>
          <a:blip r:embed="rId3"/>
          <a:stretch>
            <a:fillRect/>
          </a:stretch>
        </p:blipFill>
        <p:spPr>
          <a:xfrm>
            <a:off x="2211372" y="7676422"/>
            <a:ext cx="4867470" cy="2737952"/>
          </a:xfrm>
          <a:prstGeom prst="rect">
            <a:avLst/>
          </a:prstGeom>
        </p:spPr>
      </p:pic>
      <p:pic>
        <p:nvPicPr>
          <p:cNvPr id="8" name="Content Placeholder 4"/>
          <p:cNvPicPr>
            <a:picLocks noGrp="1" noChangeAspect="1"/>
          </p:cNvPicPr>
          <p:nvPr>
            <p:ph type="pic" idx="1"/>
          </p:nvPr>
        </p:nvPicPr>
        <p:blipFill>
          <a:blip r:embed="rId4">
            <a:extLst>
              <a:ext uri="{28A0092B-C50C-407E-A947-70E740481C1C}">
                <a14:useLocalDpi xmlns:a14="http://schemas.microsoft.com/office/drawing/2010/main" val="0"/>
              </a:ext>
            </a:extLst>
          </a:blip>
          <a:srcRect l="2508" r="2508"/>
          <a:stretch>
            <a:fillRect/>
          </a:stretch>
        </p:blipFill>
        <p:spPr>
          <a:xfrm>
            <a:off x="381837" y="1789547"/>
            <a:ext cx="5737610" cy="4873625"/>
          </a:xfrm>
          <a:prstGeom prst="rect">
            <a:avLst/>
          </a:prstGeom>
        </p:spPr>
      </p:pic>
      <p:sp>
        <p:nvSpPr>
          <p:cNvPr id="5" name="TextBox 4"/>
          <p:cNvSpPr txBox="1"/>
          <p:nvPr/>
        </p:nvSpPr>
        <p:spPr>
          <a:xfrm>
            <a:off x="7441708" y="1242830"/>
            <a:ext cx="3205424" cy="523220"/>
          </a:xfrm>
          <a:prstGeom prst="rect">
            <a:avLst/>
          </a:prstGeom>
          <a:noFill/>
        </p:spPr>
        <p:txBody>
          <a:bodyPr wrap="square" rtlCol="0">
            <a:spAutoFit/>
          </a:bodyPr>
          <a:lstStyle/>
          <a:p>
            <a:r>
              <a:rPr lang="en-US" sz="2800" dirty="0" smtClean="0"/>
              <a:t>Boiler Replacement</a:t>
            </a:r>
            <a:endParaRPr lang="en-US" sz="2800" dirty="0"/>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77398" y="1789547"/>
            <a:ext cx="5380140" cy="4873625"/>
          </a:xfrm>
          <a:prstGeom prst="rect">
            <a:avLst/>
          </a:prstGeom>
        </p:spPr>
      </p:pic>
    </p:spTree>
    <p:extLst>
      <p:ext uri="{BB962C8B-B14F-4D97-AF65-F5344CB8AC3E}">
        <p14:creationId xmlns:p14="http://schemas.microsoft.com/office/powerpoint/2010/main" val="20199983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t>DISTRICT CAPITAL PROJECTS</a:t>
            </a:r>
            <a:br>
              <a:rPr lang="en-US" b="1" dirty="0"/>
            </a:br>
            <a:r>
              <a:rPr lang="en-US" b="1" dirty="0"/>
              <a:t>2021-2022</a:t>
            </a:r>
            <a:br>
              <a:rPr lang="en-US" b="1" dirty="0"/>
            </a:br>
            <a:endParaRPr lang="en-US" dirty="0"/>
          </a:p>
        </p:txBody>
      </p:sp>
      <p:sp>
        <p:nvSpPr>
          <p:cNvPr id="4" name="Text Placeholder 3"/>
          <p:cNvSpPr>
            <a:spLocks noGrp="1"/>
          </p:cNvSpPr>
          <p:nvPr>
            <p:ph type="body" idx="1"/>
          </p:nvPr>
        </p:nvSpPr>
        <p:spPr>
          <a:xfrm flipV="1">
            <a:off x="388372" y="1690688"/>
            <a:ext cx="5635834" cy="479285"/>
          </a:xfrm>
        </p:spPr>
        <p:txBody>
          <a:bodyPr>
            <a:normAutofit/>
          </a:bodyPr>
          <a:lstStyle/>
          <a:p>
            <a:endParaRPr lang="en-US" sz="2800" dirty="0" smtClean="0"/>
          </a:p>
          <a:p>
            <a:endParaRPr lang="en-US" dirty="0"/>
          </a:p>
        </p:txBody>
      </p:sp>
      <p:pic>
        <p:nvPicPr>
          <p:cNvPr id="5" name="Picture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961150" y="2505075"/>
            <a:ext cx="4915062" cy="3684588"/>
          </a:xfrm>
        </p:spPr>
      </p:pic>
      <p:sp>
        <p:nvSpPr>
          <p:cNvPr id="6" name="Text Placeholder 5"/>
          <p:cNvSpPr>
            <a:spLocks noGrp="1"/>
          </p:cNvSpPr>
          <p:nvPr>
            <p:ph type="body" sz="quarter" idx="3"/>
          </p:nvPr>
        </p:nvSpPr>
        <p:spPr>
          <a:xfrm>
            <a:off x="841018" y="1613834"/>
            <a:ext cx="5183188" cy="823912"/>
          </a:xfrm>
        </p:spPr>
        <p:txBody>
          <a:bodyPr>
            <a:normAutofit/>
          </a:bodyPr>
          <a:lstStyle/>
          <a:p>
            <a:pPr algn="ctr"/>
            <a:r>
              <a:rPr lang="en-US" sz="2800" b="0" dirty="0" smtClean="0"/>
              <a:t>Partial Roof Replacement</a:t>
            </a:r>
            <a:endParaRPr lang="en-US" sz="2800" b="0" dirty="0"/>
          </a:p>
        </p:txBody>
      </p:sp>
      <p:sp>
        <p:nvSpPr>
          <p:cNvPr id="9" name="Content Placeholder 8"/>
          <p:cNvSpPr>
            <a:spLocks noGrp="1"/>
          </p:cNvSpPr>
          <p:nvPr>
            <p:ph sz="quarter" idx="4"/>
          </p:nvPr>
        </p:nvSpPr>
        <p:spPr>
          <a:xfrm>
            <a:off x="7020448" y="1930330"/>
            <a:ext cx="4334940" cy="630011"/>
          </a:xfrm>
        </p:spPr>
        <p:txBody>
          <a:bodyPr/>
          <a:lstStyle/>
          <a:p>
            <a:pPr marL="0" indent="0" algn="ctr">
              <a:buNone/>
            </a:pPr>
            <a:r>
              <a:rPr lang="en-US" dirty="0" smtClean="0"/>
              <a:t>Door Lock Replacement</a:t>
            </a:r>
            <a:endParaRPr lang="en-US" dirty="0"/>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81222" y="2437746"/>
            <a:ext cx="3681046" cy="3958867"/>
          </a:xfrm>
          <a:prstGeom prst="rect">
            <a:avLst/>
          </a:prstGeom>
        </p:spPr>
      </p:pic>
    </p:spTree>
    <p:extLst>
      <p:ext uri="{BB962C8B-B14F-4D97-AF65-F5344CB8AC3E}">
        <p14:creationId xmlns:p14="http://schemas.microsoft.com/office/powerpoint/2010/main" val="13958448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99596" y="541867"/>
            <a:ext cx="7365864" cy="769441"/>
          </a:xfrm>
          <a:prstGeom prst="rect">
            <a:avLst/>
          </a:prstGeom>
          <a:noFill/>
        </p:spPr>
        <p:txBody>
          <a:bodyPr wrap="none" rtlCol="0">
            <a:spAutoFit/>
          </a:bodyPr>
          <a:lstStyle/>
          <a:p>
            <a:pPr algn="ctr"/>
            <a:r>
              <a:rPr lang="en-US" sz="4400" dirty="0" smtClean="0"/>
              <a:t>Cost Savings &amp; Shared Services </a:t>
            </a:r>
            <a:endParaRPr lang="en-US" sz="4400" dirty="0"/>
          </a:p>
        </p:txBody>
      </p:sp>
      <p:sp>
        <p:nvSpPr>
          <p:cNvPr id="3" name="TextBox 2"/>
          <p:cNvSpPr txBox="1"/>
          <p:nvPr/>
        </p:nvSpPr>
        <p:spPr>
          <a:xfrm flipH="1">
            <a:off x="1921267" y="1311309"/>
            <a:ext cx="7956510" cy="5262979"/>
          </a:xfrm>
          <a:prstGeom prst="rect">
            <a:avLst/>
          </a:prstGeom>
          <a:noFill/>
        </p:spPr>
        <p:txBody>
          <a:bodyPr wrap="square" rtlCol="0">
            <a:spAutoFit/>
          </a:bodyPr>
          <a:lstStyle/>
          <a:p>
            <a:pPr marL="285750" indent="-285750">
              <a:buFont typeface="Arial" panose="020B0604020202020204" pitchFamily="34" charset="0"/>
              <a:buChar char="•"/>
            </a:pPr>
            <a:r>
              <a:rPr lang="en-US" sz="2400" dirty="0" smtClean="0"/>
              <a:t>Member of ACES for electricity &amp; gas savings</a:t>
            </a:r>
          </a:p>
          <a:p>
            <a:pPr marL="285750" indent="-285750">
              <a:buFont typeface="Arial" panose="020B0604020202020204" pitchFamily="34" charset="0"/>
              <a:buChar char="•"/>
            </a:pPr>
            <a:r>
              <a:rPr lang="en-US" sz="2400" dirty="0" smtClean="0"/>
              <a:t>E-rate Savings</a:t>
            </a:r>
          </a:p>
          <a:p>
            <a:pPr marL="285750" indent="-285750">
              <a:buFont typeface="Arial" panose="020B0604020202020204" pitchFamily="34" charset="0"/>
              <a:buChar char="•"/>
            </a:pPr>
            <a:r>
              <a:rPr lang="en-US" sz="2400" dirty="0" smtClean="0"/>
              <a:t>Member of Purchasing Cooperatives with Ed Data, Hunterdon  County, Middlesex County and Morris County Educational Services Commission</a:t>
            </a:r>
          </a:p>
          <a:p>
            <a:pPr marL="285750" indent="-285750">
              <a:buFont typeface="Arial" panose="020B0604020202020204" pitchFamily="34" charset="0"/>
              <a:buChar char="•"/>
            </a:pPr>
            <a:r>
              <a:rPr lang="en-US" sz="2400" dirty="0" smtClean="0"/>
              <a:t>Shared Service Agreement with Washington Township Police department for 2 SRO’s</a:t>
            </a:r>
          </a:p>
          <a:p>
            <a:pPr marL="285750" indent="-285750">
              <a:buFont typeface="Arial" panose="020B0604020202020204" pitchFamily="34" charset="0"/>
              <a:buChar char="•"/>
            </a:pPr>
            <a:r>
              <a:rPr lang="en-US" sz="2400" dirty="0" smtClean="0"/>
              <a:t>Member of School Alliance Insurance(SAIF) and NJ School Insurance Group(NJSIG)</a:t>
            </a:r>
          </a:p>
          <a:p>
            <a:pPr marL="285750" indent="-285750">
              <a:buFont typeface="Arial" panose="020B0604020202020204" pitchFamily="34" charset="0"/>
              <a:buChar char="•"/>
            </a:pPr>
            <a:r>
              <a:rPr lang="en-US" sz="2400" dirty="0" smtClean="0"/>
              <a:t>Transportation Jointures with Sending Districts</a:t>
            </a:r>
          </a:p>
          <a:p>
            <a:pPr marL="285750" indent="-285750">
              <a:buFont typeface="Arial" panose="020B0604020202020204" pitchFamily="34" charset="0"/>
              <a:buChar char="•"/>
            </a:pPr>
            <a:r>
              <a:rPr lang="en-US" sz="2400" dirty="0" smtClean="0"/>
              <a:t>Shared Transportation Coordinator with Washington Township</a:t>
            </a:r>
          </a:p>
          <a:p>
            <a:pPr marL="285750" indent="-285750">
              <a:buFont typeface="Arial" panose="020B0604020202020204" pitchFamily="34" charset="0"/>
              <a:buChar char="•"/>
            </a:pPr>
            <a:r>
              <a:rPr lang="en-US" sz="2400" dirty="0" smtClean="0"/>
              <a:t>New Jersey Clean Energy Grants</a:t>
            </a:r>
          </a:p>
          <a:p>
            <a:pPr marL="285750" indent="-285750">
              <a:buFont typeface="Arial" panose="020B0604020202020204" pitchFamily="34" charset="0"/>
              <a:buChar char="•"/>
            </a:pPr>
            <a:r>
              <a:rPr lang="en-US" sz="2400" dirty="0" smtClean="0"/>
              <a:t>Insurance Safety Grants</a:t>
            </a:r>
            <a:endParaRPr lang="en-US" sz="2400" dirty="0"/>
          </a:p>
        </p:txBody>
      </p:sp>
    </p:spTree>
    <p:extLst>
      <p:ext uri="{BB962C8B-B14F-4D97-AF65-F5344CB8AC3E}">
        <p14:creationId xmlns:p14="http://schemas.microsoft.com/office/powerpoint/2010/main" val="11978559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BUDGET COMPARISON</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730912649"/>
              </p:ext>
            </p:extLst>
          </p:nvPr>
        </p:nvGraphicFramePr>
        <p:xfrm>
          <a:off x="1426867" y="1366576"/>
          <a:ext cx="9545933" cy="4903595"/>
        </p:xfrm>
        <a:graphic>
          <a:graphicData uri="http://schemas.openxmlformats.org/drawingml/2006/table">
            <a:tbl>
              <a:tblPr firstRow="1" bandRow="1">
                <a:tableStyleId>{5C22544A-7EE6-4342-B048-85BDC9FD1C3A}</a:tableStyleId>
              </a:tblPr>
              <a:tblGrid>
                <a:gridCol w="2172177">
                  <a:extLst>
                    <a:ext uri="{9D8B030D-6E8A-4147-A177-3AD203B41FA5}">
                      <a16:colId xmlns:a16="http://schemas.microsoft.com/office/drawing/2014/main" val="347474538"/>
                    </a:ext>
                  </a:extLst>
                </a:gridCol>
                <a:gridCol w="2301249">
                  <a:extLst>
                    <a:ext uri="{9D8B030D-6E8A-4147-A177-3AD203B41FA5}">
                      <a16:colId xmlns:a16="http://schemas.microsoft.com/office/drawing/2014/main" val="349985175"/>
                    </a:ext>
                  </a:extLst>
                </a:gridCol>
                <a:gridCol w="2771258">
                  <a:extLst>
                    <a:ext uri="{9D8B030D-6E8A-4147-A177-3AD203B41FA5}">
                      <a16:colId xmlns:a16="http://schemas.microsoft.com/office/drawing/2014/main" val="268095379"/>
                    </a:ext>
                  </a:extLst>
                </a:gridCol>
                <a:gridCol w="2301249">
                  <a:extLst>
                    <a:ext uri="{9D8B030D-6E8A-4147-A177-3AD203B41FA5}">
                      <a16:colId xmlns:a16="http://schemas.microsoft.com/office/drawing/2014/main" val="2192324810"/>
                    </a:ext>
                  </a:extLst>
                </a:gridCol>
              </a:tblGrid>
              <a:tr h="1013824">
                <a:tc>
                  <a:txBody>
                    <a:bodyPr/>
                    <a:lstStyle/>
                    <a:p>
                      <a:endParaRPr lang="en-US" dirty="0"/>
                    </a:p>
                  </a:txBody>
                  <a:tcPr/>
                </a:tc>
                <a:tc>
                  <a:txBody>
                    <a:bodyPr/>
                    <a:lstStyle/>
                    <a:p>
                      <a:pPr algn="ctr"/>
                      <a:r>
                        <a:rPr lang="en-US" dirty="0" smtClean="0"/>
                        <a:t>2019-2020 </a:t>
                      </a:r>
                    </a:p>
                    <a:p>
                      <a:pPr algn="ctr"/>
                      <a:r>
                        <a:rPr lang="en-US" dirty="0" smtClean="0"/>
                        <a:t>Actual</a:t>
                      </a:r>
                    </a:p>
                    <a:p>
                      <a:pPr algn="ctr"/>
                      <a:endParaRPr lang="en-US" dirty="0"/>
                    </a:p>
                  </a:txBody>
                  <a:tcPr/>
                </a:tc>
                <a:tc>
                  <a:txBody>
                    <a:bodyPr/>
                    <a:lstStyle/>
                    <a:p>
                      <a:pPr algn="ctr"/>
                      <a:r>
                        <a:rPr lang="en-US" dirty="0" smtClean="0"/>
                        <a:t>2020-2021</a:t>
                      </a:r>
                    </a:p>
                    <a:p>
                      <a:pPr algn="ctr"/>
                      <a:r>
                        <a:rPr lang="en-US" dirty="0" smtClean="0"/>
                        <a:t>Revised</a:t>
                      </a:r>
                      <a:r>
                        <a:rPr lang="en-US" baseline="0" dirty="0" smtClean="0"/>
                        <a:t> Budget</a:t>
                      </a:r>
                    </a:p>
                    <a:p>
                      <a:pPr algn="ctr"/>
                      <a:r>
                        <a:rPr lang="en-US" baseline="0" dirty="0" smtClean="0"/>
                        <a:t>as of 2/1/21</a:t>
                      </a:r>
                      <a:endParaRPr lang="en-US" dirty="0"/>
                    </a:p>
                  </a:txBody>
                  <a:tcPr/>
                </a:tc>
                <a:tc>
                  <a:txBody>
                    <a:bodyPr/>
                    <a:lstStyle/>
                    <a:p>
                      <a:pPr algn="ctr"/>
                      <a:r>
                        <a:rPr lang="en-US" dirty="0" smtClean="0"/>
                        <a:t>2021-2022</a:t>
                      </a:r>
                    </a:p>
                    <a:p>
                      <a:pPr algn="ctr"/>
                      <a:r>
                        <a:rPr lang="en-US" dirty="0" smtClean="0"/>
                        <a:t>Budget</a:t>
                      </a:r>
                      <a:endParaRPr lang="en-US" dirty="0"/>
                    </a:p>
                  </a:txBody>
                  <a:tcPr/>
                </a:tc>
                <a:extLst>
                  <a:ext uri="{0D108BD9-81ED-4DB2-BD59-A6C34878D82A}">
                    <a16:rowId xmlns:a16="http://schemas.microsoft.com/office/drawing/2014/main" val="1431966403"/>
                  </a:ext>
                </a:extLst>
              </a:tr>
              <a:tr h="958649">
                <a:tc>
                  <a:txBody>
                    <a:bodyPr/>
                    <a:lstStyle/>
                    <a:p>
                      <a:r>
                        <a:rPr lang="en-US" dirty="0" smtClean="0"/>
                        <a:t>General Fund</a:t>
                      </a:r>
                      <a:endParaRPr lang="en-US" dirty="0"/>
                    </a:p>
                  </a:txBody>
                  <a:tcPr/>
                </a:tc>
                <a:tc>
                  <a:txBody>
                    <a:bodyPr/>
                    <a:lstStyle/>
                    <a:p>
                      <a:pPr algn="ctr"/>
                      <a:r>
                        <a:rPr lang="en-US" dirty="0" smtClean="0"/>
                        <a:t>$37,400,669</a:t>
                      </a:r>
                      <a:endParaRPr lang="en-US" dirty="0"/>
                    </a:p>
                  </a:txBody>
                  <a:tcPr/>
                </a:tc>
                <a:tc>
                  <a:txBody>
                    <a:bodyPr/>
                    <a:lstStyle/>
                    <a:p>
                      <a:pPr algn="ctr"/>
                      <a:r>
                        <a:rPr lang="en-US" dirty="0" smtClean="0"/>
                        <a:t>$40,736,720</a:t>
                      </a:r>
                      <a:endParaRPr lang="en-US" dirty="0"/>
                    </a:p>
                  </a:txBody>
                  <a:tcPr/>
                </a:tc>
                <a:tc>
                  <a:txBody>
                    <a:bodyPr/>
                    <a:lstStyle/>
                    <a:p>
                      <a:pPr algn="ctr"/>
                      <a:r>
                        <a:rPr lang="en-US" dirty="0" smtClean="0"/>
                        <a:t>$37,707,371</a:t>
                      </a:r>
                      <a:endParaRPr lang="en-US" dirty="0"/>
                    </a:p>
                  </a:txBody>
                  <a:tcPr/>
                </a:tc>
                <a:extLst>
                  <a:ext uri="{0D108BD9-81ED-4DB2-BD59-A6C34878D82A}">
                    <a16:rowId xmlns:a16="http://schemas.microsoft.com/office/drawing/2014/main" val="1005273693"/>
                  </a:ext>
                </a:extLst>
              </a:tr>
              <a:tr h="1013824">
                <a:tc>
                  <a:txBody>
                    <a:bodyPr/>
                    <a:lstStyle/>
                    <a:p>
                      <a:r>
                        <a:rPr lang="en-US" dirty="0" smtClean="0"/>
                        <a:t>Special Revenue</a:t>
                      </a:r>
                      <a:endParaRPr lang="en-US" dirty="0"/>
                    </a:p>
                  </a:txBody>
                  <a:tcPr/>
                </a:tc>
                <a:tc>
                  <a:txBody>
                    <a:bodyPr/>
                    <a:lstStyle/>
                    <a:p>
                      <a:pPr algn="ctr"/>
                      <a:r>
                        <a:rPr lang="en-US" dirty="0" smtClean="0"/>
                        <a:t>   $619,508</a:t>
                      </a:r>
                      <a:endParaRPr lang="en-US" dirty="0"/>
                    </a:p>
                  </a:txBody>
                  <a:tcPr/>
                </a:tc>
                <a:tc>
                  <a:txBody>
                    <a:bodyPr/>
                    <a:lstStyle/>
                    <a:p>
                      <a:pPr algn="ctr"/>
                      <a:r>
                        <a:rPr lang="en-US" dirty="0" smtClean="0"/>
                        <a:t>    $943,890</a:t>
                      </a:r>
                      <a:endParaRPr lang="en-US" dirty="0"/>
                    </a:p>
                  </a:txBody>
                  <a:tcPr/>
                </a:tc>
                <a:tc>
                  <a:txBody>
                    <a:bodyPr/>
                    <a:lstStyle/>
                    <a:p>
                      <a:pPr algn="ctr"/>
                      <a:r>
                        <a:rPr lang="en-US" dirty="0" smtClean="0"/>
                        <a:t>    $475,152</a:t>
                      </a:r>
                    </a:p>
                    <a:p>
                      <a:pPr algn="ctr"/>
                      <a:endParaRPr lang="en-US" dirty="0"/>
                    </a:p>
                  </a:txBody>
                  <a:tcPr/>
                </a:tc>
                <a:extLst>
                  <a:ext uri="{0D108BD9-81ED-4DB2-BD59-A6C34878D82A}">
                    <a16:rowId xmlns:a16="http://schemas.microsoft.com/office/drawing/2014/main" val="809538328"/>
                  </a:ext>
                </a:extLst>
              </a:tr>
              <a:tr h="958649">
                <a:tc>
                  <a:txBody>
                    <a:bodyPr/>
                    <a:lstStyle/>
                    <a:p>
                      <a:r>
                        <a:rPr lang="en-US" dirty="0" smtClean="0"/>
                        <a:t>Debt Service</a:t>
                      </a:r>
                      <a:endParaRPr lang="en-US" dirty="0"/>
                    </a:p>
                  </a:txBody>
                  <a:tcPr/>
                </a:tc>
                <a:tc>
                  <a:txBody>
                    <a:bodyPr/>
                    <a:lstStyle/>
                    <a:p>
                      <a:pPr algn="ctr"/>
                      <a:r>
                        <a:rPr lang="en-US" dirty="0" smtClean="0"/>
                        <a:t>$2,312,046</a:t>
                      </a:r>
                      <a:endParaRPr lang="en-US" dirty="0"/>
                    </a:p>
                  </a:txBody>
                  <a:tcPr/>
                </a:tc>
                <a:tc>
                  <a:txBody>
                    <a:bodyPr/>
                    <a:lstStyle/>
                    <a:p>
                      <a:pPr algn="ctr"/>
                      <a:r>
                        <a:rPr lang="en-US" dirty="0" smtClean="0"/>
                        <a:t> $2,317,321</a:t>
                      </a:r>
                      <a:endParaRPr lang="en-US" dirty="0"/>
                    </a:p>
                  </a:txBody>
                  <a:tcPr/>
                </a:tc>
                <a:tc>
                  <a:txBody>
                    <a:bodyPr/>
                    <a:lstStyle/>
                    <a:p>
                      <a:pPr algn="ctr"/>
                      <a:r>
                        <a:rPr lang="en-US" dirty="0" smtClean="0"/>
                        <a:t>$2,323,421</a:t>
                      </a:r>
                      <a:endParaRPr lang="en-US" dirty="0"/>
                    </a:p>
                  </a:txBody>
                  <a:tcPr/>
                </a:tc>
                <a:extLst>
                  <a:ext uri="{0D108BD9-81ED-4DB2-BD59-A6C34878D82A}">
                    <a16:rowId xmlns:a16="http://schemas.microsoft.com/office/drawing/2014/main" val="1100447968"/>
                  </a:ext>
                </a:extLst>
              </a:tr>
              <a:tr h="958649">
                <a:tc>
                  <a:txBody>
                    <a:bodyPr/>
                    <a:lstStyle/>
                    <a:p>
                      <a:r>
                        <a:rPr lang="en-US" dirty="0" smtClean="0"/>
                        <a:t>TOTAL</a:t>
                      </a:r>
                      <a:endParaRPr lang="en-US" dirty="0"/>
                    </a:p>
                  </a:txBody>
                  <a:tcPr/>
                </a:tc>
                <a:tc>
                  <a:txBody>
                    <a:bodyPr/>
                    <a:lstStyle/>
                    <a:p>
                      <a:pPr algn="ctr"/>
                      <a:r>
                        <a:rPr lang="en-US" dirty="0" smtClean="0"/>
                        <a:t>$40,332,223</a:t>
                      </a:r>
                      <a:endParaRPr lang="en-US" dirty="0"/>
                    </a:p>
                  </a:txBody>
                  <a:tcPr/>
                </a:tc>
                <a:tc>
                  <a:txBody>
                    <a:bodyPr/>
                    <a:lstStyle/>
                    <a:p>
                      <a:pPr algn="ctr"/>
                      <a:r>
                        <a:rPr lang="en-US" dirty="0" smtClean="0"/>
                        <a:t>$43,997,931</a:t>
                      </a:r>
                      <a:endParaRPr lang="en-US" dirty="0"/>
                    </a:p>
                  </a:txBody>
                  <a:tcPr/>
                </a:tc>
                <a:tc>
                  <a:txBody>
                    <a:bodyPr/>
                    <a:lstStyle/>
                    <a:p>
                      <a:pPr algn="ctr"/>
                      <a:r>
                        <a:rPr lang="en-US" dirty="0" smtClean="0"/>
                        <a:t>$40,505,944</a:t>
                      </a:r>
                      <a:endParaRPr lang="en-US" dirty="0"/>
                    </a:p>
                  </a:txBody>
                  <a:tcPr/>
                </a:tc>
                <a:extLst>
                  <a:ext uri="{0D108BD9-81ED-4DB2-BD59-A6C34878D82A}">
                    <a16:rowId xmlns:a16="http://schemas.microsoft.com/office/drawing/2014/main" val="3195663241"/>
                  </a:ext>
                </a:extLst>
              </a:tr>
            </a:tbl>
          </a:graphicData>
        </a:graphic>
      </p:graphicFrame>
    </p:spTree>
    <p:extLst>
      <p:ext uri="{BB962C8B-B14F-4D97-AF65-F5344CB8AC3E}">
        <p14:creationId xmlns:p14="http://schemas.microsoft.com/office/powerpoint/2010/main" val="22342662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20000"/>
                <a:lumOff val="80000"/>
              </a:schemeClr>
            </a:gs>
            <a:gs pos="83000">
              <a:schemeClr val="accent1">
                <a:lumMod val="40000"/>
                <a:lumOff val="60000"/>
              </a:schemeClr>
            </a:gs>
            <a:gs pos="100000">
              <a:schemeClr val="accent1">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95535" y="309542"/>
            <a:ext cx="9758265" cy="689234"/>
          </a:xfrm>
        </p:spPr>
        <p:txBody>
          <a:bodyPr>
            <a:normAutofit fontScale="90000"/>
          </a:bodyPr>
          <a:lstStyle/>
          <a:p>
            <a:pPr algn="ctr"/>
            <a:r>
              <a:rPr lang="en-US" b="1" dirty="0"/>
              <a:t>Where does the money come from</a:t>
            </a:r>
            <a:r>
              <a:rPr lang="en-US" b="1" dirty="0" smtClean="0"/>
              <a:t>?</a:t>
            </a:r>
            <a:br>
              <a:rPr lang="en-US" b="1" dirty="0" smtClean="0"/>
            </a:br>
            <a:endParaRPr lang="en-US" sz="36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405333309"/>
              </p:ext>
            </p:extLst>
          </p:nvPr>
        </p:nvGraphicFramePr>
        <p:xfrm>
          <a:off x="838200" y="1343393"/>
          <a:ext cx="10515600" cy="5636140"/>
        </p:xfrm>
        <a:graphic>
          <a:graphicData uri="http://schemas.openxmlformats.org/drawingml/2006/chart">
            <c:chart xmlns:c="http://schemas.openxmlformats.org/drawingml/2006/chart" xmlns:r="http://schemas.openxmlformats.org/officeDocument/2006/relationships" r:id="rId3"/>
          </a:graphicData>
        </a:graphic>
      </p:graphicFrame>
      <p:sp>
        <p:nvSpPr>
          <p:cNvPr id="7" name="Rectangle 6"/>
          <p:cNvSpPr/>
          <p:nvPr/>
        </p:nvSpPr>
        <p:spPr>
          <a:xfrm>
            <a:off x="3143558" y="654159"/>
            <a:ext cx="6083717"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2021-2022 REVENUE</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35366385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chemeClr val="accent1">
                <a:lumMod val="5000"/>
                <a:lumOff val="95000"/>
              </a:schemeClr>
            </a:gs>
            <a:gs pos="57000">
              <a:schemeClr val="accent1">
                <a:lumMod val="45000"/>
                <a:lumOff val="55000"/>
              </a:schemeClr>
            </a:gs>
            <a:gs pos="83000">
              <a:schemeClr val="accent1">
                <a:lumMod val="45000"/>
                <a:lumOff val="55000"/>
              </a:schemeClr>
            </a:gs>
            <a:gs pos="100000">
              <a:schemeClr val="accent1">
                <a:lumMod val="30000"/>
                <a:lumOff val="70000"/>
              </a:schemeClr>
            </a:gs>
          </a:gsLst>
          <a:lin ang="48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 AID HISTORY</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123138639"/>
              </p:ext>
            </p:extLst>
          </p:nvPr>
        </p:nvGraphicFramePr>
        <p:xfrm>
          <a:off x="349321" y="1825625"/>
          <a:ext cx="11620072" cy="4351338"/>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653468" y="6488668"/>
            <a:ext cx="3606015" cy="261610"/>
          </a:xfrm>
          <a:prstGeom prst="rect">
            <a:avLst/>
          </a:prstGeom>
          <a:noFill/>
        </p:spPr>
        <p:txBody>
          <a:bodyPr wrap="square" rtlCol="0">
            <a:spAutoFit/>
          </a:bodyPr>
          <a:lstStyle/>
          <a:p>
            <a:r>
              <a:rPr lang="en-US" sz="1100" dirty="0" smtClean="0"/>
              <a:t>Does not include Extraordinary Aid</a:t>
            </a:r>
            <a:endParaRPr lang="en-US" sz="1100" dirty="0"/>
          </a:p>
        </p:txBody>
      </p:sp>
    </p:spTree>
    <p:extLst>
      <p:ext uri="{BB962C8B-B14F-4D97-AF65-F5344CB8AC3E}">
        <p14:creationId xmlns:p14="http://schemas.microsoft.com/office/powerpoint/2010/main" val="26187771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5"/>
          <p:cNvGraphicFramePr>
            <a:graphicFrameLocks/>
          </p:cNvGraphicFramePr>
          <p:nvPr>
            <p:extLst>
              <p:ext uri="{D42A27DB-BD31-4B8C-83A1-F6EECF244321}">
                <p14:modId xmlns:p14="http://schemas.microsoft.com/office/powerpoint/2010/main" val="2105469534"/>
              </p:ext>
            </p:extLst>
          </p:nvPr>
        </p:nvGraphicFramePr>
        <p:xfrm>
          <a:off x="532564" y="860668"/>
          <a:ext cx="11337890" cy="599733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2483139" y="275893"/>
            <a:ext cx="7149521" cy="584775"/>
          </a:xfrm>
          <a:prstGeom prst="rect">
            <a:avLst/>
          </a:prstGeom>
          <a:noFill/>
        </p:spPr>
        <p:txBody>
          <a:bodyPr wrap="none" rtlCol="0">
            <a:spAutoFit/>
          </a:bodyPr>
          <a:lstStyle/>
          <a:p>
            <a:r>
              <a:rPr lang="en-US" sz="3200" dirty="0" smtClean="0">
                <a:latin typeface="Times New Roman" panose="02020603050405020304" pitchFamily="18" charset="0"/>
                <a:cs typeface="Times New Roman" panose="02020603050405020304" pitchFamily="18" charset="0"/>
              </a:rPr>
              <a:t>2021-2022 </a:t>
            </a:r>
            <a:r>
              <a:rPr lang="en-US" sz="3200" dirty="0">
                <a:latin typeface="Times New Roman" panose="02020603050405020304" pitchFamily="18" charset="0"/>
                <a:cs typeface="Times New Roman" panose="02020603050405020304" pitchFamily="18" charset="0"/>
              </a:rPr>
              <a:t>Appropriations as % of Budget</a:t>
            </a:r>
            <a:endParaRPr lang="en-US" sz="3200" dirty="0"/>
          </a:p>
        </p:txBody>
      </p:sp>
    </p:spTree>
    <p:extLst>
      <p:ext uri="{BB962C8B-B14F-4D97-AF65-F5344CB8AC3E}">
        <p14:creationId xmlns:p14="http://schemas.microsoft.com/office/powerpoint/2010/main" val="19118211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85222"/>
            <a:ext cx="10515600" cy="1325563"/>
          </a:xfrm>
        </p:spPr>
        <p:txBody>
          <a:bodyPr/>
          <a:lstStyle/>
          <a:p>
            <a:pPr algn="ctr"/>
            <a:r>
              <a:rPr lang="en-US" dirty="0" smtClean="0"/>
              <a:t>Breakdown of Tax Levy by Communities</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700939393"/>
              </p:ext>
            </p:extLst>
          </p:nvPr>
        </p:nvGraphicFramePr>
        <p:xfrm>
          <a:off x="211015" y="1841414"/>
          <a:ext cx="10515600" cy="43513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6717201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US" dirty="0" smtClean="0"/>
              <a:t>Estimated School Tax Rates</a:t>
            </a:r>
            <a:endParaRPr lang="en-US"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3474475941"/>
              </p:ext>
            </p:extLst>
          </p:nvPr>
        </p:nvGraphicFramePr>
        <p:xfrm>
          <a:off x="800100" y="1536372"/>
          <a:ext cx="10720161" cy="5067912"/>
        </p:xfrm>
        <a:graphic>
          <a:graphicData uri="http://schemas.openxmlformats.org/drawingml/2006/table">
            <a:tbl>
              <a:tblPr firstRow="1" bandRow="1">
                <a:tableStyleId>{5C22544A-7EE6-4342-B048-85BDC9FD1C3A}</a:tableStyleId>
              </a:tblPr>
              <a:tblGrid>
                <a:gridCol w="2632075">
                  <a:extLst>
                    <a:ext uri="{9D8B030D-6E8A-4147-A177-3AD203B41FA5}">
                      <a16:colId xmlns:a16="http://schemas.microsoft.com/office/drawing/2014/main" val="950011046"/>
                    </a:ext>
                  </a:extLst>
                </a:gridCol>
                <a:gridCol w="1778726">
                  <a:extLst>
                    <a:ext uri="{9D8B030D-6E8A-4147-A177-3AD203B41FA5}">
                      <a16:colId xmlns:a16="http://schemas.microsoft.com/office/drawing/2014/main" val="1086967467"/>
                    </a:ext>
                  </a:extLst>
                </a:gridCol>
                <a:gridCol w="2103120">
                  <a:extLst>
                    <a:ext uri="{9D8B030D-6E8A-4147-A177-3AD203B41FA5}">
                      <a16:colId xmlns:a16="http://schemas.microsoft.com/office/drawing/2014/main" val="1078537303"/>
                    </a:ext>
                  </a:extLst>
                </a:gridCol>
                <a:gridCol w="2103120">
                  <a:extLst>
                    <a:ext uri="{9D8B030D-6E8A-4147-A177-3AD203B41FA5}">
                      <a16:colId xmlns:a16="http://schemas.microsoft.com/office/drawing/2014/main" val="62333340"/>
                    </a:ext>
                  </a:extLst>
                </a:gridCol>
                <a:gridCol w="2103120">
                  <a:extLst>
                    <a:ext uri="{9D8B030D-6E8A-4147-A177-3AD203B41FA5}">
                      <a16:colId xmlns:a16="http://schemas.microsoft.com/office/drawing/2014/main" val="1629228068"/>
                    </a:ext>
                  </a:extLst>
                </a:gridCol>
              </a:tblGrid>
              <a:tr h="692252">
                <a:tc>
                  <a:txBody>
                    <a:bodyPr/>
                    <a:lstStyle/>
                    <a:p>
                      <a:endParaRPr lang="en-US" dirty="0"/>
                    </a:p>
                  </a:txBody>
                  <a:tcPr/>
                </a:tc>
                <a:tc>
                  <a:txBody>
                    <a:bodyPr/>
                    <a:lstStyle/>
                    <a:p>
                      <a:pPr algn="ctr"/>
                      <a:r>
                        <a:rPr lang="en-US" dirty="0" smtClean="0"/>
                        <a:t>Franklin Township</a:t>
                      </a:r>
                      <a:endParaRPr lang="en-US" dirty="0"/>
                    </a:p>
                  </a:txBody>
                  <a:tcPr/>
                </a:tc>
                <a:tc>
                  <a:txBody>
                    <a:bodyPr/>
                    <a:lstStyle/>
                    <a:p>
                      <a:pPr algn="ctr"/>
                      <a:r>
                        <a:rPr lang="en-US" dirty="0" smtClean="0"/>
                        <a:t>Mansfield Township</a:t>
                      </a:r>
                      <a:endParaRPr lang="en-US" dirty="0"/>
                    </a:p>
                  </a:txBody>
                  <a:tcPr/>
                </a:tc>
                <a:tc>
                  <a:txBody>
                    <a:bodyPr/>
                    <a:lstStyle/>
                    <a:p>
                      <a:pPr algn="ctr"/>
                      <a:r>
                        <a:rPr lang="en-US" dirty="0" smtClean="0"/>
                        <a:t>Washington Borough</a:t>
                      </a:r>
                      <a:endParaRPr lang="en-US" dirty="0"/>
                    </a:p>
                  </a:txBody>
                  <a:tcPr/>
                </a:tc>
                <a:tc>
                  <a:txBody>
                    <a:bodyPr/>
                    <a:lstStyle/>
                    <a:p>
                      <a:pPr algn="ctr"/>
                      <a:r>
                        <a:rPr lang="en-US" dirty="0" smtClean="0"/>
                        <a:t>Washington Township</a:t>
                      </a:r>
                      <a:endParaRPr lang="en-US" dirty="0"/>
                    </a:p>
                  </a:txBody>
                  <a:tcPr/>
                </a:tc>
                <a:extLst>
                  <a:ext uri="{0D108BD9-81ED-4DB2-BD59-A6C34878D82A}">
                    <a16:rowId xmlns:a16="http://schemas.microsoft.com/office/drawing/2014/main" val="2457473598"/>
                  </a:ext>
                </a:extLst>
              </a:tr>
              <a:tr h="692252">
                <a:tc>
                  <a:txBody>
                    <a:bodyPr/>
                    <a:lstStyle/>
                    <a:p>
                      <a:r>
                        <a:rPr lang="en-US" dirty="0" smtClean="0"/>
                        <a:t>Proposed</a:t>
                      </a:r>
                      <a:r>
                        <a:rPr lang="en-US" baseline="0" dirty="0" smtClean="0"/>
                        <a:t> Tax Levy</a:t>
                      </a:r>
                      <a:endParaRPr lang="en-US" dirty="0"/>
                    </a:p>
                  </a:txBody>
                  <a:tcPr/>
                </a:tc>
                <a:tc>
                  <a:txBody>
                    <a:bodyPr/>
                    <a:lstStyle/>
                    <a:p>
                      <a:pPr algn="ctr"/>
                      <a:r>
                        <a:rPr lang="en-US" dirty="0" smtClean="0"/>
                        <a:t>    $4,480,321</a:t>
                      </a:r>
                      <a:endParaRPr lang="en-US" dirty="0"/>
                    </a:p>
                  </a:txBody>
                  <a:tcPr/>
                </a:tc>
                <a:tc>
                  <a:txBody>
                    <a:bodyPr/>
                    <a:lstStyle/>
                    <a:p>
                      <a:pPr algn="ctr"/>
                      <a:r>
                        <a:rPr lang="en-US" dirty="0" smtClean="0"/>
                        <a:t>$8,090,359</a:t>
                      </a:r>
                      <a:endParaRPr lang="en-US" dirty="0"/>
                    </a:p>
                  </a:txBody>
                  <a:tcPr/>
                </a:tc>
                <a:tc>
                  <a:txBody>
                    <a:bodyPr/>
                    <a:lstStyle/>
                    <a:p>
                      <a:pPr algn="ctr"/>
                      <a:r>
                        <a:rPr lang="en-US" dirty="0" smtClean="0"/>
                        <a:t>$4,810,816</a:t>
                      </a:r>
                      <a:endParaRPr lang="en-US" dirty="0"/>
                    </a:p>
                  </a:txBody>
                  <a:tcPr/>
                </a:tc>
                <a:tc>
                  <a:txBody>
                    <a:bodyPr/>
                    <a:lstStyle/>
                    <a:p>
                      <a:pPr algn="ctr"/>
                      <a:r>
                        <a:rPr lang="en-US" dirty="0" smtClean="0"/>
                        <a:t>$8,259,492</a:t>
                      </a:r>
                      <a:endParaRPr lang="en-US" dirty="0"/>
                    </a:p>
                  </a:txBody>
                  <a:tcPr/>
                </a:tc>
                <a:extLst>
                  <a:ext uri="{0D108BD9-81ED-4DB2-BD59-A6C34878D82A}">
                    <a16:rowId xmlns:a16="http://schemas.microsoft.com/office/drawing/2014/main" val="1619066316"/>
                  </a:ext>
                </a:extLst>
              </a:tr>
              <a:tr h="692252">
                <a:tc>
                  <a:txBody>
                    <a:bodyPr/>
                    <a:lstStyle/>
                    <a:p>
                      <a:r>
                        <a:rPr lang="en-US" dirty="0" smtClean="0"/>
                        <a:t>Net Tax Valuation</a:t>
                      </a:r>
                      <a:endParaRPr lang="en-US" dirty="0"/>
                    </a:p>
                  </a:txBody>
                  <a:tcPr/>
                </a:tc>
                <a:tc>
                  <a:txBody>
                    <a:bodyPr/>
                    <a:lstStyle/>
                    <a:p>
                      <a:pPr algn="ctr"/>
                      <a:r>
                        <a:rPr lang="en-US" dirty="0" smtClean="0"/>
                        <a:t>   $412,780,212</a:t>
                      </a:r>
                      <a:endParaRPr lang="en-US" dirty="0"/>
                    </a:p>
                  </a:txBody>
                  <a:tcPr/>
                </a:tc>
                <a:tc>
                  <a:txBody>
                    <a:bodyPr/>
                    <a:lstStyle/>
                    <a:p>
                      <a:pPr algn="ctr"/>
                      <a:r>
                        <a:rPr lang="en-US" dirty="0" smtClean="0"/>
                        <a:t>$673,433,175</a:t>
                      </a:r>
                      <a:endParaRPr lang="en-US" dirty="0"/>
                    </a:p>
                  </a:txBody>
                  <a:tcPr/>
                </a:tc>
                <a:tc>
                  <a:txBody>
                    <a:bodyPr/>
                    <a:lstStyle/>
                    <a:p>
                      <a:pPr algn="ctr"/>
                      <a:r>
                        <a:rPr lang="en-US" dirty="0" smtClean="0"/>
                        <a:t>$366,145,200</a:t>
                      </a:r>
                      <a:endParaRPr lang="en-US" dirty="0"/>
                    </a:p>
                  </a:txBody>
                  <a:tcPr/>
                </a:tc>
                <a:tc>
                  <a:txBody>
                    <a:bodyPr/>
                    <a:lstStyle/>
                    <a:p>
                      <a:pPr algn="ctr"/>
                      <a:r>
                        <a:rPr lang="en-US" dirty="0" smtClean="0"/>
                        <a:t>$687,462,776</a:t>
                      </a:r>
                      <a:endParaRPr lang="en-US" dirty="0"/>
                    </a:p>
                  </a:txBody>
                  <a:tcPr/>
                </a:tc>
                <a:extLst>
                  <a:ext uri="{0D108BD9-81ED-4DB2-BD59-A6C34878D82A}">
                    <a16:rowId xmlns:a16="http://schemas.microsoft.com/office/drawing/2014/main" val="3346327199"/>
                  </a:ext>
                </a:extLst>
              </a:tr>
              <a:tr h="692252">
                <a:tc>
                  <a:txBody>
                    <a:bodyPr/>
                    <a:lstStyle/>
                    <a:p>
                      <a:r>
                        <a:rPr lang="en-US" dirty="0" smtClean="0"/>
                        <a:t>Estimated 21-22</a:t>
                      </a:r>
                      <a:r>
                        <a:rPr lang="en-US" baseline="0" dirty="0" smtClean="0"/>
                        <a:t> </a:t>
                      </a:r>
                      <a:r>
                        <a:rPr lang="en-US" dirty="0" smtClean="0"/>
                        <a:t>School Tax Rate</a:t>
                      </a:r>
                    </a:p>
                    <a:p>
                      <a:r>
                        <a:rPr lang="en-US" dirty="0" smtClean="0"/>
                        <a:t>(including debt)</a:t>
                      </a:r>
                      <a:endParaRPr lang="en-US" dirty="0"/>
                    </a:p>
                  </a:txBody>
                  <a:tcPr/>
                </a:tc>
                <a:tc>
                  <a:txBody>
                    <a:bodyPr/>
                    <a:lstStyle/>
                    <a:p>
                      <a:pPr algn="ctr"/>
                      <a:r>
                        <a:rPr lang="en-US" dirty="0" smtClean="0"/>
                        <a:t>.010854</a:t>
                      </a:r>
                      <a:endParaRPr lang="en-US" dirty="0"/>
                    </a:p>
                  </a:txBody>
                  <a:tcPr/>
                </a:tc>
                <a:tc>
                  <a:txBody>
                    <a:bodyPr/>
                    <a:lstStyle/>
                    <a:p>
                      <a:pPr algn="ctr"/>
                      <a:r>
                        <a:rPr lang="en-US" dirty="0" smtClean="0"/>
                        <a:t>.011925</a:t>
                      </a:r>
                      <a:endParaRPr lang="en-US" dirty="0"/>
                    </a:p>
                  </a:txBody>
                  <a:tcPr/>
                </a:tc>
                <a:tc>
                  <a:txBody>
                    <a:bodyPr/>
                    <a:lstStyle/>
                    <a:p>
                      <a:pPr algn="ctr"/>
                      <a:r>
                        <a:rPr lang="en-US" dirty="0" smtClean="0"/>
                        <a:t>.013139</a:t>
                      </a:r>
                      <a:endParaRPr lang="en-US" dirty="0"/>
                    </a:p>
                  </a:txBody>
                  <a:tcPr/>
                </a:tc>
                <a:tc>
                  <a:txBody>
                    <a:bodyPr/>
                    <a:lstStyle/>
                    <a:p>
                      <a:pPr algn="ctr"/>
                      <a:r>
                        <a:rPr lang="en-US" dirty="0" smtClean="0"/>
                        <a:t>.012014</a:t>
                      </a:r>
                      <a:endParaRPr lang="en-US" dirty="0"/>
                    </a:p>
                  </a:txBody>
                  <a:tcPr/>
                </a:tc>
                <a:extLst>
                  <a:ext uri="{0D108BD9-81ED-4DB2-BD59-A6C34878D82A}">
                    <a16:rowId xmlns:a16="http://schemas.microsoft.com/office/drawing/2014/main" val="2943075129"/>
                  </a:ext>
                </a:extLst>
              </a:tr>
              <a:tr h="692252">
                <a:tc>
                  <a:txBody>
                    <a:bodyPr/>
                    <a:lstStyle/>
                    <a:p>
                      <a:r>
                        <a:rPr lang="en-US" dirty="0" smtClean="0"/>
                        <a:t>Tax per 100k</a:t>
                      </a:r>
                      <a:r>
                        <a:rPr lang="en-US" baseline="0" dirty="0" smtClean="0"/>
                        <a:t> Assessment</a:t>
                      </a:r>
                      <a:endParaRPr lang="en-US" dirty="0"/>
                    </a:p>
                  </a:txBody>
                  <a:tcPr/>
                </a:tc>
                <a:tc>
                  <a:txBody>
                    <a:bodyPr/>
                    <a:lstStyle/>
                    <a:p>
                      <a:pPr algn="ctr"/>
                      <a:r>
                        <a:rPr lang="en-US" dirty="0" smtClean="0"/>
                        <a:t>$1,085</a:t>
                      </a:r>
                      <a:endParaRPr lang="en-US" dirty="0"/>
                    </a:p>
                  </a:txBody>
                  <a:tcPr/>
                </a:tc>
                <a:tc>
                  <a:txBody>
                    <a:bodyPr/>
                    <a:lstStyle/>
                    <a:p>
                      <a:pPr algn="ctr"/>
                      <a:r>
                        <a:rPr lang="en-US" dirty="0" smtClean="0"/>
                        <a:t>$1,193</a:t>
                      </a:r>
                      <a:endParaRPr lang="en-US" dirty="0"/>
                    </a:p>
                  </a:txBody>
                  <a:tcPr/>
                </a:tc>
                <a:tc>
                  <a:txBody>
                    <a:bodyPr/>
                    <a:lstStyle/>
                    <a:p>
                      <a:pPr algn="ctr"/>
                      <a:r>
                        <a:rPr lang="en-US" dirty="0" smtClean="0"/>
                        <a:t>$1,314</a:t>
                      </a:r>
                      <a:endParaRPr lang="en-US" dirty="0"/>
                    </a:p>
                  </a:txBody>
                  <a:tcPr/>
                </a:tc>
                <a:tc>
                  <a:txBody>
                    <a:bodyPr/>
                    <a:lstStyle/>
                    <a:p>
                      <a:pPr algn="ctr"/>
                      <a:r>
                        <a:rPr lang="en-US" dirty="0" smtClean="0"/>
                        <a:t>$1,201</a:t>
                      </a:r>
                      <a:endParaRPr lang="en-US" dirty="0"/>
                    </a:p>
                  </a:txBody>
                  <a:tcPr/>
                </a:tc>
                <a:extLst>
                  <a:ext uri="{0D108BD9-81ED-4DB2-BD59-A6C34878D82A}">
                    <a16:rowId xmlns:a16="http://schemas.microsoft.com/office/drawing/2014/main" val="2166336340"/>
                  </a:ext>
                </a:extLst>
              </a:tr>
              <a:tr h="692252">
                <a:tc>
                  <a:txBody>
                    <a:bodyPr/>
                    <a:lstStyle/>
                    <a:p>
                      <a:r>
                        <a:rPr lang="en-US" dirty="0" smtClean="0"/>
                        <a:t>Prior Year Tax Assessment</a:t>
                      </a:r>
                    </a:p>
                  </a:txBody>
                  <a:tcPr/>
                </a:tc>
                <a:tc>
                  <a:txBody>
                    <a:bodyPr/>
                    <a:lstStyle/>
                    <a:p>
                      <a:pPr algn="ctr"/>
                      <a:r>
                        <a:rPr lang="en-US" dirty="0" smtClean="0"/>
                        <a:t>$1,040</a:t>
                      </a:r>
                      <a:endParaRPr lang="en-US" dirty="0"/>
                    </a:p>
                  </a:txBody>
                  <a:tcPr/>
                </a:tc>
                <a:tc>
                  <a:txBody>
                    <a:bodyPr/>
                    <a:lstStyle/>
                    <a:p>
                      <a:pPr algn="ctr"/>
                      <a:r>
                        <a:rPr lang="en-US" dirty="0" smtClean="0"/>
                        <a:t>$1,172</a:t>
                      </a:r>
                      <a:endParaRPr lang="en-US" dirty="0"/>
                    </a:p>
                  </a:txBody>
                  <a:tcPr/>
                </a:tc>
                <a:tc>
                  <a:txBody>
                    <a:bodyPr/>
                    <a:lstStyle/>
                    <a:p>
                      <a:pPr algn="ctr"/>
                      <a:r>
                        <a:rPr lang="en-US" dirty="0" smtClean="0"/>
                        <a:t>$1,336</a:t>
                      </a:r>
                      <a:endParaRPr lang="en-US" dirty="0"/>
                    </a:p>
                  </a:txBody>
                  <a:tcPr/>
                </a:tc>
                <a:tc>
                  <a:txBody>
                    <a:bodyPr/>
                    <a:lstStyle/>
                    <a:p>
                      <a:pPr algn="ctr"/>
                      <a:r>
                        <a:rPr lang="en-US" dirty="0" smtClean="0"/>
                        <a:t>$1,203</a:t>
                      </a:r>
                      <a:endParaRPr lang="en-US" dirty="0"/>
                    </a:p>
                  </a:txBody>
                  <a:tcPr/>
                </a:tc>
                <a:extLst>
                  <a:ext uri="{0D108BD9-81ED-4DB2-BD59-A6C34878D82A}">
                    <a16:rowId xmlns:a16="http://schemas.microsoft.com/office/drawing/2014/main" val="1205857618"/>
                  </a:ext>
                </a:extLst>
              </a:tr>
              <a:tr h="692252">
                <a:tc>
                  <a:txBody>
                    <a:bodyPr/>
                    <a:lstStyle/>
                    <a:p>
                      <a:r>
                        <a:rPr lang="en-US" dirty="0" err="1" smtClean="0"/>
                        <a:t>Inc</a:t>
                      </a:r>
                      <a:r>
                        <a:rPr lang="en-US" dirty="0" smtClean="0"/>
                        <a:t>/Dec per 100k</a:t>
                      </a:r>
                    </a:p>
                    <a:p>
                      <a:r>
                        <a:rPr lang="en-US" dirty="0" smtClean="0"/>
                        <a:t>Compared to 2020-2021</a:t>
                      </a:r>
                      <a:endParaRPr lang="en-US" dirty="0"/>
                    </a:p>
                  </a:txBody>
                  <a:tcPr/>
                </a:tc>
                <a:tc>
                  <a:txBody>
                    <a:bodyPr/>
                    <a:lstStyle/>
                    <a:p>
                      <a:pPr algn="ctr"/>
                      <a:r>
                        <a:rPr lang="en-US" dirty="0" smtClean="0"/>
                        <a:t>$45</a:t>
                      </a:r>
                      <a:endParaRPr lang="en-US" dirty="0"/>
                    </a:p>
                  </a:txBody>
                  <a:tcPr/>
                </a:tc>
                <a:tc>
                  <a:txBody>
                    <a:bodyPr/>
                    <a:lstStyle/>
                    <a:p>
                      <a:pPr algn="ctr"/>
                      <a:r>
                        <a:rPr lang="en-US" dirty="0" smtClean="0"/>
                        <a:t>$21</a:t>
                      </a:r>
                      <a:endParaRPr lang="en-US" dirty="0"/>
                    </a:p>
                  </a:txBody>
                  <a:tcPr/>
                </a:tc>
                <a:tc>
                  <a:txBody>
                    <a:bodyPr/>
                    <a:lstStyle/>
                    <a:p>
                      <a:pPr algn="ctr"/>
                      <a:r>
                        <a:rPr lang="en-US" dirty="0" smtClean="0"/>
                        <a:t>($22)</a:t>
                      </a:r>
                      <a:endParaRPr lang="en-US" dirty="0"/>
                    </a:p>
                  </a:txBody>
                  <a:tcPr/>
                </a:tc>
                <a:tc>
                  <a:txBody>
                    <a:bodyPr/>
                    <a:lstStyle/>
                    <a:p>
                      <a:pPr algn="ctr"/>
                      <a:r>
                        <a:rPr lang="en-US" dirty="0" smtClean="0"/>
                        <a:t>($2)</a:t>
                      </a:r>
                      <a:endParaRPr lang="en-US" dirty="0"/>
                    </a:p>
                  </a:txBody>
                  <a:tcPr/>
                </a:tc>
                <a:extLst>
                  <a:ext uri="{0D108BD9-81ED-4DB2-BD59-A6C34878D82A}">
                    <a16:rowId xmlns:a16="http://schemas.microsoft.com/office/drawing/2014/main" val="3876786609"/>
                  </a:ext>
                </a:extLst>
              </a:tr>
            </a:tbl>
          </a:graphicData>
        </a:graphic>
      </p:graphicFrame>
    </p:spTree>
    <p:extLst>
      <p:ext uri="{BB962C8B-B14F-4D97-AF65-F5344CB8AC3E}">
        <p14:creationId xmlns:p14="http://schemas.microsoft.com/office/powerpoint/2010/main" val="20326534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29048" y="955963"/>
            <a:ext cx="8321040" cy="1754326"/>
          </a:xfrm>
          <a:prstGeom prst="rect">
            <a:avLst/>
          </a:prstGeom>
          <a:noFill/>
        </p:spPr>
        <p:txBody>
          <a:bodyPr wrap="square" rtlCol="0">
            <a:spAutoFit/>
          </a:bodyPr>
          <a:lstStyle/>
          <a:p>
            <a:pPr algn="ctr"/>
            <a:r>
              <a:rPr lang="en-US" sz="5400" dirty="0" smtClean="0"/>
              <a:t>THANK YOU </a:t>
            </a:r>
          </a:p>
          <a:p>
            <a:pPr algn="ctr"/>
            <a:r>
              <a:rPr lang="en-US" sz="5400" dirty="0" smtClean="0"/>
              <a:t>FOR YOUR SUPPORT</a:t>
            </a:r>
            <a:endParaRPr lang="en-US" sz="54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9192" y="2639523"/>
            <a:ext cx="5152293" cy="3967266"/>
          </a:xfrm>
          <a:prstGeom prst="rect">
            <a:avLst/>
          </a:prstGeom>
        </p:spPr>
      </p:pic>
    </p:spTree>
    <p:extLst>
      <p:ext uri="{BB962C8B-B14F-4D97-AF65-F5344CB8AC3E}">
        <p14:creationId xmlns:p14="http://schemas.microsoft.com/office/powerpoint/2010/main" val="391990410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4628</TotalTime>
  <Words>1110</Words>
  <Application>Microsoft Office PowerPoint</Application>
  <PresentationFormat>Widescreen</PresentationFormat>
  <Paragraphs>420</Paragraphs>
  <Slides>21</Slides>
  <Notes>21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Office Theme</vt:lpstr>
      <vt:lpstr>Warren Hills Regional School District Board of Education </vt:lpstr>
      <vt:lpstr>Warren Hills Regional Mission Statement</vt:lpstr>
      <vt:lpstr>2021-2022 Budget Supports</vt:lpstr>
      <vt:lpstr>PowerPoint Presentation</vt:lpstr>
      <vt:lpstr>2021-2022 ENROLLMENT BY TOWNSHIP</vt:lpstr>
      <vt:lpstr>2021-2022  BUDGET HIGHLIGHTS </vt:lpstr>
      <vt:lpstr>2020-2021 PROJECTS</vt:lpstr>
      <vt:lpstr>COVID 19 SAFETY PROTOCOLS</vt:lpstr>
      <vt:lpstr>COVID 19 SAFETY PROTOCOLS Con’t</vt:lpstr>
      <vt:lpstr>COVID 19 SAFETY PROTOCOLS Con’t</vt:lpstr>
      <vt:lpstr>Warren Hills robotics club thinks outside box, raises thousands to produce PPE </vt:lpstr>
      <vt:lpstr>DISTRICT CAPITAL PROJECTS 2021-2022 </vt:lpstr>
      <vt:lpstr>DISTRICT CAPITAL PROJECTS 2021-2022 </vt:lpstr>
      <vt:lpstr>PowerPoint Presentation</vt:lpstr>
      <vt:lpstr>BUDGET COMPARISON</vt:lpstr>
      <vt:lpstr>Where does the money come from? </vt:lpstr>
      <vt:lpstr>STATE AID HISTORY</vt:lpstr>
      <vt:lpstr>PowerPoint Presentation</vt:lpstr>
      <vt:lpstr>Breakdown of Tax Levy by Communities</vt:lpstr>
      <vt:lpstr>Estimated School Tax Rates</vt:lpstr>
      <vt:lpstr>PowerPoint Presentation</vt:lpstr>
    </vt:vector>
  </TitlesOfParts>
  <Company>WHHS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Warren Hills Regional School District Board of Education</dc:title>
  <dc:creator>Donnamarie Palmiere</dc:creator>
  <cp:lastModifiedBy>Donnamarie Palmiere</cp:lastModifiedBy>
  <cp:revision>224</cp:revision>
  <cp:lastPrinted>2021-04-23T18:43:27Z</cp:lastPrinted>
  <dcterms:created xsi:type="dcterms:W3CDTF">2019-04-22T21:13:38Z</dcterms:created>
  <dcterms:modified xsi:type="dcterms:W3CDTF">2021-04-26T17:13:34Z</dcterms:modified>
</cp:coreProperties>
</file>